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1" r:id="rId1"/>
  </p:sldMasterIdLst>
  <p:notesMasterIdLst>
    <p:notesMasterId r:id="rId21"/>
  </p:notesMasterIdLst>
  <p:sldIdLst>
    <p:sldId id="278" r:id="rId2"/>
    <p:sldId id="279" r:id="rId3"/>
    <p:sldId id="280" r:id="rId4"/>
    <p:sldId id="281" r:id="rId5"/>
    <p:sldId id="283" r:id="rId6"/>
    <p:sldId id="284" r:id="rId7"/>
    <p:sldId id="282" r:id="rId8"/>
    <p:sldId id="285" r:id="rId9"/>
    <p:sldId id="294" r:id="rId10"/>
    <p:sldId id="287" r:id="rId11"/>
    <p:sldId id="295" r:id="rId12"/>
    <p:sldId id="296" r:id="rId13"/>
    <p:sldId id="297" r:id="rId14"/>
    <p:sldId id="298" r:id="rId15"/>
    <p:sldId id="299" r:id="rId16"/>
    <p:sldId id="300" r:id="rId17"/>
    <p:sldId id="301" r:id="rId18"/>
    <p:sldId id="302" r:id="rId19"/>
    <p:sldId id="30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464CB9C4-45DF-BFFA-74CB-7AA7B4E20465}"/>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2E5F981E-DE0F-DE35-85B7-C26887C59083}"/>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54016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538634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137452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23079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67125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41464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9313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1071121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3356398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12/7/2024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4258346"/>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8DCFFE44-A949-0C3C-8590-B25974845FF5}"/>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25CFC1BF-BF98-BE8C-8705-6C1281CC66DC}"/>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FE1E9ADC-3AFC-810F-D2E6-E8B69CDAD728}"/>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D4D0EEC8-A89F-3299-C088-1F0BE428018E}"/>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FA39E61-58F1-796E-5D23-3035CD0DEE2C}"/>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37E7E9B-224A-0C9E-92F3-97AF4BF6416C}"/>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20331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12/7/2024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087045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12/7/2024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Image 0" descr="preencoded.png">
            <a:extLst>
              <a:ext uri="{FF2B5EF4-FFF2-40B4-BE49-F238E27FC236}">
                <a16:creationId xmlns:a16="http://schemas.microsoft.com/office/drawing/2014/main" id="{04287653-659B-B89A-4C63-FA9660B394E3}"/>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DC98A96F-6D7A-1B8B-8842-9480B9D664E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807FE50F-1BC4-10D7-6DAE-7E5C6B3C2AF7}"/>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495414C5-237F-BFB9-7B79-A8B5A6A216BC}"/>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74793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12/7/2024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Freeform: Shape 5">
            <a:extLst>
              <a:ext uri="{FF2B5EF4-FFF2-40B4-BE49-F238E27FC236}">
                <a16:creationId xmlns:a16="http://schemas.microsoft.com/office/drawing/2014/main" id="{586D4367-44BF-8E60-021C-A94D1146BC9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3AB379D-7121-DE92-6E5A-BDFC529AD8C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17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12/7/2024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0F472811-B24D-D809-9C5D-22BB0115A09F}"/>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71D3F74C-722A-DB62-1FAD-D3080806036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74238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12/7/2024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7B572BA9-93B4-274D-454B-B83C216E775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362245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t>12/7/2024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Freeform: Shape 8">
            <a:extLst>
              <a:ext uri="{FF2B5EF4-FFF2-40B4-BE49-F238E27FC236}">
                <a16:creationId xmlns:a16="http://schemas.microsoft.com/office/drawing/2014/main" id="{9806B507-E0F9-A1E0-E8E3-B5595E2101A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6785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12/7/2024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31406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670" r:id="rId18"/>
    <p:sldLayoutId id="2147483671" r:id="rId19"/>
    <p:sldLayoutId id="2147483655" r:id="rId20"/>
    <p:sldLayoutId id="2147483674" r:id="rId21"/>
    <p:sldLayoutId id="2147483654" r:id="rId22"/>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Income Prediction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                     By using Python and Machine Learning</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74FC0E06-7865-4613-9E2D-739AAF5183C2}"/>
              </a:ext>
            </a:extLst>
          </p:cNvPr>
          <p:cNvSpPr txBox="1"/>
          <p:nvPr/>
        </p:nvSpPr>
        <p:spPr>
          <a:xfrm>
            <a:off x="1280160" y="624840"/>
            <a:ext cx="5074920" cy="646331"/>
          </a:xfrm>
          <a:prstGeom prst="rect">
            <a:avLst/>
          </a:prstGeom>
          <a:noFill/>
        </p:spPr>
        <p:txBody>
          <a:bodyPr wrap="square" rtlCol="0">
            <a:spAutoFit/>
          </a:bodyPr>
          <a:lstStyle/>
          <a:p>
            <a:r>
              <a:rPr lang="en-US" sz="3600" b="1" dirty="0">
                <a:solidFill>
                  <a:schemeClr val="accent6"/>
                </a:solidFill>
                <a:latin typeface="+mj-lt"/>
              </a:rPr>
              <a:t>ER diagram</a:t>
            </a:r>
            <a:r>
              <a:rPr lang="en-US" sz="3600" b="1" dirty="0">
                <a:solidFill>
                  <a:schemeClr val="accent6"/>
                </a:solidFill>
              </a:rPr>
              <a:t> :</a:t>
            </a:r>
            <a:endParaRPr lang="en-IN" sz="3600" b="1" dirty="0">
              <a:solidFill>
                <a:schemeClr val="accent6"/>
              </a:solidFill>
            </a:endParaRPr>
          </a:p>
        </p:txBody>
      </p:sp>
      <p:sp>
        <p:nvSpPr>
          <p:cNvPr id="62" name="Oval 61">
            <a:extLst>
              <a:ext uri="{FF2B5EF4-FFF2-40B4-BE49-F238E27FC236}">
                <a16:creationId xmlns:a16="http://schemas.microsoft.com/office/drawing/2014/main" id="{1A1F4FE4-01FC-2E43-5B7D-7E2BD6091786}"/>
              </a:ext>
            </a:extLst>
          </p:cNvPr>
          <p:cNvSpPr/>
          <p:nvPr/>
        </p:nvSpPr>
        <p:spPr>
          <a:xfrm>
            <a:off x="1493520" y="3429000"/>
            <a:ext cx="1844040" cy="777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User</a:t>
            </a:r>
            <a:endParaRPr lang="en-IN" dirty="0">
              <a:solidFill>
                <a:schemeClr val="tx1">
                  <a:lumMod val="85000"/>
                  <a:lumOff val="15000"/>
                </a:schemeClr>
              </a:solidFill>
            </a:endParaRPr>
          </a:p>
        </p:txBody>
      </p:sp>
      <p:sp>
        <p:nvSpPr>
          <p:cNvPr id="63" name="Oval 62">
            <a:extLst>
              <a:ext uri="{FF2B5EF4-FFF2-40B4-BE49-F238E27FC236}">
                <a16:creationId xmlns:a16="http://schemas.microsoft.com/office/drawing/2014/main" id="{13E278D5-46BD-25C9-6633-D25E179417F9}"/>
              </a:ext>
            </a:extLst>
          </p:cNvPr>
          <p:cNvSpPr/>
          <p:nvPr/>
        </p:nvSpPr>
        <p:spPr>
          <a:xfrm>
            <a:off x="5318760" y="1271171"/>
            <a:ext cx="1478280" cy="374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Age</a:t>
            </a:r>
            <a:endParaRPr lang="en-IN" dirty="0">
              <a:solidFill>
                <a:schemeClr val="tx1">
                  <a:lumMod val="85000"/>
                  <a:lumOff val="15000"/>
                </a:schemeClr>
              </a:solidFill>
            </a:endParaRPr>
          </a:p>
        </p:txBody>
      </p:sp>
      <p:sp>
        <p:nvSpPr>
          <p:cNvPr id="64" name="Oval 63">
            <a:extLst>
              <a:ext uri="{FF2B5EF4-FFF2-40B4-BE49-F238E27FC236}">
                <a16:creationId xmlns:a16="http://schemas.microsoft.com/office/drawing/2014/main" id="{5774CD4D-040C-190A-8249-D54D031521CA}"/>
              </a:ext>
            </a:extLst>
          </p:cNvPr>
          <p:cNvSpPr/>
          <p:nvPr/>
        </p:nvSpPr>
        <p:spPr>
          <a:xfrm>
            <a:off x="5339080" y="2331720"/>
            <a:ext cx="1600200" cy="374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workclass</a:t>
            </a:r>
            <a:endParaRPr lang="en-IN" dirty="0">
              <a:solidFill>
                <a:schemeClr val="tx1"/>
              </a:solidFill>
            </a:endParaRPr>
          </a:p>
        </p:txBody>
      </p:sp>
      <p:sp>
        <p:nvSpPr>
          <p:cNvPr id="65" name="Oval 64">
            <a:extLst>
              <a:ext uri="{FF2B5EF4-FFF2-40B4-BE49-F238E27FC236}">
                <a16:creationId xmlns:a16="http://schemas.microsoft.com/office/drawing/2014/main" id="{7BE9E958-59F1-5F74-4525-D7A66F5CD60C}"/>
              </a:ext>
            </a:extLst>
          </p:cNvPr>
          <p:cNvSpPr/>
          <p:nvPr/>
        </p:nvSpPr>
        <p:spPr>
          <a:xfrm>
            <a:off x="5267960" y="3235960"/>
            <a:ext cx="1844040" cy="374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Education</a:t>
            </a:r>
            <a:endParaRPr lang="en-IN" dirty="0">
              <a:solidFill>
                <a:schemeClr val="tx1"/>
              </a:solidFill>
            </a:endParaRPr>
          </a:p>
        </p:txBody>
      </p:sp>
      <p:sp>
        <p:nvSpPr>
          <p:cNvPr id="66" name="Oval 65">
            <a:extLst>
              <a:ext uri="{FF2B5EF4-FFF2-40B4-BE49-F238E27FC236}">
                <a16:creationId xmlns:a16="http://schemas.microsoft.com/office/drawing/2014/main" id="{2569DBE7-B4EB-F72E-93FE-804967370800}"/>
              </a:ext>
            </a:extLst>
          </p:cNvPr>
          <p:cNvSpPr/>
          <p:nvPr/>
        </p:nvSpPr>
        <p:spPr>
          <a:xfrm>
            <a:off x="5196840" y="4023360"/>
            <a:ext cx="1996440" cy="374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Relationship</a:t>
            </a:r>
            <a:endParaRPr lang="en-IN" dirty="0">
              <a:solidFill>
                <a:schemeClr val="tx1"/>
              </a:solidFill>
            </a:endParaRPr>
          </a:p>
        </p:txBody>
      </p:sp>
      <p:sp>
        <p:nvSpPr>
          <p:cNvPr id="67" name="Oval 66">
            <a:extLst>
              <a:ext uri="{FF2B5EF4-FFF2-40B4-BE49-F238E27FC236}">
                <a16:creationId xmlns:a16="http://schemas.microsoft.com/office/drawing/2014/main" id="{4AB14C8F-6660-16D6-F77C-8B68E9193C4D}"/>
              </a:ext>
            </a:extLst>
          </p:cNvPr>
          <p:cNvSpPr/>
          <p:nvPr/>
        </p:nvSpPr>
        <p:spPr>
          <a:xfrm>
            <a:off x="5400040" y="4790440"/>
            <a:ext cx="1478280" cy="374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sex</a:t>
            </a:r>
            <a:endParaRPr lang="en-IN" dirty="0">
              <a:solidFill>
                <a:schemeClr val="tx1"/>
              </a:solidFill>
            </a:endParaRPr>
          </a:p>
        </p:txBody>
      </p:sp>
      <p:sp>
        <p:nvSpPr>
          <p:cNvPr id="68" name="Oval 67">
            <a:extLst>
              <a:ext uri="{FF2B5EF4-FFF2-40B4-BE49-F238E27FC236}">
                <a16:creationId xmlns:a16="http://schemas.microsoft.com/office/drawing/2014/main" id="{14879189-F20F-FCC6-505A-5BFC152E02F2}"/>
              </a:ext>
            </a:extLst>
          </p:cNvPr>
          <p:cNvSpPr/>
          <p:nvPr/>
        </p:nvSpPr>
        <p:spPr>
          <a:xfrm>
            <a:off x="5349240" y="5806440"/>
            <a:ext cx="1478280" cy="374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etc</a:t>
            </a:r>
            <a:endParaRPr lang="en-IN" dirty="0">
              <a:solidFill>
                <a:schemeClr val="tx1"/>
              </a:solidFill>
            </a:endParaRPr>
          </a:p>
        </p:txBody>
      </p:sp>
      <p:cxnSp>
        <p:nvCxnSpPr>
          <p:cNvPr id="70" name="Straight Arrow Connector 69">
            <a:extLst>
              <a:ext uri="{FF2B5EF4-FFF2-40B4-BE49-F238E27FC236}">
                <a16:creationId xmlns:a16="http://schemas.microsoft.com/office/drawing/2014/main" id="{CF77A049-1128-B6E7-BBF5-D53B37EDA323}"/>
              </a:ext>
            </a:extLst>
          </p:cNvPr>
          <p:cNvCxnSpPr>
            <a:cxnSpLocks/>
            <a:stCxn id="62" idx="6"/>
            <a:endCxn id="63" idx="2"/>
          </p:cNvCxnSpPr>
          <p:nvPr/>
        </p:nvCxnSpPr>
        <p:spPr>
          <a:xfrm flipV="1">
            <a:off x="3337560" y="1458546"/>
            <a:ext cx="1981200" cy="2359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BE72802B-EC15-04F0-C4E4-13693BA0953A}"/>
              </a:ext>
            </a:extLst>
          </p:cNvPr>
          <p:cNvCxnSpPr>
            <a:stCxn id="62" idx="6"/>
            <a:endCxn id="64" idx="2"/>
          </p:cNvCxnSpPr>
          <p:nvPr/>
        </p:nvCxnSpPr>
        <p:spPr>
          <a:xfrm flipV="1">
            <a:off x="3337560" y="2519095"/>
            <a:ext cx="2001520" cy="1298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ECEDE3EE-ACE0-BB12-F0D7-B0142CBDD537}"/>
              </a:ext>
            </a:extLst>
          </p:cNvPr>
          <p:cNvCxnSpPr>
            <a:stCxn id="62" idx="6"/>
            <a:endCxn id="65" idx="2"/>
          </p:cNvCxnSpPr>
          <p:nvPr/>
        </p:nvCxnSpPr>
        <p:spPr>
          <a:xfrm flipV="1">
            <a:off x="3337560" y="3423335"/>
            <a:ext cx="1930400" cy="394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21633354-EE86-8FF2-B190-2F00F14ADBDE}"/>
              </a:ext>
            </a:extLst>
          </p:cNvPr>
          <p:cNvCxnSpPr>
            <a:stCxn id="62" idx="6"/>
            <a:endCxn id="66" idx="2"/>
          </p:cNvCxnSpPr>
          <p:nvPr/>
        </p:nvCxnSpPr>
        <p:spPr>
          <a:xfrm>
            <a:off x="3337560" y="3817620"/>
            <a:ext cx="1859280" cy="393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12278CAD-D41E-174A-9D57-C0C30DE50F6B}"/>
              </a:ext>
            </a:extLst>
          </p:cNvPr>
          <p:cNvCxnSpPr>
            <a:stCxn id="62" idx="6"/>
            <a:endCxn id="67" idx="2"/>
          </p:cNvCxnSpPr>
          <p:nvPr/>
        </p:nvCxnSpPr>
        <p:spPr>
          <a:xfrm>
            <a:off x="3337560" y="3817620"/>
            <a:ext cx="2062480" cy="1160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6903F085-22A8-8C4D-AFC9-1796979AE124}"/>
              </a:ext>
            </a:extLst>
          </p:cNvPr>
          <p:cNvCxnSpPr>
            <a:stCxn id="62" idx="6"/>
            <a:endCxn id="68" idx="2"/>
          </p:cNvCxnSpPr>
          <p:nvPr/>
        </p:nvCxnSpPr>
        <p:spPr>
          <a:xfrm>
            <a:off x="3337560" y="3817620"/>
            <a:ext cx="2011680" cy="2176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8BA100F2-8018-A6FD-294F-EC14AD3BA467}"/>
              </a:ext>
            </a:extLst>
          </p:cNvPr>
          <p:cNvSpPr txBox="1"/>
          <p:nvPr/>
        </p:nvSpPr>
        <p:spPr>
          <a:xfrm>
            <a:off x="8442960" y="3082260"/>
            <a:ext cx="2087880" cy="1077218"/>
          </a:xfrm>
          <a:prstGeom prst="rect">
            <a:avLst/>
          </a:prstGeom>
          <a:noFill/>
        </p:spPr>
        <p:txBody>
          <a:bodyPr wrap="square" rtlCol="0">
            <a:spAutoFit/>
          </a:bodyPr>
          <a:lstStyle/>
          <a:p>
            <a:r>
              <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Income</a:t>
            </a:r>
          </a:p>
          <a:p>
            <a:r>
              <a:rPr lang="en-US"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Prediction</a:t>
            </a:r>
            <a:endParaRPr lang="en-IN" sz="32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83" name="Flowchart: Connector 82">
            <a:extLst>
              <a:ext uri="{FF2B5EF4-FFF2-40B4-BE49-F238E27FC236}">
                <a16:creationId xmlns:a16="http://schemas.microsoft.com/office/drawing/2014/main" id="{0FF56A9C-7E0B-33D7-06FD-04FAB82376D3}"/>
              </a:ext>
            </a:extLst>
          </p:cNvPr>
          <p:cNvSpPr/>
          <p:nvPr/>
        </p:nvSpPr>
        <p:spPr>
          <a:xfrm>
            <a:off x="6050281" y="5237141"/>
            <a:ext cx="45719" cy="1129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Flowchart: Connector 83">
            <a:extLst>
              <a:ext uri="{FF2B5EF4-FFF2-40B4-BE49-F238E27FC236}">
                <a16:creationId xmlns:a16="http://schemas.microsoft.com/office/drawing/2014/main" id="{9F578695-456E-F063-0248-167924ED97AA}"/>
              </a:ext>
            </a:extLst>
          </p:cNvPr>
          <p:cNvSpPr/>
          <p:nvPr/>
        </p:nvSpPr>
        <p:spPr>
          <a:xfrm>
            <a:off x="6050281" y="5439925"/>
            <a:ext cx="45719" cy="1219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Flowchart: Connector 84">
            <a:extLst>
              <a:ext uri="{FF2B5EF4-FFF2-40B4-BE49-F238E27FC236}">
                <a16:creationId xmlns:a16="http://schemas.microsoft.com/office/drawing/2014/main" id="{50BC7F4F-E160-1B78-0DF1-E4FD888EF9BD}"/>
              </a:ext>
            </a:extLst>
          </p:cNvPr>
          <p:cNvSpPr/>
          <p:nvPr/>
        </p:nvSpPr>
        <p:spPr>
          <a:xfrm>
            <a:off x="6050281" y="5606072"/>
            <a:ext cx="45719" cy="1483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ight Brace 85">
            <a:extLst>
              <a:ext uri="{FF2B5EF4-FFF2-40B4-BE49-F238E27FC236}">
                <a16:creationId xmlns:a16="http://schemas.microsoft.com/office/drawing/2014/main" id="{1F844B31-AB80-03DD-9C61-20689C4A8A85}"/>
              </a:ext>
            </a:extLst>
          </p:cNvPr>
          <p:cNvSpPr/>
          <p:nvPr/>
        </p:nvSpPr>
        <p:spPr>
          <a:xfrm>
            <a:off x="7193280" y="1271171"/>
            <a:ext cx="1021080" cy="472264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45226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1A3D8408-F273-58A6-E532-D9AF59EAEAA7}"/>
              </a:ext>
            </a:extLst>
          </p:cNvPr>
          <p:cNvSpPr txBox="1"/>
          <p:nvPr/>
        </p:nvSpPr>
        <p:spPr>
          <a:xfrm>
            <a:off x="960122" y="580906"/>
            <a:ext cx="5471160" cy="523220"/>
          </a:xfrm>
          <a:prstGeom prst="rect">
            <a:avLst/>
          </a:prstGeom>
          <a:noFill/>
        </p:spPr>
        <p:txBody>
          <a:bodyPr wrap="square" rtlCol="0">
            <a:spAutoFit/>
          </a:bodyPr>
          <a:lstStyle/>
          <a:p>
            <a:r>
              <a:rPr lang="en-US" sz="2800" dirty="0">
                <a:solidFill>
                  <a:schemeClr val="accent6"/>
                </a:solidFill>
              </a:rPr>
              <a:t>Project Overview </a:t>
            </a:r>
            <a:r>
              <a:rPr lang="en-US" dirty="0"/>
              <a:t>:</a:t>
            </a:r>
            <a:endParaRPr lang="en-IN" dirty="0"/>
          </a:p>
        </p:txBody>
      </p:sp>
      <p:pic>
        <p:nvPicPr>
          <p:cNvPr id="32" name="Picture 31">
            <a:extLst>
              <a:ext uri="{FF2B5EF4-FFF2-40B4-BE49-F238E27FC236}">
                <a16:creationId xmlns:a16="http://schemas.microsoft.com/office/drawing/2014/main" id="{68A20426-ACCE-E57F-A742-9498566D7910}"/>
              </a:ext>
            </a:extLst>
          </p:cNvPr>
          <p:cNvPicPr>
            <a:picLocks noChangeAspect="1"/>
          </p:cNvPicPr>
          <p:nvPr/>
        </p:nvPicPr>
        <p:blipFill>
          <a:blip r:embed="rId2"/>
          <a:stretch>
            <a:fillRect/>
          </a:stretch>
        </p:blipFill>
        <p:spPr>
          <a:xfrm>
            <a:off x="1524000" y="1461254"/>
            <a:ext cx="9144000" cy="4815840"/>
          </a:xfrm>
          <a:prstGeom prst="rect">
            <a:avLst/>
          </a:prstGeom>
        </p:spPr>
      </p:pic>
    </p:spTree>
    <p:extLst>
      <p:ext uri="{BB962C8B-B14F-4D97-AF65-F5344CB8AC3E}">
        <p14:creationId xmlns:p14="http://schemas.microsoft.com/office/powerpoint/2010/main" val="377824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3CB0005-9B5E-05E2-A520-89B716CB045C}"/>
              </a:ext>
            </a:extLst>
          </p:cNvPr>
          <p:cNvPicPr>
            <a:picLocks noChangeAspect="1"/>
          </p:cNvPicPr>
          <p:nvPr/>
        </p:nvPicPr>
        <p:blipFill>
          <a:blip r:embed="rId2"/>
          <a:stretch>
            <a:fillRect/>
          </a:stretch>
        </p:blipFill>
        <p:spPr>
          <a:xfrm>
            <a:off x="1524000" y="1295400"/>
            <a:ext cx="9144000" cy="5151120"/>
          </a:xfrm>
          <a:prstGeom prst="rect">
            <a:avLst/>
          </a:prstGeom>
        </p:spPr>
      </p:pic>
      <p:sp>
        <p:nvSpPr>
          <p:cNvPr id="31" name="TextBox 30">
            <a:extLst>
              <a:ext uri="{FF2B5EF4-FFF2-40B4-BE49-F238E27FC236}">
                <a16:creationId xmlns:a16="http://schemas.microsoft.com/office/drawing/2014/main" id="{E5CFC18F-F20F-7DC1-26F0-74335E2B5230}"/>
              </a:ext>
            </a:extLst>
          </p:cNvPr>
          <p:cNvSpPr txBox="1"/>
          <p:nvPr/>
        </p:nvSpPr>
        <p:spPr>
          <a:xfrm>
            <a:off x="1524000" y="579120"/>
            <a:ext cx="7437120" cy="523220"/>
          </a:xfrm>
          <a:prstGeom prst="rect">
            <a:avLst/>
          </a:prstGeom>
          <a:noFill/>
        </p:spPr>
        <p:txBody>
          <a:bodyPr wrap="square" rtlCol="0">
            <a:spAutoFit/>
          </a:bodyPr>
          <a:lstStyle/>
          <a:p>
            <a:r>
              <a:rPr lang="en-US" sz="2800" dirty="0">
                <a:solidFill>
                  <a:schemeClr val="accent6">
                    <a:lumMod val="50000"/>
                  </a:schemeClr>
                </a:solidFill>
              </a:rPr>
              <a:t>Final income evaluation file</a:t>
            </a:r>
            <a:endParaRPr lang="en-IN" sz="2800" dirty="0">
              <a:solidFill>
                <a:schemeClr val="accent6">
                  <a:lumMod val="50000"/>
                </a:schemeClr>
              </a:solidFill>
            </a:endParaRPr>
          </a:p>
        </p:txBody>
      </p:sp>
    </p:spTree>
    <p:extLst>
      <p:ext uri="{BB962C8B-B14F-4D97-AF65-F5344CB8AC3E}">
        <p14:creationId xmlns:p14="http://schemas.microsoft.com/office/powerpoint/2010/main" val="76057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95E2410E-B43C-6D77-B27B-6C8E5260A8CC}"/>
              </a:ext>
            </a:extLst>
          </p:cNvPr>
          <p:cNvPicPr>
            <a:picLocks noChangeAspect="1"/>
          </p:cNvPicPr>
          <p:nvPr/>
        </p:nvPicPr>
        <p:blipFill>
          <a:blip r:embed="rId2"/>
          <a:stretch>
            <a:fillRect/>
          </a:stretch>
        </p:blipFill>
        <p:spPr>
          <a:xfrm>
            <a:off x="1524000" y="1554480"/>
            <a:ext cx="9144000" cy="4648200"/>
          </a:xfrm>
          <a:prstGeom prst="rect">
            <a:avLst/>
          </a:prstGeom>
        </p:spPr>
      </p:pic>
      <p:sp>
        <p:nvSpPr>
          <p:cNvPr id="31" name="TextBox 30">
            <a:extLst>
              <a:ext uri="{FF2B5EF4-FFF2-40B4-BE49-F238E27FC236}">
                <a16:creationId xmlns:a16="http://schemas.microsoft.com/office/drawing/2014/main" id="{9390EF76-E430-A3E4-57AD-ECCB02E0FE37}"/>
              </a:ext>
            </a:extLst>
          </p:cNvPr>
          <p:cNvSpPr txBox="1"/>
          <p:nvPr/>
        </p:nvSpPr>
        <p:spPr>
          <a:xfrm>
            <a:off x="1524000" y="518160"/>
            <a:ext cx="3337560" cy="523220"/>
          </a:xfrm>
          <a:prstGeom prst="rect">
            <a:avLst/>
          </a:prstGeom>
          <a:noFill/>
        </p:spPr>
        <p:txBody>
          <a:bodyPr wrap="square" rtlCol="0">
            <a:spAutoFit/>
          </a:bodyPr>
          <a:lstStyle/>
          <a:p>
            <a:r>
              <a:rPr lang="en-US" sz="2800" dirty="0">
                <a:solidFill>
                  <a:schemeClr val="accent6">
                    <a:lumMod val="50000"/>
                  </a:schemeClr>
                </a:solidFill>
              </a:rPr>
              <a:t>Data Visualization :</a:t>
            </a:r>
            <a:endParaRPr lang="en-IN" sz="2800" dirty="0">
              <a:solidFill>
                <a:schemeClr val="accent6">
                  <a:lumMod val="50000"/>
                </a:schemeClr>
              </a:solidFill>
            </a:endParaRPr>
          </a:p>
        </p:txBody>
      </p:sp>
    </p:spTree>
    <p:extLst>
      <p:ext uri="{BB962C8B-B14F-4D97-AF65-F5344CB8AC3E}">
        <p14:creationId xmlns:p14="http://schemas.microsoft.com/office/powerpoint/2010/main" val="12493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6AF126C-6ED0-2C64-0E11-87681E953A63}"/>
              </a:ext>
            </a:extLst>
          </p:cNvPr>
          <p:cNvPicPr>
            <a:picLocks noChangeAspect="1"/>
          </p:cNvPicPr>
          <p:nvPr/>
        </p:nvPicPr>
        <p:blipFill>
          <a:blip r:embed="rId2"/>
          <a:stretch>
            <a:fillRect/>
          </a:stretch>
        </p:blipFill>
        <p:spPr>
          <a:xfrm>
            <a:off x="1478280" y="1143000"/>
            <a:ext cx="9144000" cy="5334000"/>
          </a:xfrm>
          <a:prstGeom prst="rect">
            <a:avLst/>
          </a:prstGeom>
        </p:spPr>
      </p:pic>
      <p:sp>
        <p:nvSpPr>
          <p:cNvPr id="31" name="TextBox 30">
            <a:extLst>
              <a:ext uri="{FF2B5EF4-FFF2-40B4-BE49-F238E27FC236}">
                <a16:creationId xmlns:a16="http://schemas.microsoft.com/office/drawing/2014/main" id="{665E9A75-834C-6045-B6F4-9FC21B7AF2C9}"/>
              </a:ext>
            </a:extLst>
          </p:cNvPr>
          <p:cNvSpPr txBox="1"/>
          <p:nvPr/>
        </p:nvSpPr>
        <p:spPr>
          <a:xfrm>
            <a:off x="1478280" y="487680"/>
            <a:ext cx="2545080" cy="523220"/>
          </a:xfrm>
          <a:prstGeom prst="rect">
            <a:avLst/>
          </a:prstGeom>
          <a:noFill/>
        </p:spPr>
        <p:txBody>
          <a:bodyPr wrap="square" rtlCol="0">
            <a:spAutoFit/>
          </a:bodyPr>
          <a:lstStyle/>
          <a:p>
            <a:r>
              <a:rPr lang="en-US" sz="2800" dirty="0">
                <a:solidFill>
                  <a:schemeClr val="accent6">
                    <a:lumMod val="50000"/>
                  </a:schemeClr>
                </a:solidFill>
              </a:rPr>
              <a:t>app.py</a:t>
            </a:r>
            <a:endParaRPr lang="en-IN" sz="2800" dirty="0">
              <a:solidFill>
                <a:schemeClr val="accent6">
                  <a:lumMod val="50000"/>
                </a:schemeClr>
              </a:solidFill>
            </a:endParaRPr>
          </a:p>
        </p:txBody>
      </p:sp>
    </p:spTree>
    <p:extLst>
      <p:ext uri="{BB962C8B-B14F-4D97-AF65-F5344CB8AC3E}">
        <p14:creationId xmlns:p14="http://schemas.microsoft.com/office/powerpoint/2010/main" val="3332558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6C8827DB-61D7-5BBA-A284-7078B8B3B9A1}"/>
              </a:ext>
            </a:extLst>
          </p:cNvPr>
          <p:cNvPicPr>
            <a:picLocks noChangeAspect="1"/>
          </p:cNvPicPr>
          <p:nvPr/>
        </p:nvPicPr>
        <p:blipFill>
          <a:blip r:embed="rId2"/>
          <a:stretch>
            <a:fillRect/>
          </a:stretch>
        </p:blipFill>
        <p:spPr>
          <a:xfrm>
            <a:off x="1524000" y="1249680"/>
            <a:ext cx="9144000" cy="5044440"/>
          </a:xfrm>
          <a:prstGeom prst="rect">
            <a:avLst/>
          </a:prstGeom>
        </p:spPr>
      </p:pic>
      <p:cxnSp>
        <p:nvCxnSpPr>
          <p:cNvPr id="38" name="Straight Connector 37">
            <a:extLst>
              <a:ext uri="{FF2B5EF4-FFF2-40B4-BE49-F238E27FC236}">
                <a16:creationId xmlns:a16="http://schemas.microsoft.com/office/drawing/2014/main" id="{BD9EF1B6-4FF0-4093-5A5D-796C926260DF}"/>
              </a:ext>
            </a:extLst>
          </p:cNvPr>
          <p:cNvCxnSpPr/>
          <p:nvPr/>
        </p:nvCxnSpPr>
        <p:spPr>
          <a:xfrm>
            <a:off x="3505200" y="4846320"/>
            <a:ext cx="1965960"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E79D690-F535-A854-7821-0020577ED45B}"/>
              </a:ext>
            </a:extLst>
          </p:cNvPr>
          <p:cNvCxnSpPr/>
          <p:nvPr/>
        </p:nvCxnSpPr>
        <p:spPr>
          <a:xfrm>
            <a:off x="3322320" y="4953000"/>
            <a:ext cx="2316480" cy="0"/>
          </a:xfrm>
          <a:prstGeom prst="line">
            <a:avLst/>
          </a:prstGeom>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DFB47111-0302-6BD4-522C-603CFCBCBF43}"/>
              </a:ext>
            </a:extLst>
          </p:cNvPr>
          <p:cNvSpPr txBox="1"/>
          <p:nvPr/>
        </p:nvSpPr>
        <p:spPr>
          <a:xfrm>
            <a:off x="3779520" y="4846320"/>
            <a:ext cx="2316480" cy="584775"/>
          </a:xfrm>
          <a:prstGeom prst="rect">
            <a:avLst/>
          </a:prstGeom>
          <a:noFill/>
        </p:spPr>
        <p:txBody>
          <a:bodyPr wrap="square" rtlCol="0">
            <a:spAutoFit/>
          </a:bodyPr>
          <a:lstStyle/>
          <a:p>
            <a:r>
              <a:rPr lang="en-US" sz="3200" dirty="0">
                <a:solidFill>
                  <a:schemeClr val="tx1">
                    <a:lumMod val="95000"/>
                    <a:lumOff val="5000"/>
                  </a:schemeClr>
                </a:solidFill>
              </a:rPr>
              <a:t>Server</a:t>
            </a:r>
            <a:endParaRPr lang="en-IN" sz="3200" dirty="0">
              <a:solidFill>
                <a:schemeClr val="tx1">
                  <a:lumMod val="95000"/>
                  <a:lumOff val="5000"/>
                </a:schemeClr>
              </a:solidFill>
            </a:endParaRPr>
          </a:p>
        </p:txBody>
      </p:sp>
      <p:sp>
        <p:nvSpPr>
          <p:cNvPr id="42" name="TextBox 41">
            <a:extLst>
              <a:ext uri="{FF2B5EF4-FFF2-40B4-BE49-F238E27FC236}">
                <a16:creationId xmlns:a16="http://schemas.microsoft.com/office/drawing/2014/main" id="{E5413790-D94B-0F23-CA80-1EA870241F85}"/>
              </a:ext>
            </a:extLst>
          </p:cNvPr>
          <p:cNvSpPr txBox="1"/>
          <p:nvPr/>
        </p:nvSpPr>
        <p:spPr>
          <a:xfrm>
            <a:off x="1524000" y="396240"/>
            <a:ext cx="2133600" cy="523220"/>
          </a:xfrm>
          <a:prstGeom prst="rect">
            <a:avLst/>
          </a:prstGeom>
          <a:noFill/>
        </p:spPr>
        <p:txBody>
          <a:bodyPr wrap="square" rtlCol="0">
            <a:spAutoFit/>
          </a:bodyPr>
          <a:lstStyle/>
          <a:p>
            <a:r>
              <a:rPr lang="en-US" sz="2800" dirty="0">
                <a:solidFill>
                  <a:schemeClr val="accent6">
                    <a:lumMod val="50000"/>
                  </a:schemeClr>
                </a:solidFill>
              </a:rPr>
              <a:t>Server link :</a:t>
            </a:r>
            <a:endParaRPr lang="en-IN" sz="2800" dirty="0">
              <a:solidFill>
                <a:schemeClr val="accent6">
                  <a:lumMod val="50000"/>
                </a:schemeClr>
              </a:solidFill>
            </a:endParaRPr>
          </a:p>
        </p:txBody>
      </p:sp>
    </p:spTree>
    <p:extLst>
      <p:ext uri="{BB962C8B-B14F-4D97-AF65-F5344CB8AC3E}">
        <p14:creationId xmlns:p14="http://schemas.microsoft.com/office/powerpoint/2010/main" val="144187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BF2835A9-CA7D-23F1-3E70-56A74078F277}"/>
              </a:ext>
            </a:extLst>
          </p:cNvPr>
          <p:cNvPicPr>
            <a:picLocks noChangeAspect="1"/>
          </p:cNvPicPr>
          <p:nvPr/>
        </p:nvPicPr>
        <p:blipFill>
          <a:blip r:embed="rId2"/>
          <a:stretch>
            <a:fillRect/>
          </a:stretch>
        </p:blipFill>
        <p:spPr>
          <a:xfrm>
            <a:off x="1524000" y="1341120"/>
            <a:ext cx="9144000" cy="5120640"/>
          </a:xfrm>
          <a:prstGeom prst="rect">
            <a:avLst/>
          </a:prstGeom>
        </p:spPr>
      </p:pic>
      <p:sp>
        <p:nvSpPr>
          <p:cNvPr id="31" name="TextBox 30">
            <a:extLst>
              <a:ext uri="{FF2B5EF4-FFF2-40B4-BE49-F238E27FC236}">
                <a16:creationId xmlns:a16="http://schemas.microsoft.com/office/drawing/2014/main" id="{0DBDDC6B-A21A-110D-3BA9-29EFBC962363}"/>
              </a:ext>
            </a:extLst>
          </p:cNvPr>
          <p:cNvSpPr txBox="1"/>
          <p:nvPr/>
        </p:nvSpPr>
        <p:spPr>
          <a:xfrm>
            <a:off x="1524000" y="518160"/>
            <a:ext cx="2727960" cy="523220"/>
          </a:xfrm>
          <a:prstGeom prst="rect">
            <a:avLst/>
          </a:prstGeom>
          <a:noFill/>
        </p:spPr>
        <p:txBody>
          <a:bodyPr wrap="square" rtlCol="0">
            <a:spAutoFit/>
          </a:bodyPr>
          <a:lstStyle/>
          <a:p>
            <a:r>
              <a:rPr lang="en-US" sz="2800" dirty="0">
                <a:solidFill>
                  <a:srgbClr val="7030A0"/>
                </a:solidFill>
              </a:rPr>
              <a:t>Server :</a:t>
            </a:r>
            <a:endParaRPr lang="en-IN" sz="2800" dirty="0">
              <a:solidFill>
                <a:srgbClr val="7030A0"/>
              </a:solidFill>
            </a:endParaRPr>
          </a:p>
        </p:txBody>
      </p:sp>
    </p:spTree>
    <p:extLst>
      <p:ext uri="{BB962C8B-B14F-4D97-AF65-F5344CB8AC3E}">
        <p14:creationId xmlns:p14="http://schemas.microsoft.com/office/powerpoint/2010/main" val="2958578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62CFDF4C-3EFC-11CA-A49C-0C6546F235C6}"/>
              </a:ext>
            </a:extLst>
          </p:cNvPr>
          <p:cNvPicPr>
            <a:picLocks noChangeAspect="1"/>
          </p:cNvPicPr>
          <p:nvPr/>
        </p:nvPicPr>
        <p:blipFill>
          <a:blip r:embed="rId2"/>
          <a:stretch>
            <a:fillRect/>
          </a:stretch>
        </p:blipFill>
        <p:spPr>
          <a:xfrm>
            <a:off x="1524000" y="1356360"/>
            <a:ext cx="9144000" cy="5059680"/>
          </a:xfrm>
          <a:prstGeom prst="rect">
            <a:avLst/>
          </a:prstGeom>
        </p:spPr>
      </p:pic>
      <p:sp>
        <p:nvSpPr>
          <p:cNvPr id="31" name="TextBox 30">
            <a:extLst>
              <a:ext uri="{FF2B5EF4-FFF2-40B4-BE49-F238E27FC236}">
                <a16:creationId xmlns:a16="http://schemas.microsoft.com/office/drawing/2014/main" id="{69403823-C869-F988-2048-AF76EDCF3142}"/>
              </a:ext>
            </a:extLst>
          </p:cNvPr>
          <p:cNvSpPr txBox="1"/>
          <p:nvPr/>
        </p:nvSpPr>
        <p:spPr>
          <a:xfrm>
            <a:off x="1661160" y="441960"/>
            <a:ext cx="3688080" cy="523220"/>
          </a:xfrm>
          <a:prstGeom prst="rect">
            <a:avLst/>
          </a:prstGeom>
          <a:noFill/>
        </p:spPr>
        <p:txBody>
          <a:bodyPr wrap="square" rtlCol="0">
            <a:spAutoFit/>
          </a:bodyPr>
          <a:lstStyle/>
          <a:p>
            <a:r>
              <a:rPr lang="en-US" sz="2800" dirty="0">
                <a:solidFill>
                  <a:srgbClr val="7030A0"/>
                </a:solidFill>
              </a:rPr>
              <a:t>Insert values :</a:t>
            </a:r>
            <a:endParaRPr lang="en-IN" sz="2800" dirty="0">
              <a:solidFill>
                <a:srgbClr val="7030A0"/>
              </a:solidFill>
            </a:endParaRPr>
          </a:p>
        </p:txBody>
      </p:sp>
    </p:spTree>
    <p:extLst>
      <p:ext uri="{BB962C8B-B14F-4D97-AF65-F5344CB8AC3E}">
        <p14:creationId xmlns:p14="http://schemas.microsoft.com/office/powerpoint/2010/main" val="246477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ACE79CB6-2713-E935-F75D-3D267D3C0CBE}"/>
              </a:ext>
            </a:extLst>
          </p:cNvPr>
          <p:cNvPicPr>
            <a:picLocks noChangeAspect="1"/>
          </p:cNvPicPr>
          <p:nvPr/>
        </p:nvPicPr>
        <p:blipFill>
          <a:blip r:embed="rId2"/>
          <a:stretch>
            <a:fillRect/>
          </a:stretch>
        </p:blipFill>
        <p:spPr>
          <a:xfrm>
            <a:off x="1524000" y="1386840"/>
            <a:ext cx="9144000" cy="4846320"/>
          </a:xfrm>
          <a:prstGeom prst="rect">
            <a:avLst/>
          </a:prstGeom>
        </p:spPr>
      </p:pic>
      <p:sp>
        <p:nvSpPr>
          <p:cNvPr id="31" name="TextBox 30">
            <a:extLst>
              <a:ext uri="{FF2B5EF4-FFF2-40B4-BE49-F238E27FC236}">
                <a16:creationId xmlns:a16="http://schemas.microsoft.com/office/drawing/2014/main" id="{73A5CCAF-8D44-EE85-37CB-15E54BB84991}"/>
              </a:ext>
            </a:extLst>
          </p:cNvPr>
          <p:cNvSpPr txBox="1"/>
          <p:nvPr/>
        </p:nvSpPr>
        <p:spPr>
          <a:xfrm>
            <a:off x="1524000" y="518160"/>
            <a:ext cx="3154680" cy="523220"/>
          </a:xfrm>
          <a:prstGeom prst="rect">
            <a:avLst/>
          </a:prstGeom>
          <a:noFill/>
        </p:spPr>
        <p:txBody>
          <a:bodyPr wrap="square" rtlCol="0">
            <a:spAutoFit/>
          </a:bodyPr>
          <a:lstStyle/>
          <a:p>
            <a:r>
              <a:rPr lang="en-US" sz="2800" dirty="0">
                <a:solidFill>
                  <a:schemeClr val="accent6"/>
                </a:solidFill>
              </a:rPr>
              <a:t>Prediction </a:t>
            </a:r>
            <a:r>
              <a:rPr lang="en-US" dirty="0"/>
              <a:t>:</a:t>
            </a:r>
            <a:endParaRPr lang="en-IN" dirty="0"/>
          </a:p>
        </p:txBody>
      </p:sp>
    </p:spTree>
    <p:extLst>
      <p:ext uri="{BB962C8B-B14F-4D97-AF65-F5344CB8AC3E}">
        <p14:creationId xmlns:p14="http://schemas.microsoft.com/office/powerpoint/2010/main" val="164485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236720B7-7F10-718E-9020-27871A890634}"/>
              </a:ext>
            </a:extLst>
          </p:cNvPr>
          <p:cNvSpPr txBox="1"/>
          <p:nvPr/>
        </p:nvSpPr>
        <p:spPr>
          <a:xfrm>
            <a:off x="4099560" y="3196828"/>
            <a:ext cx="5151120" cy="584775"/>
          </a:xfrm>
          <a:prstGeom prst="rect">
            <a:avLst/>
          </a:prstGeom>
          <a:noFill/>
        </p:spPr>
        <p:txBody>
          <a:bodyPr wrap="square" rtlCol="0">
            <a:spAutoFit/>
          </a:bodyPr>
          <a:lstStyle/>
          <a:p>
            <a:r>
              <a:rPr lang="en-US" sz="3200" dirty="0">
                <a:solidFill>
                  <a:schemeClr val="bg1">
                    <a:lumMod val="10000"/>
                  </a:schemeClr>
                </a:solidFill>
              </a:rPr>
              <a:t>Thank You..!!</a:t>
            </a:r>
            <a:endParaRPr lang="en-IN" sz="3200" dirty="0">
              <a:solidFill>
                <a:schemeClr val="bg1">
                  <a:lumMod val="10000"/>
                </a:schemeClr>
              </a:solidFill>
            </a:endParaRPr>
          </a:p>
        </p:txBody>
      </p:sp>
    </p:spTree>
    <p:extLst>
      <p:ext uri="{BB962C8B-B14F-4D97-AF65-F5344CB8AC3E}">
        <p14:creationId xmlns:p14="http://schemas.microsoft.com/office/powerpoint/2010/main" val="285456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01496" y="758952"/>
            <a:ext cx="90464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Income prediction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301496" y="2002536"/>
            <a:ext cx="5693664" cy="1426464"/>
          </a:xfrm>
        </p:spPr>
        <p:txBody>
          <a:bodyPr/>
          <a:lstStyle/>
          <a:p>
            <a:r>
              <a:rPr lang="en-US" dirty="0"/>
              <a:t>Guidance :</a:t>
            </a:r>
          </a:p>
          <a:p>
            <a:pPr marL="457200" indent="-457200">
              <a:buAutoNum type="arabicParenR"/>
            </a:pPr>
            <a:r>
              <a:rPr lang="en-US" sz="1800" dirty="0"/>
              <a:t>Dhanashree Gaikwad</a:t>
            </a:r>
          </a:p>
          <a:p>
            <a:pPr marL="457200" indent="-457200">
              <a:buAutoNum type="arabicParenR"/>
            </a:pPr>
            <a:r>
              <a:rPr lang="en-US" sz="1800" dirty="0"/>
              <a:t>Minakshi Divekar</a:t>
            </a:r>
          </a:p>
        </p:txBody>
      </p:sp>
      <p:sp>
        <p:nvSpPr>
          <p:cNvPr id="4" name="TextBox 3">
            <a:extLst>
              <a:ext uri="{FF2B5EF4-FFF2-40B4-BE49-F238E27FC236}">
                <a16:creationId xmlns:a16="http://schemas.microsoft.com/office/drawing/2014/main" id="{901E498F-6CFF-656A-5082-96F7AFC5272E}"/>
              </a:ext>
            </a:extLst>
          </p:cNvPr>
          <p:cNvSpPr txBox="1"/>
          <p:nvPr/>
        </p:nvSpPr>
        <p:spPr>
          <a:xfrm>
            <a:off x="1301496" y="4044696"/>
            <a:ext cx="3849624" cy="461665"/>
          </a:xfrm>
          <a:prstGeom prst="rect">
            <a:avLst/>
          </a:prstGeom>
          <a:noFill/>
        </p:spPr>
        <p:txBody>
          <a:bodyPr wrap="square" rtlCol="0">
            <a:spAutoFit/>
          </a:bodyPr>
          <a:lstStyle/>
          <a:p>
            <a:r>
              <a:rPr lang="en-US" sz="2400" dirty="0"/>
              <a:t>Participant:</a:t>
            </a:r>
            <a:endParaRPr lang="en-IN" sz="2400" dirty="0"/>
          </a:p>
        </p:txBody>
      </p:sp>
      <p:sp>
        <p:nvSpPr>
          <p:cNvPr id="5" name="TextBox 4">
            <a:extLst>
              <a:ext uri="{FF2B5EF4-FFF2-40B4-BE49-F238E27FC236}">
                <a16:creationId xmlns:a16="http://schemas.microsoft.com/office/drawing/2014/main" id="{53A5020C-5971-9B3C-A278-B55A5F63E44C}"/>
              </a:ext>
            </a:extLst>
          </p:cNvPr>
          <p:cNvSpPr txBox="1"/>
          <p:nvPr/>
        </p:nvSpPr>
        <p:spPr>
          <a:xfrm>
            <a:off x="1301496" y="4689318"/>
            <a:ext cx="3849624" cy="646331"/>
          </a:xfrm>
          <a:prstGeom prst="rect">
            <a:avLst/>
          </a:prstGeom>
          <a:noFill/>
        </p:spPr>
        <p:txBody>
          <a:bodyPr wrap="square" rtlCol="0">
            <a:spAutoFit/>
          </a:bodyPr>
          <a:lstStyle/>
          <a:p>
            <a:pPr marL="342900" indent="-342900">
              <a:buAutoNum type="arabicParenR"/>
            </a:pPr>
            <a:r>
              <a:rPr lang="en-US" dirty="0"/>
              <a:t>Temgire Rushikesh Vilas</a:t>
            </a:r>
          </a:p>
          <a:p>
            <a:r>
              <a:rPr lang="en-US" dirty="0"/>
              <a:t>{Nowrosjee Wadia College Pune – 01}</a:t>
            </a:r>
            <a:endParaRPr lang="en-IN"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41648" y="768096"/>
            <a:ext cx="6766560" cy="768096"/>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451579" y="2007616"/>
            <a:ext cx="9356629" cy="4082288"/>
          </a:xfrm>
        </p:spPr>
        <p:txBody>
          <a:bodyPr>
            <a:normAutofit fontScale="85000" lnSpcReduction="20000"/>
          </a:bodyPr>
          <a:lstStyle/>
          <a:p>
            <a:r>
              <a:rPr lang="en-US" b="1" i="0" dirty="0">
                <a:solidFill>
                  <a:srgbClr val="1A1A1A"/>
                </a:solidFill>
                <a:effectLst/>
                <a:latin typeface="Merriweather" panose="020B0604020202020204" pitchFamily="2" charset="0"/>
              </a:rPr>
              <a:t>Describe the data- </a:t>
            </a:r>
            <a:r>
              <a:rPr lang="en-US" b="0" i="0" dirty="0">
                <a:solidFill>
                  <a:srgbClr val="1A1A1A"/>
                </a:solidFill>
                <a:effectLst/>
                <a:latin typeface="Merriweather" panose="020B0604020202020204" pitchFamily="2" charset="0"/>
              </a:rPr>
              <a:t>Specifically the predictor variables (also called independent variables features) from the Census data and the dependent variable which is the level of income (either “greater than 50k rupees or less than 50k”).</a:t>
            </a:r>
          </a:p>
          <a:p>
            <a:r>
              <a:rPr lang="en-US" b="1" i="0" dirty="0">
                <a:solidFill>
                  <a:srgbClr val="1A1A1A"/>
                </a:solidFill>
                <a:effectLst/>
                <a:latin typeface="Merriweather" panose="00000500000000000000" pitchFamily="2" charset="0"/>
              </a:rPr>
              <a:t>Read the data- </a:t>
            </a:r>
            <a:r>
              <a:rPr lang="en-US" b="0" i="0" dirty="0">
                <a:solidFill>
                  <a:srgbClr val="1A1A1A"/>
                </a:solidFill>
                <a:effectLst/>
                <a:latin typeface="Merriweather" panose="00000500000000000000" pitchFamily="2" charset="0"/>
              </a:rPr>
              <a:t>Downloading the data directly from the source and reading it.</a:t>
            </a:r>
            <a:endParaRPr lang="en-US" dirty="0">
              <a:solidFill>
                <a:srgbClr val="1A1A1A"/>
              </a:solidFill>
              <a:latin typeface="Merriweather" panose="020B0604020202020204" pitchFamily="2" charset="0"/>
            </a:endParaRPr>
          </a:p>
          <a:p>
            <a:r>
              <a:rPr lang="en-US" b="1" i="0" dirty="0">
                <a:solidFill>
                  <a:srgbClr val="1A1A1A"/>
                </a:solidFill>
                <a:effectLst/>
                <a:latin typeface="Merriweather" panose="00000500000000000000" pitchFamily="2" charset="0"/>
              </a:rPr>
              <a:t>Explore the independent variables of the data- </a:t>
            </a:r>
            <a:r>
              <a:rPr lang="en-US" b="0" i="0" dirty="0">
                <a:solidFill>
                  <a:srgbClr val="1A1A1A"/>
                </a:solidFill>
                <a:effectLst/>
                <a:latin typeface="Merriweather" panose="00000500000000000000" pitchFamily="2" charset="0"/>
              </a:rPr>
              <a:t>A very crucial step before modeling is the exploration of the independent variables.</a:t>
            </a:r>
            <a:endParaRPr lang="en-US" b="0" i="0" dirty="0">
              <a:solidFill>
                <a:srgbClr val="1A1A1A"/>
              </a:solidFill>
              <a:effectLst/>
              <a:latin typeface="Merriweather" panose="020B0604020202020204" pitchFamily="2" charset="0"/>
            </a:endParaRPr>
          </a:p>
          <a:p>
            <a:r>
              <a:rPr lang="en-US" b="1" i="0" dirty="0">
                <a:solidFill>
                  <a:srgbClr val="1A1A1A"/>
                </a:solidFill>
                <a:effectLst/>
                <a:latin typeface="Merriweather" panose="00000500000000000000" pitchFamily="2" charset="0"/>
              </a:rPr>
              <a:t>Build the prediction model with the training data- </a:t>
            </a:r>
            <a:r>
              <a:rPr lang="en-US" i="0" dirty="0">
                <a:solidFill>
                  <a:srgbClr val="1A1A1A"/>
                </a:solidFill>
                <a:effectLst/>
                <a:latin typeface="Merriweather" panose="00000500000000000000" pitchFamily="2" charset="0"/>
              </a:rPr>
              <a:t>Making prediction is not the simple thing in any organization. For that taking the particular information and making analysis is much important only after that we can predict something.</a:t>
            </a:r>
            <a:endParaRPr lang="en-US" dirty="0"/>
          </a:p>
          <a:p>
            <a:r>
              <a:rPr lang="en-US" b="1" i="0" dirty="0">
                <a:solidFill>
                  <a:srgbClr val="1A1A1A"/>
                </a:solidFill>
                <a:effectLst/>
                <a:latin typeface="Merriweather" panose="00000500000000000000" pitchFamily="2" charset="0"/>
              </a:rPr>
              <a:t>Validate the prediction model with the testing data- </a:t>
            </a:r>
            <a:r>
              <a:rPr lang="en-US" b="0" i="0" dirty="0">
                <a:solidFill>
                  <a:srgbClr val="1A1A1A"/>
                </a:solidFill>
                <a:effectLst/>
                <a:latin typeface="Merriweather" panose="00000500000000000000" pitchFamily="2" charset="0"/>
              </a:rPr>
              <a:t>Here the built model is applied on test data that the model has never seen. This is performed to determine the accuracy of the model in the field when it would be deployed. Since this is a case study, only the crucial steps are retained to keep the content concise and readable.</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95400" y="871728"/>
            <a:ext cx="6400800" cy="768096"/>
          </a:xfrm>
        </p:spPr>
        <p:txBody>
          <a:bodyPr>
            <a:normAutofit fontScale="90000"/>
          </a:bodyPr>
          <a:lstStyle/>
          <a:p>
            <a:r>
              <a:rPr lang="en-US" dirty="0">
                <a:latin typeface="Arial Black" panose="020B0604020202020204" pitchFamily="34" charset="0"/>
                <a:cs typeface="Arial Black" panose="020B0604020202020204" pitchFamily="34" charset="0"/>
              </a:rPr>
              <a:t>Objectives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TextBox 4">
            <a:extLst>
              <a:ext uri="{FF2B5EF4-FFF2-40B4-BE49-F238E27FC236}">
                <a16:creationId xmlns:a16="http://schemas.microsoft.com/office/drawing/2014/main" id="{BCE309C0-BD23-B142-9907-30C4CC159196}"/>
              </a:ext>
            </a:extLst>
          </p:cNvPr>
          <p:cNvSpPr txBox="1"/>
          <p:nvPr/>
        </p:nvSpPr>
        <p:spPr>
          <a:xfrm>
            <a:off x="1402080" y="1874520"/>
            <a:ext cx="10043160" cy="3970318"/>
          </a:xfrm>
          <a:prstGeom prst="rect">
            <a:avLst/>
          </a:prstGeom>
          <a:noFill/>
        </p:spPr>
        <p:txBody>
          <a:bodyPr wrap="square" rtlCol="0">
            <a:spAutoFit/>
          </a:bodyPr>
          <a:lstStyle/>
          <a:p>
            <a:pPr marL="342900" indent="-342900" algn="l">
              <a:buAutoNum type="arabicPeriod"/>
            </a:pPr>
            <a:r>
              <a:rPr lang="en-IN" b="1" i="0" dirty="0">
                <a:solidFill>
                  <a:srgbClr val="2D2D2D"/>
                </a:solidFill>
                <a:effectLst/>
                <a:latin typeface="Noto Sans" panose="020B0502040204020203" pitchFamily="34" charset="0"/>
              </a:rPr>
              <a:t>Performance objectives</a:t>
            </a:r>
          </a:p>
          <a:p>
            <a:pPr lvl="1">
              <a:buFont typeface="Arial" panose="020B0604020202020204" pitchFamily="34" charset="0"/>
              <a:buChar char="•"/>
            </a:pPr>
            <a:r>
              <a:rPr lang="en-US" b="0" i="0" dirty="0">
                <a:solidFill>
                  <a:srgbClr val="2D2D2D"/>
                </a:solidFill>
                <a:effectLst/>
                <a:latin typeface="Noto Sans" panose="020B0502040504020204" pitchFamily="34" charset="0"/>
              </a:rPr>
              <a:t>Project plan coherence</a:t>
            </a:r>
          </a:p>
          <a:p>
            <a:pPr lvl="1">
              <a:buFont typeface="Arial" panose="020B0604020202020204" pitchFamily="34" charset="0"/>
              <a:buChar char="•"/>
            </a:pPr>
            <a:r>
              <a:rPr lang="en-US" b="0" i="0" dirty="0">
                <a:solidFill>
                  <a:srgbClr val="2D2D2D"/>
                </a:solidFill>
                <a:effectLst/>
                <a:latin typeface="Noto Sans" panose="020B0502040504020204" pitchFamily="34" charset="0"/>
              </a:rPr>
              <a:t>Budget prediction accuracy</a:t>
            </a:r>
          </a:p>
          <a:p>
            <a:pPr lvl="1">
              <a:buFont typeface="Arial" panose="020B0604020202020204" pitchFamily="34" charset="0"/>
              <a:buChar char="•"/>
            </a:pPr>
            <a:r>
              <a:rPr lang="en-US" b="0" i="0" dirty="0">
                <a:solidFill>
                  <a:srgbClr val="2D2D2D"/>
                </a:solidFill>
                <a:effectLst/>
                <a:latin typeface="Noto Sans" panose="020B0502040504020204" pitchFamily="34" charset="0"/>
              </a:rPr>
              <a:t>Project timeline efficiency</a:t>
            </a:r>
          </a:p>
          <a:p>
            <a:pPr lvl="1">
              <a:buFont typeface="Arial" panose="020B0604020202020204" pitchFamily="34" charset="0"/>
              <a:buChar char="•"/>
            </a:pPr>
            <a:r>
              <a:rPr lang="en-US" b="0" i="0" dirty="0">
                <a:solidFill>
                  <a:srgbClr val="2D2D2D"/>
                </a:solidFill>
                <a:effectLst/>
                <a:latin typeface="Noto Sans" panose="020B0502040504020204" pitchFamily="34" charset="0"/>
              </a:rPr>
              <a:t>Individual team members' task performance</a:t>
            </a:r>
          </a:p>
          <a:p>
            <a:pPr algn="l"/>
            <a:r>
              <a:rPr lang="en-US" b="1" i="0" dirty="0">
                <a:solidFill>
                  <a:srgbClr val="2D2D2D"/>
                </a:solidFill>
                <a:effectLst/>
                <a:latin typeface="Noto Sans" panose="020B0502040504020204" pitchFamily="34" charset="0"/>
              </a:rPr>
              <a:t>2. Business objectives</a:t>
            </a:r>
          </a:p>
          <a:p>
            <a:pPr algn="l"/>
            <a:r>
              <a:rPr lang="en-US" b="0" i="0" dirty="0">
                <a:solidFill>
                  <a:srgbClr val="2D2D2D"/>
                </a:solidFill>
                <a:effectLst/>
                <a:latin typeface="Noto Sans" panose="020B0502040504020204" pitchFamily="34" charset="0"/>
              </a:rPr>
              <a:t>	</a:t>
            </a:r>
            <a:r>
              <a:rPr lang="en-US" dirty="0">
                <a:solidFill>
                  <a:srgbClr val="2D2D2D"/>
                </a:solidFill>
                <a:latin typeface="Noto Sans" panose="020B0502040504020204" pitchFamily="34" charset="0"/>
              </a:rPr>
              <a:t>B</a:t>
            </a:r>
            <a:r>
              <a:rPr lang="en-US" b="0" i="0" dirty="0">
                <a:solidFill>
                  <a:srgbClr val="2D2D2D"/>
                </a:solidFill>
                <a:effectLst/>
                <a:latin typeface="Noto Sans" panose="020B0502040504020204" pitchFamily="34" charset="0"/>
              </a:rPr>
              <a:t>usiness objective when we want to align a company's values with a project 	for 	potentially higher rates of success.</a:t>
            </a:r>
          </a:p>
          <a:p>
            <a:r>
              <a:rPr lang="en-IN" b="1" dirty="0">
                <a:solidFill>
                  <a:srgbClr val="2D2D2D"/>
                </a:solidFill>
                <a:latin typeface="Noto Sans" panose="020B0502040504020204" pitchFamily="34" charset="0"/>
              </a:rPr>
              <a:t>3</a:t>
            </a:r>
            <a:r>
              <a:rPr lang="en-IN" b="1" i="0" dirty="0">
                <a:solidFill>
                  <a:srgbClr val="2D2D2D"/>
                </a:solidFill>
                <a:effectLst/>
                <a:latin typeface="Noto Sans" panose="020B0502040504020204" pitchFamily="34" charset="0"/>
              </a:rPr>
              <a:t>. Technical objectives</a:t>
            </a:r>
          </a:p>
          <a:p>
            <a:pPr lvl="1">
              <a:buFont typeface="Arial" panose="020B0604020202020204" pitchFamily="34" charset="0"/>
              <a:buChar char="•"/>
            </a:pPr>
            <a:r>
              <a:rPr lang="en-IN" b="0" i="0" dirty="0">
                <a:solidFill>
                  <a:srgbClr val="2D2D2D"/>
                </a:solidFill>
                <a:effectLst/>
                <a:latin typeface="Noto Sans" panose="020B0502040504020204" pitchFamily="34" charset="0"/>
              </a:rPr>
              <a:t>Hardware</a:t>
            </a:r>
          </a:p>
          <a:p>
            <a:pPr lvl="1">
              <a:buFont typeface="Arial" panose="020B0604020202020204" pitchFamily="34" charset="0"/>
              <a:buChar char="•"/>
            </a:pPr>
            <a:r>
              <a:rPr lang="en-IN" b="0" i="0" dirty="0">
                <a:solidFill>
                  <a:srgbClr val="2D2D2D"/>
                </a:solidFill>
                <a:effectLst/>
                <a:latin typeface="Noto Sans" panose="020B0502040504020204" pitchFamily="34" charset="0"/>
              </a:rPr>
              <a:t>Software</a:t>
            </a:r>
          </a:p>
          <a:p>
            <a:r>
              <a:rPr lang="en-IN" b="1" i="0" dirty="0">
                <a:solidFill>
                  <a:srgbClr val="2D2D2D"/>
                </a:solidFill>
                <a:effectLst/>
                <a:latin typeface="Noto Sans" panose="020B0502040204020203" pitchFamily="34" charset="0"/>
              </a:rPr>
              <a:t>4. </a:t>
            </a:r>
            <a:r>
              <a:rPr lang="en-IN" b="1" i="0" dirty="0">
                <a:solidFill>
                  <a:srgbClr val="2D2D2D"/>
                </a:solidFill>
                <a:effectLst/>
                <a:latin typeface="Noto Sans" panose="020B0502040504020204" pitchFamily="34" charset="0"/>
              </a:rPr>
              <a:t>Quality objectives</a:t>
            </a:r>
          </a:p>
          <a:p>
            <a:pPr algn="l"/>
            <a:r>
              <a:rPr lang="en-IN" b="1" i="0" dirty="0">
                <a:solidFill>
                  <a:srgbClr val="2D2D2D"/>
                </a:solidFill>
                <a:effectLst/>
                <a:latin typeface="Noto Sans" panose="020B0502040204020203" pitchFamily="34" charset="0"/>
              </a:rPr>
              <a:t>	</a:t>
            </a:r>
            <a:r>
              <a:rPr lang="en-US" b="0" i="0" dirty="0">
                <a:solidFill>
                  <a:srgbClr val="2D2D2D"/>
                </a:solidFill>
                <a:effectLst/>
                <a:latin typeface="Noto Sans" panose="020B0502040504020204" pitchFamily="34" charset="0"/>
              </a:rPr>
              <a:t>A quality plan is a document describing my prediction standards, quality practices and the specific resources and processes needed for income prediction project.</a:t>
            </a:r>
            <a:endParaRPr lang="en-IN" b="1" i="0" dirty="0">
              <a:solidFill>
                <a:srgbClr val="2D2D2D"/>
              </a:solidFill>
              <a:effectLst/>
              <a:latin typeface="Noto Sans" panose="020B0502040204020203"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pPr algn="l"/>
            <a:r>
              <a:rPr lang="en-US" sz="4400" b="1" dirty="0">
                <a:solidFill>
                  <a:schemeClr val="accent6"/>
                </a:solidFill>
                <a:latin typeface="Arial Black" panose="020B0604020202020204" pitchFamily="34" charset="0"/>
                <a:cs typeface="Arial Black" panose="020B0604020202020204" pitchFamily="34" charset="0"/>
              </a:rPr>
              <a:t>Scope</a:t>
            </a:r>
          </a:p>
        </p:txBody>
      </p:sp>
      <p:sp>
        <p:nvSpPr>
          <p:cNvPr id="10" name="Content Placeholder 9">
            <a:extLst>
              <a:ext uri="{FF2B5EF4-FFF2-40B4-BE49-F238E27FC236}">
                <a16:creationId xmlns:a16="http://schemas.microsoft.com/office/drawing/2014/main" id="{15503BB7-40F3-9CA3-2D22-52C085EAD88F}"/>
              </a:ext>
            </a:extLst>
          </p:cNvPr>
          <p:cNvSpPr>
            <a:spLocks noGrp="1"/>
          </p:cNvSpPr>
          <p:nvPr>
            <p:ph sz="half" idx="1"/>
          </p:nvPr>
        </p:nvSpPr>
        <p:spPr>
          <a:xfrm>
            <a:off x="539496" y="2514600"/>
            <a:ext cx="10052304" cy="2941320"/>
          </a:xfrm>
        </p:spPr>
        <p:txBody>
          <a:bodyPr/>
          <a:lstStyle/>
          <a:p>
            <a:pPr marL="0" indent="0">
              <a:buNone/>
            </a:pPr>
            <a:r>
              <a:rPr lang="en-US" sz="2400" b="0" i="0" dirty="0">
                <a:solidFill>
                  <a:srgbClr val="111111"/>
                </a:solidFill>
                <a:effectLst/>
                <a:latin typeface="Roboto" panose="020B0604020202020204" pitchFamily="2" charset="0"/>
              </a:rPr>
              <a:t>This project aims to</a:t>
            </a:r>
            <a:r>
              <a:rPr lang="en-US" sz="2400" b="1" i="0" dirty="0">
                <a:solidFill>
                  <a:srgbClr val="111111"/>
                </a:solidFill>
                <a:effectLst/>
                <a:latin typeface="Roboto" panose="020B0604020202020204" pitchFamily="2" charset="0"/>
              </a:rPr>
              <a:t> predict the income bracket of individuals</a:t>
            </a:r>
            <a:r>
              <a:rPr lang="en-US" sz="2400" b="0" i="0" dirty="0">
                <a:solidFill>
                  <a:srgbClr val="111111"/>
                </a:solidFill>
                <a:effectLst/>
                <a:latin typeface="Roboto" panose="020B0604020202020204" pitchFamily="2" charset="0"/>
              </a:rPr>
              <a:t> based on a variety of features, and presents a holistic comparative analysis between multiple machine learning algorithms through hyperparameter optimization on a binary classification problem. machine-learning hyperparameter-optimization classification income-prediction.</a:t>
            </a:r>
            <a:endParaRPr lang="en-IN" sz="2400" dirty="0"/>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650" y="274320"/>
            <a:ext cx="10671048" cy="768096"/>
          </a:xfrm>
        </p:spPr>
        <p:txBody>
          <a:bodyPr/>
          <a:lstStyle/>
          <a:p>
            <a:pPr algn="l"/>
            <a:r>
              <a:rPr lang="en-US" sz="4400" b="1" dirty="0">
                <a:solidFill>
                  <a:schemeClr val="accent6"/>
                </a:solidFill>
                <a:latin typeface="Arial Black" panose="020B0604020202020204" pitchFamily="34" charset="0"/>
                <a:cs typeface="Arial Black" panose="020B0604020202020204" pitchFamily="34" charset="0"/>
              </a:rPr>
              <a:t>Dataset</a:t>
            </a:r>
          </a:p>
        </p:txBody>
      </p:sp>
      <p:sp>
        <p:nvSpPr>
          <p:cNvPr id="4" name="Content Placeholder 3">
            <a:extLst>
              <a:ext uri="{FF2B5EF4-FFF2-40B4-BE49-F238E27FC236}">
                <a16:creationId xmlns:a16="http://schemas.microsoft.com/office/drawing/2014/main" id="{5C558EF2-54D6-E424-9474-CEB90A6A8E22}"/>
              </a:ext>
            </a:extLst>
          </p:cNvPr>
          <p:cNvSpPr>
            <a:spLocks noGrp="1"/>
          </p:cNvSpPr>
          <p:nvPr>
            <p:ph sz="half" idx="1"/>
          </p:nvPr>
        </p:nvSpPr>
        <p:spPr>
          <a:xfrm>
            <a:off x="746506" y="1075547"/>
            <a:ext cx="10680192" cy="4983480"/>
          </a:xfrm>
        </p:spPr>
        <p:txBody>
          <a:bodyPr/>
          <a:lstStyle/>
          <a:p>
            <a:r>
              <a:rPr lang="en-US" sz="2100" b="0" i="0" dirty="0">
                <a:solidFill>
                  <a:srgbClr val="292929"/>
                </a:solidFill>
                <a:effectLst/>
                <a:latin typeface="source-serif-pro"/>
              </a:rPr>
              <a:t>The dataset provided to us contains 32560 rows, and 14 different independent features. We aim to predict if a person earns more than 50k$ per year or not. Since the data predicts 2 values (&gt;50K or &lt;=50K), this clearly is a classification problem, and we will train the classification models to predict the desired outputs.</a:t>
            </a:r>
          </a:p>
          <a:p>
            <a:r>
              <a:rPr lang="en-US" sz="2100" dirty="0">
                <a:solidFill>
                  <a:srgbClr val="292929"/>
                </a:solidFill>
                <a:latin typeface="source-serif-pro"/>
              </a:rPr>
              <a:t>Details and features </a:t>
            </a:r>
            <a:r>
              <a:rPr lang="en-US" sz="2100" b="0" i="0" dirty="0">
                <a:solidFill>
                  <a:srgbClr val="292929"/>
                </a:solidFill>
                <a:effectLst/>
                <a:latin typeface="source-serif-pro"/>
              </a:rPr>
              <a:t>which we will be feeding to our classification model to train it.</a:t>
            </a:r>
          </a:p>
          <a:p>
            <a:pPr marL="0" indent="0" algn="l">
              <a:buNone/>
            </a:pPr>
            <a:r>
              <a:rPr lang="en-US" sz="2100" b="0" i="0" dirty="0">
                <a:solidFill>
                  <a:srgbClr val="292929"/>
                </a:solidFill>
                <a:effectLst/>
                <a:latin typeface="source-serif-pro"/>
              </a:rPr>
              <a:t>	1. Age — The age of an individual, this ranges from 17 to 90.</a:t>
            </a:r>
          </a:p>
          <a:p>
            <a:pPr marL="0" indent="0" algn="l">
              <a:buNone/>
            </a:pPr>
            <a:r>
              <a:rPr lang="en-US" sz="2100" b="0" i="0" dirty="0">
                <a:solidFill>
                  <a:srgbClr val="292929"/>
                </a:solidFill>
                <a:effectLst/>
                <a:latin typeface="source-serif-pro"/>
              </a:rPr>
              <a:t>	2. Workclass — The class of work to which an individual belongs.</a:t>
            </a:r>
          </a:p>
          <a:p>
            <a:pPr marL="0" indent="0" algn="l">
              <a:buNone/>
            </a:pPr>
            <a:r>
              <a:rPr lang="en-US" sz="2100" b="0" i="0" dirty="0">
                <a:solidFill>
                  <a:srgbClr val="292929"/>
                </a:solidFill>
                <a:effectLst/>
                <a:latin typeface="source-serif-pro"/>
              </a:rPr>
              <a:t>	3. Fnlwgt — The weight assigned to the combination of features (an estimate of how 	many people belong to this set of combination)</a:t>
            </a:r>
          </a:p>
          <a:p>
            <a:pPr marL="0" indent="0" algn="l">
              <a:buNone/>
            </a:pPr>
            <a:r>
              <a:rPr lang="en-US" sz="2100" b="0" i="0" dirty="0">
                <a:solidFill>
                  <a:srgbClr val="292929"/>
                </a:solidFill>
                <a:effectLst/>
                <a:latin typeface="source-serif-pro"/>
              </a:rPr>
              <a:t>	4. Education — Highest level of education</a:t>
            </a:r>
          </a:p>
          <a:p>
            <a:pPr marL="0" indent="0" algn="l">
              <a:buNone/>
            </a:pPr>
            <a:r>
              <a:rPr lang="en-US" sz="2100" b="0" i="0" dirty="0">
                <a:solidFill>
                  <a:srgbClr val="292929"/>
                </a:solidFill>
                <a:effectLst/>
                <a:latin typeface="source-serif-pro"/>
              </a:rPr>
              <a:t>	5. Education_num — Number of years for which education was taken</a:t>
            </a:r>
          </a:p>
          <a:p>
            <a:pPr marL="0" indent="0" algn="l">
              <a:buNone/>
            </a:pPr>
            <a:r>
              <a:rPr lang="en-US" sz="2100" b="0" i="0" dirty="0">
                <a:solidFill>
                  <a:srgbClr val="292929"/>
                </a:solidFill>
                <a:effectLst/>
                <a:latin typeface="source-serif-pro"/>
              </a:rPr>
              <a:t>	</a:t>
            </a:r>
            <a:endParaRPr lang="en-IN" sz="2100"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493520" y="210010"/>
            <a:ext cx="7013448" cy="588963"/>
          </a:xfrm>
        </p:spPr>
        <p:txBody>
          <a:bodyPr/>
          <a:lstStyle/>
          <a:p>
            <a:r>
              <a:rPr lang="en-US" dirty="0">
                <a:solidFill>
                  <a:schemeClr val="accent1"/>
                </a:solidFill>
              </a:rPr>
              <a:t>Dataset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1417320" y="798972"/>
            <a:ext cx="9799320" cy="4809347"/>
          </a:xfrm>
        </p:spPr>
        <p:txBody>
          <a:bodyPr/>
          <a:lstStyle/>
          <a:p>
            <a:r>
              <a:rPr lang="en-US" sz="2100" b="0" i="0" dirty="0">
                <a:solidFill>
                  <a:srgbClr val="292929"/>
                </a:solidFill>
                <a:effectLst/>
                <a:latin typeface="source-serif-pro"/>
              </a:rPr>
              <a:t>6. </a:t>
            </a:r>
            <a:r>
              <a:rPr lang="en-US" sz="2100" b="0" i="0" dirty="0" err="1">
                <a:solidFill>
                  <a:srgbClr val="292929"/>
                </a:solidFill>
                <a:effectLst/>
                <a:latin typeface="source-serif-pro"/>
              </a:rPr>
              <a:t>Marital_Status</a:t>
            </a:r>
            <a:r>
              <a:rPr lang="en-US" sz="2100" b="0" i="0" dirty="0">
                <a:solidFill>
                  <a:srgbClr val="292929"/>
                </a:solidFill>
                <a:effectLst/>
                <a:latin typeface="source-serif-pro"/>
              </a:rPr>
              <a:t> — Represents the category assigned on the basis of marriage status of a 	person.</a:t>
            </a:r>
          </a:p>
          <a:p>
            <a:pPr algn="l"/>
            <a:r>
              <a:rPr lang="en-US" sz="2100" b="0" i="0" dirty="0">
                <a:solidFill>
                  <a:srgbClr val="292929"/>
                </a:solidFill>
                <a:effectLst/>
                <a:latin typeface="source-serif-pro"/>
              </a:rPr>
              <a:t>7. Occupation — Profession of a person</a:t>
            </a:r>
          </a:p>
          <a:p>
            <a:pPr algn="l"/>
            <a:r>
              <a:rPr lang="en-US" sz="2100" b="0" i="0" dirty="0">
                <a:solidFill>
                  <a:srgbClr val="292929"/>
                </a:solidFill>
                <a:effectLst/>
                <a:latin typeface="source-serif-pro"/>
              </a:rPr>
              <a:t>8. Relationship — Relation of the person in his family</a:t>
            </a:r>
          </a:p>
          <a:p>
            <a:pPr algn="l"/>
            <a:r>
              <a:rPr lang="en-US" sz="2100" b="0" i="0" dirty="0">
                <a:solidFill>
                  <a:srgbClr val="292929"/>
                </a:solidFill>
                <a:effectLst/>
                <a:latin typeface="source-serif-pro"/>
              </a:rPr>
              <a:t>9. Race — Origin background of a person</a:t>
            </a:r>
          </a:p>
          <a:p>
            <a:pPr algn="l"/>
            <a:r>
              <a:rPr lang="en-US" sz="2100" b="0" i="0" dirty="0">
                <a:solidFill>
                  <a:srgbClr val="292929"/>
                </a:solidFill>
                <a:effectLst/>
                <a:latin typeface="source-serif-pro"/>
              </a:rPr>
              <a:t>10. Sex — Gender of a person</a:t>
            </a:r>
          </a:p>
          <a:p>
            <a:pPr algn="l"/>
            <a:r>
              <a:rPr lang="en-US" sz="2100" b="0" i="0" dirty="0">
                <a:solidFill>
                  <a:srgbClr val="292929"/>
                </a:solidFill>
                <a:effectLst/>
                <a:latin typeface="source-serif-pro"/>
              </a:rPr>
              <a:t>11. </a:t>
            </a:r>
            <a:r>
              <a:rPr lang="en-US" sz="2100" b="0" i="0" dirty="0" err="1">
                <a:solidFill>
                  <a:srgbClr val="292929"/>
                </a:solidFill>
                <a:effectLst/>
                <a:latin typeface="source-serif-pro"/>
              </a:rPr>
              <a:t>Capital_gain</a:t>
            </a:r>
            <a:r>
              <a:rPr lang="en-US" sz="2100" b="0" i="0" dirty="0">
                <a:solidFill>
                  <a:srgbClr val="292929"/>
                </a:solidFill>
                <a:effectLst/>
                <a:latin typeface="source-serif-pro"/>
              </a:rPr>
              <a:t> — Capital gained by a person</a:t>
            </a:r>
          </a:p>
          <a:p>
            <a:pPr algn="l"/>
            <a:r>
              <a:rPr lang="en-US" sz="2100" b="0" i="0" dirty="0">
                <a:solidFill>
                  <a:srgbClr val="292929"/>
                </a:solidFill>
                <a:effectLst/>
                <a:latin typeface="source-serif-pro"/>
              </a:rPr>
              <a:t>12. </a:t>
            </a:r>
            <a:r>
              <a:rPr lang="en-US" sz="2100" b="0" i="0" dirty="0" err="1">
                <a:solidFill>
                  <a:srgbClr val="292929"/>
                </a:solidFill>
                <a:effectLst/>
                <a:latin typeface="source-serif-pro"/>
              </a:rPr>
              <a:t>Capital_loss</a:t>
            </a:r>
            <a:r>
              <a:rPr lang="en-US" sz="2100" b="0" i="0" dirty="0">
                <a:solidFill>
                  <a:srgbClr val="292929"/>
                </a:solidFill>
                <a:effectLst/>
                <a:latin typeface="source-serif-pro"/>
              </a:rPr>
              <a:t> — Loss of capital for a person</a:t>
            </a:r>
          </a:p>
          <a:p>
            <a:pPr algn="l"/>
            <a:r>
              <a:rPr lang="en-US" sz="2100" b="0" i="0" dirty="0">
                <a:solidFill>
                  <a:srgbClr val="292929"/>
                </a:solidFill>
                <a:effectLst/>
                <a:latin typeface="source-serif-pro"/>
              </a:rPr>
              <a:t>13. </a:t>
            </a:r>
            <a:r>
              <a:rPr lang="en-US" sz="2100" b="0" i="0" dirty="0" err="1">
                <a:solidFill>
                  <a:srgbClr val="292929"/>
                </a:solidFill>
                <a:effectLst/>
                <a:latin typeface="source-serif-pro"/>
              </a:rPr>
              <a:t>Hours_per_week</a:t>
            </a:r>
            <a:r>
              <a:rPr lang="en-US" sz="2100" b="0" i="0" dirty="0">
                <a:solidFill>
                  <a:srgbClr val="292929"/>
                </a:solidFill>
                <a:effectLst/>
                <a:latin typeface="source-serif-pro"/>
              </a:rPr>
              <a:t> — Number of hours for which an individual works per week</a:t>
            </a:r>
          </a:p>
          <a:p>
            <a:pPr algn="l"/>
            <a:r>
              <a:rPr lang="en-US" sz="2100" b="0" i="0" dirty="0">
                <a:solidFill>
                  <a:srgbClr val="292929"/>
                </a:solidFill>
                <a:effectLst/>
                <a:latin typeface="source-serif-pro"/>
              </a:rPr>
              <a:t>14. </a:t>
            </a:r>
            <a:r>
              <a:rPr lang="en-US" sz="2100" b="0" i="0" dirty="0" err="1">
                <a:solidFill>
                  <a:srgbClr val="292929"/>
                </a:solidFill>
                <a:effectLst/>
                <a:latin typeface="source-serif-pro"/>
              </a:rPr>
              <a:t>Native_Country</a:t>
            </a:r>
            <a:r>
              <a:rPr lang="en-US" sz="2100" b="0" i="0" dirty="0">
                <a:solidFill>
                  <a:srgbClr val="292929"/>
                </a:solidFill>
                <a:effectLst/>
                <a:latin typeface="source-serif-pro"/>
              </a:rPr>
              <a:t> — Country to which a person belongs</a:t>
            </a:r>
          </a:p>
          <a:p>
            <a:pPr algn="l"/>
            <a:r>
              <a:rPr lang="en-US" sz="2100" b="0" i="0" dirty="0">
                <a:solidFill>
                  <a:srgbClr val="292929"/>
                </a:solidFill>
                <a:effectLst/>
                <a:latin typeface="source-serif-pro"/>
              </a:rPr>
              <a:t>Output:  Income — The target variable, which predicts if the income is higher or lower than 50K$.</a:t>
            </a:r>
          </a:p>
          <a:p>
            <a:endParaRPr lang="en-US" sz="21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A2CDEE-89B1-6271-8163-C60E29DC4784}"/>
              </a:ext>
            </a:extLst>
          </p:cNvPr>
          <p:cNvSpPr>
            <a:spLocks noGrp="1"/>
          </p:cNvSpPr>
          <p:nvPr>
            <p:ph type="title"/>
          </p:nvPr>
        </p:nvSpPr>
        <p:spPr>
          <a:xfrm>
            <a:off x="758952" y="832104"/>
            <a:ext cx="10671048" cy="768096"/>
          </a:xfrm>
        </p:spPr>
        <p:txBody>
          <a:bodyPr/>
          <a:lstStyle/>
          <a:p>
            <a:pPr algn="l"/>
            <a:r>
              <a:rPr lang="en-US" dirty="0"/>
              <a:t>Benefits</a:t>
            </a:r>
            <a:endParaRPr lang="en-IN" dirty="0"/>
          </a:p>
        </p:txBody>
      </p:sp>
      <p:sp>
        <p:nvSpPr>
          <p:cNvPr id="41" name="TextBox 40">
            <a:extLst>
              <a:ext uri="{FF2B5EF4-FFF2-40B4-BE49-F238E27FC236}">
                <a16:creationId xmlns:a16="http://schemas.microsoft.com/office/drawing/2014/main" id="{E8389127-5B61-17CE-EAD6-B9BCD9F76AE9}"/>
              </a:ext>
            </a:extLst>
          </p:cNvPr>
          <p:cNvSpPr txBox="1"/>
          <p:nvPr/>
        </p:nvSpPr>
        <p:spPr>
          <a:xfrm>
            <a:off x="758952" y="2164080"/>
            <a:ext cx="9970008" cy="2677656"/>
          </a:xfrm>
          <a:prstGeom prst="rect">
            <a:avLst/>
          </a:prstGeom>
          <a:noFill/>
        </p:spPr>
        <p:txBody>
          <a:bodyPr wrap="square" rtlCol="0">
            <a:spAutoFit/>
          </a:bodyPr>
          <a:lstStyle/>
          <a:p>
            <a:r>
              <a:rPr lang="en-US" sz="2100" dirty="0"/>
              <a:t>The income prediction project has been made by me to predict the income of the person . For creation of this we used the machine learning means Python, Numpy, Pandas, Seaborn, Matplotlib, Scikit-learn, etc. </a:t>
            </a:r>
          </a:p>
          <a:p>
            <a:r>
              <a:rPr lang="en-US" sz="2100" dirty="0"/>
              <a:t>Everyone is worried now a days that what kind of the job or business he should have so that he will earn the more money for the better lifestyle.</a:t>
            </a:r>
          </a:p>
          <a:p>
            <a:r>
              <a:rPr lang="en-US" sz="2100" dirty="0"/>
              <a:t>I created this project since I want to show everyone, what is there income prediction. So that they should think is their income is less or more. And according to that they should step forward.</a:t>
            </a:r>
            <a:endParaRPr lang="en-IN" sz="2100" dirty="0"/>
          </a:p>
        </p:txBody>
      </p:sp>
    </p:spTree>
    <p:extLst>
      <p:ext uri="{BB962C8B-B14F-4D97-AF65-F5344CB8AC3E}">
        <p14:creationId xmlns:p14="http://schemas.microsoft.com/office/powerpoint/2010/main" val="201193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067C-178B-75DF-8C0C-D700480A5736}"/>
              </a:ext>
            </a:extLst>
          </p:cNvPr>
          <p:cNvSpPr>
            <a:spLocks noGrp="1"/>
          </p:cNvSpPr>
          <p:nvPr>
            <p:ph type="title"/>
          </p:nvPr>
        </p:nvSpPr>
        <p:spPr>
          <a:xfrm>
            <a:off x="758952" y="297446"/>
            <a:ext cx="10671048" cy="768096"/>
          </a:xfrm>
        </p:spPr>
        <p:txBody>
          <a:bodyPr/>
          <a:lstStyle/>
          <a:p>
            <a:pPr algn="l"/>
            <a:r>
              <a:rPr lang="en-US" dirty="0"/>
              <a:t>Requirements :</a:t>
            </a:r>
            <a:endParaRPr lang="en-IN" dirty="0"/>
          </a:p>
        </p:txBody>
      </p:sp>
      <p:sp>
        <p:nvSpPr>
          <p:cNvPr id="4" name="Slide Number Placeholder 3">
            <a:extLst>
              <a:ext uri="{FF2B5EF4-FFF2-40B4-BE49-F238E27FC236}">
                <a16:creationId xmlns:a16="http://schemas.microsoft.com/office/drawing/2014/main" id="{DEB55BD3-56EF-1306-0311-5054D78431E4}"/>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17" name="TextBox 16">
            <a:extLst>
              <a:ext uri="{FF2B5EF4-FFF2-40B4-BE49-F238E27FC236}">
                <a16:creationId xmlns:a16="http://schemas.microsoft.com/office/drawing/2014/main" id="{65B8D1A6-67BC-5DDA-5655-BDA77BEAA78C}"/>
              </a:ext>
            </a:extLst>
          </p:cNvPr>
          <p:cNvSpPr txBox="1"/>
          <p:nvPr/>
        </p:nvSpPr>
        <p:spPr>
          <a:xfrm>
            <a:off x="758952" y="1567069"/>
            <a:ext cx="3840480" cy="2739211"/>
          </a:xfrm>
          <a:prstGeom prst="rect">
            <a:avLst/>
          </a:prstGeom>
          <a:noFill/>
        </p:spPr>
        <p:txBody>
          <a:bodyPr wrap="square" rtlCol="0">
            <a:spAutoFit/>
          </a:bodyPr>
          <a:lstStyle/>
          <a:p>
            <a:r>
              <a:rPr lang="en-US" sz="2800" dirty="0"/>
              <a:t>Software :</a:t>
            </a:r>
          </a:p>
          <a:p>
            <a:endParaRPr lang="en-US" dirty="0"/>
          </a:p>
          <a:p>
            <a:r>
              <a:rPr lang="en-US" dirty="0"/>
              <a:t>	Python</a:t>
            </a:r>
          </a:p>
          <a:p>
            <a:r>
              <a:rPr lang="en-US" dirty="0"/>
              <a:t>	Numpy</a:t>
            </a:r>
          </a:p>
          <a:p>
            <a:r>
              <a:rPr lang="en-US" dirty="0"/>
              <a:t>	Pandas	</a:t>
            </a:r>
          </a:p>
          <a:p>
            <a:r>
              <a:rPr lang="en-US" dirty="0"/>
              <a:t>	Matplotlib</a:t>
            </a:r>
          </a:p>
          <a:p>
            <a:r>
              <a:rPr lang="en-US" dirty="0"/>
              <a:t>	Seaborn</a:t>
            </a:r>
          </a:p>
          <a:p>
            <a:r>
              <a:rPr lang="en-US" dirty="0"/>
              <a:t>	Scikit-learn</a:t>
            </a:r>
          </a:p>
          <a:p>
            <a:r>
              <a:rPr lang="en-US" dirty="0"/>
              <a:t>	Etc.</a:t>
            </a:r>
            <a:endParaRPr lang="en-IN" dirty="0"/>
          </a:p>
        </p:txBody>
      </p:sp>
      <p:sp>
        <p:nvSpPr>
          <p:cNvPr id="18" name="TextBox 17">
            <a:extLst>
              <a:ext uri="{FF2B5EF4-FFF2-40B4-BE49-F238E27FC236}">
                <a16:creationId xmlns:a16="http://schemas.microsoft.com/office/drawing/2014/main" id="{2654ED7B-AE61-2415-7B11-F727A8A2D449}"/>
              </a:ext>
            </a:extLst>
          </p:cNvPr>
          <p:cNvSpPr txBox="1"/>
          <p:nvPr/>
        </p:nvSpPr>
        <p:spPr>
          <a:xfrm>
            <a:off x="899160" y="4636996"/>
            <a:ext cx="4511040" cy="1631216"/>
          </a:xfrm>
          <a:prstGeom prst="rect">
            <a:avLst/>
          </a:prstGeom>
          <a:noFill/>
        </p:spPr>
        <p:txBody>
          <a:bodyPr wrap="square" rtlCol="0">
            <a:spAutoFit/>
          </a:bodyPr>
          <a:lstStyle/>
          <a:p>
            <a:r>
              <a:rPr lang="en-US" sz="2800" dirty="0"/>
              <a:t>Hardware :</a:t>
            </a:r>
          </a:p>
          <a:p>
            <a:endParaRPr lang="en-US" dirty="0"/>
          </a:p>
          <a:p>
            <a:r>
              <a:rPr lang="en-US" dirty="0"/>
              <a:t>	Processor Intel core i5</a:t>
            </a:r>
          </a:p>
          <a:p>
            <a:r>
              <a:rPr lang="en-US" dirty="0"/>
              <a:t>	4gb Ram</a:t>
            </a:r>
          </a:p>
          <a:p>
            <a:r>
              <a:rPr lang="en-US" dirty="0"/>
              <a:t>	SSD</a:t>
            </a:r>
            <a:endParaRPr lang="en-IN" dirty="0"/>
          </a:p>
        </p:txBody>
      </p:sp>
    </p:spTree>
    <p:extLst>
      <p:ext uri="{BB962C8B-B14F-4D97-AF65-F5344CB8AC3E}">
        <p14:creationId xmlns:p14="http://schemas.microsoft.com/office/powerpoint/2010/main" val="30052263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1837</TotalTime>
  <Words>825</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Gill Sans MT</vt:lpstr>
      <vt:lpstr>Merriweather</vt:lpstr>
      <vt:lpstr>Noto Sans</vt:lpstr>
      <vt:lpstr>Roboto</vt:lpstr>
      <vt:lpstr>source-serif-pro</vt:lpstr>
      <vt:lpstr>Gallery</vt:lpstr>
      <vt:lpstr>Income Prediction </vt:lpstr>
      <vt:lpstr>Income prediction</vt:lpstr>
      <vt:lpstr>Introduction</vt:lpstr>
      <vt:lpstr>Objectives : </vt:lpstr>
      <vt:lpstr>Scope</vt:lpstr>
      <vt:lpstr>Dataset</vt:lpstr>
      <vt:lpstr>Dataset</vt:lpstr>
      <vt:lpstr>Benefits</vt:lpstr>
      <vt:lpstr>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Prediction </dc:title>
  <dc:subject/>
  <dc:creator>Pioneer</dc:creator>
  <cp:lastModifiedBy>Rushikesh Temgire</cp:lastModifiedBy>
  <cp:revision>13</cp:revision>
  <dcterms:created xsi:type="dcterms:W3CDTF">2023-01-02T02:33:15Z</dcterms:created>
  <dcterms:modified xsi:type="dcterms:W3CDTF">2024-12-07T16:57:13Z</dcterms:modified>
</cp:coreProperties>
</file>