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6" r:id="rId6"/>
    <p:sldId id="267" r:id="rId7"/>
    <p:sldId id="261" r:id="rId8"/>
    <p:sldId id="270" r:id="rId9"/>
    <p:sldId id="262" r:id="rId10"/>
    <p:sldId id="264" r:id="rId11"/>
    <p:sldId id="265" r:id="rId12"/>
    <p:sldId id="268" r:id="rId13"/>
    <p:sldId id="269"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BA573-D71D-4BDB-88C1-F0DB01247F98}" v="503" dt="2022-02-23T11:41:56.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9585" y="302854"/>
            <a:ext cx="9144000" cy="806091"/>
          </a:xfrm>
        </p:spPr>
        <p:txBody>
          <a:bodyPr>
            <a:normAutofit/>
          </a:bodyPr>
          <a:lstStyle/>
          <a:p>
            <a:r>
              <a:rPr lang="en-US" sz="3200" b="1" dirty="0">
                <a:latin typeface="Garamond"/>
                <a:cs typeface="Calibri Light"/>
              </a:rPr>
              <a:t>E-MEDICINE</a:t>
            </a:r>
          </a:p>
        </p:txBody>
      </p:sp>
      <p:sp>
        <p:nvSpPr>
          <p:cNvPr id="3" name="Subtitle 2"/>
          <p:cNvSpPr>
            <a:spLocks noGrp="1"/>
          </p:cNvSpPr>
          <p:nvPr>
            <p:ph type="subTitle" idx="1"/>
          </p:nvPr>
        </p:nvSpPr>
        <p:spPr>
          <a:xfrm>
            <a:off x="1524000" y="1330417"/>
            <a:ext cx="9144000" cy="5437004"/>
          </a:xfrm>
        </p:spPr>
        <p:txBody>
          <a:bodyPr vert="horz" lIns="91440" tIns="45720" rIns="91440" bIns="45720" rtlCol="0" anchor="t">
            <a:normAutofit lnSpcReduction="10000"/>
          </a:bodyPr>
          <a:lstStyle/>
          <a:p>
            <a:r>
              <a:rPr lang="en-US" sz="2800" dirty="0">
                <a:latin typeface="Garamond"/>
                <a:cs typeface="Calibri"/>
              </a:rPr>
              <a:t>Project Members</a:t>
            </a:r>
          </a:p>
          <a:p>
            <a:pPr algn="l"/>
            <a:r>
              <a:rPr lang="en-IN" dirty="0">
                <a:latin typeface="Garamond"/>
                <a:ea typeface="+mn-lt"/>
                <a:cs typeface="+mn-lt"/>
              </a:rPr>
              <a:t>1.   Adesh Maheshkumar Chavan</a:t>
            </a:r>
            <a:endParaRPr lang="en-US">
              <a:latin typeface="Garamond"/>
              <a:ea typeface="+mn-lt"/>
              <a:cs typeface="+mn-lt"/>
            </a:endParaRPr>
          </a:p>
          <a:p>
            <a:pPr algn="l"/>
            <a:r>
              <a:rPr lang="en-IN" dirty="0">
                <a:latin typeface="Garamond"/>
                <a:ea typeface="+mn-lt"/>
                <a:cs typeface="+mn-lt"/>
              </a:rPr>
              <a:t>2.   Akkinpally Ajay</a:t>
            </a:r>
            <a:endParaRPr lang="en-US">
              <a:latin typeface="Garamond"/>
              <a:ea typeface="+mn-lt"/>
              <a:cs typeface="+mn-lt"/>
            </a:endParaRPr>
          </a:p>
          <a:p>
            <a:pPr algn="l"/>
            <a:r>
              <a:rPr lang="en-IN" dirty="0">
                <a:latin typeface="Garamond"/>
                <a:ea typeface="+mn-lt"/>
                <a:cs typeface="+mn-lt"/>
              </a:rPr>
              <a:t>3.   Arimanda Rushitha</a:t>
            </a:r>
            <a:endParaRPr lang="en-US">
              <a:latin typeface="Garamond"/>
              <a:ea typeface="+mn-lt"/>
              <a:cs typeface="+mn-lt"/>
            </a:endParaRPr>
          </a:p>
          <a:p>
            <a:pPr algn="l"/>
            <a:r>
              <a:rPr lang="en-IN" dirty="0">
                <a:latin typeface="Garamond"/>
                <a:ea typeface="+mn-lt"/>
                <a:cs typeface="+mn-lt"/>
              </a:rPr>
              <a:t>4.   Kommala Joy Benjamin</a:t>
            </a:r>
            <a:endParaRPr lang="en-US">
              <a:latin typeface="Garamond"/>
              <a:ea typeface="+mn-lt"/>
              <a:cs typeface="+mn-lt"/>
            </a:endParaRPr>
          </a:p>
          <a:p>
            <a:pPr algn="l"/>
            <a:r>
              <a:rPr lang="en-IN" dirty="0">
                <a:latin typeface="Garamond"/>
                <a:ea typeface="+mn-lt"/>
                <a:cs typeface="+mn-lt"/>
              </a:rPr>
              <a:t>5.   Mahanandigari Chayadevi</a:t>
            </a:r>
            <a:endParaRPr lang="en-US">
              <a:latin typeface="Garamond"/>
              <a:ea typeface="+mn-lt"/>
              <a:cs typeface="+mn-lt"/>
            </a:endParaRPr>
          </a:p>
          <a:p>
            <a:pPr algn="l"/>
            <a:r>
              <a:rPr lang="en-IN" dirty="0">
                <a:latin typeface="Garamond"/>
                <a:ea typeface="+mn-lt"/>
                <a:cs typeface="+mn-lt"/>
              </a:rPr>
              <a:t>6.   Ankush Kailash Pardeshi</a:t>
            </a:r>
            <a:endParaRPr lang="en-US">
              <a:latin typeface="Garamond"/>
              <a:ea typeface="+mn-lt"/>
              <a:cs typeface="+mn-lt"/>
            </a:endParaRPr>
          </a:p>
          <a:p>
            <a:pPr algn="l"/>
            <a:r>
              <a:rPr lang="en-IN" dirty="0">
                <a:latin typeface="Garamond"/>
                <a:ea typeface="+mn-lt"/>
                <a:cs typeface="+mn-lt"/>
              </a:rPr>
              <a:t>7.   Bhuvaneshwari P</a:t>
            </a:r>
            <a:endParaRPr lang="en-US">
              <a:latin typeface="Garamond"/>
              <a:ea typeface="+mn-lt"/>
              <a:cs typeface="+mn-lt"/>
            </a:endParaRPr>
          </a:p>
          <a:p>
            <a:pPr algn="l"/>
            <a:r>
              <a:rPr lang="en-IN" dirty="0">
                <a:latin typeface="Garamond"/>
                <a:ea typeface="+mn-lt"/>
                <a:cs typeface="+mn-lt"/>
              </a:rPr>
              <a:t>8.   Shweta X</a:t>
            </a:r>
            <a:endParaRPr lang="en-US">
              <a:latin typeface="Garamond"/>
              <a:ea typeface="+mn-lt"/>
              <a:cs typeface="+mn-lt"/>
            </a:endParaRPr>
          </a:p>
          <a:p>
            <a:pPr algn="l"/>
            <a:r>
              <a:rPr lang="en-IN" dirty="0">
                <a:latin typeface="Garamond"/>
                <a:ea typeface="+mn-lt"/>
                <a:cs typeface="+mn-lt"/>
              </a:rPr>
              <a:t>9.   Suhaas Kamath</a:t>
            </a:r>
            <a:endParaRPr lang="en-US">
              <a:latin typeface="Garamond"/>
              <a:ea typeface="+mn-lt"/>
              <a:cs typeface="+mn-lt"/>
            </a:endParaRPr>
          </a:p>
          <a:p>
            <a:pPr algn="l"/>
            <a:r>
              <a:rPr lang="en-IN" dirty="0">
                <a:latin typeface="Garamond"/>
                <a:ea typeface="+mn-lt"/>
                <a:cs typeface="+mn-lt"/>
              </a:rPr>
              <a:t>10. Kavya Shanmugam</a:t>
            </a:r>
            <a:endParaRPr lang="en-US">
              <a:latin typeface="Garamond"/>
              <a:ea typeface="+mn-lt"/>
              <a:cs typeface="+mn-lt"/>
            </a:endParaRPr>
          </a:p>
          <a:p>
            <a:pPr algn="l"/>
            <a:r>
              <a:rPr lang="en-IN" dirty="0">
                <a:latin typeface="Garamond"/>
                <a:ea typeface="+mn-lt"/>
                <a:cs typeface="+mn-lt"/>
              </a:rPr>
              <a:t>11. Rangineni Sowmya</a:t>
            </a:r>
            <a:endParaRPr lang="en-US" dirty="0">
              <a:latin typeface="Garamond"/>
            </a:endParaRPr>
          </a:p>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2693B7DD-904C-45AD-A0C6-933EB551E43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226C-4A8F-48CD-BEFB-4EAFB53CB97E}"/>
              </a:ext>
            </a:extLst>
          </p:cNvPr>
          <p:cNvSpPr>
            <a:spLocks noGrp="1"/>
          </p:cNvSpPr>
          <p:nvPr>
            <p:ph type="title"/>
          </p:nvPr>
        </p:nvSpPr>
        <p:spPr>
          <a:xfrm>
            <a:off x="838200" y="365125"/>
            <a:ext cx="10515600" cy="621072"/>
          </a:xfrm>
        </p:spPr>
        <p:txBody>
          <a:bodyPr>
            <a:noAutofit/>
          </a:bodyPr>
          <a:lstStyle/>
          <a:p>
            <a:r>
              <a:rPr lang="en-US" sz="3200" b="1" dirty="0">
                <a:latin typeface="Garamond"/>
                <a:cs typeface="Calibri Light"/>
              </a:rPr>
              <a:t>Class Diagram</a:t>
            </a:r>
            <a:endParaRPr lang="en-US" sz="3200" b="1" dirty="0">
              <a:latin typeface="Garamond"/>
            </a:endParaRPr>
          </a:p>
        </p:txBody>
      </p:sp>
      <p:pic>
        <p:nvPicPr>
          <p:cNvPr id="3" name="Picture 3" descr="Diagram&#10;&#10;Description automatically generated">
            <a:extLst>
              <a:ext uri="{FF2B5EF4-FFF2-40B4-BE49-F238E27FC236}">
                <a16:creationId xmlns:a16="http://schemas.microsoft.com/office/drawing/2014/main" id="{60F1D46C-1142-44D9-BEBC-393DF631B1BA}"/>
              </a:ext>
            </a:extLst>
          </p:cNvPr>
          <p:cNvPicPr>
            <a:picLocks noChangeAspect="1"/>
          </p:cNvPicPr>
          <p:nvPr/>
        </p:nvPicPr>
        <p:blipFill>
          <a:blip r:embed="rId2"/>
          <a:stretch>
            <a:fillRect/>
          </a:stretch>
        </p:blipFill>
        <p:spPr>
          <a:xfrm>
            <a:off x="138024" y="1260012"/>
            <a:ext cx="11959084" cy="5603182"/>
          </a:xfrm>
          <a:prstGeom prst="rect">
            <a:avLst/>
          </a:prstGeom>
        </p:spPr>
      </p:pic>
    </p:spTree>
    <p:extLst>
      <p:ext uri="{BB962C8B-B14F-4D97-AF65-F5344CB8AC3E}">
        <p14:creationId xmlns:p14="http://schemas.microsoft.com/office/powerpoint/2010/main" val="363650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FAF1-5B11-43DF-8FF4-9C5C2984A26A}"/>
              </a:ext>
            </a:extLst>
          </p:cNvPr>
          <p:cNvSpPr>
            <a:spLocks noGrp="1"/>
          </p:cNvSpPr>
          <p:nvPr>
            <p:ph type="title"/>
          </p:nvPr>
        </p:nvSpPr>
        <p:spPr>
          <a:xfrm>
            <a:off x="838200" y="365125"/>
            <a:ext cx="10515600" cy="563563"/>
          </a:xfrm>
        </p:spPr>
        <p:txBody>
          <a:bodyPr>
            <a:normAutofit/>
          </a:bodyPr>
          <a:lstStyle/>
          <a:p>
            <a:r>
              <a:rPr lang="en-US" sz="3200" b="1" dirty="0">
                <a:latin typeface="Garamond"/>
                <a:cs typeface="Calibri Light"/>
              </a:rPr>
              <a:t>Sequence Diagram</a:t>
            </a:r>
            <a:endParaRPr lang="en-US" sz="3200" b="1" dirty="0">
              <a:latin typeface="Garamond"/>
            </a:endParaRPr>
          </a:p>
        </p:txBody>
      </p:sp>
      <p:pic>
        <p:nvPicPr>
          <p:cNvPr id="3" name="Picture 3" descr="Diagram&#10;&#10;Description automatically generated">
            <a:extLst>
              <a:ext uri="{FF2B5EF4-FFF2-40B4-BE49-F238E27FC236}">
                <a16:creationId xmlns:a16="http://schemas.microsoft.com/office/drawing/2014/main" id="{FA5194DD-E8ED-4058-8ACB-A890E9337A37}"/>
              </a:ext>
            </a:extLst>
          </p:cNvPr>
          <p:cNvPicPr>
            <a:picLocks noChangeAspect="1"/>
          </p:cNvPicPr>
          <p:nvPr/>
        </p:nvPicPr>
        <p:blipFill>
          <a:blip r:embed="rId2"/>
          <a:stretch>
            <a:fillRect/>
          </a:stretch>
        </p:blipFill>
        <p:spPr>
          <a:xfrm>
            <a:off x="281797" y="1342142"/>
            <a:ext cx="11815310" cy="5151377"/>
          </a:xfrm>
          <a:prstGeom prst="rect">
            <a:avLst/>
          </a:prstGeom>
        </p:spPr>
      </p:pic>
    </p:spTree>
    <p:extLst>
      <p:ext uri="{BB962C8B-B14F-4D97-AF65-F5344CB8AC3E}">
        <p14:creationId xmlns:p14="http://schemas.microsoft.com/office/powerpoint/2010/main" val="394973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7F30-047D-488B-AFA1-9E014B3AFFEA}"/>
              </a:ext>
            </a:extLst>
          </p:cNvPr>
          <p:cNvSpPr>
            <a:spLocks noGrp="1"/>
          </p:cNvSpPr>
          <p:nvPr>
            <p:ph type="title"/>
          </p:nvPr>
        </p:nvSpPr>
        <p:spPr/>
        <p:txBody>
          <a:bodyPr>
            <a:normAutofit/>
          </a:bodyPr>
          <a:lstStyle/>
          <a:p>
            <a:r>
              <a:rPr lang="en-US" sz="3600" b="1" dirty="0">
                <a:latin typeface="Garamond"/>
                <a:ea typeface="+mj-lt"/>
                <a:cs typeface="+mj-lt"/>
              </a:rPr>
              <a:t>Advantages</a:t>
            </a:r>
            <a:endParaRPr lang="en-US" sz="3600" dirty="0">
              <a:latin typeface="Garamond"/>
              <a:ea typeface="+mj-lt"/>
              <a:cs typeface="+mj-lt"/>
            </a:endParaRPr>
          </a:p>
        </p:txBody>
      </p:sp>
      <p:sp>
        <p:nvSpPr>
          <p:cNvPr id="3" name="Content Placeholder 2">
            <a:extLst>
              <a:ext uri="{FF2B5EF4-FFF2-40B4-BE49-F238E27FC236}">
                <a16:creationId xmlns:a16="http://schemas.microsoft.com/office/drawing/2014/main" id="{D0F76F46-85E6-42D9-838E-9B9FEFDAF35D}"/>
              </a:ext>
            </a:extLst>
          </p:cNvPr>
          <p:cNvSpPr>
            <a:spLocks noGrp="1"/>
          </p:cNvSpPr>
          <p:nvPr>
            <p:ph idx="1"/>
          </p:nvPr>
        </p:nvSpPr>
        <p:spPr>
          <a:xfrm>
            <a:off x="838200" y="2156304"/>
            <a:ext cx="10515600" cy="3503075"/>
          </a:xfrm>
        </p:spPr>
        <p:txBody>
          <a:bodyPr vert="horz" lIns="91440" tIns="45720" rIns="91440" bIns="45720" rtlCol="0" anchor="t">
            <a:normAutofit/>
          </a:bodyPr>
          <a:lstStyle/>
          <a:p>
            <a:pPr marL="342900" indent="-342900">
              <a:buFont typeface="Wingdings" panose="020B0604020202020204" pitchFamily="34" charset="0"/>
              <a:buChar char="Ø"/>
            </a:pPr>
            <a:r>
              <a:rPr lang="en-US" dirty="0">
                <a:latin typeface="Garamond"/>
                <a:ea typeface="+mn-lt"/>
                <a:cs typeface="+mn-lt"/>
              </a:rPr>
              <a:t>User can view details of the medicines without going anywhere.</a:t>
            </a:r>
            <a:endParaRPr lang="en-US" dirty="0">
              <a:latin typeface="Calibri" panose="020F0502020204030204"/>
              <a:ea typeface="+mn-lt"/>
              <a:cs typeface="+mn-lt"/>
            </a:endParaRPr>
          </a:p>
          <a:p>
            <a:pPr marL="342900" indent="-342900">
              <a:buFont typeface="Wingdings" panose="020B0604020202020204" pitchFamily="34" charset="0"/>
              <a:buChar char="Ø"/>
            </a:pPr>
            <a:r>
              <a:rPr lang="en-US" dirty="0">
                <a:latin typeface="Garamond"/>
                <a:ea typeface="+mn-lt"/>
                <a:cs typeface="+mn-lt"/>
              </a:rPr>
              <a:t>It is convenient for users as this system provides accurate cost and description of the system.</a:t>
            </a:r>
            <a:endParaRPr lang="en-US" dirty="0">
              <a:latin typeface="Calibri" panose="020F0502020204030204"/>
              <a:ea typeface="+mn-lt"/>
              <a:cs typeface="+mn-lt"/>
            </a:endParaRPr>
          </a:p>
          <a:p>
            <a:pPr marL="342900" indent="-342900">
              <a:buFont typeface="Wingdings" panose="020B0604020202020204" pitchFamily="34" charset="0"/>
              <a:buChar char="Ø"/>
            </a:pPr>
            <a:r>
              <a:rPr lang="en-US" dirty="0">
                <a:latin typeface="Garamond"/>
                <a:ea typeface="+mn-lt"/>
                <a:cs typeface="+mn-lt"/>
              </a:rPr>
              <a:t>The website is flexible to be used and for e-shopping.</a:t>
            </a:r>
            <a:endParaRPr lang="en-US" dirty="0">
              <a:latin typeface="Calibri"/>
              <a:ea typeface="+mn-lt"/>
              <a:cs typeface="+mn-lt"/>
            </a:endParaRPr>
          </a:p>
          <a:p>
            <a:pPr marL="342900" indent="-342900">
              <a:buFont typeface="Wingdings" panose="020B0604020202020204" pitchFamily="34" charset="0"/>
              <a:buChar char="Ø"/>
            </a:pPr>
            <a:r>
              <a:rPr lang="en-US" dirty="0">
                <a:latin typeface="Garamond"/>
                <a:ea typeface="+mn-lt"/>
                <a:cs typeface="+mn-lt"/>
              </a:rPr>
              <a:t>User can view different categories of product of different pharma company at a single place.</a:t>
            </a:r>
            <a:endParaRPr lang="en-US">
              <a:latin typeface="Calibri"/>
              <a:ea typeface="+mn-lt"/>
              <a:cs typeface="+mn-lt"/>
            </a:endParaRPr>
          </a:p>
          <a:p>
            <a:pPr marL="0" indent="0">
              <a:buNone/>
            </a:pPr>
            <a:endParaRPr lang="en-US" dirty="0">
              <a:latin typeface="Garamond"/>
              <a:cs typeface="Calibri" panose="020F0502020204030204"/>
            </a:endParaRPr>
          </a:p>
        </p:txBody>
      </p:sp>
    </p:spTree>
    <p:extLst>
      <p:ext uri="{BB962C8B-B14F-4D97-AF65-F5344CB8AC3E}">
        <p14:creationId xmlns:p14="http://schemas.microsoft.com/office/powerpoint/2010/main" val="177363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3ADB-01BA-482F-8DF9-3DCC86DEB8BB}"/>
              </a:ext>
            </a:extLst>
          </p:cNvPr>
          <p:cNvSpPr>
            <a:spLocks noGrp="1"/>
          </p:cNvSpPr>
          <p:nvPr>
            <p:ph type="title"/>
          </p:nvPr>
        </p:nvSpPr>
        <p:spPr/>
        <p:txBody>
          <a:bodyPr>
            <a:normAutofit/>
          </a:bodyPr>
          <a:lstStyle/>
          <a:p>
            <a:r>
              <a:rPr lang="en-US" sz="3600" b="1" dirty="0">
                <a:latin typeface="Garamond"/>
                <a:ea typeface="+mj-lt"/>
                <a:cs typeface="+mj-lt"/>
              </a:rPr>
              <a:t>CONCLUSION</a:t>
            </a:r>
            <a:endParaRPr lang="en-US" sz="3600" dirty="0">
              <a:latin typeface="Garamond"/>
            </a:endParaRPr>
          </a:p>
        </p:txBody>
      </p:sp>
      <p:sp>
        <p:nvSpPr>
          <p:cNvPr id="3" name="Content Placeholder 2">
            <a:extLst>
              <a:ext uri="{FF2B5EF4-FFF2-40B4-BE49-F238E27FC236}">
                <a16:creationId xmlns:a16="http://schemas.microsoft.com/office/drawing/2014/main" id="{C628D613-B6B4-4230-815D-2CA040FBE298}"/>
              </a:ext>
            </a:extLst>
          </p:cNvPr>
          <p:cNvSpPr>
            <a:spLocks noGrp="1"/>
          </p:cNvSpPr>
          <p:nvPr>
            <p:ph idx="1"/>
          </p:nvPr>
        </p:nvSpPr>
        <p:spPr>
          <a:xfrm>
            <a:off x="838200" y="1825625"/>
            <a:ext cx="10515600" cy="4753904"/>
          </a:xfrm>
        </p:spPr>
        <p:txBody>
          <a:bodyPr vert="horz" lIns="91440" tIns="45720" rIns="91440" bIns="45720" rtlCol="0" anchor="t">
            <a:normAutofit/>
          </a:bodyPr>
          <a:lstStyle/>
          <a:p>
            <a:pPr marL="0" indent="0" algn="just">
              <a:buNone/>
            </a:pPr>
            <a:r>
              <a:rPr lang="en-US" sz="2400" dirty="0">
                <a:latin typeface="Garamond"/>
                <a:ea typeface="+mn-lt"/>
                <a:cs typeface="+mn-lt"/>
              </a:rPr>
              <a:t>Our project is only a humble venture to satisfy the needs to manage their project work. Several user-friendly coding has also adopted. The objective of software planning is to provide a frame work that enables the manger to make reasonable estimates made within a limited time frame at the beginning of the software project and should be updated regularly as the project progresses.</a:t>
            </a:r>
          </a:p>
          <a:p>
            <a:pPr marL="0" indent="0" algn="just">
              <a:buNone/>
            </a:pPr>
            <a:r>
              <a:rPr lang="en-US" sz="2400" dirty="0">
                <a:latin typeface="Garamond"/>
                <a:ea typeface="+mn-lt"/>
                <a:cs typeface="+mn-lt"/>
              </a:rPr>
              <a:t>    At the end it is concluded that we have made effort on following points</a:t>
            </a:r>
          </a:p>
          <a:p>
            <a:pPr marL="342900" indent="-342900">
              <a:buFont typeface="Wingdings" panose="020B0604020202020204" pitchFamily="34" charset="0"/>
              <a:buChar char="Ø"/>
            </a:pPr>
            <a:r>
              <a:rPr lang="en-US" sz="2400" dirty="0">
                <a:latin typeface="Garamond"/>
                <a:ea typeface="+mn-lt"/>
                <a:cs typeface="+mn-lt"/>
              </a:rPr>
              <a:t>We understand the problem domain and produce a model of the system, which describes operations that can be performed on the system.</a:t>
            </a:r>
          </a:p>
          <a:p>
            <a:pPr marL="342900" indent="-342900">
              <a:buFont typeface="Wingdings" panose="020B0604020202020204" pitchFamily="34" charset="0"/>
              <a:buChar char="Ø"/>
            </a:pPr>
            <a:r>
              <a:rPr lang="en-US" sz="2400" dirty="0">
                <a:latin typeface="Garamond"/>
                <a:ea typeface="+mn-lt"/>
                <a:cs typeface="+mn-lt"/>
              </a:rPr>
              <a:t>We included features and operations in detail, including screen layouts.</a:t>
            </a:r>
            <a:endParaRPr lang="en-US" dirty="0">
              <a:latin typeface="Garamond"/>
              <a:cs typeface="Calibri" panose="020F0502020204030204"/>
            </a:endParaRPr>
          </a:p>
          <a:p>
            <a:pPr marL="342900" indent="-342900">
              <a:buFont typeface="Wingdings" panose="020B0604020202020204" pitchFamily="34" charset="0"/>
              <a:buChar char="Ø"/>
            </a:pPr>
            <a:r>
              <a:rPr lang="en-US" sz="2400" dirty="0">
                <a:latin typeface="Garamond"/>
                <a:ea typeface="+mn-lt"/>
                <a:cs typeface="+mn-lt"/>
              </a:rPr>
              <a:t>We designed user interface and security issues related to system.</a:t>
            </a:r>
            <a:endParaRPr lang="en-US" dirty="0">
              <a:latin typeface="Garamond"/>
              <a:ea typeface="+mn-lt"/>
              <a:cs typeface="+mn-lt"/>
            </a:endParaRPr>
          </a:p>
          <a:p>
            <a:pPr marL="342900" indent="-342900">
              <a:buFont typeface="Wingdings" panose="020B0604020202020204" pitchFamily="34" charset="0"/>
              <a:buChar char="Ø"/>
            </a:pPr>
            <a:r>
              <a:rPr lang="en-US" sz="2400" dirty="0">
                <a:latin typeface="Garamond"/>
                <a:ea typeface="+mn-lt"/>
                <a:cs typeface="+mn-lt"/>
              </a:rPr>
              <a:t>Finally, the system is implemented and tested according to test cases.</a:t>
            </a:r>
            <a:endParaRPr lang="en-US">
              <a:latin typeface="Garamond"/>
              <a:ea typeface="+mn-lt"/>
              <a:cs typeface="+mn-lt"/>
            </a:endParaRPr>
          </a:p>
          <a:p>
            <a:pPr marL="0" indent="0" algn="just">
              <a:buNone/>
            </a:pPr>
            <a:endParaRPr lang="en-US" sz="2400" dirty="0">
              <a:latin typeface="Garamond"/>
              <a:cs typeface="Calibri"/>
            </a:endParaRPr>
          </a:p>
        </p:txBody>
      </p:sp>
    </p:spTree>
    <p:extLst>
      <p:ext uri="{BB962C8B-B14F-4D97-AF65-F5344CB8AC3E}">
        <p14:creationId xmlns:p14="http://schemas.microsoft.com/office/powerpoint/2010/main" val="87753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C68-204E-4CB2-8BC0-ACC420D5EB2A}"/>
              </a:ext>
            </a:extLst>
          </p:cNvPr>
          <p:cNvSpPr>
            <a:spLocks noGrp="1"/>
          </p:cNvSpPr>
          <p:nvPr>
            <p:ph type="title"/>
          </p:nvPr>
        </p:nvSpPr>
        <p:spPr>
          <a:xfrm>
            <a:off x="895709" y="2766144"/>
            <a:ext cx="10515600" cy="1325563"/>
          </a:xfrm>
        </p:spPr>
        <p:txBody>
          <a:bodyPr>
            <a:normAutofit/>
          </a:bodyPr>
          <a:lstStyle/>
          <a:p>
            <a:pPr algn="ctr"/>
            <a:r>
              <a:rPr lang="en-US" sz="4800" b="1" dirty="0">
                <a:latin typeface="Garamond"/>
                <a:cs typeface="Calibri Light"/>
              </a:rPr>
              <a:t>THANK YOU</a:t>
            </a:r>
            <a:endParaRPr lang="en-US" sz="4800" b="1" dirty="0">
              <a:latin typeface="Garamond"/>
            </a:endParaRPr>
          </a:p>
        </p:txBody>
      </p:sp>
    </p:spTree>
    <p:extLst>
      <p:ext uri="{BB962C8B-B14F-4D97-AF65-F5344CB8AC3E}">
        <p14:creationId xmlns:p14="http://schemas.microsoft.com/office/powerpoint/2010/main" val="340132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7F7B-E540-47AD-8F42-7D7946551B25}"/>
              </a:ext>
            </a:extLst>
          </p:cNvPr>
          <p:cNvSpPr>
            <a:spLocks noGrp="1"/>
          </p:cNvSpPr>
          <p:nvPr>
            <p:ph type="title"/>
          </p:nvPr>
        </p:nvSpPr>
        <p:spPr/>
        <p:txBody>
          <a:bodyPr/>
          <a:lstStyle/>
          <a:p>
            <a:pPr algn="ctr"/>
            <a:r>
              <a:rPr lang="en-US" sz="3600" b="1" dirty="0">
                <a:latin typeface="Garamond"/>
                <a:ea typeface="+mj-lt"/>
                <a:cs typeface="+mj-lt"/>
              </a:rPr>
              <a:t>ABSTRACT</a:t>
            </a:r>
            <a:r>
              <a:rPr lang="en-US" b="1" dirty="0">
                <a:latin typeface="Garamond"/>
                <a:ea typeface="+mj-lt"/>
                <a:cs typeface="+mj-lt"/>
              </a:rPr>
              <a:t> </a:t>
            </a:r>
            <a:endParaRPr lang="en-US" dirty="0">
              <a:latin typeface="Garamond"/>
              <a:ea typeface="+mj-lt"/>
              <a:cs typeface="+mj-lt"/>
            </a:endParaRPr>
          </a:p>
        </p:txBody>
      </p:sp>
      <p:sp>
        <p:nvSpPr>
          <p:cNvPr id="3" name="Content Placeholder 2">
            <a:extLst>
              <a:ext uri="{FF2B5EF4-FFF2-40B4-BE49-F238E27FC236}">
                <a16:creationId xmlns:a16="http://schemas.microsoft.com/office/drawing/2014/main" id="{39376A5A-45C3-4276-9D70-C4CE93CE8BD5}"/>
              </a:ext>
            </a:extLst>
          </p:cNvPr>
          <p:cNvSpPr>
            <a:spLocks noGrp="1"/>
          </p:cNvSpPr>
          <p:nvPr>
            <p:ph idx="1"/>
          </p:nvPr>
        </p:nvSpPr>
        <p:spPr/>
        <p:txBody>
          <a:bodyPr vert="horz" lIns="91440" tIns="45720" rIns="91440" bIns="45720" rtlCol="0" anchor="t">
            <a:noAutofit/>
          </a:bodyPr>
          <a:lstStyle/>
          <a:p>
            <a:endParaRPr lang="en-US"/>
          </a:p>
          <a:p>
            <a:pPr>
              <a:buFont typeface="Wingdings" panose="020B0604020202020204" pitchFamily="34" charset="0"/>
              <a:buChar char="Ø"/>
            </a:pPr>
            <a:r>
              <a:rPr lang="en-US" sz="2400" dirty="0">
                <a:latin typeface="Garamond"/>
                <a:ea typeface="+mn-lt"/>
                <a:cs typeface="+mn-lt"/>
              </a:rPr>
              <a:t>The purpose of E-Medicare System is to automate the existing manual system by the help of computerized equipment's and full-fledged computer software, fulfilling their requirements, so that their valuable data/information can be stored for a longer period with easy accessing and manipulation of the same. </a:t>
            </a:r>
          </a:p>
          <a:p>
            <a:pPr>
              <a:buFont typeface="Wingdings" panose="020B0604020202020204" pitchFamily="34" charset="0"/>
              <a:buChar char="Ø"/>
            </a:pPr>
            <a:r>
              <a:rPr lang="en-US" sz="2400" dirty="0">
                <a:latin typeface="Garamond"/>
                <a:ea typeface="+mn-lt"/>
                <a:cs typeface="+mn-lt"/>
              </a:rPr>
              <a:t>E-Medicare System, as described above, can lead to error free, secure, reliable and fast management system. </a:t>
            </a:r>
            <a:endParaRPr lang="en-US" dirty="0"/>
          </a:p>
          <a:p>
            <a:pPr>
              <a:buFont typeface="Wingdings" panose="020B0604020202020204" pitchFamily="34" charset="0"/>
              <a:buChar char="Ø"/>
            </a:pPr>
            <a:r>
              <a:rPr lang="en-US" sz="2400" dirty="0">
                <a:latin typeface="Garamond"/>
                <a:ea typeface="+mn-lt"/>
                <a:cs typeface="+mn-lt"/>
              </a:rPr>
              <a:t>The aim is to automate its existing manual system by the help of computerized equipment's and full-fledged computer software, fulfilling their requirements, so that their valuable data/information can be stored for a longer period with easy accessing and manipulation of the same. </a:t>
            </a:r>
            <a:endParaRPr lang="en-US">
              <a:latin typeface="Calibri"/>
              <a:ea typeface="+mn-lt"/>
              <a:cs typeface="+mn-lt"/>
            </a:endParaRPr>
          </a:p>
          <a:p>
            <a:endParaRPr lang="en-US" sz="2400" dirty="0">
              <a:latin typeface="Garamond"/>
              <a:cs typeface="Calibri"/>
            </a:endParaRPr>
          </a:p>
        </p:txBody>
      </p:sp>
    </p:spTree>
    <p:extLst>
      <p:ext uri="{BB962C8B-B14F-4D97-AF65-F5344CB8AC3E}">
        <p14:creationId xmlns:p14="http://schemas.microsoft.com/office/powerpoint/2010/main" val="388007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A73-593E-48C7-8C34-3C03E78EDCD9}"/>
              </a:ext>
            </a:extLst>
          </p:cNvPr>
          <p:cNvSpPr>
            <a:spLocks noGrp="1"/>
          </p:cNvSpPr>
          <p:nvPr>
            <p:ph type="title"/>
          </p:nvPr>
        </p:nvSpPr>
        <p:spPr/>
        <p:txBody>
          <a:bodyPr>
            <a:normAutofit/>
          </a:bodyPr>
          <a:lstStyle/>
          <a:p>
            <a:r>
              <a:rPr lang="en-US" sz="3600" b="1" dirty="0">
                <a:latin typeface="Garamond"/>
                <a:cs typeface="Calibri Light"/>
              </a:rPr>
              <a:t>Introduction</a:t>
            </a:r>
            <a:endParaRPr lang="en-US" sz="3600" b="1" dirty="0">
              <a:latin typeface="Garamond"/>
            </a:endParaRPr>
          </a:p>
        </p:txBody>
      </p:sp>
      <p:sp>
        <p:nvSpPr>
          <p:cNvPr id="3" name="Content Placeholder 2">
            <a:extLst>
              <a:ext uri="{FF2B5EF4-FFF2-40B4-BE49-F238E27FC236}">
                <a16:creationId xmlns:a16="http://schemas.microsoft.com/office/drawing/2014/main" id="{3ABAA3E5-E2CF-41D5-B40B-F679C8A9D2B0}"/>
              </a:ext>
            </a:extLst>
          </p:cNvPr>
          <p:cNvSpPr>
            <a:spLocks noGrp="1"/>
          </p:cNvSpPr>
          <p:nvPr>
            <p:ph idx="1"/>
          </p:nvPr>
        </p:nvSpPr>
        <p:spPr/>
        <p:txBody>
          <a:bodyPr vert="horz" lIns="91440" tIns="45720" rIns="91440" bIns="45720" rtlCol="0" anchor="t">
            <a:normAutofit/>
          </a:bodyPr>
          <a:lstStyle/>
          <a:p>
            <a:pPr marL="0" indent="0">
              <a:buNone/>
            </a:pPr>
            <a:endParaRPr lang="en-US">
              <a:cs typeface="Calibri" panose="020F0502020204030204"/>
            </a:endParaRPr>
          </a:p>
          <a:p>
            <a:pPr>
              <a:buFont typeface="Wingdings" panose="020B0604020202020204" pitchFamily="34" charset="0"/>
              <a:buChar char="Ø"/>
            </a:pPr>
            <a:r>
              <a:rPr lang="en-US" sz="2400" dirty="0">
                <a:latin typeface="Garamond"/>
                <a:ea typeface="+mn-lt"/>
                <a:cs typeface="+mn-lt"/>
              </a:rPr>
              <a:t>The “Online Medical Store” has been developed to override the problems prevailing in the practicing manual system. This software is supposed to eliminate and reduce the hardships faced by the existing system. Online Medical Store can lead to error free, secure, reliable and fast management system.</a:t>
            </a:r>
            <a:r>
              <a:rPr lang="en-IN" sz="2400" dirty="0">
                <a:latin typeface="Garamond"/>
                <a:ea typeface="+mn-lt"/>
                <a:cs typeface="+mn-lt"/>
              </a:rPr>
              <a:t> </a:t>
            </a:r>
            <a:endParaRPr lang="en-US" sz="2400" dirty="0">
              <a:latin typeface="Garamond"/>
              <a:ea typeface="+mn-lt"/>
              <a:cs typeface="+mn-lt"/>
            </a:endParaRPr>
          </a:p>
          <a:p>
            <a:pPr>
              <a:buFont typeface="Wingdings" panose="020B0604020202020204" pitchFamily="34" charset="0"/>
              <a:buChar char="Ø"/>
            </a:pPr>
            <a:endParaRPr lang="en-US" sz="2400" dirty="0">
              <a:latin typeface="Garamond"/>
              <a:ea typeface="+mn-lt"/>
              <a:cs typeface="+mn-lt"/>
            </a:endParaRPr>
          </a:p>
          <a:p>
            <a:pPr>
              <a:buFont typeface="Wingdings" panose="020B0604020202020204" pitchFamily="34" charset="0"/>
              <a:buChar char="Ø"/>
            </a:pPr>
            <a:r>
              <a:rPr lang="en-US" sz="2400" dirty="0">
                <a:latin typeface="Garamond"/>
                <a:ea typeface="+mn-lt"/>
                <a:cs typeface="+mn-lt"/>
              </a:rPr>
              <a:t>"Online Medical Store" - web application [J2EE Batches - Web Application], where users can register, login, purchase medicines e.g. Antibiotics, Antipyretics. and manage their orders in the system.</a:t>
            </a:r>
            <a:r>
              <a:rPr lang="en-IN" sz="2400" dirty="0">
                <a:latin typeface="Garamond"/>
                <a:ea typeface="+mn-lt"/>
                <a:cs typeface="+mn-lt"/>
              </a:rPr>
              <a:t> </a:t>
            </a:r>
            <a:endParaRPr lang="en-US" sz="2400" dirty="0">
              <a:latin typeface="Garamond"/>
              <a:ea typeface="+mn-lt"/>
              <a:cs typeface="+mn-lt"/>
            </a:endParaRPr>
          </a:p>
          <a:p>
            <a:endParaRPr lang="en-US" dirty="0">
              <a:cs typeface="Calibri"/>
            </a:endParaRPr>
          </a:p>
        </p:txBody>
      </p:sp>
    </p:spTree>
    <p:extLst>
      <p:ext uri="{BB962C8B-B14F-4D97-AF65-F5344CB8AC3E}">
        <p14:creationId xmlns:p14="http://schemas.microsoft.com/office/powerpoint/2010/main" val="46507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B80-CEF2-43C0-962C-F652BC4A8491}"/>
              </a:ext>
            </a:extLst>
          </p:cNvPr>
          <p:cNvSpPr>
            <a:spLocks noGrp="1"/>
          </p:cNvSpPr>
          <p:nvPr>
            <p:ph type="title"/>
          </p:nvPr>
        </p:nvSpPr>
        <p:spPr/>
        <p:txBody>
          <a:bodyPr>
            <a:normAutofit/>
          </a:bodyPr>
          <a:lstStyle/>
          <a:p>
            <a:r>
              <a:rPr lang="en-US" sz="3600" b="1" dirty="0">
                <a:latin typeface="Garamond"/>
                <a:cs typeface="Calibri Light"/>
              </a:rPr>
              <a:t>Proposed System</a:t>
            </a:r>
            <a:endParaRPr lang="en-US" sz="3600" b="1" dirty="0">
              <a:latin typeface="Garamond"/>
            </a:endParaRPr>
          </a:p>
        </p:txBody>
      </p:sp>
      <p:sp>
        <p:nvSpPr>
          <p:cNvPr id="3" name="Content Placeholder 2">
            <a:extLst>
              <a:ext uri="{FF2B5EF4-FFF2-40B4-BE49-F238E27FC236}">
                <a16:creationId xmlns:a16="http://schemas.microsoft.com/office/drawing/2014/main" id="{D74D56C6-6261-4876-9675-4C821A039636}"/>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Garamond"/>
              <a:ea typeface="+mn-lt"/>
              <a:cs typeface="+mn-lt"/>
            </a:endParaRPr>
          </a:p>
          <a:p>
            <a:pPr marL="342900" indent="-342900">
              <a:buFont typeface="Wingdings" panose="020B0604020202020204" pitchFamily="34" charset="0"/>
              <a:buChar char="Ø"/>
            </a:pPr>
            <a:r>
              <a:rPr lang="en-US" sz="2400" dirty="0">
                <a:latin typeface="Garamond"/>
                <a:ea typeface="+mn-lt"/>
                <a:cs typeface="+mn-lt"/>
              </a:rPr>
              <a:t>The proposed medical Booking Store system will completely Revolutionize the industry. </a:t>
            </a:r>
            <a:endParaRPr lang="en-US" dirty="0">
              <a:latin typeface="Garamond"/>
              <a:ea typeface="+mn-lt"/>
              <a:cs typeface="+mn-lt"/>
            </a:endParaRPr>
          </a:p>
          <a:p>
            <a:pPr algn="just">
              <a:buFont typeface="Wingdings" panose="020B0604020202020204" pitchFamily="34" charset="0"/>
              <a:buChar char="Ø"/>
            </a:pPr>
            <a:endParaRPr lang="en-US" sz="2400" dirty="0">
              <a:latin typeface="Garamond"/>
              <a:ea typeface="+mn-lt"/>
              <a:cs typeface="+mn-lt"/>
            </a:endParaRPr>
          </a:p>
          <a:p>
            <a:pPr algn="just">
              <a:buFont typeface="Wingdings" panose="020B0604020202020204" pitchFamily="34" charset="0"/>
              <a:buChar char="Ø"/>
            </a:pPr>
            <a:r>
              <a:rPr lang="en-US" sz="2400" dirty="0">
                <a:latin typeface="Garamond"/>
                <a:ea typeface="+mn-lt"/>
                <a:cs typeface="+mn-lt"/>
              </a:rPr>
              <a:t>Searching of products, order placing, billing and product stock can be maintained by a single click. </a:t>
            </a:r>
            <a:endParaRPr lang="en-US"/>
          </a:p>
          <a:p>
            <a:pPr algn="just">
              <a:buFont typeface="Wingdings" panose="020B0604020202020204" pitchFamily="34" charset="0"/>
              <a:buChar char="Ø"/>
            </a:pPr>
            <a:endParaRPr lang="en-US" sz="2400" dirty="0">
              <a:latin typeface="Garamond"/>
              <a:ea typeface="+mn-lt"/>
              <a:cs typeface="+mn-lt"/>
            </a:endParaRPr>
          </a:p>
          <a:p>
            <a:pPr algn="just">
              <a:buFont typeface="Wingdings" panose="020B0604020202020204" pitchFamily="34" charset="0"/>
              <a:buChar char="Ø"/>
            </a:pPr>
            <a:r>
              <a:rPr lang="en-US" sz="2400" dirty="0">
                <a:latin typeface="Garamond"/>
                <a:ea typeface="+mn-lt"/>
                <a:cs typeface="+mn-lt"/>
              </a:rPr>
              <a:t>The order placed can be easily tracked At any time. The payment of the order can also be done by credit cards.</a:t>
            </a:r>
            <a:endParaRPr lang="en-US" sz="2400">
              <a:latin typeface="Garamond"/>
            </a:endParaRPr>
          </a:p>
        </p:txBody>
      </p:sp>
    </p:spTree>
    <p:extLst>
      <p:ext uri="{BB962C8B-B14F-4D97-AF65-F5344CB8AC3E}">
        <p14:creationId xmlns:p14="http://schemas.microsoft.com/office/powerpoint/2010/main" val="191192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30A3-9360-4A16-8562-A9A53F565AEB}"/>
              </a:ext>
            </a:extLst>
          </p:cNvPr>
          <p:cNvSpPr>
            <a:spLocks noGrp="1"/>
          </p:cNvSpPr>
          <p:nvPr>
            <p:ph type="title"/>
          </p:nvPr>
        </p:nvSpPr>
        <p:spPr>
          <a:xfrm>
            <a:off x="838200" y="365125"/>
            <a:ext cx="10515600" cy="865488"/>
          </a:xfrm>
        </p:spPr>
        <p:txBody>
          <a:bodyPr>
            <a:normAutofit/>
          </a:bodyPr>
          <a:lstStyle/>
          <a:p>
            <a:r>
              <a:rPr lang="en-US" sz="3200" b="1" dirty="0">
                <a:latin typeface="Garamond"/>
                <a:cs typeface="Calibri Light"/>
              </a:rPr>
              <a:t>ER-Diagram</a:t>
            </a:r>
            <a:endParaRPr lang="en-US" sz="3200" b="1" dirty="0">
              <a:latin typeface="Garamond"/>
            </a:endParaRPr>
          </a:p>
        </p:txBody>
      </p:sp>
      <p:pic>
        <p:nvPicPr>
          <p:cNvPr id="4" name="Picture 4" descr="Diagram&#10;&#10;Description automatically generated">
            <a:extLst>
              <a:ext uri="{FF2B5EF4-FFF2-40B4-BE49-F238E27FC236}">
                <a16:creationId xmlns:a16="http://schemas.microsoft.com/office/drawing/2014/main" id="{BAC82F2A-4588-474E-9498-46E49BFA890A}"/>
              </a:ext>
            </a:extLst>
          </p:cNvPr>
          <p:cNvPicPr>
            <a:picLocks noChangeAspect="1"/>
          </p:cNvPicPr>
          <p:nvPr/>
        </p:nvPicPr>
        <p:blipFill>
          <a:blip r:embed="rId2"/>
          <a:stretch>
            <a:fillRect/>
          </a:stretch>
        </p:blipFill>
        <p:spPr>
          <a:xfrm>
            <a:off x="80514" y="1127218"/>
            <a:ext cx="11685916" cy="5724999"/>
          </a:xfrm>
          <a:prstGeom prst="rect">
            <a:avLst/>
          </a:prstGeom>
        </p:spPr>
      </p:pic>
    </p:spTree>
    <p:extLst>
      <p:ext uri="{BB962C8B-B14F-4D97-AF65-F5344CB8AC3E}">
        <p14:creationId xmlns:p14="http://schemas.microsoft.com/office/powerpoint/2010/main" val="15962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1CF-3E6E-4281-A30D-D8CC88269E62}"/>
              </a:ext>
            </a:extLst>
          </p:cNvPr>
          <p:cNvSpPr>
            <a:spLocks noGrp="1"/>
          </p:cNvSpPr>
          <p:nvPr>
            <p:ph type="title"/>
          </p:nvPr>
        </p:nvSpPr>
        <p:spPr/>
        <p:txBody>
          <a:bodyPr>
            <a:normAutofit/>
          </a:bodyPr>
          <a:lstStyle/>
          <a:p>
            <a:r>
              <a:rPr lang="en-US" sz="3600" b="1" dirty="0">
                <a:latin typeface="Garamond"/>
                <a:cs typeface="Calibri Light"/>
              </a:rPr>
              <a:t>Technology Used</a:t>
            </a:r>
            <a:endParaRPr lang="en-US" sz="3600" b="1" dirty="0">
              <a:latin typeface="Garamond"/>
            </a:endParaRPr>
          </a:p>
        </p:txBody>
      </p:sp>
      <p:sp>
        <p:nvSpPr>
          <p:cNvPr id="3" name="Content Placeholder 2">
            <a:extLst>
              <a:ext uri="{FF2B5EF4-FFF2-40B4-BE49-F238E27FC236}">
                <a16:creationId xmlns:a16="http://schemas.microsoft.com/office/drawing/2014/main" id="{DF8D8F62-7430-48E8-895F-0BD81DE646C3}"/>
              </a:ext>
            </a:extLst>
          </p:cNvPr>
          <p:cNvSpPr>
            <a:spLocks noGrp="1"/>
          </p:cNvSpPr>
          <p:nvPr>
            <p:ph idx="1"/>
          </p:nvPr>
        </p:nvSpPr>
        <p:spPr>
          <a:xfrm>
            <a:off x="838200" y="2357587"/>
            <a:ext cx="10515600" cy="3704357"/>
          </a:xfrm>
        </p:spPr>
        <p:txBody>
          <a:bodyPr vert="horz" lIns="91440" tIns="45720" rIns="91440" bIns="45720" rtlCol="0" anchor="t">
            <a:normAutofit/>
          </a:bodyPr>
          <a:lstStyle/>
          <a:p>
            <a:pPr marL="342900" indent="-342900">
              <a:buFont typeface="Wingdings" panose="020B0604020202020204" pitchFamily="34" charset="0"/>
              <a:buChar char="Ø"/>
            </a:pPr>
            <a:r>
              <a:rPr lang="en-US" sz="2400" dirty="0">
                <a:latin typeface="Garamond"/>
                <a:ea typeface="+mn-lt"/>
                <a:cs typeface="+mn-lt"/>
              </a:rPr>
              <a:t>HTML : Page layout has been designed in HTML</a:t>
            </a:r>
          </a:p>
          <a:p>
            <a:pPr marL="342900" indent="-342900">
              <a:buFont typeface="Wingdings" panose="020B0604020202020204" pitchFamily="34" charset="0"/>
              <a:buChar char="Ø"/>
            </a:pPr>
            <a:r>
              <a:rPr lang="en-US" sz="2400" dirty="0">
                <a:latin typeface="Garamond"/>
                <a:ea typeface="+mn-lt"/>
                <a:cs typeface="+mn-lt"/>
              </a:rPr>
              <a:t>CSS : CSS has been used for all the designing part</a:t>
            </a:r>
          </a:p>
          <a:p>
            <a:pPr marL="342900" indent="-342900">
              <a:buFont typeface="Wingdings" panose="020B0604020202020204" pitchFamily="34" charset="0"/>
              <a:buChar char="Ø"/>
            </a:pPr>
            <a:r>
              <a:rPr lang="en-US" sz="2400" dirty="0">
                <a:latin typeface="Garamond"/>
                <a:ea typeface="+mn-lt"/>
                <a:cs typeface="+mn-lt"/>
              </a:rPr>
              <a:t>JavaScript : All the validation task and animations has been developed by JavaScript</a:t>
            </a:r>
          </a:p>
          <a:p>
            <a:pPr marL="342900" indent="-342900">
              <a:buFont typeface="Wingdings" panose="020B0604020202020204" pitchFamily="34" charset="0"/>
              <a:buChar char="Ø"/>
            </a:pPr>
            <a:r>
              <a:rPr lang="en-US" sz="2400" dirty="0">
                <a:latin typeface="Garamond"/>
                <a:ea typeface="+mn-lt"/>
                <a:cs typeface="+mn-lt"/>
              </a:rPr>
              <a:t>JSP : All the front end logic has been written in JSP</a:t>
            </a:r>
          </a:p>
          <a:p>
            <a:pPr marL="342900" indent="-342900">
              <a:buFont typeface="Wingdings" panose="020B0604020202020204" pitchFamily="34" charset="0"/>
              <a:buChar char="Ø"/>
            </a:pPr>
            <a:r>
              <a:rPr lang="en-US" sz="2400" dirty="0">
                <a:latin typeface="Garamond"/>
                <a:ea typeface="+mn-lt"/>
                <a:cs typeface="+mn-lt"/>
              </a:rPr>
              <a:t>Java : All the business logic has been written in Java</a:t>
            </a:r>
          </a:p>
          <a:p>
            <a:pPr marL="342900" indent="-342900">
              <a:buFont typeface="Wingdings" panose="020B0604020202020204" pitchFamily="34" charset="0"/>
              <a:buChar char="Ø"/>
            </a:pPr>
            <a:r>
              <a:rPr lang="en-US" sz="2400" dirty="0">
                <a:latin typeface="Garamond"/>
                <a:ea typeface="+mn-lt"/>
                <a:cs typeface="+mn-lt"/>
              </a:rPr>
              <a:t>MySQL : MySQL database has been used as database for the project</a:t>
            </a:r>
          </a:p>
          <a:p>
            <a:pPr marL="342900" indent="-342900">
              <a:buFont typeface="Wingdings" panose="020B0604020202020204" pitchFamily="34" charset="0"/>
              <a:buChar char="Ø"/>
            </a:pPr>
            <a:r>
              <a:rPr lang="en-US" sz="2400" dirty="0">
                <a:latin typeface="Garamond"/>
                <a:ea typeface="+mn-lt"/>
                <a:cs typeface="+mn-lt"/>
              </a:rPr>
              <a:t>Tomcat : Project will be run over the Tomcat server</a:t>
            </a:r>
            <a:endParaRPr lang="en-US" sz="2400" dirty="0">
              <a:latin typeface="Garamond"/>
            </a:endParaRPr>
          </a:p>
        </p:txBody>
      </p:sp>
    </p:spTree>
    <p:extLst>
      <p:ext uri="{BB962C8B-B14F-4D97-AF65-F5344CB8AC3E}">
        <p14:creationId xmlns:p14="http://schemas.microsoft.com/office/powerpoint/2010/main" val="14424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1A69-7B48-4691-A6EF-E344EE9576FC}"/>
              </a:ext>
            </a:extLst>
          </p:cNvPr>
          <p:cNvSpPr>
            <a:spLocks noGrp="1"/>
          </p:cNvSpPr>
          <p:nvPr>
            <p:ph type="title"/>
          </p:nvPr>
        </p:nvSpPr>
        <p:spPr/>
        <p:txBody>
          <a:bodyPr>
            <a:normAutofit/>
          </a:bodyPr>
          <a:lstStyle/>
          <a:p>
            <a:r>
              <a:rPr lang="en-US" sz="3600" b="1" dirty="0">
                <a:latin typeface="Garamond"/>
                <a:cs typeface="Calibri Light"/>
              </a:rPr>
              <a:t>Environment</a:t>
            </a:r>
            <a:endParaRPr lang="en-US" sz="3600" b="1" dirty="0">
              <a:latin typeface="Garamond"/>
            </a:endParaRPr>
          </a:p>
        </p:txBody>
      </p:sp>
      <p:sp>
        <p:nvSpPr>
          <p:cNvPr id="3" name="Content Placeholder 2">
            <a:extLst>
              <a:ext uri="{FF2B5EF4-FFF2-40B4-BE49-F238E27FC236}">
                <a16:creationId xmlns:a16="http://schemas.microsoft.com/office/drawing/2014/main" id="{1354629D-FC8D-4F68-9001-37EEF3326D88}"/>
              </a:ext>
            </a:extLst>
          </p:cNvPr>
          <p:cNvSpPr>
            <a:spLocks noGrp="1"/>
          </p:cNvSpPr>
          <p:nvPr>
            <p:ph idx="1"/>
          </p:nvPr>
        </p:nvSpPr>
        <p:spPr/>
        <p:txBody>
          <a:bodyPr vert="horz" lIns="91440" tIns="45720" rIns="91440" bIns="45720" rtlCol="0" anchor="t">
            <a:noAutofit/>
          </a:bodyPr>
          <a:lstStyle/>
          <a:p>
            <a:pPr>
              <a:buNone/>
            </a:pPr>
            <a:r>
              <a:rPr lang="en-US" sz="2400" dirty="0">
                <a:latin typeface="Garamond"/>
                <a:ea typeface="+mn-lt"/>
                <a:cs typeface="+mn-lt"/>
              </a:rPr>
              <a:t>The system will be developed on any Windows OS machine using J2EE, Hibernate and Spring.</a:t>
            </a:r>
            <a:r>
              <a:rPr lang="en-IN" sz="2400" dirty="0">
                <a:latin typeface="Garamond"/>
                <a:ea typeface="+mn-lt"/>
                <a:cs typeface="+mn-lt"/>
              </a:rPr>
              <a:t> </a:t>
            </a:r>
            <a:endParaRPr lang="en-US" sz="2400" dirty="0">
              <a:latin typeface="Garamond"/>
              <a:ea typeface="+mn-lt"/>
              <a:cs typeface="+mn-lt"/>
            </a:endParaRPr>
          </a:p>
          <a:p>
            <a:pPr marL="342900" indent="-342900">
              <a:buFont typeface="Wingdings" panose="020B0604020202020204" pitchFamily="34" charset="0"/>
              <a:buChar char="Ø"/>
            </a:pPr>
            <a:r>
              <a:rPr lang="en-US" sz="2400">
                <a:latin typeface="Garamond"/>
                <a:ea typeface="+mn-lt"/>
                <a:cs typeface="+mn-lt"/>
              </a:rPr>
              <a:t> Intel hardware machine (PC P4-2.26 GHz, 512 MB RAM, 40 GB HDD)</a:t>
            </a:r>
            <a:endParaRPr lang="en-US" sz="2400" dirty="0">
              <a:latin typeface="Garamond"/>
              <a:ea typeface="+mn-lt"/>
              <a:cs typeface="+mn-lt"/>
            </a:endParaRPr>
          </a:p>
          <a:p>
            <a:pPr marL="342900" indent="-342900">
              <a:buFont typeface="Wingdings" panose="020B0604020202020204" pitchFamily="34" charset="0"/>
              <a:buChar char="Ø"/>
            </a:pPr>
            <a:r>
              <a:rPr lang="en-US" sz="2400" dirty="0">
                <a:latin typeface="Garamond"/>
                <a:ea typeface="+mn-lt"/>
                <a:cs typeface="+mn-lt"/>
              </a:rPr>
              <a:t>Server – Apache Tomcat 8 </a:t>
            </a:r>
            <a:r>
              <a:rPr lang="en-IN" sz="2400">
                <a:latin typeface="Garamond"/>
                <a:ea typeface="+mn-lt"/>
                <a:cs typeface="+mn-lt"/>
              </a:rPr>
              <a:t> </a:t>
            </a:r>
            <a:endParaRPr lang="en-US" sz="2400" dirty="0">
              <a:latin typeface="Garamond"/>
              <a:ea typeface="+mn-lt"/>
              <a:cs typeface="+mn-lt"/>
            </a:endParaRPr>
          </a:p>
          <a:p>
            <a:pPr marL="342900" indent="-342900">
              <a:buFont typeface="Wingdings" panose="020B0604020202020204" pitchFamily="34" charset="0"/>
              <a:buChar char="Ø"/>
            </a:pPr>
            <a:r>
              <a:rPr lang="en-US" sz="2400">
                <a:latin typeface="Garamond"/>
                <a:ea typeface="+mn-lt"/>
                <a:cs typeface="+mn-lt"/>
              </a:rPr>
              <a:t>Database – My SQL  </a:t>
            </a:r>
            <a:r>
              <a:rPr lang="en-IN" sz="2400">
                <a:latin typeface="Garamond"/>
                <a:ea typeface="+mn-lt"/>
                <a:cs typeface="+mn-lt"/>
              </a:rPr>
              <a:t> </a:t>
            </a:r>
            <a:endParaRPr lang="en-US" sz="2400" dirty="0">
              <a:latin typeface="Garamond"/>
              <a:ea typeface="+mn-lt"/>
              <a:cs typeface="+mn-lt"/>
            </a:endParaRPr>
          </a:p>
          <a:p>
            <a:pPr marL="342900" indent="-342900">
              <a:buFont typeface="Wingdings" panose="020B0604020202020204" pitchFamily="34" charset="0"/>
              <a:buChar char="Ø"/>
            </a:pPr>
            <a:r>
              <a:rPr lang="en-US" sz="2400">
                <a:latin typeface="Garamond"/>
                <a:ea typeface="+mn-lt"/>
                <a:cs typeface="+mn-lt"/>
              </a:rPr>
              <a:t>My SQL J Connector </a:t>
            </a:r>
          </a:p>
          <a:p>
            <a:pPr marL="342900" indent="-342900">
              <a:buFont typeface="Wingdings" panose="020B0604020202020204" pitchFamily="34" charset="0"/>
              <a:buChar char="Ø"/>
            </a:pPr>
            <a:r>
              <a:rPr lang="en-US" sz="2400">
                <a:latin typeface="Garamond"/>
                <a:ea typeface="+mn-lt"/>
                <a:cs typeface="+mn-lt"/>
              </a:rPr>
              <a:t>Node Version 10  </a:t>
            </a:r>
            <a:endParaRPr lang="en-US"/>
          </a:p>
          <a:p>
            <a:pPr marL="342900" indent="-342900">
              <a:buFont typeface="Wingdings" panose="020B0604020202020204" pitchFamily="34" charset="0"/>
              <a:buChar char="Ø"/>
            </a:pPr>
            <a:r>
              <a:rPr lang="en-US" sz="2400">
                <a:latin typeface="Garamond"/>
                <a:ea typeface="+mn-lt"/>
                <a:cs typeface="+mn-lt"/>
              </a:rPr>
              <a:t>Angular CLI   </a:t>
            </a:r>
          </a:p>
          <a:p>
            <a:pPr marL="342900" indent="-342900">
              <a:buFont typeface="Wingdings" panose="020B0604020202020204" pitchFamily="34" charset="0"/>
              <a:buChar char="Ø"/>
            </a:pPr>
            <a:r>
              <a:rPr lang="en-US" sz="2400">
                <a:latin typeface="Garamond"/>
                <a:ea typeface="+mn-lt"/>
                <a:cs typeface="+mn-lt"/>
              </a:rPr>
              <a:t>JDK 1.8</a:t>
            </a:r>
            <a:r>
              <a:rPr lang="en-IN" sz="2400">
                <a:latin typeface="Garamond"/>
                <a:ea typeface="+mn-lt"/>
                <a:cs typeface="+mn-lt"/>
              </a:rPr>
              <a:t> </a:t>
            </a:r>
            <a:endParaRPr lang="en-US" sz="2400">
              <a:latin typeface="Garamond"/>
              <a:ea typeface="+mn-lt"/>
              <a:cs typeface="+mn-lt"/>
            </a:endParaRPr>
          </a:p>
          <a:p>
            <a:pPr marL="342900" indent="-342900">
              <a:buFont typeface="Wingdings" panose="020B0604020202020204" pitchFamily="34" charset="0"/>
              <a:buChar char="Ø"/>
            </a:pPr>
            <a:r>
              <a:rPr lang="en-US" sz="2400">
                <a:latin typeface="Garamond"/>
                <a:ea typeface="+mn-lt"/>
                <a:cs typeface="+mn-lt"/>
              </a:rPr>
              <a:t>Eclipse IDE or Spring Tool Suite</a:t>
            </a:r>
            <a:r>
              <a:rPr lang="en-IN" sz="2400" dirty="0">
                <a:latin typeface="Garamond"/>
                <a:ea typeface="+mn-lt"/>
                <a:cs typeface="+mn-lt"/>
              </a:rPr>
              <a:t> </a:t>
            </a:r>
            <a:endParaRPr lang="en-US" sz="2400">
              <a:latin typeface="Garamond"/>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38153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F5D2-A4AD-4FEE-A3E1-5A1FB935D7D1}"/>
              </a:ext>
            </a:extLst>
          </p:cNvPr>
          <p:cNvSpPr>
            <a:spLocks noGrp="1"/>
          </p:cNvSpPr>
          <p:nvPr>
            <p:ph type="title"/>
          </p:nvPr>
        </p:nvSpPr>
        <p:spPr/>
        <p:txBody>
          <a:bodyPr>
            <a:normAutofit/>
          </a:bodyPr>
          <a:lstStyle/>
          <a:p>
            <a:r>
              <a:rPr lang="en-US" sz="3600" b="1" dirty="0">
                <a:latin typeface="Garamond"/>
                <a:ea typeface="+mj-lt"/>
                <a:cs typeface="+mj-lt"/>
              </a:rPr>
              <a:t>Modules of E-Medicare System</a:t>
            </a:r>
            <a:endParaRPr lang="en-US" sz="3600" dirty="0">
              <a:latin typeface="Garamond"/>
            </a:endParaRPr>
          </a:p>
        </p:txBody>
      </p:sp>
      <p:sp>
        <p:nvSpPr>
          <p:cNvPr id="3" name="Content Placeholder 2">
            <a:extLst>
              <a:ext uri="{FF2B5EF4-FFF2-40B4-BE49-F238E27FC236}">
                <a16:creationId xmlns:a16="http://schemas.microsoft.com/office/drawing/2014/main" id="{1C2AF04B-956D-443C-A5B4-C35731B7E293}"/>
              </a:ext>
            </a:extLst>
          </p:cNvPr>
          <p:cNvSpPr>
            <a:spLocks noGrp="1"/>
          </p:cNvSpPr>
          <p:nvPr>
            <p:ph idx="1"/>
          </p:nvPr>
        </p:nvSpPr>
        <p:spPr>
          <a:xfrm>
            <a:off x="838200" y="2357587"/>
            <a:ext cx="10515600" cy="3531828"/>
          </a:xfrm>
        </p:spPr>
        <p:txBody>
          <a:bodyPr vert="horz" lIns="91440" tIns="45720" rIns="91440" bIns="45720" rtlCol="0" anchor="t">
            <a:normAutofit/>
          </a:bodyPr>
          <a:lstStyle/>
          <a:p>
            <a:pPr marL="342900" indent="-342900">
              <a:buFont typeface="Wingdings" panose="020B0604020202020204" pitchFamily="34" charset="0"/>
              <a:buChar char="Ø"/>
            </a:pPr>
            <a:r>
              <a:rPr lang="en-US" sz="2400" dirty="0">
                <a:latin typeface="Garamond"/>
                <a:ea typeface="+mn-lt"/>
                <a:cs typeface="+mn-lt"/>
              </a:rPr>
              <a:t>Customer Module: Used for managing the Customer details.</a:t>
            </a:r>
            <a:endParaRPr lang="en-US">
              <a:cs typeface="Calibri" panose="020F0502020204030204"/>
            </a:endParaRPr>
          </a:p>
          <a:p>
            <a:pPr marL="342900" indent="-342900">
              <a:buFont typeface="Wingdings"/>
              <a:buChar char="Ø"/>
            </a:pPr>
            <a:r>
              <a:rPr lang="en-US" sz="2400" dirty="0">
                <a:latin typeface="Garamond"/>
                <a:ea typeface="+mn-lt"/>
                <a:cs typeface="+mn-lt"/>
              </a:rPr>
              <a:t>Order Module: Used for managing the details of Order</a:t>
            </a:r>
          </a:p>
          <a:p>
            <a:pPr marL="342900" indent="-342900">
              <a:buFont typeface="Wingdings"/>
              <a:buChar char="Ø"/>
            </a:pPr>
            <a:r>
              <a:rPr lang="en-US" sz="2400" dirty="0">
                <a:latin typeface="Garamond"/>
                <a:ea typeface="+mn-lt"/>
                <a:cs typeface="+mn-lt"/>
              </a:rPr>
              <a:t>Payment Module: Used for managing the details of Payment</a:t>
            </a:r>
          </a:p>
          <a:p>
            <a:pPr marL="342900" indent="-342900">
              <a:buFont typeface="Wingdings"/>
              <a:buChar char="Ø"/>
            </a:pPr>
            <a:r>
              <a:rPr lang="en-US" sz="2400" dirty="0">
                <a:latin typeface="Garamond"/>
                <a:ea typeface="+mn-lt"/>
                <a:cs typeface="+mn-lt"/>
              </a:rPr>
              <a:t>Medicine Module: Used for managing the Medicine details</a:t>
            </a:r>
          </a:p>
          <a:p>
            <a:pPr marL="342900" indent="-342900">
              <a:buFont typeface="Wingdings"/>
              <a:buChar char="Ø"/>
            </a:pPr>
            <a:r>
              <a:rPr lang="en-US" sz="2400" dirty="0">
                <a:latin typeface="Garamond"/>
                <a:ea typeface="+mn-lt"/>
                <a:cs typeface="+mn-lt"/>
              </a:rPr>
              <a:t>Login Module: Used for managing the login details</a:t>
            </a:r>
          </a:p>
          <a:p>
            <a:pPr marL="342900" indent="-342900">
              <a:buFont typeface="Wingdings"/>
              <a:buChar char="Ø"/>
            </a:pPr>
            <a:r>
              <a:rPr lang="en-US" sz="2400" dirty="0">
                <a:latin typeface="Garamond"/>
                <a:ea typeface="+mn-lt"/>
                <a:cs typeface="+mn-lt"/>
              </a:rPr>
              <a:t>Users Module: Used for managing the users of the system.</a:t>
            </a:r>
          </a:p>
          <a:p>
            <a:pPr marL="342900" indent="-342900">
              <a:buFont typeface="Wingdings"/>
              <a:buChar char="Ø"/>
            </a:pPr>
            <a:r>
              <a:rPr lang="en-US" sz="2400" dirty="0">
                <a:latin typeface="Garamond"/>
                <a:ea typeface="+mn-lt"/>
                <a:cs typeface="+mn-lt"/>
              </a:rPr>
              <a:t>Admin Module: Used for managing medicine details and user information.</a:t>
            </a: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753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6E01-945A-4190-8742-A8E0FC94BE49}"/>
              </a:ext>
            </a:extLst>
          </p:cNvPr>
          <p:cNvSpPr>
            <a:spLocks noGrp="1"/>
          </p:cNvSpPr>
          <p:nvPr>
            <p:ph type="title"/>
          </p:nvPr>
        </p:nvSpPr>
        <p:spPr/>
        <p:txBody>
          <a:bodyPr>
            <a:normAutofit/>
          </a:bodyPr>
          <a:lstStyle/>
          <a:p>
            <a:r>
              <a:rPr lang="en-US" sz="3600" b="1" dirty="0">
                <a:latin typeface="Garamond"/>
                <a:cs typeface="Calibri Light"/>
              </a:rPr>
              <a:t>UML Diagrams</a:t>
            </a:r>
            <a:endParaRPr lang="en-US" sz="3600" b="1" dirty="0">
              <a:latin typeface="Garamond"/>
            </a:endParaRPr>
          </a:p>
        </p:txBody>
      </p:sp>
      <p:sp>
        <p:nvSpPr>
          <p:cNvPr id="3" name="Content Placeholder 2">
            <a:extLst>
              <a:ext uri="{FF2B5EF4-FFF2-40B4-BE49-F238E27FC236}">
                <a16:creationId xmlns:a16="http://schemas.microsoft.com/office/drawing/2014/main" id="{C4FD418B-F461-410B-A958-DCEBAD08A49B}"/>
              </a:ext>
            </a:extLst>
          </p:cNvPr>
          <p:cNvSpPr>
            <a:spLocks noGrp="1"/>
          </p:cNvSpPr>
          <p:nvPr>
            <p:ph idx="1"/>
          </p:nvPr>
        </p:nvSpPr>
        <p:spPr/>
        <p:txBody>
          <a:bodyPr vert="horz" lIns="91440" tIns="45720" rIns="91440" bIns="45720" rtlCol="0" anchor="t">
            <a:normAutofit/>
          </a:bodyPr>
          <a:lstStyle/>
          <a:p>
            <a:pPr>
              <a:lnSpc>
                <a:spcPct val="100000"/>
              </a:lnSpc>
              <a:buFont typeface="Wingdings,Sans-Serif"/>
              <a:buChar char="Ø"/>
            </a:pPr>
            <a:r>
              <a:rPr lang="en-US" sz="2400" dirty="0">
                <a:latin typeface="Garamond"/>
                <a:cs typeface="Calibri" panose="020F0502020204030204"/>
              </a:rPr>
              <a:t>UML, short for Unified Modeling Language</a:t>
            </a:r>
            <a:endParaRPr lang="en-US" sz="2400">
              <a:latin typeface="Garamond"/>
              <a:ea typeface="+mn-lt"/>
              <a:cs typeface="+mn-lt"/>
            </a:endParaRPr>
          </a:p>
          <a:p>
            <a:pPr>
              <a:lnSpc>
                <a:spcPct val="100000"/>
              </a:lnSpc>
              <a:buFont typeface="Wingdings,Sans-Serif"/>
              <a:buChar char="Ø"/>
            </a:pPr>
            <a:r>
              <a:rPr lang="en-US" sz="2400" dirty="0">
                <a:latin typeface="Garamond"/>
                <a:cs typeface="Calibri" panose="020F0502020204030204"/>
              </a:rPr>
              <a:t>It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 </a:t>
            </a:r>
            <a:endParaRPr lang="en-US" sz="2400">
              <a:latin typeface="Garamond"/>
              <a:ea typeface="+mn-lt"/>
              <a:cs typeface="+mn-lt"/>
            </a:endParaRPr>
          </a:p>
          <a:p>
            <a:pPr>
              <a:lnSpc>
                <a:spcPct val="100000"/>
              </a:lnSpc>
              <a:buFont typeface="Wingdings,Sans-Serif"/>
              <a:buChar char="Ø"/>
            </a:pPr>
            <a:r>
              <a:rPr lang="en-US" sz="2400" dirty="0">
                <a:latin typeface="Garamond"/>
                <a:cs typeface="Calibri" panose="020F0502020204030204"/>
              </a:rPr>
              <a:t>The UML is a very important part of developing object oriented software and the software development process. </a:t>
            </a:r>
            <a:endParaRPr lang="en-US" sz="2400">
              <a:latin typeface="Garamond"/>
              <a:ea typeface="+mn-lt"/>
              <a:cs typeface="+mn-lt"/>
            </a:endParaRPr>
          </a:p>
          <a:p>
            <a:pPr>
              <a:lnSpc>
                <a:spcPct val="100000"/>
              </a:lnSpc>
              <a:buFont typeface="Wingdings,Sans-Serif"/>
              <a:buChar char="Ø"/>
            </a:pPr>
            <a:r>
              <a:rPr lang="en-US" sz="2400" dirty="0">
                <a:latin typeface="Garamond"/>
                <a:cs typeface="Calibri" panose="020F0502020204030204"/>
              </a:rPr>
              <a:t>The UML uses mostly graphical notations to express the design of software projects. </a:t>
            </a:r>
            <a:endParaRPr lang="en-US" sz="2400">
              <a:latin typeface="Garamond"/>
              <a:ea typeface="+mn-lt"/>
              <a:cs typeface="+mn-lt"/>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7213968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E-MEDICINE</vt:lpstr>
      <vt:lpstr>ABSTRACT </vt:lpstr>
      <vt:lpstr>Introduction</vt:lpstr>
      <vt:lpstr>Proposed System</vt:lpstr>
      <vt:lpstr>ER-Diagram</vt:lpstr>
      <vt:lpstr>Technology Used</vt:lpstr>
      <vt:lpstr>Environment</vt:lpstr>
      <vt:lpstr>Modules of E-Medicare System</vt:lpstr>
      <vt:lpstr>UML Diagrams</vt:lpstr>
      <vt:lpstr>Class Diagram</vt:lpstr>
      <vt:lpstr>Sequence Diagram</vt:lpstr>
      <vt:lpstr>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263</cp:revision>
  <dcterms:created xsi:type="dcterms:W3CDTF">2022-02-23T09:14:59Z</dcterms:created>
  <dcterms:modified xsi:type="dcterms:W3CDTF">2022-02-23T11:42:09Z</dcterms:modified>
</cp:coreProperties>
</file>