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9" r:id="rId9"/>
    <p:sldId id="263" r:id="rId10"/>
    <p:sldId id="262" r:id="rId11"/>
    <p:sldId id="267" r:id="rId12"/>
    <p:sldId id="270"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BDE4-BA8A-4E2C-B506-7F652B996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7EC7B9-BEF4-4514-A3EE-7A459FFD0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A8695A-F7A9-412C-8D30-F7D1CCF01B24}"/>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5" name="Footer Placeholder 4">
            <a:extLst>
              <a:ext uri="{FF2B5EF4-FFF2-40B4-BE49-F238E27FC236}">
                <a16:creationId xmlns:a16="http://schemas.microsoft.com/office/drawing/2014/main" id="{71968DB9-CBF0-447D-A019-97D716980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5F272-C23D-4FA2-8D9F-198E3B1F8974}"/>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132465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9230-5266-41EB-AF0B-E817BED3F6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CC2D1-1D9E-4EA2-BB9C-99D7A227C3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C8BCC-96F3-46B9-90DF-4A832A482989}"/>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5" name="Footer Placeholder 4">
            <a:extLst>
              <a:ext uri="{FF2B5EF4-FFF2-40B4-BE49-F238E27FC236}">
                <a16:creationId xmlns:a16="http://schemas.microsoft.com/office/drawing/2014/main" id="{5FE6B73F-4B98-49D3-9337-48262B6EC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29FE-6AE5-4981-906B-802CA7E04BDF}"/>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221086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7654E-240D-4371-A947-908B6B9ED7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F099FE-776E-42E2-BF7F-D81042BE00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2AE18-998F-474D-A2BF-3BAF8E3F37DF}"/>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5" name="Footer Placeholder 4">
            <a:extLst>
              <a:ext uri="{FF2B5EF4-FFF2-40B4-BE49-F238E27FC236}">
                <a16:creationId xmlns:a16="http://schemas.microsoft.com/office/drawing/2014/main" id="{C4D833C1-02BC-45E9-A946-D526D6F16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F1AA4-263A-47E4-A7EC-44E619D1E074}"/>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149875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6C7A-F723-488C-A451-18409CF973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C012F9-090E-4CEF-B2CF-AE5D7A5B92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18AC4-CFD1-49C9-9D24-414A2C87ED4E}"/>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5" name="Footer Placeholder 4">
            <a:extLst>
              <a:ext uri="{FF2B5EF4-FFF2-40B4-BE49-F238E27FC236}">
                <a16:creationId xmlns:a16="http://schemas.microsoft.com/office/drawing/2014/main" id="{7417427E-C11C-47C7-9C9D-C3A488319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680A0-C7B7-4924-87DC-A41FE91867EF}"/>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69921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B39A-0D81-45DE-9B37-59B352C3F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E5DECF-FE39-4BBD-9B34-56E4334AB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F1C068-99E5-4879-9E02-8616F4365639}"/>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5" name="Footer Placeholder 4">
            <a:extLst>
              <a:ext uri="{FF2B5EF4-FFF2-40B4-BE49-F238E27FC236}">
                <a16:creationId xmlns:a16="http://schemas.microsoft.com/office/drawing/2014/main" id="{9674CFCD-515E-4710-BCC1-14C3577C7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3949D-8845-44A5-B099-DA77DA84229E}"/>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59698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E8C-0EB8-45AB-A4DC-4B78AC628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29A95-1AE5-4913-9A2D-97E9EA9A74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31C10C-E245-45E8-85E4-5D644F8AC3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9EE0C1-E207-4692-BBC5-5D31686325E8}"/>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6" name="Footer Placeholder 5">
            <a:extLst>
              <a:ext uri="{FF2B5EF4-FFF2-40B4-BE49-F238E27FC236}">
                <a16:creationId xmlns:a16="http://schemas.microsoft.com/office/drawing/2014/main" id="{919E73C2-803D-463D-AB18-F6E726EC7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F03238-C9E2-43FF-B849-C96250C29C40}"/>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29988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3711-E611-476F-8921-2E6607AA86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1176E-0965-48FC-B6B3-DFC29DDD1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3F3101-EB8B-4777-8A9C-36FB1AF9A3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2E3D1F-779F-4A0C-8C8B-9312C51D0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97A458-0704-4EEF-934A-9DF7107B01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DADA29-70F1-4CBB-8ED2-93E58BC29ADD}"/>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8" name="Footer Placeholder 7">
            <a:extLst>
              <a:ext uri="{FF2B5EF4-FFF2-40B4-BE49-F238E27FC236}">
                <a16:creationId xmlns:a16="http://schemas.microsoft.com/office/drawing/2014/main" id="{1EE92589-9DEA-49E1-B870-2230006E8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857CD0-26C1-4A30-984C-57329E8B18CE}"/>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44742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E057-1EF5-4713-8758-5300167D1E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9AB6F-8E2D-43BE-9337-E72BCA5EA960}"/>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4" name="Footer Placeholder 3">
            <a:extLst>
              <a:ext uri="{FF2B5EF4-FFF2-40B4-BE49-F238E27FC236}">
                <a16:creationId xmlns:a16="http://schemas.microsoft.com/office/drawing/2014/main" id="{21C4DBFA-D06D-455B-9366-430E29EB3A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2985A6-DBAB-4FF8-8366-B0B151BE0F41}"/>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73472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CD421-4076-4396-B721-9E74DFC2DBA3}"/>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3" name="Footer Placeholder 2">
            <a:extLst>
              <a:ext uri="{FF2B5EF4-FFF2-40B4-BE49-F238E27FC236}">
                <a16:creationId xmlns:a16="http://schemas.microsoft.com/office/drawing/2014/main" id="{F1B4D79F-9E2C-4579-A4BF-EFD27D7672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364B1A-F001-49DD-A619-B056909A2967}"/>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04698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2D74-5CB2-41B4-B63A-CE033AE1D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4C1C60-C398-4B77-B49F-3DF37CD8D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985FC3-A5FE-480D-AD51-E9D73CE0B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1992B9-9A42-4E34-975D-ACE3D042A1DB}"/>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6" name="Footer Placeholder 5">
            <a:extLst>
              <a:ext uri="{FF2B5EF4-FFF2-40B4-BE49-F238E27FC236}">
                <a16:creationId xmlns:a16="http://schemas.microsoft.com/office/drawing/2014/main" id="{8DAE6A71-6F89-46E4-8D87-989DD6452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EEC65-E54B-4FD8-9B26-7E077B64C17C}"/>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125933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FFB6-4705-44AE-B088-9A9025204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E26F80-C646-43B8-95BD-DE52376AC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580309-54D2-4A75-B6CE-D99A1747A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CA36D-8E6A-42EE-BD50-10181D285B5B}"/>
              </a:ext>
            </a:extLst>
          </p:cNvPr>
          <p:cNvSpPr>
            <a:spLocks noGrp="1"/>
          </p:cNvSpPr>
          <p:nvPr>
            <p:ph type="dt" sz="half" idx="10"/>
          </p:nvPr>
        </p:nvSpPr>
        <p:spPr/>
        <p:txBody>
          <a:bodyPr/>
          <a:lstStyle/>
          <a:p>
            <a:fld id="{FB395C18-05F0-427E-BCC9-B21B8E8988C9}" type="datetimeFigureOut">
              <a:rPr lang="en-IN" smtClean="0"/>
              <a:t>23-10-2018</a:t>
            </a:fld>
            <a:endParaRPr lang="en-IN"/>
          </a:p>
        </p:txBody>
      </p:sp>
      <p:sp>
        <p:nvSpPr>
          <p:cNvPr id="6" name="Footer Placeholder 5">
            <a:extLst>
              <a:ext uri="{FF2B5EF4-FFF2-40B4-BE49-F238E27FC236}">
                <a16:creationId xmlns:a16="http://schemas.microsoft.com/office/drawing/2014/main" id="{CFC9D860-C64A-4219-B741-EB65647E7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ED0E0B-63C0-41E0-816F-1E0BD6249510}"/>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249561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F1D54-8AEA-46F6-95D2-C2B2316B1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5B451-DBCE-46D4-8BC4-439773CD8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CACCE-C60F-45B4-9771-38DACF32E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95C18-05F0-427E-BCC9-B21B8E8988C9}" type="datetimeFigureOut">
              <a:rPr lang="en-IN" smtClean="0"/>
              <a:t>23-10-2018</a:t>
            </a:fld>
            <a:endParaRPr lang="en-IN"/>
          </a:p>
        </p:txBody>
      </p:sp>
      <p:sp>
        <p:nvSpPr>
          <p:cNvPr id="5" name="Footer Placeholder 4">
            <a:extLst>
              <a:ext uri="{FF2B5EF4-FFF2-40B4-BE49-F238E27FC236}">
                <a16:creationId xmlns:a16="http://schemas.microsoft.com/office/drawing/2014/main" id="{DBA96E4F-7DFE-4415-8BB1-F2882D0F1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0EAC1A-C807-4D50-B4F8-57F712F2F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11CDC-7E3A-4F79-B4AE-9116548FDAE8}" type="slidenum">
              <a:rPr lang="en-IN" smtClean="0"/>
              <a:t>‹#›</a:t>
            </a:fld>
            <a:endParaRPr lang="en-IN"/>
          </a:p>
        </p:txBody>
      </p:sp>
    </p:spTree>
    <p:extLst>
      <p:ext uri="{BB962C8B-B14F-4D97-AF65-F5344CB8AC3E}">
        <p14:creationId xmlns:p14="http://schemas.microsoft.com/office/powerpoint/2010/main" val="22786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ushivarun/lyrics_generator_using-LS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506.01057" TargetMode="External"/><Relationship Id="rId2" Type="http://schemas.openxmlformats.org/officeDocument/2006/relationships/hyperlink" Target="https://arxiv.org/abs/1508.0174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0341A10-011E-450A-841E-DA1736E2A30D}"/>
              </a:ext>
            </a:extLst>
          </p:cNvPr>
          <p:cNvSpPr>
            <a:spLocks noGrp="1"/>
          </p:cNvSpPr>
          <p:nvPr>
            <p:ph type="ctrTitle"/>
          </p:nvPr>
        </p:nvSpPr>
        <p:spPr>
          <a:xfrm>
            <a:off x="804484" y="1191796"/>
            <a:ext cx="10021446" cy="2976344"/>
          </a:xfrm>
        </p:spPr>
        <p:txBody>
          <a:bodyPr anchor="ctr">
            <a:normAutofit/>
          </a:bodyPr>
          <a:lstStyle/>
          <a:p>
            <a:pPr algn="l"/>
            <a:r>
              <a:rPr lang="en-IN" sz="6600">
                <a:solidFill>
                  <a:srgbClr val="FFFFFF"/>
                </a:solidFill>
              </a:rPr>
              <a:t>Text Generator using LSTMs</a:t>
            </a:r>
          </a:p>
        </p:txBody>
      </p:sp>
      <p:sp>
        <p:nvSpPr>
          <p:cNvPr id="3" name="Subtitle 2">
            <a:extLst>
              <a:ext uri="{FF2B5EF4-FFF2-40B4-BE49-F238E27FC236}">
                <a16:creationId xmlns:a16="http://schemas.microsoft.com/office/drawing/2014/main" id="{C5B94F4E-933E-4C5A-AD8D-DF4B7D21C65B}"/>
              </a:ext>
            </a:extLst>
          </p:cNvPr>
          <p:cNvSpPr>
            <a:spLocks noGrp="1"/>
          </p:cNvSpPr>
          <p:nvPr>
            <p:ph type="subTitle" idx="1"/>
          </p:nvPr>
        </p:nvSpPr>
        <p:spPr>
          <a:xfrm>
            <a:off x="804788" y="5318990"/>
            <a:ext cx="9416898" cy="1223478"/>
          </a:xfrm>
        </p:spPr>
        <p:txBody>
          <a:bodyPr anchor="t">
            <a:normAutofit/>
          </a:bodyPr>
          <a:lstStyle/>
          <a:p>
            <a:pPr marL="285750" indent="-285750" algn="l">
              <a:buFont typeface="Wingdings" panose="05000000000000000000" pitchFamily="2" charset="2"/>
              <a:buChar char="§"/>
            </a:pPr>
            <a:r>
              <a:rPr lang="en-IN" sz="1800" dirty="0" err="1" smtClean="0">
                <a:solidFill>
                  <a:srgbClr val="000000"/>
                </a:solidFill>
              </a:rPr>
              <a:t>Tanmay</a:t>
            </a:r>
            <a:r>
              <a:rPr lang="en-IN" sz="1800" dirty="0" smtClean="0">
                <a:solidFill>
                  <a:srgbClr val="000000"/>
                </a:solidFill>
              </a:rPr>
              <a:t> Thakur  17BEE</a:t>
            </a:r>
          </a:p>
          <a:p>
            <a:pPr marL="285750" indent="-285750" algn="l">
              <a:buFont typeface="Wingdings" panose="05000000000000000000" pitchFamily="2" charset="2"/>
              <a:buChar char="§"/>
            </a:pPr>
            <a:r>
              <a:rPr lang="en-IN" sz="1800" dirty="0" err="1" smtClean="0">
                <a:solidFill>
                  <a:srgbClr val="000000"/>
                </a:solidFill>
              </a:rPr>
              <a:t>Rushi</a:t>
            </a:r>
            <a:r>
              <a:rPr lang="en-IN" sz="1800" dirty="0" smtClean="0">
                <a:solidFill>
                  <a:srgbClr val="000000"/>
                </a:solidFill>
              </a:rPr>
              <a:t> Varun        17BEE0285</a:t>
            </a:r>
            <a:endParaRPr lang="en-IN" sz="1800" dirty="0">
              <a:solidFill>
                <a:srgbClr val="000000"/>
              </a:solidFill>
            </a:endParaRPr>
          </a:p>
        </p:txBody>
      </p:sp>
    </p:spTree>
    <p:extLst>
      <p:ext uri="{BB962C8B-B14F-4D97-AF65-F5344CB8AC3E}">
        <p14:creationId xmlns:p14="http://schemas.microsoft.com/office/powerpoint/2010/main" val="2793212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5337F-1762-4308-BAAC-4F2020C867D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Implementation </a:t>
            </a: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024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49ECF0C-15C0-4882-9F0E-0E6F8DCF1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588770"/>
            <a:ext cx="10905066" cy="3680458"/>
          </a:xfrm>
          <a:prstGeom prst="rect">
            <a:avLst/>
          </a:prstGeom>
        </p:spPr>
      </p:pic>
    </p:spTree>
    <p:extLst>
      <p:ext uri="{BB962C8B-B14F-4D97-AF65-F5344CB8AC3E}">
        <p14:creationId xmlns:p14="http://schemas.microsoft.com/office/powerpoint/2010/main" val="1307801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a:t>
            </a:r>
            <a:endParaRPr lang="en-IN" dirty="0"/>
          </a:p>
        </p:txBody>
      </p:sp>
      <p:sp>
        <p:nvSpPr>
          <p:cNvPr id="3" name="Content Placeholder 2"/>
          <p:cNvSpPr>
            <a:spLocks noGrp="1"/>
          </p:cNvSpPr>
          <p:nvPr>
            <p:ph idx="1"/>
          </p:nvPr>
        </p:nvSpPr>
        <p:spPr/>
        <p:txBody>
          <a:bodyPr/>
          <a:lstStyle/>
          <a:p>
            <a:endParaRPr lang="en-IN" dirty="0" smtClean="0"/>
          </a:p>
          <a:p>
            <a:endParaRPr lang="en-IN" dirty="0" smtClean="0">
              <a:hlinkClick r:id="rId2"/>
            </a:endParaRPr>
          </a:p>
          <a:p>
            <a:r>
              <a:rPr lang="en-IN" dirty="0" smtClean="0">
                <a:hlinkClick r:id="rId2"/>
              </a:rPr>
              <a:t>https</a:t>
            </a:r>
            <a:r>
              <a:rPr lang="en-IN" dirty="0">
                <a:hlinkClick r:id="rId2"/>
              </a:rPr>
              <a:t>://</a:t>
            </a:r>
            <a:r>
              <a:rPr lang="en-IN" dirty="0" smtClean="0">
                <a:hlinkClick r:id="rId2"/>
              </a:rPr>
              <a:t>github.com/rushivarun/lyrics_generator_using-LSTM</a:t>
            </a:r>
            <a:endParaRPr lang="en-IN" dirty="0" smtClean="0"/>
          </a:p>
          <a:p>
            <a:endParaRPr lang="en-IN" dirty="0"/>
          </a:p>
        </p:txBody>
      </p:sp>
    </p:spTree>
    <p:extLst>
      <p:ext uri="{BB962C8B-B14F-4D97-AF65-F5344CB8AC3E}">
        <p14:creationId xmlns:p14="http://schemas.microsoft.com/office/powerpoint/2010/main" val="423586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433"/>
          </a:xfrm>
        </p:spPr>
        <p:txBody>
          <a:bodyPr/>
          <a:lstStyle/>
          <a:p>
            <a:r>
              <a:rPr lang="en-IN" dirty="0" smtClean="0"/>
              <a:t>Now lets rap………</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61076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B1C9-6B5A-4843-A8AE-337ACDB7DA24}"/>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0F629745-B109-4AEE-B15D-1FA71031F790}"/>
              </a:ext>
            </a:extLst>
          </p:cNvPr>
          <p:cNvSpPr>
            <a:spLocks noGrp="1"/>
          </p:cNvSpPr>
          <p:nvPr>
            <p:ph idx="1"/>
          </p:nvPr>
        </p:nvSpPr>
        <p:spPr/>
        <p:txBody>
          <a:bodyPr/>
          <a:lstStyle/>
          <a:p>
            <a:r>
              <a:rPr lang="en-IN" dirty="0">
                <a:hlinkClick r:id="rId2"/>
              </a:rPr>
              <a:t>https://arxiv.org/abs/1508.01745</a:t>
            </a:r>
            <a:endParaRPr lang="en-IN" dirty="0"/>
          </a:p>
          <a:p>
            <a:r>
              <a:rPr lang="en-IN" dirty="0">
                <a:hlinkClick r:id="rId3"/>
              </a:rPr>
              <a:t>https://arxiv.org/abs/1506.01057</a:t>
            </a:r>
            <a:endParaRPr lang="en-IN" dirty="0"/>
          </a:p>
          <a:p>
            <a:endParaRPr lang="en-IN" dirty="0"/>
          </a:p>
          <a:p>
            <a:r>
              <a:rPr lang="en-IN" dirty="0"/>
              <a:t>The above are two references for generating texts using LSTMs</a:t>
            </a:r>
          </a:p>
          <a:p>
            <a:pPr marL="0" indent="0">
              <a:buNone/>
            </a:pPr>
            <a:endParaRPr lang="en-IN" dirty="0"/>
          </a:p>
        </p:txBody>
      </p:sp>
    </p:spTree>
    <p:extLst>
      <p:ext uri="{BB962C8B-B14F-4D97-AF65-F5344CB8AC3E}">
        <p14:creationId xmlns:p14="http://schemas.microsoft.com/office/powerpoint/2010/main" val="1715415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9C597A-5E0F-49F0-8323-4C0D3FABE88A}"/>
              </a:ext>
            </a:extLst>
          </p:cNvPr>
          <p:cNvSpPr>
            <a:spLocks noGrp="1"/>
          </p:cNvSpPr>
          <p:nvPr>
            <p:ph type="title"/>
          </p:nvPr>
        </p:nvSpPr>
        <p:spPr>
          <a:xfrm>
            <a:off x="640079" y="2053641"/>
            <a:ext cx="3669161" cy="2760098"/>
          </a:xfrm>
        </p:spPr>
        <p:txBody>
          <a:bodyPr>
            <a:normAutofit/>
          </a:bodyPr>
          <a:lstStyle/>
          <a:p>
            <a:r>
              <a:rPr lang="en-IN">
                <a:solidFill>
                  <a:srgbClr val="FFFFFF"/>
                </a:solidFill>
              </a:rPr>
              <a:t>What is text generation?</a:t>
            </a:r>
          </a:p>
        </p:txBody>
      </p:sp>
      <p:sp>
        <p:nvSpPr>
          <p:cNvPr id="3" name="Content Placeholder 2">
            <a:extLst>
              <a:ext uri="{FF2B5EF4-FFF2-40B4-BE49-F238E27FC236}">
                <a16:creationId xmlns:a16="http://schemas.microsoft.com/office/drawing/2014/main" id="{F3B77FCA-0652-4482-A12C-07B96FE2049A}"/>
              </a:ext>
            </a:extLst>
          </p:cNvPr>
          <p:cNvSpPr>
            <a:spLocks noGrp="1"/>
          </p:cNvSpPr>
          <p:nvPr>
            <p:ph idx="1"/>
          </p:nvPr>
        </p:nvSpPr>
        <p:spPr>
          <a:xfrm>
            <a:off x="6090574" y="801866"/>
            <a:ext cx="5306084" cy="5230634"/>
          </a:xfrm>
        </p:spPr>
        <p:txBody>
          <a:bodyPr anchor="ctr">
            <a:normAutofit/>
          </a:bodyPr>
          <a:lstStyle/>
          <a:p>
            <a:r>
              <a:rPr lang="en-IN" sz="2400">
                <a:solidFill>
                  <a:srgbClr val="000000"/>
                </a:solidFill>
              </a:rPr>
              <a:t>A model when trained on a dataset being able to generate meaningful text without being explicitly programmed to do so.</a:t>
            </a:r>
          </a:p>
          <a:p>
            <a:r>
              <a:rPr lang="en-IN" sz="2400">
                <a:solidFill>
                  <a:srgbClr val="000000"/>
                </a:solidFill>
              </a:rPr>
              <a:t>Generative models like this are useful not only to study how well a model has learned a problem, but to learn more about the problem domain itself.</a:t>
            </a:r>
          </a:p>
        </p:txBody>
      </p:sp>
    </p:spTree>
    <p:extLst>
      <p:ext uri="{BB962C8B-B14F-4D97-AF65-F5344CB8AC3E}">
        <p14:creationId xmlns:p14="http://schemas.microsoft.com/office/powerpoint/2010/main" val="958295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9D0CB0-9807-4A8A-9801-C02F1D42F7B7}"/>
              </a:ext>
            </a:extLst>
          </p:cNvPr>
          <p:cNvSpPr>
            <a:spLocks noGrp="1"/>
          </p:cNvSpPr>
          <p:nvPr>
            <p:ph type="title"/>
          </p:nvPr>
        </p:nvSpPr>
        <p:spPr>
          <a:xfrm>
            <a:off x="640079" y="2053641"/>
            <a:ext cx="3669161" cy="2760098"/>
          </a:xfrm>
        </p:spPr>
        <p:txBody>
          <a:bodyPr>
            <a:normAutofit/>
          </a:bodyPr>
          <a:lstStyle/>
          <a:p>
            <a:r>
              <a:rPr lang="en-IN">
                <a:solidFill>
                  <a:srgbClr val="FFFFFF"/>
                </a:solidFill>
              </a:rPr>
              <a:t>Recurrent Neural Networks</a:t>
            </a:r>
          </a:p>
        </p:txBody>
      </p:sp>
      <p:sp>
        <p:nvSpPr>
          <p:cNvPr id="3" name="Content Placeholder 2">
            <a:extLst>
              <a:ext uri="{FF2B5EF4-FFF2-40B4-BE49-F238E27FC236}">
                <a16:creationId xmlns:a16="http://schemas.microsoft.com/office/drawing/2014/main" id="{ACA4ED23-E593-46C3-8C63-A95345A506ED}"/>
              </a:ext>
            </a:extLst>
          </p:cNvPr>
          <p:cNvSpPr>
            <a:spLocks noGrp="1"/>
          </p:cNvSpPr>
          <p:nvPr>
            <p:ph idx="1"/>
          </p:nvPr>
        </p:nvSpPr>
        <p:spPr>
          <a:xfrm>
            <a:off x="6090574" y="801866"/>
            <a:ext cx="5306084" cy="5230634"/>
          </a:xfrm>
        </p:spPr>
        <p:txBody>
          <a:bodyPr anchor="ctr">
            <a:normAutofit/>
          </a:bodyPr>
          <a:lstStyle/>
          <a:p>
            <a:r>
              <a:rPr lang="en-IN" sz="2400">
                <a:solidFill>
                  <a:srgbClr val="000000"/>
                </a:solidFill>
              </a:rPr>
              <a:t>Recurrent Neural Networks (RNN) are a powerful and robust type of neural networks and belong to the most promising algorithms out there at the moment because they are the only ones with an internal memory.</a:t>
            </a:r>
          </a:p>
          <a:p>
            <a:endParaRPr lang="en-IN" sz="2400">
              <a:solidFill>
                <a:srgbClr val="000000"/>
              </a:solidFill>
            </a:endParaRPr>
          </a:p>
          <a:p>
            <a:endParaRPr lang="en-IN" sz="2400">
              <a:solidFill>
                <a:srgbClr val="000000"/>
              </a:solidFill>
            </a:endParaRPr>
          </a:p>
        </p:txBody>
      </p:sp>
    </p:spTree>
    <p:extLst>
      <p:ext uri="{BB962C8B-B14F-4D97-AF65-F5344CB8AC3E}">
        <p14:creationId xmlns:p14="http://schemas.microsoft.com/office/powerpoint/2010/main" val="331016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B85E3-C4F9-47E9-AA16-E21F5B67C4D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RNN</a:t>
            </a:r>
          </a:p>
        </p:txBody>
      </p:sp>
      <p:pic>
        <p:nvPicPr>
          <p:cNvPr id="2050" name="Picture 2" descr="https://cdn-images-1.medium.com/max/1600/0*mRHhGAbsKaJPbT21.png">
            <a:extLst>
              <a:ext uri="{FF2B5EF4-FFF2-40B4-BE49-F238E27FC236}">
                <a16:creationId xmlns:a16="http://schemas.microsoft.com/office/drawing/2014/main" id="{DD899E1B-F864-43BF-9693-E9E81CB3A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441565"/>
            <a:ext cx="7188199" cy="397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860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9DE6B7-4585-4DAE-B005-75593D7EB37A}"/>
              </a:ext>
            </a:extLst>
          </p:cNvPr>
          <p:cNvSpPr>
            <a:spLocks noGrp="1"/>
          </p:cNvSpPr>
          <p:nvPr>
            <p:ph type="title"/>
          </p:nvPr>
        </p:nvSpPr>
        <p:spPr>
          <a:xfrm>
            <a:off x="640079" y="2053641"/>
            <a:ext cx="3669161" cy="2760098"/>
          </a:xfrm>
        </p:spPr>
        <p:txBody>
          <a:bodyPr>
            <a:normAutofit/>
          </a:bodyPr>
          <a:lstStyle/>
          <a:p>
            <a:r>
              <a:rPr lang="en-IN">
                <a:solidFill>
                  <a:srgbClr val="FFFFFF"/>
                </a:solidFill>
              </a:rPr>
              <a:t>Long short term memory </a:t>
            </a:r>
          </a:p>
        </p:txBody>
      </p:sp>
      <p:sp>
        <p:nvSpPr>
          <p:cNvPr id="3" name="Content Placeholder 2">
            <a:extLst>
              <a:ext uri="{FF2B5EF4-FFF2-40B4-BE49-F238E27FC236}">
                <a16:creationId xmlns:a16="http://schemas.microsoft.com/office/drawing/2014/main" id="{3F12C44D-44B1-405F-B68D-199E3F766344}"/>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Long Short-Term Memory (LSTM) networks are an extension for recurrent neural networks, which basically extends their memory. Therefore it is well suited to learn from important experiences that have very long time lags in between.</a:t>
            </a:r>
          </a:p>
        </p:txBody>
      </p:sp>
    </p:spTree>
    <p:extLst>
      <p:ext uri="{BB962C8B-B14F-4D97-AF65-F5344CB8AC3E}">
        <p14:creationId xmlns:p14="http://schemas.microsoft.com/office/powerpoint/2010/main" val="3151825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C481E-E47D-43DA-84F4-2C8761145E0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Architecture </a:t>
            </a:r>
          </a:p>
        </p:txBody>
      </p:sp>
      <p:pic>
        <p:nvPicPr>
          <p:cNvPr id="3074" name="Picture 2" descr="https://cdn-images-1.medium.com/max/1600/0*YEVLdwY6verYMBEa.png">
            <a:extLst>
              <a:ext uri="{FF2B5EF4-FFF2-40B4-BE49-F238E27FC236}">
                <a16:creationId xmlns:a16="http://schemas.microsoft.com/office/drawing/2014/main" id="{A32CE652-A10A-47B7-9AD4-16DC46E4A4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297802"/>
            <a:ext cx="7188199" cy="425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33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12F242-0A47-430C-80DA-4F252FBEBF15}"/>
              </a:ext>
            </a:extLst>
          </p:cNvPr>
          <p:cNvSpPr>
            <a:spLocks noGrp="1"/>
          </p:cNvSpPr>
          <p:nvPr>
            <p:ph type="title"/>
          </p:nvPr>
        </p:nvSpPr>
        <p:spPr>
          <a:xfrm>
            <a:off x="640079" y="2053641"/>
            <a:ext cx="3669161" cy="2760098"/>
          </a:xfrm>
        </p:spPr>
        <p:txBody>
          <a:bodyPr>
            <a:normAutofit/>
          </a:bodyPr>
          <a:lstStyle/>
          <a:p>
            <a:r>
              <a:rPr lang="en-IN">
                <a:solidFill>
                  <a:srgbClr val="FFFFFF"/>
                </a:solidFill>
              </a:rPr>
              <a:t>Why LSTMs</a:t>
            </a:r>
          </a:p>
        </p:txBody>
      </p:sp>
      <p:sp>
        <p:nvSpPr>
          <p:cNvPr id="3" name="Content Placeholder 2">
            <a:extLst>
              <a:ext uri="{FF2B5EF4-FFF2-40B4-BE49-F238E27FC236}">
                <a16:creationId xmlns:a16="http://schemas.microsoft.com/office/drawing/2014/main" id="{AADDA22B-2BD4-480D-A5FA-E3B28B7E406B}"/>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LSTM’s enable RNN’s to remember their inputs over a long period of time. This is because LSTM’s contain their information in a memory, that is much like the memory of a computer because the LSTM can read, write and delete information from its memory.</a:t>
            </a:r>
          </a:p>
        </p:txBody>
      </p:sp>
    </p:spTree>
    <p:extLst>
      <p:ext uri="{BB962C8B-B14F-4D97-AF65-F5344CB8AC3E}">
        <p14:creationId xmlns:p14="http://schemas.microsoft.com/office/powerpoint/2010/main" val="1313589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AB4F-3292-448A-B1CA-749790339851}"/>
              </a:ext>
            </a:extLst>
          </p:cNvPr>
          <p:cNvSpPr>
            <a:spLocks noGrp="1"/>
          </p:cNvSpPr>
          <p:nvPr>
            <p:ph type="title"/>
          </p:nvPr>
        </p:nvSpPr>
        <p:spPr/>
        <p:txBody>
          <a:bodyPr/>
          <a:lstStyle/>
          <a:p>
            <a:r>
              <a:rPr lang="en-IN" dirty="0"/>
              <a:t>Industrial Applications</a:t>
            </a:r>
          </a:p>
        </p:txBody>
      </p:sp>
      <p:sp>
        <p:nvSpPr>
          <p:cNvPr id="3" name="Content Placeholder 2">
            <a:extLst>
              <a:ext uri="{FF2B5EF4-FFF2-40B4-BE49-F238E27FC236}">
                <a16:creationId xmlns:a16="http://schemas.microsoft.com/office/drawing/2014/main" id="{37933EA0-B798-42FB-BB8F-AE811594F265}"/>
              </a:ext>
            </a:extLst>
          </p:cNvPr>
          <p:cNvSpPr>
            <a:spLocks noGrp="1"/>
          </p:cNvSpPr>
          <p:nvPr>
            <p:ph idx="1"/>
          </p:nvPr>
        </p:nvSpPr>
        <p:spPr/>
        <p:txBody>
          <a:bodyPr/>
          <a:lstStyle/>
          <a:p>
            <a:r>
              <a:rPr lang="en-IN" dirty="0"/>
              <a:t>Text suggestions on keyboards.</a:t>
            </a:r>
          </a:p>
          <a:p>
            <a:r>
              <a:rPr lang="en-IN" dirty="0" err="1"/>
              <a:t>Scemantic</a:t>
            </a:r>
            <a:r>
              <a:rPr lang="en-IN" dirty="0"/>
              <a:t> approach to Natural Language Processing.</a:t>
            </a:r>
          </a:p>
          <a:p>
            <a:r>
              <a:rPr lang="en-IN" dirty="0"/>
              <a:t>Auto fillers for ease.</a:t>
            </a:r>
          </a:p>
          <a:p>
            <a:r>
              <a:rPr lang="en-IN" dirty="0"/>
              <a:t>Automated email generation systems</a:t>
            </a:r>
          </a:p>
          <a:p>
            <a:r>
              <a:rPr lang="en-IN" dirty="0"/>
              <a:t>Chatbots </a:t>
            </a:r>
          </a:p>
          <a:p>
            <a:r>
              <a:rPr lang="en-IN" dirty="0"/>
              <a:t>Etc…..</a:t>
            </a:r>
          </a:p>
          <a:p>
            <a:endParaRPr lang="en-IN" dirty="0"/>
          </a:p>
        </p:txBody>
      </p:sp>
    </p:spTree>
    <p:extLst>
      <p:ext uri="{BB962C8B-B14F-4D97-AF65-F5344CB8AC3E}">
        <p14:creationId xmlns:p14="http://schemas.microsoft.com/office/powerpoint/2010/main" val="751115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5FBA21-CBE0-4195-9564-73E3AFF369FD}"/>
              </a:ext>
            </a:extLst>
          </p:cNvPr>
          <p:cNvSpPr>
            <a:spLocks noGrp="1"/>
          </p:cNvSpPr>
          <p:nvPr>
            <p:ph type="title"/>
          </p:nvPr>
        </p:nvSpPr>
        <p:spPr>
          <a:xfrm>
            <a:off x="640079" y="2053641"/>
            <a:ext cx="3669161" cy="2760098"/>
          </a:xfrm>
        </p:spPr>
        <p:txBody>
          <a:bodyPr>
            <a:normAutofit/>
          </a:bodyPr>
          <a:lstStyle/>
          <a:p>
            <a:r>
              <a:rPr lang="en-IN">
                <a:solidFill>
                  <a:srgbClr val="FFFFFF"/>
                </a:solidFill>
              </a:rPr>
              <a:t>Dataset </a:t>
            </a:r>
          </a:p>
        </p:txBody>
      </p:sp>
      <p:sp>
        <p:nvSpPr>
          <p:cNvPr id="3" name="Content Placeholder 2">
            <a:extLst>
              <a:ext uri="{FF2B5EF4-FFF2-40B4-BE49-F238E27FC236}">
                <a16:creationId xmlns:a16="http://schemas.microsoft.com/office/drawing/2014/main" id="{52667E5D-71A6-44FF-A599-D884AB9F3F84}"/>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Can be trained on storybooks </a:t>
            </a:r>
          </a:p>
          <a:p>
            <a:r>
              <a:rPr lang="en-IN" sz="2400" dirty="0">
                <a:solidFill>
                  <a:srgbClr val="000000"/>
                </a:solidFill>
              </a:rPr>
              <a:t>Articles</a:t>
            </a:r>
          </a:p>
          <a:p>
            <a:r>
              <a:rPr lang="en-IN" sz="2400" dirty="0">
                <a:solidFill>
                  <a:srgbClr val="000000"/>
                </a:solidFill>
              </a:rPr>
              <a:t>Lyrics of </a:t>
            </a:r>
            <a:r>
              <a:rPr lang="en-IN" sz="2400" dirty="0" smtClean="0">
                <a:solidFill>
                  <a:srgbClr val="000000"/>
                </a:solidFill>
              </a:rPr>
              <a:t>artists</a:t>
            </a:r>
          </a:p>
          <a:p>
            <a:endParaRPr lang="en-IN" sz="2400" dirty="0">
              <a:solidFill>
                <a:srgbClr val="000000"/>
              </a:solidFill>
            </a:endParaRPr>
          </a:p>
          <a:p>
            <a:pPr marL="0" indent="0">
              <a:buNone/>
            </a:pPr>
            <a:r>
              <a:rPr lang="en-IN" sz="2400" dirty="0" smtClean="0">
                <a:solidFill>
                  <a:srgbClr val="000000"/>
                </a:solidFill>
              </a:rPr>
              <a:t>For this project we have chosen song lyrics of the famous artist Drake. </a:t>
            </a:r>
          </a:p>
          <a:p>
            <a:pPr marL="0" indent="0">
              <a:buNone/>
            </a:pPr>
            <a:r>
              <a:rPr lang="en-IN" sz="2400" dirty="0" smtClean="0">
                <a:solidFill>
                  <a:srgbClr val="000000"/>
                </a:solidFill>
              </a:rPr>
              <a:t>We have trained th</a:t>
            </a:r>
            <a:r>
              <a:rPr lang="en-IN" sz="2400" dirty="0" smtClean="0">
                <a:solidFill>
                  <a:srgbClr val="000000"/>
                </a:solidFill>
              </a:rPr>
              <a:t>e neural network on over 300000 words in his songs.</a:t>
            </a:r>
            <a:endParaRPr lang="en-IN" sz="2400" dirty="0">
              <a:solidFill>
                <a:srgbClr val="000000"/>
              </a:solidFill>
            </a:endParaRPr>
          </a:p>
        </p:txBody>
      </p:sp>
    </p:spTree>
    <p:extLst>
      <p:ext uri="{BB962C8B-B14F-4D97-AF65-F5344CB8AC3E}">
        <p14:creationId xmlns:p14="http://schemas.microsoft.com/office/powerpoint/2010/main" val="1642906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292</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Text Generator using LSTMs</vt:lpstr>
      <vt:lpstr>What is text generation?</vt:lpstr>
      <vt:lpstr>Recurrent Neural Networks</vt:lpstr>
      <vt:lpstr>RNN</vt:lpstr>
      <vt:lpstr>Long short term memory </vt:lpstr>
      <vt:lpstr>Architecture </vt:lpstr>
      <vt:lpstr>Why LSTMs</vt:lpstr>
      <vt:lpstr>Industrial Applications</vt:lpstr>
      <vt:lpstr>Dataset </vt:lpstr>
      <vt:lpstr>Implementation </vt:lpstr>
      <vt:lpstr>PowerPoint Presentation</vt:lpstr>
      <vt:lpstr>Code </vt:lpstr>
      <vt:lpstr>Now lets rap………</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Generator using LSTMs</dc:title>
  <dc:creator>rushi varun</dc:creator>
  <cp:lastModifiedBy>kaarlupa</cp:lastModifiedBy>
  <cp:revision>7</cp:revision>
  <dcterms:created xsi:type="dcterms:W3CDTF">2018-09-16T17:38:26Z</dcterms:created>
  <dcterms:modified xsi:type="dcterms:W3CDTF">2018-10-23T17:53:58Z</dcterms:modified>
</cp:coreProperties>
</file>