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0" d="100"/>
          <a:sy n="90" d="100"/>
        </p:scale>
        <p:origin x="1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1AF4-00A2-4041-A756-7D6807ACF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AF2E32-60A6-4ED6-9E82-ADC41F80A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44D4B9-9AE1-4C9A-AFCB-A8188D0816A3}"/>
              </a:ext>
            </a:extLst>
          </p:cNvPr>
          <p:cNvSpPr>
            <a:spLocks noGrp="1"/>
          </p:cNvSpPr>
          <p:nvPr>
            <p:ph type="dt" sz="half" idx="10"/>
          </p:nvPr>
        </p:nvSpPr>
        <p:spPr/>
        <p:txBody>
          <a:bodyPr/>
          <a:lstStyle/>
          <a:p>
            <a:fld id="{C554EF97-0A96-4292-A640-5D02D7DC653F}" type="datetimeFigureOut">
              <a:rPr lang="en-GB" smtClean="0"/>
              <a:t>19/11/2020</a:t>
            </a:fld>
            <a:endParaRPr lang="en-GB"/>
          </a:p>
        </p:txBody>
      </p:sp>
      <p:sp>
        <p:nvSpPr>
          <p:cNvPr id="5" name="Footer Placeholder 4">
            <a:extLst>
              <a:ext uri="{FF2B5EF4-FFF2-40B4-BE49-F238E27FC236}">
                <a16:creationId xmlns:a16="http://schemas.microsoft.com/office/drawing/2014/main" id="{9A003211-70F3-40B0-BB8D-A05195F59E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1F40E0-B1BA-4FF9-BB4D-60B0D858C990}"/>
              </a:ext>
            </a:extLst>
          </p:cNvPr>
          <p:cNvSpPr>
            <a:spLocks noGrp="1"/>
          </p:cNvSpPr>
          <p:nvPr>
            <p:ph type="sldNum" sz="quarter" idx="12"/>
          </p:nvPr>
        </p:nvSpPr>
        <p:spPr/>
        <p:txBody>
          <a:bodyPr/>
          <a:lstStyle/>
          <a:p>
            <a:fld id="{D91BDD47-1B5B-4322-A16F-53C3D27F6724}" type="slidenum">
              <a:rPr lang="en-GB" smtClean="0"/>
              <a:t>‹#›</a:t>
            </a:fld>
            <a:endParaRPr lang="en-GB"/>
          </a:p>
        </p:txBody>
      </p:sp>
    </p:spTree>
    <p:extLst>
      <p:ext uri="{BB962C8B-B14F-4D97-AF65-F5344CB8AC3E}">
        <p14:creationId xmlns:p14="http://schemas.microsoft.com/office/powerpoint/2010/main" val="224714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0D14-6BCB-417F-BC29-10826148541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98B433-BF7E-40D9-8F5E-09ED230BCA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7850E-3A7D-4FE0-8E69-C5869D5AE9DC}"/>
              </a:ext>
            </a:extLst>
          </p:cNvPr>
          <p:cNvSpPr>
            <a:spLocks noGrp="1"/>
          </p:cNvSpPr>
          <p:nvPr>
            <p:ph type="dt" sz="half" idx="10"/>
          </p:nvPr>
        </p:nvSpPr>
        <p:spPr/>
        <p:txBody>
          <a:bodyPr/>
          <a:lstStyle/>
          <a:p>
            <a:fld id="{C554EF97-0A96-4292-A640-5D02D7DC653F}" type="datetimeFigureOut">
              <a:rPr lang="en-GB" smtClean="0"/>
              <a:t>19/11/2020</a:t>
            </a:fld>
            <a:endParaRPr lang="en-GB"/>
          </a:p>
        </p:txBody>
      </p:sp>
      <p:sp>
        <p:nvSpPr>
          <p:cNvPr id="5" name="Footer Placeholder 4">
            <a:extLst>
              <a:ext uri="{FF2B5EF4-FFF2-40B4-BE49-F238E27FC236}">
                <a16:creationId xmlns:a16="http://schemas.microsoft.com/office/drawing/2014/main" id="{72FAAD47-CC75-4E6B-B4B8-4FB2CBA0F2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7852A0-6F6D-40D0-BDCB-F48FDF354691}"/>
              </a:ext>
            </a:extLst>
          </p:cNvPr>
          <p:cNvSpPr>
            <a:spLocks noGrp="1"/>
          </p:cNvSpPr>
          <p:nvPr>
            <p:ph type="sldNum" sz="quarter" idx="12"/>
          </p:nvPr>
        </p:nvSpPr>
        <p:spPr/>
        <p:txBody>
          <a:bodyPr/>
          <a:lstStyle/>
          <a:p>
            <a:fld id="{D91BDD47-1B5B-4322-A16F-53C3D27F6724}" type="slidenum">
              <a:rPr lang="en-GB" smtClean="0"/>
              <a:t>‹#›</a:t>
            </a:fld>
            <a:endParaRPr lang="en-GB"/>
          </a:p>
        </p:txBody>
      </p:sp>
    </p:spTree>
    <p:extLst>
      <p:ext uri="{BB962C8B-B14F-4D97-AF65-F5344CB8AC3E}">
        <p14:creationId xmlns:p14="http://schemas.microsoft.com/office/powerpoint/2010/main" val="4162656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DE5D6-FEDC-41CC-B175-0C3CA5E0F9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A43C21-2B8D-4B74-B7D5-D849C09FE8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BF93DB-9FA0-4328-A848-233816CF1725}"/>
              </a:ext>
            </a:extLst>
          </p:cNvPr>
          <p:cNvSpPr>
            <a:spLocks noGrp="1"/>
          </p:cNvSpPr>
          <p:nvPr>
            <p:ph type="dt" sz="half" idx="10"/>
          </p:nvPr>
        </p:nvSpPr>
        <p:spPr/>
        <p:txBody>
          <a:bodyPr/>
          <a:lstStyle/>
          <a:p>
            <a:fld id="{C554EF97-0A96-4292-A640-5D02D7DC653F}" type="datetimeFigureOut">
              <a:rPr lang="en-GB" smtClean="0"/>
              <a:t>19/11/2020</a:t>
            </a:fld>
            <a:endParaRPr lang="en-GB"/>
          </a:p>
        </p:txBody>
      </p:sp>
      <p:sp>
        <p:nvSpPr>
          <p:cNvPr id="5" name="Footer Placeholder 4">
            <a:extLst>
              <a:ext uri="{FF2B5EF4-FFF2-40B4-BE49-F238E27FC236}">
                <a16:creationId xmlns:a16="http://schemas.microsoft.com/office/drawing/2014/main" id="{8819CC26-136D-4737-A2D1-BDC98B6EE8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ABA7D0-E34A-428F-B928-FB6DFB51EF40}"/>
              </a:ext>
            </a:extLst>
          </p:cNvPr>
          <p:cNvSpPr>
            <a:spLocks noGrp="1"/>
          </p:cNvSpPr>
          <p:nvPr>
            <p:ph type="sldNum" sz="quarter" idx="12"/>
          </p:nvPr>
        </p:nvSpPr>
        <p:spPr/>
        <p:txBody>
          <a:bodyPr/>
          <a:lstStyle/>
          <a:p>
            <a:fld id="{D91BDD47-1B5B-4322-A16F-53C3D27F6724}" type="slidenum">
              <a:rPr lang="en-GB" smtClean="0"/>
              <a:t>‹#›</a:t>
            </a:fld>
            <a:endParaRPr lang="en-GB"/>
          </a:p>
        </p:txBody>
      </p:sp>
    </p:spTree>
    <p:extLst>
      <p:ext uri="{BB962C8B-B14F-4D97-AF65-F5344CB8AC3E}">
        <p14:creationId xmlns:p14="http://schemas.microsoft.com/office/powerpoint/2010/main" val="169903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C4C5-306F-4D9B-BAEC-13FFE02C97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A715F2-4EB4-4C2A-98CC-7A61AE53D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6E216B-504A-47F2-AB94-19B0A556FCD4}"/>
              </a:ext>
            </a:extLst>
          </p:cNvPr>
          <p:cNvSpPr>
            <a:spLocks noGrp="1"/>
          </p:cNvSpPr>
          <p:nvPr>
            <p:ph type="dt" sz="half" idx="10"/>
          </p:nvPr>
        </p:nvSpPr>
        <p:spPr/>
        <p:txBody>
          <a:bodyPr/>
          <a:lstStyle/>
          <a:p>
            <a:fld id="{C554EF97-0A96-4292-A640-5D02D7DC653F}" type="datetimeFigureOut">
              <a:rPr lang="en-GB" smtClean="0"/>
              <a:t>19/11/2020</a:t>
            </a:fld>
            <a:endParaRPr lang="en-GB"/>
          </a:p>
        </p:txBody>
      </p:sp>
      <p:sp>
        <p:nvSpPr>
          <p:cNvPr id="5" name="Footer Placeholder 4">
            <a:extLst>
              <a:ext uri="{FF2B5EF4-FFF2-40B4-BE49-F238E27FC236}">
                <a16:creationId xmlns:a16="http://schemas.microsoft.com/office/drawing/2014/main" id="{AA396896-1210-4DE0-B2B9-C620D3A93B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1BDEFF-A242-416A-8A80-97D2D7024FDD}"/>
              </a:ext>
            </a:extLst>
          </p:cNvPr>
          <p:cNvSpPr>
            <a:spLocks noGrp="1"/>
          </p:cNvSpPr>
          <p:nvPr>
            <p:ph type="sldNum" sz="quarter" idx="12"/>
          </p:nvPr>
        </p:nvSpPr>
        <p:spPr/>
        <p:txBody>
          <a:bodyPr/>
          <a:lstStyle/>
          <a:p>
            <a:fld id="{D91BDD47-1B5B-4322-A16F-53C3D27F6724}" type="slidenum">
              <a:rPr lang="en-GB" smtClean="0"/>
              <a:t>‹#›</a:t>
            </a:fld>
            <a:endParaRPr lang="en-GB"/>
          </a:p>
        </p:txBody>
      </p:sp>
    </p:spTree>
    <p:extLst>
      <p:ext uri="{BB962C8B-B14F-4D97-AF65-F5344CB8AC3E}">
        <p14:creationId xmlns:p14="http://schemas.microsoft.com/office/powerpoint/2010/main" val="216017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E85D-7C3E-4E2D-AFAB-E9A9B4A21F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6DADA7-E41F-4935-BCF5-FDF5A1328C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E201DB-5C9E-498D-B5CE-70D187A6563F}"/>
              </a:ext>
            </a:extLst>
          </p:cNvPr>
          <p:cNvSpPr>
            <a:spLocks noGrp="1"/>
          </p:cNvSpPr>
          <p:nvPr>
            <p:ph type="dt" sz="half" idx="10"/>
          </p:nvPr>
        </p:nvSpPr>
        <p:spPr/>
        <p:txBody>
          <a:bodyPr/>
          <a:lstStyle/>
          <a:p>
            <a:fld id="{C554EF97-0A96-4292-A640-5D02D7DC653F}" type="datetimeFigureOut">
              <a:rPr lang="en-GB" smtClean="0"/>
              <a:t>19/11/2020</a:t>
            </a:fld>
            <a:endParaRPr lang="en-GB"/>
          </a:p>
        </p:txBody>
      </p:sp>
      <p:sp>
        <p:nvSpPr>
          <p:cNvPr id="5" name="Footer Placeholder 4">
            <a:extLst>
              <a:ext uri="{FF2B5EF4-FFF2-40B4-BE49-F238E27FC236}">
                <a16:creationId xmlns:a16="http://schemas.microsoft.com/office/drawing/2014/main" id="{3F197872-A699-42EB-9A20-45D2E90CC9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5C25BD-51D7-4D8F-902E-95E896AD460F}"/>
              </a:ext>
            </a:extLst>
          </p:cNvPr>
          <p:cNvSpPr>
            <a:spLocks noGrp="1"/>
          </p:cNvSpPr>
          <p:nvPr>
            <p:ph type="sldNum" sz="quarter" idx="12"/>
          </p:nvPr>
        </p:nvSpPr>
        <p:spPr/>
        <p:txBody>
          <a:bodyPr/>
          <a:lstStyle/>
          <a:p>
            <a:fld id="{D91BDD47-1B5B-4322-A16F-53C3D27F6724}" type="slidenum">
              <a:rPr lang="en-GB" smtClean="0"/>
              <a:t>‹#›</a:t>
            </a:fld>
            <a:endParaRPr lang="en-GB"/>
          </a:p>
        </p:txBody>
      </p:sp>
    </p:spTree>
    <p:extLst>
      <p:ext uri="{BB962C8B-B14F-4D97-AF65-F5344CB8AC3E}">
        <p14:creationId xmlns:p14="http://schemas.microsoft.com/office/powerpoint/2010/main" val="42410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6702-7EA7-49FB-917B-E9BAA0FB88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1D0E9A-DC2C-49E2-B597-CE99AACCB9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F1E87BB-312D-495F-A432-A47FF17E75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FD0F16-9244-476C-AEFF-9BF69063C3BB}"/>
              </a:ext>
            </a:extLst>
          </p:cNvPr>
          <p:cNvSpPr>
            <a:spLocks noGrp="1"/>
          </p:cNvSpPr>
          <p:nvPr>
            <p:ph type="dt" sz="half" idx="10"/>
          </p:nvPr>
        </p:nvSpPr>
        <p:spPr/>
        <p:txBody>
          <a:bodyPr/>
          <a:lstStyle/>
          <a:p>
            <a:fld id="{C554EF97-0A96-4292-A640-5D02D7DC653F}" type="datetimeFigureOut">
              <a:rPr lang="en-GB" smtClean="0"/>
              <a:t>19/11/2020</a:t>
            </a:fld>
            <a:endParaRPr lang="en-GB"/>
          </a:p>
        </p:txBody>
      </p:sp>
      <p:sp>
        <p:nvSpPr>
          <p:cNvPr id="6" name="Footer Placeholder 5">
            <a:extLst>
              <a:ext uri="{FF2B5EF4-FFF2-40B4-BE49-F238E27FC236}">
                <a16:creationId xmlns:a16="http://schemas.microsoft.com/office/drawing/2014/main" id="{29D210D7-A5AF-492E-B750-C938EF466E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93645F-848D-4B02-91E1-C9838EBDC6DC}"/>
              </a:ext>
            </a:extLst>
          </p:cNvPr>
          <p:cNvSpPr>
            <a:spLocks noGrp="1"/>
          </p:cNvSpPr>
          <p:nvPr>
            <p:ph type="sldNum" sz="quarter" idx="12"/>
          </p:nvPr>
        </p:nvSpPr>
        <p:spPr/>
        <p:txBody>
          <a:bodyPr/>
          <a:lstStyle/>
          <a:p>
            <a:fld id="{D91BDD47-1B5B-4322-A16F-53C3D27F6724}" type="slidenum">
              <a:rPr lang="en-GB" smtClean="0"/>
              <a:t>‹#›</a:t>
            </a:fld>
            <a:endParaRPr lang="en-GB"/>
          </a:p>
        </p:txBody>
      </p:sp>
    </p:spTree>
    <p:extLst>
      <p:ext uri="{BB962C8B-B14F-4D97-AF65-F5344CB8AC3E}">
        <p14:creationId xmlns:p14="http://schemas.microsoft.com/office/powerpoint/2010/main" val="1632683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1D8B-C5F0-44ED-9D0E-1B22A32DF94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9EE7B3-6847-4A58-A363-D8AEEE68F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FDC781-1F14-42A7-9E59-B5A30CA93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6A5F28-139C-4EBE-8491-B1BEAACEF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D9B108-A5EB-4EAA-A7AB-EA26E5D10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0E0631B-44EB-41C9-BB40-350B76F81EC4}"/>
              </a:ext>
            </a:extLst>
          </p:cNvPr>
          <p:cNvSpPr>
            <a:spLocks noGrp="1"/>
          </p:cNvSpPr>
          <p:nvPr>
            <p:ph type="dt" sz="half" idx="10"/>
          </p:nvPr>
        </p:nvSpPr>
        <p:spPr/>
        <p:txBody>
          <a:bodyPr/>
          <a:lstStyle/>
          <a:p>
            <a:fld id="{C554EF97-0A96-4292-A640-5D02D7DC653F}" type="datetimeFigureOut">
              <a:rPr lang="en-GB" smtClean="0"/>
              <a:t>19/11/2020</a:t>
            </a:fld>
            <a:endParaRPr lang="en-GB"/>
          </a:p>
        </p:txBody>
      </p:sp>
      <p:sp>
        <p:nvSpPr>
          <p:cNvPr id="8" name="Footer Placeholder 7">
            <a:extLst>
              <a:ext uri="{FF2B5EF4-FFF2-40B4-BE49-F238E27FC236}">
                <a16:creationId xmlns:a16="http://schemas.microsoft.com/office/drawing/2014/main" id="{C3C08ECC-CBA2-49CE-8BA9-790254336A2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D6701BB-37C7-4870-9D37-4076FDC3526C}"/>
              </a:ext>
            </a:extLst>
          </p:cNvPr>
          <p:cNvSpPr>
            <a:spLocks noGrp="1"/>
          </p:cNvSpPr>
          <p:nvPr>
            <p:ph type="sldNum" sz="quarter" idx="12"/>
          </p:nvPr>
        </p:nvSpPr>
        <p:spPr/>
        <p:txBody>
          <a:bodyPr/>
          <a:lstStyle/>
          <a:p>
            <a:fld id="{D91BDD47-1B5B-4322-A16F-53C3D27F6724}" type="slidenum">
              <a:rPr lang="en-GB" smtClean="0"/>
              <a:t>‹#›</a:t>
            </a:fld>
            <a:endParaRPr lang="en-GB"/>
          </a:p>
        </p:txBody>
      </p:sp>
    </p:spTree>
    <p:extLst>
      <p:ext uri="{BB962C8B-B14F-4D97-AF65-F5344CB8AC3E}">
        <p14:creationId xmlns:p14="http://schemas.microsoft.com/office/powerpoint/2010/main" val="109801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3D27-D800-406B-8948-841877D27BA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3EAF5DC-0AEC-443B-8E73-33C812199E78}"/>
              </a:ext>
            </a:extLst>
          </p:cNvPr>
          <p:cNvSpPr>
            <a:spLocks noGrp="1"/>
          </p:cNvSpPr>
          <p:nvPr>
            <p:ph type="dt" sz="half" idx="10"/>
          </p:nvPr>
        </p:nvSpPr>
        <p:spPr/>
        <p:txBody>
          <a:bodyPr/>
          <a:lstStyle/>
          <a:p>
            <a:fld id="{C554EF97-0A96-4292-A640-5D02D7DC653F}" type="datetimeFigureOut">
              <a:rPr lang="en-GB" smtClean="0"/>
              <a:t>19/11/2020</a:t>
            </a:fld>
            <a:endParaRPr lang="en-GB"/>
          </a:p>
        </p:txBody>
      </p:sp>
      <p:sp>
        <p:nvSpPr>
          <p:cNvPr id="4" name="Footer Placeholder 3">
            <a:extLst>
              <a:ext uri="{FF2B5EF4-FFF2-40B4-BE49-F238E27FC236}">
                <a16:creationId xmlns:a16="http://schemas.microsoft.com/office/drawing/2014/main" id="{BB7CE092-213D-49C0-8CB3-0FA7138729C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D51DDA5-FEE4-4E0D-A0D0-501E4EE6013E}"/>
              </a:ext>
            </a:extLst>
          </p:cNvPr>
          <p:cNvSpPr>
            <a:spLocks noGrp="1"/>
          </p:cNvSpPr>
          <p:nvPr>
            <p:ph type="sldNum" sz="quarter" idx="12"/>
          </p:nvPr>
        </p:nvSpPr>
        <p:spPr/>
        <p:txBody>
          <a:bodyPr/>
          <a:lstStyle/>
          <a:p>
            <a:fld id="{D91BDD47-1B5B-4322-A16F-53C3D27F6724}" type="slidenum">
              <a:rPr lang="en-GB" smtClean="0"/>
              <a:t>‹#›</a:t>
            </a:fld>
            <a:endParaRPr lang="en-GB"/>
          </a:p>
        </p:txBody>
      </p:sp>
    </p:spTree>
    <p:extLst>
      <p:ext uri="{BB962C8B-B14F-4D97-AF65-F5344CB8AC3E}">
        <p14:creationId xmlns:p14="http://schemas.microsoft.com/office/powerpoint/2010/main" val="29680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428B1-DF2C-4037-9FF3-3627CA5EA87B}"/>
              </a:ext>
            </a:extLst>
          </p:cNvPr>
          <p:cNvSpPr>
            <a:spLocks noGrp="1"/>
          </p:cNvSpPr>
          <p:nvPr>
            <p:ph type="dt" sz="half" idx="10"/>
          </p:nvPr>
        </p:nvSpPr>
        <p:spPr/>
        <p:txBody>
          <a:bodyPr/>
          <a:lstStyle/>
          <a:p>
            <a:fld id="{C554EF97-0A96-4292-A640-5D02D7DC653F}" type="datetimeFigureOut">
              <a:rPr lang="en-GB" smtClean="0"/>
              <a:t>19/11/2020</a:t>
            </a:fld>
            <a:endParaRPr lang="en-GB"/>
          </a:p>
        </p:txBody>
      </p:sp>
      <p:sp>
        <p:nvSpPr>
          <p:cNvPr id="3" name="Footer Placeholder 2">
            <a:extLst>
              <a:ext uri="{FF2B5EF4-FFF2-40B4-BE49-F238E27FC236}">
                <a16:creationId xmlns:a16="http://schemas.microsoft.com/office/drawing/2014/main" id="{03BE6555-4CBE-41D7-825C-185A0CC064F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7E8F928-8894-4354-AB28-6A177BBFE718}"/>
              </a:ext>
            </a:extLst>
          </p:cNvPr>
          <p:cNvSpPr>
            <a:spLocks noGrp="1"/>
          </p:cNvSpPr>
          <p:nvPr>
            <p:ph type="sldNum" sz="quarter" idx="12"/>
          </p:nvPr>
        </p:nvSpPr>
        <p:spPr/>
        <p:txBody>
          <a:bodyPr/>
          <a:lstStyle/>
          <a:p>
            <a:fld id="{D91BDD47-1B5B-4322-A16F-53C3D27F6724}" type="slidenum">
              <a:rPr lang="en-GB" smtClean="0"/>
              <a:t>‹#›</a:t>
            </a:fld>
            <a:endParaRPr lang="en-GB"/>
          </a:p>
        </p:txBody>
      </p:sp>
    </p:spTree>
    <p:extLst>
      <p:ext uri="{BB962C8B-B14F-4D97-AF65-F5344CB8AC3E}">
        <p14:creationId xmlns:p14="http://schemas.microsoft.com/office/powerpoint/2010/main" val="221277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A530-2C66-43DD-8E97-F86F3C0B3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4B0A60D-8C6D-4C41-83E2-9D890DEE8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4D2EF4F-B8E2-4748-88DC-BB65C782B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E6726-EFEA-437F-84CE-C8A6819052E7}"/>
              </a:ext>
            </a:extLst>
          </p:cNvPr>
          <p:cNvSpPr>
            <a:spLocks noGrp="1"/>
          </p:cNvSpPr>
          <p:nvPr>
            <p:ph type="dt" sz="half" idx="10"/>
          </p:nvPr>
        </p:nvSpPr>
        <p:spPr/>
        <p:txBody>
          <a:bodyPr/>
          <a:lstStyle/>
          <a:p>
            <a:fld id="{C554EF97-0A96-4292-A640-5D02D7DC653F}" type="datetimeFigureOut">
              <a:rPr lang="en-GB" smtClean="0"/>
              <a:t>19/11/2020</a:t>
            </a:fld>
            <a:endParaRPr lang="en-GB"/>
          </a:p>
        </p:txBody>
      </p:sp>
      <p:sp>
        <p:nvSpPr>
          <p:cNvPr id="6" name="Footer Placeholder 5">
            <a:extLst>
              <a:ext uri="{FF2B5EF4-FFF2-40B4-BE49-F238E27FC236}">
                <a16:creationId xmlns:a16="http://schemas.microsoft.com/office/drawing/2014/main" id="{93925DD1-01E3-4AB0-AED0-1CCE26515E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87C158-F143-47A8-B8EC-16366C8D0A91}"/>
              </a:ext>
            </a:extLst>
          </p:cNvPr>
          <p:cNvSpPr>
            <a:spLocks noGrp="1"/>
          </p:cNvSpPr>
          <p:nvPr>
            <p:ph type="sldNum" sz="quarter" idx="12"/>
          </p:nvPr>
        </p:nvSpPr>
        <p:spPr/>
        <p:txBody>
          <a:bodyPr/>
          <a:lstStyle/>
          <a:p>
            <a:fld id="{D91BDD47-1B5B-4322-A16F-53C3D27F6724}" type="slidenum">
              <a:rPr lang="en-GB" smtClean="0"/>
              <a:t>‹#›</a:t>
            </a:fld>
            <a:endParaRPr lang="en-GB"/>
          </a:p>
        </p:txBody>
      </p:sp>
    </p:spTree>
    <p:extLst>
      <p:ext uri="{BB962C8B-B14F-4D97-AF65-F5344CB8AC3E}">
        <p14:creationId xmlns:p14="http://schemas.microsoft.com/office/powerpoint/2010/main" val="2715949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349B-3C5B-460C-99AF-2DC023188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61504D-5EF5-4B6A-BB6B-DB52F10F7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C4CAE97-C6FC-40A8-A4C4-D14ABE059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AE4DD-E021-4587-9523-97718E94AE4A}"/>
              </a:ext>
            </a:extLst>
          </p:cNvPr>
          <p:cNvSpPr>
            <a:spLocks noGrp="1"/>
          </p:cNvSpPr>
          <p:nvPr>
            <p:ph type="dt" sz="half" idx="10"/>
          </p:nvPr>
        </p:nvSpPr>
        <p:spPr/>
        <p:txBody>
          <a:bodyPr/>
          <a:lstStyle/>
          <a:p>
            <a:fld id="{C554EF97-0A96-4292-A640-5D02D7DC653F}" type="datetimeFigureOut">
              <a:rPr lang="en-GB" smtClean="0"/>
              <a:t>19/11/2020</a:t>
            </a:fld>
            <a:endParaRPr lang="en-GB"/>
          </a:p>
        </p:txBody>
      </p:sp>
      <p:sp>
        <p:nvSpPr>
          <p:cNvPr id="6" name="Footer Placeholder 5">
            <a:extLst>
              <a:ext uri="{FF2B5EF4-FFF2-40B4-BE49-F238E27FC236}">
                <a16:creationId xmlns:a16="http://schemas.microsoft.com/office/drawing/2014/main" id="{69009791-7B7C-4B46-A0E3-481B4978EC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6D564B-ED75-426A-B432-2184D75D9648}"/>
              </a:ext>
            </a:extLst>
          </p:cNvPr>
          <p:cNvSpPr>
            <a:spLocks noGrp="1"/>
          </p:cNvSpPr>
          <p:nvPr>
            <p:ph type="sldNum" sz="quarter" idx="12"/>
          </p:nvPr>
        </p:nvSpPr>
        <p:spPr/>
        <p:txBody>
          <a:bodyPr/>
          <a:lstStyle/>
          <a:p>
            <a:fld id="{D91BDD47-1B5B-4322-A16F-53C3D27F6724}" type="slidenum">
              <a:rPr lang="en-GB" smtClean="0"/>
              <a:t>‹#›</a:t>
            </a:fld>
            <a:endParaRPr lang="en-GB"/>
          </a:p>
        </p:txBody>
      </p:sp>
    </p:spTree>
    <p:extLst>
      <p:ext uri="{BB962C8B-B14F-4D97-AF65-F5344CB8AC3E}">
        <p14:creationId xmlns:p14="http://schemas.microsoft.com/office/powerpoint/2010/main" val="257842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3C3F2F-6536-4BDE-9C1F-EFAA724DFF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1CF2B0-8481-4524-94CC-9B6538507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E11991-943C-45BB-A171-70B36D74D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4EF97-0A96-4292-A640-5D02D7DC653F}" type="datetimeFigureOut">
              <a:rPr lang="en-GB" smtClean="0"/>
              <a:t>19/11/2020</a:t>
            </a:fld>
            <a:endParaRPr lang="en-GB"/>
          </a:p>
        </p:txBody>
      </p:sp>
      <p:sp>
        <p:nvSpPr>
          <p:cNvPr id="5" name="Footer Placeholder 4">
            <a:extLst>
              <a:ext uri="{FF2B5EF4-FFF2-40B4-BE49-F238E27FC236}">
                <a16:creationId xmlns:a16="http://schemas.microsoft.com/office/drawing/2014/main" id="{90C8E8D5-657E-4774-B72A-5C95841DBE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9F5BE2E-1505-4309-80EC-5782EEFA2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1BDD47-1B5B-4322-A16F-53C3D27F6724}" type="slidenum">
              <a:rPr lang="en-GB" smtClean="0"/>
              <a:t>‹#›</a:t>
            </a:fld>
            <a:endParaRPr lang="en-GB"/>
          </a:p>
        </p:txBody>
      </p:sp>
    </p:spTree>
    <p:extLst>
      <p:ext uri="{BB962C8B-B14F-4D97-AF65-F5344CB8AC3E}">
        <p14:creationId xmlns:p14="http://schemas.microsoft.com/office/powerpoint/2010/main" val="2182591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Nairobi_Coun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CEB5-1D43-49D4-B80A-0407869E8968}"/>
              </a:ext>
            </a:extLst>
          </p:cNvPr>
          <p:cNvSpPr>
            <a:spLocks noGrp="1"/>
          </p:cNvSpPr>
          <p:nvPr>
            <p:ph type="ctrTitle"/>
          </p:nvPr>
        </p:nvSpPr>
        <p:spPr/>
        <p:txBody>
          <a:bodyPr/>
          <a:lstStyle/>
          <a:p>
            <a:r>
              <a:rPr lang="en-GB" b="1" dirty="0"/>
              <a:t>Battle of the Neighbourhoods Nairobi’s Neighbourhoods</a:t>
            </a:r>
          </a:p>
        </p:txBody>
      </p:sp>
      <p:sp>
        <p:nvSpPr>
          <p:cNvPr id="3" name="Subtitle 2">
            <a:extLst>
              <a:ext uri="{FF2B5EF4-FFF2-40B4-BE49-F238E27FC236}">
                <a16:creationId xmlns:a16="http://schemas.microsoft.com/office/drawing/2014/main" id="{786D8A85-DC40-49E5-BD5D-A7A4569F3568}"/>
              </a:ext>
            </a:extLst>
          </p:cNvPr>
          <p:cNvSpPr>
            <a:spLocks noGrp="1"/>
          </p:cNvSpPr>
          <p:nvPr>
            <p:ph type="subTitle" idx="1"/>
          </p:nvPr>
        </p:nvSpPr>
        <p:spPr/>
        <p:txBody>
          <a:bodyPr/>
          <a:lstStyle/>
          <a:p>
            <a:r>
              <a:rPr lang="en-GB" dirty="0"/>
              <a:t>By </a:t>
            </a:r>
            <a:r>
              <a:rPr lang="en-GB" dirty="0" err="1"/>
              <a:t>Rushab</a:t>
            </a:r>
            <a:r>
              <a:rPr lang="en-GB" dirty="0"/>
              <a:t> Shah</a:t>
            </a:r>
          </a:p>
        </p:txBody>
      </p:sp>
    </p:spTree>
    <p:extLst>
      <p:ext uri="{BB962C8B-B14F-4D97-AF65-F5344CB8AC3E}">
        <p14:creationId xmlns:p14="http://schemas.microsoft.com/office/powerpoint/2010/main" val="7553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E931-E168-487C-85E6-3A1DC2684BFA}"/>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01C01B5B-D47C-4BDB-8C9E-4A8F6F91AA7A}"/>
              </a:ext>
            </a:extLst>
          </p:cNvPr>
          <p:cNvSpPr>
            <a:spLocks noGrp="1"/>
          </p:cNvSpPr>
          <p:nvPr>
            <p:ph idx="1"/>
          </p:nvPr>
        </p:nvSpPr>
        <p:spPr/>
        <p:txBody>
          <a:bodyPr/>
          <a:lstStyle/>
          <a:p>
            <a:r>
              <a:rPr lang="en-GB" sz="2000" dirty="0">
                <a:effectLst/>
                <a:ea typeface="Calibri" panose="020F0502020204030204" pitchFamily="34" charset="0"/>
              </a:rPr>
              <a:t>The best value for K in the K means clustering algorithm was found to be 6 as it delivered the most even spread of clusters. </a:t>
            </a:r>
          </a:p>
          <a:p>
            <a:r>
              <a:rPr lang="en-GB" sz="2000" dirty="0">
                <a:effectLst/>
                <a:ea typeface="Calibri" panose="020F0502020204030204" pitchFamily="34" charset="0"/>
              </a:rPr>
              <a:t>The 6 clusters formed are of varying lengths with Cluster 3 being the largest with 37 Neighborhoods and, Cluster 2 and 5 the smallest with just 1 neighbourhood.</a:t>
            </a:r>
            <a:endParaRPr lang="en-GB" sz="2000" dirty="0">
              <a:ea typeface="Calibri" panose="020F0502020204030204" pitchFamily="34" charset="0"/>
            </a:endParaRPr>
          </a:p>
          <a:p>
            <a:r>
              <a:rPr lang="en-GB" sz="2000" dirty="0">
                <a:effectLst/>
                <a:ea typeface="Calibri" panose="020F0502020204030204" pitchFamily="34" charset="0"/>
              </a:rPr>
              <a:t>Not all the datapoints were used, as the location data (latitude and longitude) could not be found for all the datapoints, however, the data points used represented most neighbourhoods in the city of Nairobi.</a:t>
            </a:r>
          </a:p>
          <a:p>
            <a:r>
              <a:rPr lang="en-GB" sz="2000" dirty="0">
                <a:effectLst/>
                <a:ea typeface="Calibri" panose="020F0502020204030204" pitchFamily="34" charset="0"/>
              </a:rPr>
              <a:t>The venues present in Cluster 3 display a wide range of facilities and services that potential expatriates may be interested in. This indicates that this cluster probably features the best neighbourhoods to stay in for those visiting Nairobi</a:t>
            </a:r>
            <a:r>
              <a:rPr lang="en-GB" sz="1800" dirty="0">
                <a:effectLst/>
                <a:latin typeface="Helvetica" panose="020B0604020202020204" pitchFamily="34" charset="0"/>
                <a:ea typeface="Calibri" panose="020F0502020204030204" pitchFamily="34" charset="0"/>
              </a:rPr>
              <a:t>. </a:t>
            </a:r>
            <a:endParaRPr lang="en-GB" dirty="0"/>
          </a:p>
        </p:txBody>
      </p:sp>
    </p:spTree>
    <p:extLst>
      <p:ext uri="{BB962C8B-B14F-4D97-AF65-F5344CB8AC3E}">
        <p14:creationId xmlns:p14="http://schemas.microsoft.com/office/powerpoint/2010/main" val="60054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8305-4395-48B4-940F-233D8AE23831}"/>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141C72B3-6A6F-485C-995A-CEF25E79D3A9}"/>
              </a:ext>
            </a:extLst>
          </p:cNvPr>
          <p:cNvSpPr>
            <a:spLocks noGrp="1"/>
          </p:cNvSpPr>
          <p:nvPr>
            <p:ph idx="1"/>
          </p:nvPr>
        </p:nvSpPr>
        <p:spPr/>
        <p:txBody>
          <a:bodyPr>
            <a:normAutofit/>
          </a:bodyPr>
          <a:lstStyle/>
          <a:p>
            <a:pPr indent="0">
              <a:lnSpc>
                <a:spcPct val="107000"/>
              </a:lnSpc>
              <a:buNone/>
            </a:pPr>
            <a:r>
              <a:rPr lang="en-GB" sz="2000" dirty="0">
                <a:effectLst/>
                <a:ea typeface="Calibri" panose="020F0502020204030204" pitchFamily="34" charset="0"/>
                <a:cs typeface="Times New Roman" panose="02020603050405020304" pitchFamily="18" charset="0"/>
              </a:rPr>
              <a:t>It can be concluded that the K means Clustering algorithm was successfully performed to group the neighbourhoods in Nairobi, according to the occurrence of different venues. This has helped in understanding the availability of facilities and services to different neighbourhoods in Nairobi. There were some limitations in acquiring the location data for several neighbourhoods, however, this is not thought to have a huge influence on the outcome.</a:t>
            </a:r>
            <a:endParaRPr lang="en-GB" sz="2000" dirty="0">
              <a:ea typeface="Calibri" panose="020F0502020204030204" pitchFamily="34" charset="0"/>
              <a:cs typeface="Times New Roman" panose="02020603050405020304" pitchFamily="18" charset="0"/>
            </a:endParaRPr>
          </a:p>
          <a:p>
            <a:pPr indent="0">
              <a:lnSpc>
                <a:spcPct val="107000"/>
              </a:lnSpc>
              <a:buNone/>
            </a:pPr>
            <a:r>
              <a:rPr lang="en-GB" sz="2000" dirty="0">
                <a:effectLst/>
                <a:ea typeface="Calibri" panose="020F0502020204030204" pitchFamily="34" charset="0"/>
                <a:cs typeface="Times New Roman" panose="02020603050405020304" pitchFamily="18" charset="0"/>
              </a:rPr>
              <a:t> </a:t>
            </a:r>
          </a:p>
          <a:p>
            <a:pPr indent="0">
              <a:lnSpc>
                <a:spcPct val="107000"/>
              </a:lnSpc>
              <a:spcAft>
                <a:spcPts val="800"/>
              </a:spcAft>
              <a:buNone/>
            </a:pPr>
            <a:r>
              <a:rPr lang="en-GB" sz="2000" dirty="0">
                <a:effectLst/>
                <a:ea typeface="Calibri" panose="020F0502020204030204" pitchFamily="34" charset="0"/>
                <a:cs typeface="Times New Roman" panose="02020603050405020304" pitchFamily="18" charset="0"/>
              </a:rPr>
              <a:t>The clusters developed by this model will provide visitors with a detailed guide about the availability of different services in Nairobi. However, to make a more informed decision, more variables will be needed concerning the demographic of the individual/group, price flexibility, proximity to work etc. and the importance of each of these factors. These are all suggestions for possible improvements to the model.</a:t>
            </a:r>
          </a:p>
          <a:p>
            <a:endParaRPr lang="en-GB" dirty="0"/>
          </a:p>
        </p:txBody>
      </p:sp>
    </p:spTree>
    <p:extLst>
      <p:ext uri="{BB962C8B-B14F-4D97-AF65-F5344CB8AC3E}">
        <p14:creationId xmlns:p14="http://schemas.microsoft.com/office/powerpoint/2010/main" val="164180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1321-A589-4F71-A1C0-E2311E16B997}"/>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7BA4E2AA-FBC3-4401-8F7E-45020537E3B2}"/>
              </a:ext>
            </a:extLst>
          </p:cNvPr>
          <p:cNvSpPr>
            <a:spLocks noGrp="1"/>
          </p:cNvSpPr>
          <p:nvPr>
            <p:ph idx="1"/>
          </p:nvPr>
        </p:nvSpPr>
        <p:spPr/>
        <p:txBody>
          <a:bodyPr/>
          <a:lstStyle/>
          <a:p>
            <a:r>
              <a:rPr lang="en-GB" dirty="0">
                <a:solidFill>
                  <a:srgbClr val="000000"/>
                </a:solidFill>
                <a:effectLst/>
                <a:ea typeface="Calibri" panose="020F0502020204030204" pitchFamily="34" charset="0"/>
              </a:rPr>
              <a:t>Kenya, often dubbed the gateway to East Africa, is one of the fastest developing nations in Africa. </a:t>
            </a:r>
          </a:p>
          <a:p>
            <a:r>
              <a:rPr lang="en-GB" dirty="0">
                <a:solidFill>
                  <a:srgbClr val="000000"/>
                </a:solidFill>
                <a:effectLst/>
                <a:ea typeface="Calibri" panose="020F0502020204030204" pitchFamily="34" charset="0"/>
              </a:rPr>
              <a:t>In recent years, Nairobi (the capital city of Kenya) has seen an influx of international immigration.</a:t>
            </a:r>
          </a:p>
          <a:p>
            <a:r>
              <a:rPr lang="en-GB" dirty="0">
                <a:solidFill>
                  <a:srgbClr val="000000"/>
                </a:solidFill>
                <a:effectLst/>
                <a:ea typeface="Times New Roman" panose="02020603050405020304" pitchFamily="18" charset="0"/>
              </a:rPr>
              <a:t>The growing expatriate community means that there is an increase in demand for accommodation. As Nairobi is still a developing country, information sources about the availability of facilities are limited in number and reliability. </a:t>
            </a:r>
          </a:p>
          <a:p>
            <a:r>
              <a:rPr lang="en-GB" dirty="0">
                <a:solidFill>
                  <a:srgbClr val="000000"/>
                </a:solidFill>
                <a:effectLst/>
                <a:ea typeface="Times New Roman" panose="02020603050405020304" pitchFamily="18" charset="0"/>
              </a:rPr>
              <a:t>This project is therefore, aiming to create a guide for expatriates that are either visiting or looking to move to Nairobi.</a:t>
            </a:r>
            <a:endParaRPr lang="en-GB" dirty="0">
              <a:effectLst/>
              <a:ea typeface="Times New Roman" panose="02020603050405020304" pitchFamily="18" charset="0"/>
            </a:endParaRPr>
          </a:p>
          <a:p>
            <a:endParaRPr lang="en-GB" dirty="0"/>
          </a:p>
        </p:txBody>
      </p:sp>
    </p:spTree>
    <p:extLst>
      <p:ext uri="{BB962C8B-B14F-4D97-AF65-F5344CB8AC3E}">
        <p14:creationId xmlns:p14="http://schemas.microsoft.com/office/powerpoint/2010/main" val="4124211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182B-B910-4687-A7A1-36991E434562}"/>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8E8CEC32-70B7-4FB9-A5B3-E2152F08774F}"/>
              </a:ext>
            </a:extLst>
          </p:cNvPr>
          <p:cNvSpPr>
            <a:spLocks noGrp="1"/>
          </p:cNvSpPr>
          <p:nvPr>
            <p:ph idx="1"/>
          </p:nvPr>
        </p:nvSpPr>
        <p:spPr/>
        <p:txBody>
          <a:bodyPr/>
          <a:lstStyle/>
          <a:p>
            <a:r>
              <a:rPr lang="en-GB" dirty="0">
                <a:solidFill>
                  <a:srgbClr val="000000"/>
                </a:solidFill>
                <a:effectLst/>
                <a:ea typeface="Calibri" panose="020F0502020204030204" pitchFamily="34" charset="0"/>
                <a:cs typeface="Times New Roman" panose="02020603050405020304" pitchFamily="18" charset="0"/>
              </a:rPr>
              <a:t>The primary objective of this project is to provide a range of options, based on personal preferences, for the ideal neighbourhood to live when in Nairobi. </a:t>
            </a:r>
          </a:p>
          <a:p>
            <a:r>
              <a:rPr lang="en-GB" dirty="0">
                <a:solidFill>
                  <a:srgbClr val="000000"/>
                </a:solidFill>
                <a:effectLst/>
                <a:ea typeface="Calibri" panose="020F0502020204030204" pitchFamily="34" charset="0"/>
                <a:cs typeface="Times New Roman" panose="02020603050405020304" pitchFamily="18" charset="0"/>
              </a:rPr>
              <a:t>The project will take into consideration the diversity in demographic of the visitors to Nairobi and try to provide suitable options for each demographic. </a:t>
            </a:r>
          </a:p>
          <a:p>
            <a:r>
              <a:rPr lang="en-GB" dirty="0">
                <a:solidFill>
                  <a:srgbClr val="000000"/>
                </a:solidFill>
                <a:effectLst/>
                <a:ea typeface="Calibri" panose="020F0502020204030204" pitchFamily="34" charset="0"/>
                <a:cs typeface="Times New Roman" panose="02020603050405020304" pitchFamily="18" charset="0"/>
              </a:rPr>
              <a:t>It will achieve this by identifying 100 places within 500 metres of each Neighbourhood in Nairobi and, categorizing and grouping them, to indicate what services and facilities are nearby.</a:t>
            </a:r>
            <a:endParaRPr lang="en-GB" dirty="0">
              <a:effectLst/>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30851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F60E-E251-4918-ACF6-E4E5F8727463}"/>
              </a:ext>
            </a:extLst>
          </p:cNvPr>
          <p:cNvSpPr>
            <a:spLocks noGrp="1"/>
          </p:cNvSpPr>
          <p:nvPr>
            <p:ph type="title"/>
          </p:nvPr>
        </p:nvSpPr>
        <p:spPr/>
        <p:txBody>
          <a:bodyPr/>
          <a:lstStyle/>
          <a:p>
            <a:r>
              <a:rPr lang="en-GB" dirty="0"/>
              <a:t>Data Acquisition</a:t>
            </a:r>
          </a:p>
        </p:txBody>
      </p:sp>
      <p:sp>
        <p:nvSpPr>
          <p:cNvPr id="3" name="Content Placeholder 2">
            <a:extLst>
              <a:ext uri="{FF2B5EF4-FFF2-40B4-BE49-F238E27FC236}">
                <a16:creationId xmlns:a16="http://schemas.microsoft.com/office/drawing/2014/main" id="{4F367E18-1F6A-4FC2-B4A3-A30AB64CF0A8}"/>
              </a:ext>
            </a:extLst>
          </p:cNvPr>
          <p:cNvSpPr>
            <a:spLocks noGrp="1"/>
          </p:cNvSpPr>
          <p:nvPr>
            <p:ph idx="1"/>
          </p:nvPr>
        </p:nvSpPr>
        <p:spPr/>
        <p:txBody>
          <a:bodyPr/>
          <a:lstStyle/>
          <a:p>
            <a:pPr marL="0" indent="0" algn="just">
              <a:buNone/>
            </a:pPr>
            <a:r>
              <a:rPr lang="en-GB" sz="2000" dirty="0">
                <a:solidFill>
                  <a:srgbClr val="000000"/>
                </a:solidFill>
                <a:effectLst/>
                <a:ea typeface="Times New Roman" panose="02020603050405020304" pitchFamily="18" charset="0"/>
              </a:rPr>
              <a:t>Three data sources will be used for this project:</a:t>
            </a:r>
            <a:endParaRPr lang="en-GB" sz="2000" dirty="0">
              <a:effectLst/>
              <a:ea typeface="Times New Roman" panose="02020603050405020304" pitchFamily="18" charset="0"/>
            </a:endParaRPr>
          </a:p>
          <a:p>
            <a:pPr marL="342900" lvl="0" indent="-342900" algn="just">
              <a:buFont typeface="+mj-lt"/>
              <a:buAutoNum type="romanLcParenR"/>
            </a:pPr>
            <a:r>
              <a:rPr lang="en-GB" sz="2000" u="sng" dirty="0">
                <a:solidFill>
                  <a:srgbClr val="000000"/>
                </a:solidFill>
                <a:effectLst/>
                <a:ea typeface="Times New Roman" panose="02020603050405020304" pitchFamily="18" charset="0"/>
              </a:rPr>
              <a:t>Wikipedia Data Table:</a:t>
            </a:r>
            <a:r>
              <a:rPr lang="en-GB" sz="2000" dirty="0">
                <a:solidFill>
                  <a:srgbClr val="000000"/>
                </a:solidFill>
                <a:effectLst/>
                <a:ea typeface="Times New Roman" panose="02020603050405020304" pitchFamily="18" charset="0"/>
              </a:rPr>
              <a:t> The table featuring Nairobi's constituencies and their wards is present on </a:t>
            </a:r>
            <a:r>
              <a:rPr lang="en-GB" sz="2000" u="sng" dirty="0">
                <a:solidFill>
                  <a:srgbClr val="0088CC"/>
                </a:solidFill>
                <a:effectLst/>
                <a:ea typeface="Times New Roman" panose="02020603050405020304" pitchFamily="18" charset="0"/>
                <a:hlinkClick r:id="rId2"/>
              </a:rPr>
              <a:t>https://en.wikipedia.org/wiki/Nairobi_County</a:t>
            </a:r>
            <a:r>
              <a:rPr lang="en-GB" sz="2000" dirty="0">
                <a:solidFill>
                  <a:srgbClr val="000000"/>
                </a:solidFill>
                <a:effectLst/>
                <a:ea typeface="Times New Roman" panose="02020603050405020304" pitchFamily="18" charset="0"/>
              </a:rPr>
              <a:t>. However, this table will need to be cleaned and processed so that it becomes a </a:t>
            </a:r>
            <a:r>
              <a:rPr lang="en-GB" sz="2000" dirty="0" err="1">
                <a:solidFill>
                  <a:srgbClr val="000000"/>
                </a:solidFill>
                <a:effectLst/>
                <a:ea typeface="Times New Roman" panose="02020603050405020304" pitchFamily="18" charset="0"/>
              </a:rPr>
              <a:t>dataframe</a:t>
            </a:r>
            <a:r>
              <a:rPr lang="en-GB" sz="2000" dirty="0">
                <a:solidFill>
                  <a:srgbClr val="000000"/>
                </a:solidFill>
                <a:effectLst/>
                <a:ea typeface="Times New Roman" panose="02020603050405020304" pitchFamily="18" charset="0"/>
              </a:rPr>
              <a:t> with a list of wards and each of their respective constituencies. </a:t>
            </a:r>
            <a:endParaRPr lang="en-GB" sz="2000" dirty="0">
              <a:effectLst/>
              <a:ea typeface="Times New Roman" panose="02020603050405020304" pitchFamily="18" charset="0"/>
            </a:endParaRPr>
          </a:p>
          <a:p>
            <a:pPr marL="342900" lvl="0" indent="-342900" algn="just">
              <a:buFont typeface="+mj-lt"/>
              <a:buAutoNum type="romanLcParenR"/>
            </a:pPr>
            <a:r>
              <a:rPr lang="en-GB" sz="2000" u="sng" dirty="0">
                <a:solidFill>
                  <a:srgbClr val="000000"/>
                </a:solidFill>
                <a:effectLst/>
                <a:ea typeface="Times New Roman" panose="02020603050405020304" pitchFamily="18" charset="0"/>
              </a:rPr>
              <a:t>Geocoder Python Package:</a:t>
            </a:r>
            <a:r>
              <a:rPr lang="en-GB" sz="2000" dirty="0">
                <a:solidFill>
                  <a:srgbClr val="000000"/>
                </a:solidFill>
                <a:effectLst/>
                <a:ea typeface="Times New Roman" panose="02020603050405020304" pitchFamily="18" charset="0"/>
              </a:rPr>
              <a:t> The Wikipedia data table featuring the list of constituencies and wards does not have any location data available. No other source for this data was found so the Geocoder python package will have to be used to find the latitude and longitude for each ward.</a:t>
            </a:r>
            <a:endParaRPr lang="en-GB" sz="2000" dirty="0">
              <a:effectLst/>
              <a:ea typeface="Times New Roman" panose="02020603050405020304" pitchFamily="18" charset="0"/>
            </a:endParaRPr>
          </a:p>
          <a:p>
            <a:pPr marL="342900" lvl="0" indent="-342900" algn="just">
              <a:buFont typeface="+mj-lt"/>
              <a:buAutoNum type="romanLcParenR"/>
            </a:pPr>
            <a:r>
              <a:rPr lang="en-GB" sz="2000" u="sng" dirty="0">
                <a:solidFill>
                  <a:srgbClr val="000000"/>
                </a:solidFill>
                <a:effectLst/>
                <a:ea typeface="Times New Roman" panose="02020603050405020304" pitchFamily="18" charset="0"/>
              </a:rPr>
              <a:t>Foursquare API:</a:t>
            </a:r>
            <a:r>
              <a:rPr lang="en-GB" sz="2000" dirty="0">
                <a:solidFill>
                  <a:srgbClr val="000000"/>
                </a:solidFill>
                <a:effectLst/>
                <a:ea typeface="Times New Roman" panose="02020603050405020304" pitchFamily="18" charset="0"/>
              </a:rPr>
              <a:t> The foursquare API will also be used to get data about the venues near each ward.  We will look at 100 of the venues that are within 500 metres of each of the respective wards. This data will then be processed to understand the frequency of each of the categories. </a:t>
            </a:r>
            <a:endParaRPr lang="en-GB" sz="2000" dirty="0">
              <a:effectLst/>
              <a:ea typeface="Times New Roman" panose="02020603050405020304" pitchFamily="18" charset="0"/>
            </a:endParaRPr>
          </a:p>
          <a:p>
            <a:endParaRPr lang="en-GB" dirty="0"/>
          </a:p>
        </p:txBody>
      </p:sp>
    </p:spTree>
    <p:extLst>
      <p:ext uri="{BB962C8B-B14F-4D97-AF65-F5344CB8AC3E}">
        <p14:creationId xmlns:p14="http://schemas.microsoft.com/office/powerpoint/2010/main" val="16436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ECFA-7A22-4ED7-968C-6394441CC184}"/>
              </a:ext>
            </a:extLst>
          </p:cNvPr>
          <p:cNvSpPr>
            <a:spLocks noGrp="1"/>
          </p:cNvSpPr>
          <p:nvPr>
            <p:ph type="title"/>
          </p:nvPr>
        </p:nvSpPr>
        <p:spPr/>
        <p:txBody>
          <a:bodyPr/>
          <a:lstStyle/>
          <a:p>
            <a:r>
              <a:rPr lang="en-GB" dirty="0"/>
              <a:t>Data Cleaning and Transformation</a:t>
            </a:r>
          </a:p>
        </p:txBody>
      </p:sp>
      <p:pic>
        <p:nvPicPr>
          <p:cNvPr id="4" name="Content Placeholder 3">
            <a:extLst>
              <a:ext uri="{FF2B5EF4-FFF2-40B4-BE49-F238E27FC236}">
                <a16:creationId xmlns:a16="http://schemas.microsoft.com/office/drawing/2014/main" id="{AA59057D-A4F1-4F91-8FA4-DFD7C8867797}"/>
              </a:ext>
            </a:extLst>
          </p:cNvPr>
          <p:cNvPicPr>
            <a:picLocks noGrp="1"/>
          </p:cNvPicPr>
          <p:nvPr>
            <p:ph idx="1"/>
          </p:nvPr>
        </p:nvPicPr>
        <p:blipFill>
          <a:blip r:embed="rId2"/>
          <a:stretch>
            <a:fillRect/>
          </a:stretch>
        </p:blipFill>
        <p:spPr>
          <a:xfrm>
            <a:off x="354874" y="1690688"/>
            <a:ext cx="6638109" cy="4351338"/>
          </a:xfrm>
          <a:prstGeom prst="rect">
            <a:avLst/>
          </a:prstGeom>
        </p:spPr>
      </p:pic>
      <p:sp>
        <p:nvSpPr>
          <p:cNvPr id="6" name="TextBox 5">
            <a:extLst>
              <a:ext uri="{FF2B5EF4-FFF2-40B4-BE49-F238E27FC236}">
                <a16:creationId xmlns:a16="http://schemas.microsoft.com/office/drawing/2014/main" id="{15E4B42D-F3FE-4E10-A8BD-F1BEA588ADEB}"/>
              </a:ext>
            </a:extLst>
          </p:cNvPr>
          <p:cNvSpPr txBox="1"/>
          <p:nvPr/>
        </p:nvSpPr>
        <p:spPr>
          <a:xfrm>
            <a:off x="7236823" y="1802674"/>
            <a:ext cx="4219302" cy="923330"/>
          </a:xfrm>
          <a:prstGeom prst="rect">
            <a:avLst/>
          </a:prstGeom>
          <a:noFill/>
        </p:spPr>
        <p:txBody>
          <a:bodyPr wrap="square" rtlCol="0">
            <a:spAutoFit/>
          </a:bodyPr>
          <a:lstStyle/>
          <a:p>
            <a:r>
              <a:rPr lang="en-GB" dirty="0"/>
              <a:t>Wikipedia data table was transformed into a list of ward and constituencies with their latitudes and longitudes. </a:t>
            </a:r>
          </a:p>
        </p:txBody>
      </p:sp>
      <p:pic>
        <p:nvPicPr>
          <p:cNvPr id="7" name="Content Placeholder 3">
            <a:extLst>
              <a:ext uri="{FF2B5EF4-FFF2-40B4-BE49-F238E27FC236}">
                <a16:creationId xmlns:a16="http://schemas.microsoft.com/office/drawing/2014/main" id="{5E9080D6-B229-497D-BF6F-E1CE4E9EF822}"/>
              </a:ext>
            </a:extLst>
          </p:cNvPr>
          <p:cNvPicPr>
            <a:picLocks/>
          </p:cNvPicPr>
          <p:nvPr/>
        </p:nvPicPr>
        <p:blipFill rotWithShape="1">
          <a:blip r:embed="rId3"/>
          <a:srcRect l="1926" t="4604" r="6525"/>
          <a:stretch/>
        </p:blipFill>
        <p:spPr>
          <a:xfrm>
            <a:off x="7236823" y="3108960"/>
            <a:ext cx="4723312" cy="2841626"/>
          </a:xfrm>
          <a:prstGeom prst="rect">
            <a:avLst/>
          </a:prstGeom>
        </p:spPr>
      </p:pic>
    </p:spTree>
    <p:extLst>
      <p:ext uri="{BB962C8B-B14F-4D97-AF65-F5344CB8AC3E}">
        <p14:creationId xmlns:p14="http://schemas.microsoft.com/office/powerpoint/2010/main" val="329724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87D9-A7F8-4CE6-A9F8-B53BB35045B7}"/>
              </a:ext>
            </a:extLst>
          </p:cNvPr>
          <p:cNvSpPr>
            <a:spLocks noGrp="1"/>
          </p:cNvSpPr>
          <p:nvPr>
            <p:ph type="title"/>
          </p:nvPr>
        </p:nvSpPr>
        <p:spPr/>
        <p:txBody>
          <a:bodyPr/>
          <a:lstStyle/>
          <a:p>
            <a:r>
              <a:rPr lang="en-GB" dirty="0"/>
              <a:t>Preliminary Folium Visualization</a:t>
            </a:r>
          </a:p>
        </p:txBody>
      </p:sp>
      <p:pic>
        <p:nvPicPr>
          <p:cNvPr id="7" name="Content Placeholder 6">
            <a:extLst>
              <a:ext uri="{FF2B5EF4-FFF2-40B4-BE49-F238E27FC236}">
                <a16:creationId xmlns:a16="http://schemas.microsoft.com/office/drawing/2014/main" id="{FB614879-9393-47A4-BAD8-E9183977104E}"/>
              </a:ext>
            </a:extLst>
          </p:cNvPr>
          <p:cNvPicPr>
            <a:picLocks noGrp="1"/>
          </p:cNvPicPr>
          <p:nvPr>
            <p:ph idx="1"/>
          </p:nvPr>
        </p:nvPicPr>
        <p:blipFill>
          <a:blip r:embed="rId2"/>
          <a:stretch>
            <a:fillRect/>
          </a:stretch>
        </p:blipFill>
        <p:spPr>
          <a:xfrm>
            <a:off x="970260" y="1527154"/>
            <a:ext cx="6854392" cy="4351338"/>
          </a:xfrm>
          <a:prstGeom prst="rect">
            <a:avLst/>
          </a:prstGeom>
        </p:spPr>
      </p:pic>
      <p:sp>
        <p:nvSpPr>
          <p:cNvPr id="8" name="TextBox 7">
            <a:extLst>
              <a:ext uri="{FF2B5EF4-FFF2-40B4-BE49-F238E27FC236}">
                <a16:creationId xmlns:a16="http://schemas.microsoft.com/office/drawing/2014/main" id="{26B1A555-0AE4-4DE8-83A3-521E4DD54749}"/>
              </a:ext>
            </a:extLst>
          </p:cNvPr>
          <p:cNvSpPr txBox="1"/>
          <p:nvPr/>
        </p:nvSpPr>
        <p:spPr>
          <a:xfrm>
            <a:off x="8075021" y="1797784"/>
            <a:ext cx="3396343" cy="1631216"/>
          </a:xfrm>
          <a:prstGeom prst="rect">
            <a:avLst/>
          </a:prstGeom>
          <a:noFill/>
        </p:spPr>
        <p:txBody>
          <a:bodyPr wrap="square" rtlCol="0">
            <a:spAutoFit/>
          </a:bodyPr>
          <a:lstStyle/>
          <a:p>
            <a:r>
              <a:rPr lang="en-GB" sz="2000" dirty="0"/>
              <a:t>A Folium visualization was created using the ward datapoints, showing the distribution of wards (neighbourhoods) in Nairobi.</a:t>
            </a:r>
          </a:p>
        </p:txBody>
      </p:sp>
    </p:spTree>
    <p:extLst>
      <p:ext uri="{BB962C8B-B14F-4D97-AF65-F5344CB8AC3E}">
        <p14:creationId xmlns:p14="http://schemas.microsoft.com/office/powerpoint/2010/main" val="256832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7B9-F8B7-41E7-AA02-A96683EF12FB}"/>
              </a:ext>
            </a:extLst>
          </p:cNvPr>
          <p:cNvSpPr>
            <a:spLocks noGrp="1"/>
          </p:cNvSpPr>
          <p:nvPr>
            <p:ph type="title"/>
          </p:nvPr>
        </p:nvSpPr>
        <p:spPr/>
        <p:txBody>
          <a:bodyPr/>
          <a:lstStyle/>
          <a:p>
            <a:r>
              <a:rPr lang="en-GB" dirty="0"/>
              <a:t>Foursquare API</a:t>
            </a:r>
          </a:p>
        </p:txBody>
      </p:sp>
      <p:pic>
        <p:nvPicPr>
          <p:cNvPr id="4" name="Content Placeholder 3">
            <a:extLst>
              <a:ext uri="{FF2B5EF4-FFF2-40B4-BE49-F238E27FC236}">
                <a16:creationId xmlns:a16="http://schemas.microsoft.com/office/drawing/2014/main" id="{844BDEE5-78F4-4F12-90DF-B2E1295E3A9E}"/>
              </a:ext>
            </a:extLst>
          </p:cNvPr>
          <p:cNvPicPr>
            <a:picLocks noGrp="1"/>
          </p:cNvPicPr>
          <p:nvPr>
            <p:ph idx="1"/>
          </p:nvPr>
        </p:nvPicPr>
        <p:blipFill>
          <a:blip r:embed="rId2"/>
          <a:stretch>
            <a:fillRect/>
          </a:stretch>
        </p:blipFill>
        <p:spPr>
          <a:xfrm>
            <a:off x="937437" y="2912070"/>
            <a:ext cx="10515600" cy="1811838"/>
          </a:xfrm>
          <a:prstGeom prst="rect">
            <a:avLst/>
          </a:prstGeom>
        </p:spPr>
      </p:pic>
      <p:sp>
        <p:nvSpPr>
          <p:cNvPr id="5" name="TextBox 4">
            <a:extLst>
              <a:ext uri="{FF2B5EF4-FFF2-40B4-BE49-F238E27FC236}">
                <a16:creationId xmlns:a16="http://schemas.microsoft.com/office/drawing/2014/main" id="{57A83E59-600D-4E08-A633-227FFAEF76B7}"/>
              </a:ext>
            </a:extLst>
          </p:cNvPr>
          <p:cNvSpPr txBox="1"/>
          <p:nvPr/>
        </p:nvSpPr>
        <p:spPr>
          <a:xfrm>
            <a:off x="838200" y="1690688"/>
            <a:ext cx="10515600" cy="646331"/>
          </a:xfrm>
          <a:prstGeom prst="rect">
            <a:avLst/>
          </a:prstGeom>
          <a:noFill/>
        </p:spPr>
        <p:txBody>
          <a:bodyPr wrap="square" rtlCol="0">
            <a:spAutoFit/>
          </a:bodyPr>
          <a:lstStyle/>
          <a:p>
            <a:r>
              <a:rPr lang="en-GB" dirty="0">
                <a:effectLst/>
                <a:ea typeface="Calibri" panose="020F0502020204030204" pitchFamily="34" charset="0"/>
              </a:rPr>
              <a:t>The Foursquare API was used to acquire data for 100 venues and the categories of these venues, that were within a 500 metre radius of each datapoint.</a:t>
            </a:r>
            <a:endParaRPr lang="en-GB" dirty="0"/>
          </a:p>
        </p:txBody>
      </p:sp>
    </p:spTree>
    <p:extLst>
      <p:ext uri="{BB962C8B-B14F-4D97-AF65-F5344CB8AC3E}">
        <p14:creationId xmlns:p14="http://schemas.microsoft.com/office/powerpoint/2010/main" val="273804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753F-D587-42C2-8D02-4E6F2A656253}"/>
              </a:ext>
            </a:extLst>
          </p:cNvPr>
          <p:cNvSpPr>
            <a:spLocks noGrp="1"/>
          </p:cNvSpPr>
          <p:nvPr>
            <p:ph type="title"/>
          </p:nvPr>
        </p:nvSpPr>
        <p:spPr/>
        <p:txBody>
          <a:bodyPr/>
          <a:lstStyle/>
          <a:p>
            <a:r>
              <a:rPr lang="en-GB" dirty="0"/>
              <a:t>10 Most Common Venues</a:t>
            </a:r>
          </a:p>
        </p:txBody>
      </p:sp>
      <p:pic>
        <p:nvPicPr>
          <p:cNvPr id="4" name="Content Placeholder 3">
            <a:extLst>
              <a:ext uri="{FF2B5EF4-FFF2-40B4-BE49-F238E27FC236}">
                <a16:creationId xmlns:a16="http://schemas.microsoft.com/office/drawing/2014/main" id="{DA7F5C0B-731B-46BE-9884-35CBFCB27E71}"/>
              </a:ext>
            </a:extLst>
          </p:cNvPr>
          <p:cNvPicPr>
            <a:picLocks noGrp="1"/>
          </p:cNvPicPr>
          <p:nvPr>
            <p:ph idx="1"/>
          </p:nvPr>
        </p:nvPicPr>
        <p:blipFill>
          <a:blip r:embed="rId2"/>
          <a:stretch>
            <a:fillRect/>
          </a:stretch>
        </p:blipFill>
        <p:spPr>
          <a:xfrm>
            <a:off x="371912" y="3289249"/>
            <a:ext cx="11448176" cy="2229049"/>
          </a:xfrm>
          <a:prstGeom prst="rect">
            <a:avLst/>
          </a:prstGeom>
        </p:spPr>
      </p:pic>
      <p:sp>
        <p:nvSpPr>
          <p:cNvPr id="5" name="TextBox 4">
            <a:extLst>
              <a:ext uri="{FF2B5EF4-FFF2-40B4-BE49-F238E27FC236}">
                <a16:creationId xmlns:a16="http://schemas.microsoft.com/office/drawing/2014/main" id="{2E3EAC66-0FB3-49B5-B7FB-CEF2154CEA63}"/>
              </a:ext>
            </a:extLst>
          </p:cNvPr>
          <p:cNvSpPr txBox="1"/>
          <p:nvPr/>
        </p:nvSpPr>
        <p:spPr>
          <a:xfrm>
            <a:off x="573930" y="1801383"/>
            <a:ext cx="10418135" cy="1015663"/>
          </a:xfrm>
          <a:prstGeom prst="rect">
            <a:avLst/>
          </a:prstGeom>
          <a:noFill/>
        </p:spPr>
        <p:txBody>
          <a:bodyPr wrap="square" rtlCol="0">
            <a:spAutoFit/>
          </a:bodyPr>
          <a:lstStyle/>
          <a:p>
            <a:r>
              <a:rPr lang="en-GB" sz="2000" dirty="0">
                <a:effectLst/>
                <a:ea typeface="Calibri" panose="020F0502020204030204" pitchFamily="34" charset="0"/>
              </a:rPr>
              <a:t>One hot coding was applied to the venue category and then the data was grouped by Neighborhood (Wards are now called Neighborhoods) to form another table showing the 10 most common venues for each location.</a:t>
            </a:r>
            <a:endParaRPr lang="en-GB" sz="2000" dirty="0"/>
          </a:p>
        </p:txBody>
      </p:sp>
    </p:spTree>
    <p:extLst>
      <p:ext uri="{BB962C8B-B14F-4D97-AF65-F5344CB8AC3E}">
        <p14:creationId xmlns:p14="http://schemas.microsoft.com/office/powerpoint/2010/main" val="192428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A415-EE7D-4E9C-990F-223A5AA40EAA}"/>
              </a:ext>
            </a:extLst>
          </p:cNvPr>
          <p:cNvSpPr>
            <a:spLocks noGrp="1"/>
          </p:cNvSpPr>
          <p:nvPr>
            <p:ph type="title"/>
          </p:nvPr>
        </p:nvSpPr>
        <p:spPr/>
        <p:txBody>
          <a:bodyPr/>
          <a:lstStyle/>
          <a:p>
            <a:r>
              <a:rPr lang="en-GB" dirty="0"/>
              <a:t>K Means Clustering</a:t>
            </a:r>
          </a:p>
        </p:txBody>
      </p:sp>
      <p:sp>
        <p:nvSpPr>
          <p:cNvPr id="3" name="Content Placeholder 2">
            <a:extLst>
              <a:ext uri="{FF2B5EF4-FFF2-40B4-BE49-F238E27FC236}">
                <a16:creationId xmlns:a16="http://schemas.microsoft.com/office/drawing/2014/main" id="{0580B7F6-3C77-4773-A8AD-D0F9548ABB85}"/>
              </a:ext>
            </a:extLst>
          </p:cNvPr>
          <p:cNvSpPr>
            <a:spLocks noGrp="1"/>
          </p:cNvSpPr>
          <p:nvPr>
            <p:ph idx="1"/>
          </p:nvPr>
        </p:nvSpPr>
        <p:spPr>
          <a:xfrm>
            <a:off x="8386353" y="1825625"/>
            <a:ext cx="2967445" cy="3007632"/>
          </a:xfrm>
        </p:spPr>
        <p:txBody>
          <a:bodyPr/>
          <a:lstStyle/>
          <a:p>
            <a:pPr marL="0" indent="0">
              <a:buNone/>
            </a:pPr>
            <a:r>
              <a:rPr lang="en-GB" sz="2000" dirty="0">
                <a:effectLst/>
                <a:ea typeface="Calibri" panose="020F0502020204030204" pitchFamily="34" charset="0"/>
                <a:cs typeface="Times New Roman" panose="02020603050405020304" pitchFamily="18" charset="0"/>
              </a:rPr>
              <a:t>K Means Clustering was then applied to group the Neighbourhoods into several clusters. Different values of K were tested, with </a:t>
            </a:r>
            <a:r>
              <a:rPr lang="en-GB" sz="2000" b="1" dirty="0">
                <a:effectLst/>
                <a:ea typeface="Calibri" panose="020F0502020204030204" pitchFamily="34" charset="0"/>
                <a:cs typeface="Times New Roman" panose="02020603050405020304" pitchFamily="18" charset="0"/>
              </a:rPr>
              <a:t>6 </a:t>
            </a:r>
            <a:r>
              <a:rPr lang="en-GB" sz="2000" dirty="0">
                <a:effectLst/>
                <a:ea typeface="Calibri" panose="020F0502020204030204" pitchFamily="34" charset="0"/>
                <a:cs typeface="Times New Roman" panose="02020603050405020304" pitchFamily="18" charset="0"/>
              </a:rPr>
              <a:t>clusters being identified as the best value for K. The map shows the results of the clustering.</a:t>
            </a:r>
            <a:endParaRPr lang="en-GB" sz="2000" b="1" dirty="0">
              <a:effectLst/>
              <a:ea typeface="Calibri" panose="020F0502020204030204" pitchFamily="34"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BE5CA381-B795-451D-A97F-A7F7C13B81FB}"/>
              </a:ext>
            </a:extLst>
          </p:cNvPr>
          <p:cNvPicPr/>
          <p:nvPr/>
        </p:nvPicPr>
        <p:blipFill>
          <a:blip r:embed="rId2"/>
          <a:stretch>
            <a:fillRect/>
          </a:stretch>
        </p:blipFill>
        <p:spPr>
          <a:xfrm>
            <a:off x="969763" y="1549717"/>
            <a:ext cx="7050831" cy="4446134"/>
          </a:xfrm>
          <a:prstGeom prst="rect">
            <a:avLst/>
          </a:prstGeom>
        </p:spPr>
      </p:pic>
    </p:spTree>
    <p:extLst>
      <p:ext uri="{BB962C8B-B14F-4D97-AF65-F5344CB8AC3E}">
        <p14:creationId xmlns:p14="http://schemas.microsoft.com/office/powerpoint/2010/main" val="4021050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824</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vt:lpstr>
      <vt:lpstr>Office Theme</vt:lpstr>
      <vt:lpstr>Battle of the Neighbourhoods Nairobi’s Neighbourhoods</vt:lpstr>
      <vt:lpstr>Background</vt:lpstr>
      <vt:lpstr>Problem Statement</vt:lpstr>
      <vt:lpstr>Data Acquisition</vt:lpstr>
      <vt:lpstr>Data Cleaning and Transformation</vt:lpstr>
      <vt:lpstr>Preliminary Folium Visualization</vt:lpstr>
      <vt:lpstr>Foursquare API</vt:lpstr>
      <vt:lpstr>10 Most Common Venues</vt:lpstr>
      <vt:lpstr>K Means Clustering</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Neighbourhoods Nairobi’s Neighbourhoods</dc:title>
  <dc:creator>rs991</dc:creator>
  <cp:lastModifiedBy>rs991</cp:lastModifiedBy>
  <cp:revision>4</cp:revision>
  <dcterms:created xsi:type="dcterms:W3CDTF">2020-11-19T06:20:26Z</dcterms:created>
  <dcterms:modified xsi:type="dcterms:W3CDTF">2020-11-19T06:48:15Z</dcterms:modified>
</cp:coreProperties>
</file>