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140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 principles of abstraction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82000" y="897975"/>
            <a:ext cx="80355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The major tool of </a:t>
            </a:r>
            <a:r>
              <a:rPr lang="en" sz="1800"/>
              <a:t>Computer</a:t>
            </a:r>
            <a:r>
              <a:rPr lang="en" sz="1800"/>
              <a:t> Science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Principles used to hide complexity</a:t>
            </a:r>
          </a:p>
          <a:p>
            <a:pPr indent="-342900" lvl="0" marL="914400">
              <a:spcBef>
                <a:spcPts val="0"/>
              </a:spcBef>
              <a:buSzPct val="100000"/>
              <a:buChar char="●"/>
            </a:pPr>
            <a:r>
              <a:rPr lang="en" sz="1800"/>
              <a:t>divide and conquer </a:t>
            </a:r>
            <a:r>
              <a:rPr b="1" lang="en" sz="1800"/>
              <a:t>[decomposition]</a:t>
            </a:r>
          </a:p>
          <a:p>
            <a:pPr indent="-342900" lvl="0" marL="914400">
              <a:spcBef>
                <a:spcPts val="0"/>
              </a:spcBef>
              <a:buSzPct val="100000"/>
              <a:buChar char="●"/>
            </a:pPr>
            <a:r>
              <a:rPr lang="en" sz="1800"/>
              <a:t>encapsulation </a:t>
            </a:r>
            <a:r>
              <a:rPr b="1" lang="en" sz="1800"/>
              <a:t>[cohesion]</a:t>
            </a:r>
          </a:p>
          <a:p>
            <a:pPr indent="-342900" lvl="0" marL="914400">
              <a:spcBef>
                <a:spcPts val="0"/>
              </a:spcBef>
              <a:buSzPct val="100000"/>
              <a:buChar char="●"/>
            </a:pPr>
            <a:r>
              <a:rPr lang="en" sz="1800"/>
              <a:t>Interface </a:t>
            </a:r>
            <a:r>
              <a:rPr b="1" lang="en" sz="1800"/>
              <a:t>[coupling]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 sz="1800"/>
              <a:t>Information hiding </a:t>
            </a:r>
            <a:r>
              <a:rPr b="1" lang="en" sz="1800"/>
              <a:t>[modularity] </a:t>
            </a:r>
          </a:p>
          <a:p>
            <a:pPr indent="-342900" lvl="0" marL="914400" rtl="0">
              <a:spcBef>
                <a:spcPts val="0"/>
              </a:spcBef>
              <a:buSzPct val="100000"/>
              <a:buChar char="●"/>
            </a:pPr>
            <a:r>
              <a:rPr lang="en" sz="1800"/>
              <a:t>Generality </a:t>
            </a:r>
            <a:r>
              <a:rPr b="1" lang="en" sz="1800"/>
              <a:t>[refinement]</a:t>
            </a:r>
          </a:p>
          <a:p>
            <a:pPr indent="-342900" lvl="0" marL="914400">
              <a:spcBef>
                <a:spcPts val="0"/>
              </a:spcBef>
              <a:buSzPct val="100000"/>
              <a:buChar char="●"/>
            </a:pPr>
            <a:r>
              <a:rPr lang="en" sz="1800"/>
              <a:t>Extensibility </a:t>
            </a:r>
            <a:r>
              <a:rPr b="1" lang="en" sz="1800"/>
              <a:t>[reuse]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