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C0DA5-925D-6452-E38A-BBD1E7D1F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220F92-4C3E-779E-2388-50CC8D19A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8391E-191B-8E49-6F12-659178EB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EA2C-8772-47FA-8728-9A06BF2A5855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311275-0EB3-398A-5DF7-AF400664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ECC92-536E-954F-1CE4-C25CD4A0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2000-7EF7-42B6-A212-3E36F3A11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25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1DF99-285B-0FEC-66F1-1BB92B16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91271-8DB7-7B00-DBAB-55B53B369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9B936-4BC2-D966-C03D-5C396E90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EA2C-8772-47FA-8728-9A06BF2A5855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ECAFE-1FA5-AE74-1B3C-3CF401C5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B82BC-067B-51BF-28C7-FF62008F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2000-7EF7-42B6-A212-3E36F3A11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2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023F72-30E7-1271-E9D3-F343BE461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F9FEFF-69A6-E740-114D-7E99AFF79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963B5-FBA6-5E28-7EB1-54DDAAF8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EA2C-8772-47FA-8728-9A06BF2A5855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FA73F-C8E2-D91A-E063-FCFCF780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959AB-A7F7-EB29-8CED-1F8E7B64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2000-7EF7-42B6-A212-3E36F3A11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63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44188-4A48-45E2-9805-CC602ED4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A4F83-6F43-8242-9910-077BD564F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3A957-7031-E9AD-8429-1380C057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EA2C-8772-47FA-8728-9A06BF2A5855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26BD8-454F-47CB-26A2-E3DED840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96E63-5DFE-42F8-61C1-60B129D9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2000-7EF7-42B6-A212-3E36F3A11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43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E5028-D926-34B7-9AA8-96F79513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85C5EE-F5C1-2772-BCD9-DC8ED3BFD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7A480-3637-21F9-05C0-894BD050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EA2C-8772-47FA-8728-9A06BF2A5855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AF1FE-96D3-D10E-CB5B-A983806A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C1177-939D-35B6-2C91-557F56F8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2000-7EF7-42B6-A212-3E36F3A11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9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FAFBA-1C7D-3371-BB11-3E76C29E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078BC-999B-2EAD-F5AF-BFC359AAD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015014-E240-FB6D-06D2-3CDBDB48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6EA55-4CE6-5547-E41E-5B71F4AA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EA2C-8772-47FA-8728-9A06BF2A5855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C1BF2F-C700-AB1C-D0AA-96EB1102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47704C-D027-A4DE-FDE8-C1AFF284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2000-7EF7-42B6-A212-3E36F3A11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52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7E76A-C0CD-7FB4-958E-C49544C8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A8513-30D4-AF6A-569F-B7806417C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AD49B-0771-82FD-0A07-B0AC56B01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2FE503-4DCD-5E43-5AAB-E047848A2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123534-D8D4-07FF-FED9-81EA0801C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A664F5-08B5-965F-5E73-7536AC2D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EA2C-8772-47FA-8728-9A06BF2A5855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F3463B-1E03-30B5-0095-45A0AE97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1B3ACF-FC02-CAF6-8904-228D7154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2000-7EF7-42B6-A212-3E36F3A11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2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4A733-7C2C-F502-B2D6-CDE3AAD7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11ECC5-CA95-3694-83CC-BDF74358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EA2C-8772-47FA-8728-9A06BF2A5855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EDA480-445F-3127-C406-67CED611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3E86C8-2D05-8CD1-5FF6-4168A8E5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2000-7EF7-42B6-A212-3E36F3A11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20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D14427-7445-0F1A-5905-C8912B3D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EA2C-8772-47FA-8728-9A06BF2A5855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E74B39-16B0-90F1-2E3D-E2B04BB5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01C0C0-04DE-0697-6992-5E1E1D6C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2000-7EF7-42B6-A212-3E36F3A11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0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EC411-19AC-2261-1241-076B0EBA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7516D-C3AF-7573-D62E-0CF8206D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C25E2C-43B8-98EF-C212-7113660FF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9ADD1C-DC1B-C28C-2251-6D5D2D3B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EA2C-8772-47FA-8728-9A06BF2A5855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6313C8-A68C-1813-5311-C69504B6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61593E-00DC-D154-2601-9277E888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2000-7EF7-42B6-A212-3E36F3A11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8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BC85C-D6C6-E724-FE9D-FE908476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AE205E-07B7-DB24-D0B7-2D2BC393B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6D1AFD-F322-A3A1-0668-0BE376804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E06D61-BB16-69DF-D4C6-8B018822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EA2C-8772-47FA-8728-9A06BF2A5855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75A07-B3C2-C951-2BFC-72D9AFEE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EE80A-B4B9-7D60-65C2-149EF90D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2000-7EF7-42B6-A212-3E36F3A11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8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BE9707-B353-02EC-685A-BDB6D401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BEA26-3901-8320-D3D4-D0DD38270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0D56B-F03F-2C49-E5FE-6DC2D6F74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6EA2C-8772-47FA-8728-9A06BF2A5855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2675D-4298-3E37-8E87-E675666AB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340DF-2C32-D5D8-4924-183FD21D4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32000-7EF7-42B6-A212-3E36F3A11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8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7.m4a"/><Relationship Id="rId1" Type="http://schemas.microsoft.com/office/2007/relationships/media" Target="../media/media17.m4a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8.m4a"/><Relationship Id="rId1" Type="http://schemas.microsoft.com/office/2007/relationships/media" Target="../media/media18.m4a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9.m4a"/><Relationship Id="rId1" Type="http://schemas.microsoft.com/office/2007/relationships/media" Target="../media/media19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0.m4a"/><Relationship Id="rId1" Type="http://schemas.microsoft.com/office/2007/relationships/media" Target="../media/media20.m4a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1.m4a"/><Relationship Id="rId1" Type="http://schemas.microsoft.com/office/2007/relationships/media" Target="../media/media21.m4a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2.m4a"/><Relationship Id="rId1" Type="http://schemas.microsoft.com/office/2007/relationships/media" Target="../media/media22.m4a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3.m4a"/><Relationship Id="rId1" Type="http://schemas.microsoft.com/office/2007/relationships/media" Target="../media/media23.m4a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4.m4a"/><Relationship Id="rId1" Type="http://schemas.microsoft.com/office/2007/relationships/media" Target="../media/media24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1C5B54-07D3-50CD-6C46-F841C47EA1B8}"/>
              </a:ext>
            </a:extLst>
          </p:cNvPr>
          <p:cNvSpPr txBox="1"/>
          <p:nvPr/>
        </p:nvSpPr>
        <p:spPr>
          <a:xfrm>
            <a:off x="1172664" y="3364434"/>
            <a:ext cx="440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S=ADOBECODEBANVC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C18D54-634F-DC96-8A45-AD09254C39F0}"/>
              </a:ext>
            </a:extLst>
          </p:cNvPr>
          <p:cNvSpPr txBox="1"/>
          <p:nvPr/>
        </p:nvSpPr>
        <p:spPr>
          <a:xfrm flipH="1">
            <a:off x="6745154" y="3364434"/>
            <a:ext cx="232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T=ABC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A8D36-F9FB-13EF-7C49-7D6A92EC85F0}"/>
              </a:ext>
            </a:extLst>
          </p:cNvPr>
          <p:cNvSpPr txBox="1"/>
          <p:nvPr/>
        </p:nvSpPr>
        <p:spPr>
          <a:xfrm flipH="1">
            <a:off x="1588333" y="5981991"/>
            <a:ext cx="188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Count=3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B82091-C5A0-11B0-51E2-4D8531C7759B}"/>
              </a:ext>
            </a:extLst>
          </p:cNvPr>
          <p:cNvSpPr txBox="1"/>
          <p:nvPr/>
        </p:nvSpPr>
        <p:spPr>
          <a:xfrm flipH="1">
            <a:off x="4993891" y="5981991"/>
            <a:ext cx="452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need[‘A’]=1 need[‘B’]=1 need[‘C’]=1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82034C-DAB9-2FA8-77E7-23AA29FE0CDD}"/>
              </a:ext>
            </a:extLst>
          </p:cNvPr>
          <p:cNvSpPr txBox="1"/>
          <p:nvPr/>
        </p:nvSpPr>
        <p:spPr>
          <a:xfrm flipH="1">
            <a:off x="359825" y="5981991"/>
            <a:ext cx="151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</a:t>
            </a:r>
          </a:p>
        </p:txBody>
      </p:sp>
      <p:pic>
        <p:nvPicPr>
          <p:cNvPr id="15" name="音频 14">
            <a:hlinkClick r:id="" action="ppaction://media"/>
            <a:extLst>
              <a:ext uri="{FF2B5EF4-FFF2-40B4-BE49-F238E27FC236}">
                <a16:creationId xmlns:a16="http://schemas.microsoft.com/office/drawing/2014/main" id="{BB7B4FE0-14DD-724B-82AA-D32E3884F93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24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73"/>
    </mc:Choice>
    <mc:Fallback>
      <p:transition spd="slow" advTm="5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1C5B54-07D3-50CD-6C46-F841C47EA1B8}"/>
              </a:ext>
            </a:extLst>
          </p:cNvPr>
          <p:cNvSpPr txBox="1"/>
          <p:nvPr/>
        </p:nvSpPr>
        <p:spPr>
          <a:xfrm>
            <a:off x="1172664" y="3364434"/>
            <a:ext cx="440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S=ADOBECODEBANVC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C18D54-634F-DC96-8A45-AD09254C39F0}"/>
              </a:ext>
            </a:extLst>
          </p:cNvPr>
          <p:cNvSpPr txBox="1"/>
          <p:nvPr/>
        </p:nvSpPr>
        <p:spPr>
          <a:xfrm flipH="1">
            <a:off x="6745154" y="3364434"/>
            <a:ext cx="232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T=ABC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A8D36-F9FB-13EF-7C49-7D6A92EC85F0}"/>
              </a:ext>
            </a:extLst>
          </p:cNvPr>
          <p:cNvSpPr txBox="1"/>
          <p:nvPr/>
        </p:nvSpPr>
        <p:spPr>
          <a:xfrm flipH="1">
            <a:off x="1588333" y="5981991"/>
            <a:ext cx="188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Count=1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B82091-C5A0-11B0-51E2-4D8531C7759B}"/>
              </a:ext>
            </a:extLst>
          </p:cNvPr>
          <p:cNvSpPr txBox="1"/>
          <p:nvPr/>
        </p:nvSpPr>
        <p:spPr>
          <a:xfrm flipH="1">
            <a:off x="4993891" y="5981991"/>
            <a:ext cx="452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need[‘A’]=1 need[‘B’]=0 need[‘C’]=0 need[‘D’]=-2 need[‘O’]=-2 need[‘E’]=-1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5F2617C-72E6-84CF-651B-727D9B47C3C0}"/>
              </a:ext>
            </a:extLst>
          </p:cNvPr>
          <p:cNvCxnSpPr/>
          <p:nvPr/>
        </p:nvCxnSpPr>
        <p:spPr>
          <a:xfrm flipV="1">
            <a:off x="3383803" y="388765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83DF920-5B77-4D21-17FC-D305DED5B384}"/>
              </a:ext>
            </a:extLst>
          </p:cNvPr>
          <p:cNvCxnSpPr/>
          <p:nvPr/>
        </p:nvCxnSpPr>
        <p:spPr>
          <a:xfrm flipV="1">
            <a:off x="1982368" y="389463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770A410-577D-9120-3C2D-CDD516AAC00C}"/>
              </a:ext>
            </a:extLst>
          </p:cNvPr>
          <p:cNvSpPr txBox="1"/>
          <p:nvPr/>
        </p:nvSpPr>
        <p:spPr>
          <a:xfrm>
            <a:off x="1766499" y="4676702"/>
            <a:ext cx="15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CAB332-9494-041A-E11D-F5E5744CDD29}"/>
              </a:ext>
            </a:extLst>
          </p:cNvPr>
          <p:cNvSpPr txBox="1"/>
          <p:nvPr/>
        </p:nvSpPr>
        <p:spPr>
          <a:xfrm>
            <a:off x="3059836" y="466274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pic>
        <p:nvPicPr>
          <p:cNvPr id="9" name="音频 8">
            <a:hlinkClick r:id="" action="ppaction://media"/>
            <a:extLst>
              <a:ext uri="{FF2B5EF4-FFF2-40B4-BE49-F238E27FC236}">
                <a16:creationId xmlns:a16="http://schemas.microsoft.com/office/drawing/2014/main" id="{A4ED871A-9C69-4D09-2119-14CE9841094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33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39"/>
    </mc:Choice>
    <mc:Fallback>
      <p:transition spd="slow" advTm="22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1C5B54-07D3-50CD-6C46-F841C47EA1B8}"/>
              </a:ext>
            </a:extLst>
          </p:cNvPr>
          <p:cNvSpPr txBox="1"/>
          <p:nvPr/>
        </p:nvSpPr>
        <p:spPr>
          <a:xfrm>
            <a:off x="1172664" y="3364434"/>
            <a:ext cx="440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S=ADOBECODEBANVC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C18D54-634F-DC96-8A45-AD09254C39F0}"/>
              </a:ext>
            </a:extLst>
          </p:cNvPr>
          <p:cNvSpPr txBox="1"/>
          <p:nvPr/>
        </p:nvSpPr>
        <p:spPr>
          <a:xfrm flipH="1">
            <a:off x="6745154" y="3364434"/>
            <a:ext cx="232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T=ABC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A8D36-F9FB-13EF-7C49-7D6A92EC85F0}"/>
              </a:ext>
            </a:extLst>
          </p:cNvPr>
          <p:cNvSpPr txBox="1"/>
          <p:nvPr/>
        </p:nvSpPr>
        <p:spPr>
          <a:xfrm flipH="1">
            <a:off x="1588333" y="5981991"/>
            <a:ext cx="188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Count=1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B82091-C5A0-11B0-51E2-4D8531C7759B}"/>
              </a:ext>
            </a:extLst>
          </p:cNvPr>
          <p:cNvSpPr txBox="1"/>
          <p:nvPr/>
        </p:nvSpPr>
        <p:spPr>
          <a:xfrm flipH="1">
            <a:off x="4993891" y="5981991"/>
            <a:ext cx="452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need[‘A’]=1 need[‘B’]=0 need[‘C’]=0 need[‘D’]=-2 need[‘O’]=-2 need[‘E’]=-2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5F2617C-72E6-84CF-651B-727D9B47C3C0}"/>
              </a:ext>
            </a:extLst>
          </p:cNvPr>
          <p:cNvCxnSpPr/>
          <p:nvPr/>
        </p:nvCxnSpPr>
        <p:spPr>
          <a:xfrm flipV="1">
            <a:off x="3628109" y="388765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83DF920-5B77-4D21-17FC-D305DED5B384}"/>
              </a:ext>
            </a:extLst>
          </p:cNvPr>
          <p:cNvCxnSpPr/>
          <p:nvPr/>
        </p:nvCxnSpPr>
        <p:spPr>
          <a:xfrm flipV="1">
            <a:off x="1982368" y="389463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770A410-577D-9120-3C2D-CDD516AAC00C}"/>
              </a:ext>
            </a:extLst>
          </p:cNvPr>
          <p:cNvSpPr txBox="1"/>
          <p:nvPr/>
        </p:nvSpPr>
        <p:spPr>
          <a:xfrm>
            <a:off x="1766499" y="4676702"/>
            <a:ext cx="15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CAB332-9494-041A-E11D-F5E5744CDD29}"/>
              </a:ext>
            </a:extLst>
          </p:cNvPr>
          <p:cNvSpPr txBox="1"/>
          <p:nvPr/>
        </p:nvSpPr>
        <p:spPr>
          <a:xfrm>
            <a:off x="3374902" y="463894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pic>
        <p:nvPicPr>
          <p:cNvPr id="8" name="音频 7">
            <a:hlinkClick r:id="" action="ppaction://media"/>
            <a:extLst>
              <a:ext uri="{FF2B5EF4-FFF2-40B4-BE49-F238E27FC236}">
                <a16:creationId xmlns:a16="http://schemas.microsoft.com/office/drawing/2014/main" id="{8DF9200E-431F-3F62-1F6F-64D718C121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49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3"/>
    </mc:Choice>
    <mc:Fallback>
      <p:transition spd="slow" advTm="18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1C5B54-07D3-50CD-6C46-F841C47EA1B8}"/>
              </a:ext>
            </a:extLst>
          </p:cNvPr>
          <p:cNvSpPr txBox="1"/>
          <p:nvPr/>
        </p:nvSpPr>
        <p:spPr>
          <a:xfrm>
            <a:off x="1172664" y="3364434"/>
            <a:ext cx="440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S=ADOBECODEBANVC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C18D54-634F-DC96-8A45-AD09254C39F0}"/>
              </a:ext>
            </a:extLst>
          </p:cNvPr>
          <p:cNvSpPr txBox="1"/>
          <p:nvPr/>
        </p:nvSpPr>
        <p:spPr>
          <a:xfrm flipH="1">
            <a:off x="6745154" y="3364434"/>
            <a:ext cx="232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T=ABC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A8D36-F9FB-13EF-7C49-7D6A92EC85F0}"/>
              </a:ext>
            </a:extLst>
          </p:cNvPr>
          <p:cNvSpPr txBox="1"/>
          <p:nvPr/>
        </p:nvSpPr>
        <p:spPr>
          <a:xfrm flipH="1">
            <a:off x="1588333" y="5981991"/>
            <a:ext cx="188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Count=1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B82091-C5A0-11B0-51E2-4D8531C7759B}"/>
              </a:ext>
            </a:extLst>
          </p:cNvPr>
          <p:cNvSpPr txBox="1"/>
          <p:nvPr/>
        </p:nvSpPr>
        <p:spPr>
          <a:xfrm flipH="1">
            <a:off x="4993891" y="5981991"/>
            <a:ext cx="452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need[‘A’]=1 need[‘B’]=-1 need[‘C’]=0 need[‘D’]=-2 need[‘O’]=-2 need[‘E’]=-2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5F2617C-72E6-84CF-651B-727D9B47C3C0}"/>
              </a:ext>
            </a:extLst>
          </p:cNvPr>
          <p:cNvCxnSpPr/>
          <p:nvPr/>
        </p:nvCxnSpPr>
        <p:spPr>
          <a:xfrm flipV="1">
            <a:off x="3809593" y="3803892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83DF920-5B77-4D21-17FC-D305DED5B384}"/>
              </a:ext>
            </a:extLst>
          </p:cNvPr>
          <p:cNvCxnSpPr/>
          <p:nvPr/>
        </p:nvCxnSpPr>
        <p:spPr>
          <a:xfrm flipV="1">
            <a:off x="1982368" y="389463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770A410-577D-9120-3C2D-CDD516AAC00C}"/>
              </a:ext>
            </a:extLst>
          </p:cNvPr>
          <p:cNvSpPr txBox="1"/>
          <p:nvPr/>
        </p:nvSpPr>
        <p:spPr>
          <a:xfrm>
            <a:off x="1766499" y="4676702"/>
            <a:ext cx="15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CAB332-9494-041A-E11D-F5E5744CDD29}"/>
              </a:ext>
            </a:extLst>
          </p:cNvPr>
          <p:cNvSpPr txBox="1"/>
          <p:nvPr/>
        </p:nvSpPr>
        <p:spPr>
          <a:xfrm>
            <a:off x="3536051" y="459294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pic>
        <p:nvPicPr>
          <p:cNvPr id="8" name="音频 7">
            <a:hlinkClick r:id="" action="ppaction://media"/>
            <a:extLst>
              <a:ext uri="{FF2B5EF4-FFF2-40B4-BE49-F238E27FC236}">
                <a16:creationId xmlns:a16="http://schemas.microsoft.com/office/drawing/2014/main" id="{B588540D-0C73-ED28-3E6D-C27DC03115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75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67"/>
    </mc:Choice>
    <mc:Fallback>
      <p:transition spd="slow" advTm="18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4F0E5E9-B7E2-DCE5-033C-A94EF3A1ABA0}"/>
              </a:ext>
            </a:extLst>
          </p:cNvPr>
          <p:cNvSpPr/>
          <p:nvPr/>
        </p:nvSpPr>
        <p:spPr>
          <a:xfrm>
            <a:off x="1919541" y="3280672"/>
            <a:ext cx="2205725" cy="704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1C5B54-07D3-50CD-6C46-F841C47EA1B8}"/>
              </a:ext>
            </a:extLst>
          </p:cNvPr>
          <p:cNvSpPr txBox="1"/>
          <p:nvPr/>
        </p:nvSpPr>
        <p:spPr>
          <a:xfrm>
            <a:off x="1172664" y="3364434"/>
            <a:ext cx="440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S=ADOBECODEBANVC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C18D54-634F-DC96-8A45-AD09254C39F0}"/>
              </a:ext>
            </a:extLst>
          </p:cNvPr>
          <p:cNvSpPr txBox="1"/>
          <p:nvPr/>
        </p:nvSpPr>
        <p:spPr>
          <a:xfrm flipH="1">
            <a:off x="6745154" y="3364434"/>
            <a:ext cx="232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T=ABC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A8D36-F9FB-13EF-7C49-7D6A92EC85F0}"/>
              </a:ext>
            </a:extLst>
          </p:cNvPr>
          <p:cNvSpPr txBox="1"/>
          <p:nvPr/>
        </p:nvSpPr>
        <p:spPr>
          <a:xfrm flipH="1">
            <a:off x="1588333" y="5981991"/>
            <a:ext cx="188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Count=0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B82091-C5A0-11B0-51E2-4D8531C7759B}"/>
              </a:ext>
            </a:extLst>
          </p:cNvPr>
          <p:cNvSpPr txBox="1"/>
          <p:nvPr/>
        </p:nvSpPr>
        <p:spPr>
          <a:xfrm flipH="1">
            <a:off x="4993891" y="5981991"/>
            <a:ext cx="452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need[‘A’]=0 need[‘B’]=-1 need[‘C’]=0 need[‘D’]=-2 need[‘O’]=-2 need[‘E’]=-2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5F2617C-72E6-84CF-651B-727D9B47C3C0}"/>
              </a:ext>
            </a:extLst>
          </p:cNvPr>
          <p:cNvCxnSpPr/>
          <p:nvPr/>
        </p:nvCxnSpPr>
        <p:spPr>
          <a:xfrm flipV="1">
            <a:off x="4018998" y="3762011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83DF920-5B77-4D21-17FC-D305DED5B384}"/>
              </a:ext>
            </a:extLst>
          </p:cNvPr>
          <p:cNvCxnSpPr/>
          <p:nvPr/>
        </p:nvCxnSpPr>
        <p:spPr>
          <a:xfrm flipV="1">
            <a:off x="1982368" y="389463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770A410-577D-9120-3C2D-CDD516AAC00C}"/>
              </a:ext>
            </a:extLst>
          </p:cNvPr>
          <p:cNvSpPr txBox="1"/>
          <p:nvPr/>
        </p:nvSpPr>
        <p:spPr>
          <a:xfrm>
            <a:off x="1766499" y="4676702"/>
            <a:ext cx="15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CAB332-9494-041A-E11D-F5E5744CDD29}"/>
              </a:ext>
            </a:extLst>
          </p:cNvPr>
          <p:cNvSpPr txBox="1"/>
          <p:nvPr/>
        </p:nvSpPr>
        <p:spPr>
          <a:xfrm>
            <a:off x="3536051" y="459294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A45234-63CA-87DB-5577-BB1A9D5D3EC5}"/>
              </a:ext>
            </a:extLst>
          </p:cNvPr>
          <p:cNvSpPr txBox="1"/>
          <p:nvPr/>
        </p:nvSpPr>
        <p:spPr>
          <a:xfrm>
            <a:off x="2625580" y="1793899"/>
            <a:ext cx="660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符合条件的子串</a:t>
            </a:r>
            <a:r>
              <a:rPr lang="en-US" altLang="zh-CN" dirty="0"/>
              <a:t>size:6</a:t>
            </a:r>
            <a:r>
              <a:rPr lang="zh-CN" altLang="en-US" dirty="0"/>
              <a:t>        </a:t>
            </a:r>
            <a:r>
              <a:rPr lang="en-US" altLang="zh-CN" dirty="0"/>
              <a:t>size : </a:t>
            </a:r>
            <a:r>
              <a:rPr lang="en-US" altLang="zh-CN" dirty="0" err="1"/>
              <a:t>Math.min</a:t>
            </a:r>
            <a:r>
              <a:rPr lang="en-US" altLang="zh-CN" dirty="0"/>
              <a:t>(right-left+1,size)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0EA901-F8FC-8CC3-D529-2C649AE2FDF8}"/>
              </a:ext>
            </a:extLst>
          </p:cNvPr>
          <p:cNvSpPr txBox="1"/>
          <p:nvPr/>
        </p:nvSpPr>
        <p:spPr>
          <a:xfrm>
            <a:off x="5240934" y="2537285"/>
            <a:ext cx="403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然后</a:t>
            </a:r>
            <a:r>
              <a:rPr lang="en-US" altLang="zh-CN" dirty="0">
                <a:solidFill>
                  <a:srgbClr val="FF0000"/>
                </a:solidFill>
              </a:rPr>
              <a:t>left</a:t>
            </a:r>
            <a:r>
              <a:rPr lang="zh-CN" altLang="en-US" dirty="0">
                <a:solidFill>
                  <a:srgbClr val="FF0000"/>
                </a:solidFill>
              </a:rPr>
              <a:t>指针开始缩，找最优解</a:t>
            </a:r>
          </a:p>
        </p:txBody>
      </p:sp>
      <p:pic>
        <p:nvPicPr>
          <p:cNvPr id="13" name="音频 12">
            <a:hlinkClick r:id="" action="ppaction://media"/>
            <a:extLst>
              <a:ext uri="{FF2B5EF4-FFF2-40B4-BE49-F238E27FC236}">
                <a16:creationId xmlns:a16="http://schemas.microsoft.com/office/drawing/2014/main" id="{1C0766FC-CFFF-1336-9777-05B9A5FDE90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7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46"/>
    </mc:Choice>
    <mc:Fallback>
      <p:transition spd="slow" advTm="2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4F0E5E9-B7E2-DCE5-033C-A94EF3A1ABA0}"/>
              </a:ext>
            </a:extLst>
          </p:cNvPr>
          <p:cNvSpPr/>
          <p:nvPr/>
        </p:nvSpPr>
        <p:spPr>
          <a:xfrm>
            <a:off x="2149891" y="3273692"/>
            <a:ext cx="1975375" cy="711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1C5B54-07D3-50CD-6C46-F841C47EA1B8}"/>
              </a:ext>
            </a:extLst>
          </p:cNvPr>
          <p:cNvSpPr txBox="1"/>
          <p:nvPr/>
        </p:nvSpPr>
        <p:spPr>
          <a:xfrm>
            <a:off x="1172664" y="3364434"/>
            <a:ext cx="440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S=ADOBECODEBANVC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C18D54-634F-DC96-8A45-AD09254C39F0}"/>
              </a:ext>
            </a:extLst>
          </p:cNvPr>
          <p:cNvSpPr txBox="1"/>
          <p:nvPr/>
        </p:nvSpPr>
        <p:spPr>
          <a:xfrm flipH="1">
            <a:off x="6745154" y="3364434"/>
            <a:ext cx="232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T=ABC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A8D36-F9FB-13EF-7C49-7D6A92EC85F0}"/>
              </a:ext>
            </a:extLst>
          </p:cNvPr>
          <p:cNvSpPr txBox="1"/>
          <p:nvPr/>
        </p:nvSpPr>
        <p:spPr>
          <a:xfrm flipH="1">
            <a:off x="1588333" y="5981991"/>
            <a:ext cx="188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Count=0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B82091-C5A0-11B0-51E2-4D8531C7759B}"/>
              </a:ext>
            </a:extLst>
          </p:cNvPr>
          <p:cNvSpPr txBox="1"/>
          <p:nvPr/>
        </p:nvSpPr>
        <p:spPr>
          <a:xfrm flipH="1">
            <a:off x="4993891" y="5981991"/>
            <a:ext cx="452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need[‘A’]=0 need[‘B’]=-1 need[‘C’]=0 need[‘D’]=-1 need[‘O’]=-2 need[‘E’]=-2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5F2617C-72E6-84CF-651B-727D9B47C3C0}"/>
              </a:ext>
            </a:extLst>
          </p:cNvPr>
          <p:cNvCxnSpPr/>
          <p:nvPr/>
        </p:nvCxnSpPr>
        <p:spPr>
          <a:xfrm flipV="1">
            <a:off x="4018998" y="3762011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83DF920-5B77-4D21-17FC-D305DED5B384}"/>
              </a:ext>
            </a:extLst>
          </p:cNvPr>
          <p:cNvCxnSpPr/>
          <p:nvPr/>
        </p:nvCxnSpPr>
        <p:spPr>
          <a:xfrm flipV="1">
            <a:off x="2275535" y="390161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770A410-577D-9120-3C2D-CDD516AAC00C}"/>
              </a:ext>
            </a:extLst>
          </p:cNvPr>
          <p:cNvSpPr txBox="1"/>
          <p:nvPr/>
        </p:nvSpPr>
        <p:spPr>
          <a:xfrm>
            <a:off x="2087586" y="4690662"/>
            <a:ext cx="15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CAB332-9494-041A-E11D-F5E5744CDD29}"/>
              </a:ext>
            </a:extLst>
          </p:cNvPr>
          <p:cNvSpPr txBox="1"/>
          <p:nvPr/>
        </p:nvSpPr>
        <p:spPr>
          <a:xfrm>
            <a:off x="3536051" y="459294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F4D6EE-DA7E-AE73-A314-6E3926A4CB75}"/>
              </a:ext>
            </a:extLst>
          </p:cNvPr>
          <p:cNvSpPr txBox="1"/>
          <p:nvPr/>
        </p:nvSpPr>
        <p:spPr>
          <a:xfrm>
            <a:off x="2625580" y="1793899"/>
            <a:ext cx="660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符合条件的子串</a:t>
            </a:r>
            <a:r>
              <a:rPr lang="en-US" altLang="zh-CN" dirty="0"/>
              <a:t>size:6</a:t>
            </a:r>
            <a:r>
              <a:rPr lang="zh-CN" altLang="en-US" dirty="0"/>
              <a:t>        </a:t>
            </a:r>
            <a:r>
              <a:rPr lang="en-US" altLang="zh-CN" dirty="0"/>
              <a:t>size : </a:t>
            </a:r>
            <a:r>
              <a:rPr lang="en-US" altLang="zh-CN" dirty="0" err="1"/>
              <a:t>Math.min</a:t>
            </a:r>
            <a:r>
              <a:rPr lang="en-US" altLang="zh-CN" dirty="0"/>
              <a:t>(right-left+1,size)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9DB384-790A-DB68-CD25-B3BE7E687AB0}"/>
              </a:ext>
            </a:extLst>
          </p:cNvPr>
          <p:cNvSpPr txBox="1"/>
          <p:nvPr/>
        </p:nvSpPr>
        <p:spPr>
          <a:xfrm>
            <a:off x="5240934" y="2537285"/>
            <a:ext cx="403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然后</a:t>
            </a:r>
            <a:r>
              <a:rPr lang="en-US" altLang="zh-CN" dirty="0">
                <a:solidFill>
                  <a:srgbClr val="FF0000"/>
                </a:solidFill>
              </a:rPr>
              <a:t>left</a:t>
            </a:r>
            <a:r>
              <a:rPr lang="zh-CN" altLang="en-US" dirty="0">
                <a:solidFill>
                  <a:srgbClr val="FF0000"/>
                </a:solidFill>
              </a:rPr>
              <a:t>指针开始缩，找最优解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4B65B6-8835-8E87-1F8E-FCC46985CC4C}"/>
              </a:ext>
            </a:extLst>
          </p:cNvPr>
          <p:cNvSpPr txBox="1"/>
          <p:nvPr/>
        </p:nvSpPr>
        <p:spPr>
          <a:xfrm>
            <a:off x="5451498" y="3685521"/>
            <a:ext cx="72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缩！</a:t>
            </a:r>
          </a:p>
        </p:txBody>
      </p:sp>
      <p:pic>
        <p:nvPicPr>
          <p:cNvPr id="14" name="音频 13">
            <a:hlinkClick r:id="" action="ppaction://media"/>
            <a:extLst>
              <a:ext uri="{FF2B5EF4-FFF2-40B4-BE49-F238E27FC236}">
                <a16:creationId xmlns:a16="http://schemas.microsoft.com/office/drawing/2014/main" id="{162B8428-FA76-FE82-BA81-52753B97AD6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92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46"/>
    </mc:Choice>
    <mc:Fallback>
      <p:transition spd="slow" advTm="2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4F0E5E9-B7E2-DCE5-033C-A94EF3A1ABA0}"/>
              </a:ext>
            </a:extLst>
          </p:cNvPr>
          <p:cNvSpPr/>
          <p:nvPr/>
        </p:nvSpPr>
        <p:spPr>
          <a:xfrm>
            <a:off x="2408159" y="3210580"/>
            <a:ext cx="1717107" cy="775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1C5B54-07D3-50CD-6C46-F841C47EA1B8}"/>
              </a:ext>
            </a:extLst>
          </p:cNvPr>
          <p:cNvSpPr txBox="1"/>
          <p:nvPr/>
        </p:nvSpPr>
        <p:spPr>
          <a:xfrm>
            <a:off x="1172664" y="3364434"/>
            <a:ext cx="440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S=ADOBECODEBANVC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C18D54-634F-DC96-8A45-AD09254C39F0}"/>
              </a:ext>
            </a:extLst>
          </p:cNvPr>
          <p:cNvSpPr txBox="1"/>
          <p:nvPr/>
        </p:nvSpPr>
        <p:spPr>
          <a:xfrm flipH="1">
            <a:off x="6745154" y="3364434"/>
            <a:ext cx="232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T=ABC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A8D36-F9FB-13EF-7C49-7D6A92EC85F0}"/>
              </a:ext>
            </a:extLst>
          </p:cNvPr>
          <p:cNvSpPr txBox="1"/>
          <p:nvPr/>
        </p:nvSpPr>
        <p:spPr>
          <a:xfrm flipH="1">
            <a:off x="1588333" y="5981991"/>
            <a:ext cx="188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Count=0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B82091-C5A0-11B0-51E2-4D8531C7759B}"/>
              </a:ext>
            </a:extLst>
          </p:cNvPr>
          <p:cNvSpPr txBox="1"/>
          <p:nvPr/>
        </p:nvSpPr>
        <p:spPr>
          <a:xfrm flipH="1">
            <a:off x="4993891" y="5981991"/>
            <a:ext cx="452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need[‘A’]=0 need[‘B’]=-1 need[‘C’]=0 need[‘D’]=-1 need[‘O’]=-1 need[‘E’]=-2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5F2617C-72E6-84CF-651B-727D9B47C3C0}"/>
              </a:ext>
            </a:extLst>
          </p:cNvPr>
          <p:cNvCxnSpPr/>
          <p:nvPr/>
        </p:nvCxnSpPr>
        <p:spPr>
          <a:xfrm flipV="1">
            <a:off x="4018998" y="3762011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83DF920-5B77-4D21-17FC-D305DED5B384}"/>
              </a:ext>
            </a:extLst>
          </p:cNvPr>
          <p:cNvCxnSpPr/>
          <p:nvPr/>
        </p:nvCxnSpPr>
        <p:spPr>
          <a:xfrm flipV="1">
            <a:off x="2519840" y="391557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770A410-577D-9120-3C2D-CDD516AAC00C}"/>
              </a:ext>
            </a:extLst>
          </p:cNvPr>
          <p:cNvSpPr txBox="1"/>
          <p:nvPr/>
        </p:nvSpPr>
        <p:spPr>
          <a:xfrm>
            <a:off x="2300819" y="4690662"/>
            <a:ext cx="15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CAB332-9494-041A-E11D-F5E5744CDD29}"/>
              </a:ext>
            </a:extLst>
          </p:cNvPr>
          <p:cNvSpPr txBox="1"/>
          <p:nvPr/>
        </p:nvSpPr>
        <p:spPr>
          <a:xfrm>
            <a:off x="3536051" y="459294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890DE2-9F4E-F902-8F1E-EBB88284567F}"/>
              </a:ext>
            </a:extLst>
          </p:cNvPr>
          <p:cNvSpPr txBox="1"/>
          <p:nvPr/>
        </p:nvSpPr>
        <p:spPr>
          <a:xfrm>
            <a:off x="5451498" y="3685521"/>
            <a:ext cx="105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我再缩！</a:t>
            </a:r>
          </a:p>
        </p:txBody>
      </p:sp>
      <p:pic>
        <p:nvPicPr>
          <p:cNvPr id="12" name="音频 11">
            <a:hlinkClick r:id="" action="ppaction://media"/>
            <a:extLst>
              <a:ext uri="{FF2B5EF4-FFF2-40B4-BE49-F238E27FC236}">
                <a16:creationId xmlns:a16="http://schemas.microsoft.com/office/drawing/2014/main" id="{62F582BB-6B38-5434-D881-5FEF631A29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65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2"/>
    </mc:Choice>
    <mc:Fallback>
      <p:transition spd="slow" advTm="18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4F0E5E9-B7E2-DCE5-033C-A94EF3A1ABA0}"/>
              </a:ext>
            </a:extLst>
          </p:cNvPr>
          <p:cNvSpPr/>
          <p:nvPr/>
        </p:nvSpPr>
        <p:spPr>
          <a:xfrm>
            <a:off x="2621392" y="3210580"/>
            <a:ext cx="1503874" cy="775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1C5B54-07D3-50CD-6C46-F841C47EA1B8}"/>
              </a:ext>
            </a:extLst>
          </p:cNvPr>
          <p:cNvSpPr txBox="1"/>
          <p:nvPr/>
        </p:nvSpPr>
        <p:spPr>
          <a:xfrm>
            <a:off x="1172664" y="3364434"/>
            <a:ext cx="440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S=ADOBECODEBANVC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C18D54-634F-DC96-8A45-AD09254C39F0}"/>
              </a:ext>
            </a:extLst>
          </p:cNvPr>
          <p:cNvSpPr txBox="1"/>
          <p:nvPr/>
        </p:nvSpPr>
        <p:spPr>
          <a:xfrm flipH="1">
            <a:off x="6745154" y="3364434"/>
            <a:ext cx="232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T=ABC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A8D36-F9FB-13EF-7C49-7D6A92EC85F0}"/>
              </a:ext>
            </a:extLst>
          </p:cNvPr>
          <p:cNvSpPr txBox="1"/>
          <p:nvPr/>
        </p:nvSpPr>
        <p:spPr>
          <a:xfrm flipH="1">
            <a:off x="1588333" y="5981991"/>
            <a:ext cx="188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Count=0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B82091-C5A0-11B0-51E2-4D8531C7759B}"/>
              </a:ext>
            </a:extLst>
          </p:cNvPr>
          <p:cNvSpPr txBox="1"/>
          <p:nvPr/>
        </p:nvSpPr>
        <p:spPr>
          <a:xfrm flipH="1">
            <a:off x="4993891" y="5981991"/>
            <a:ext cx="452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need[‘A’]=0 need[‘B’]=0 need[‘C’]=0 need[‘D’]=-1 need[‘O’]=-1 need[‘E’]=-2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5F2617C-72E6-84CF-651B-727D9B47C3C0}"/>
              </a:ext>
            </a:extLst>
          </p:cNvPr>
          <p:cNvCxnSpPr/>
          <p:nvPr/>
        </p:nvCxnSpPr>
        <p:spPr>
          <a:xfrm flipV="1">
            <a:off x="4018998" y="3762011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83DF920-5B77-4D21-17FC-D305DED5B384}"/>
              </a:ext>
            </a:extLst>
          </p:cNvPr>
          <p:cNvCxnSpPr/>
          <p:nvPr/>
        </p:nvCxnSpPr>
        <p:spPr>
          <a:xfrm flipV="1">
            <a:off x="2722264" y="391557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770A410-577D-9120-3C2D-CDD516AAC00C}"/>
              </a:ext>
            </a:extLst>
          </p:cNvPr>
          <p:cNvSpPr txBox="1"/>
          <p:nvPr/>
        </p:nvSpPr>
        <p:spPr>
          <a:xfrm>
            <a:off x="2515124" y="4718581"/>
            <a:ext cx="15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CAB332-9494-041A-E11D-F5E5744CDD29}"/>
              </a:ext>
            </a:extLst>
          </p:cNvPr>
          <p:cNvSpPr txBox="1"/>
          <p:nvPr/>
        </p:nvSpPr>
        <p:spPr>
          <a:xfrm>
            <a:off x="3536051" y="459294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07D274-4CED-DC4C-B22B-579345D21C32}"/>
              </a:ext>
            </a:extLst>
          </p:cNvPr>
          <p:cNvSpPr txBox="1"/>
          <p:nvPr/>
        </p:nvSpPr>
        <p:spPr>
          <a:xfrm>
            <a:off x="5451498" y="3685521"/>
            <a:ext cx="105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我再缩！</a:t>
            </a:r>
          </a:p>
        </p:txBody>
      </p:sp>
      <p:pic>
        <p:nvPicPr>
          <p:cNvPr id="12" name="音频 11">
            <a:hlinkClick r:id="" action="ppaction://media"/>
            <a:extLst>
              <a:ext uri="{FF2B5EF4-FFF2-40B4-BE49-F238E27FC236}">
                <a16:creationId xmlns:a16="http://schemas.microsoft.com/office/drawing/2014/main" id="{E6F83C2C-5188-A6C8-5540-57953FA7F16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95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5"/>
    </mc:Choice>
    <mc:Fallback>
      <p:transition spd="slow" advTm="16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4F0E5E9-B7E2-DCE5-033C-A94EF3A1ABA0}"/>
              </a:ext>
            </a:extLst>
          </p:cNvPr>
          <p:cNvSpPr/>
          <p:nvPr/>
        </p:nvSpPr>
        <p:spPr>
          <a:xfrm>
            <a:off x="2826962" y="3210580"/>
            <a:ext cx="1298303" cy="775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1C5B54-07D3-50CD-6C46-F841C47EA1B8}"/>
              </a:ext>
            </a:extLst>
          </p:cNvPr>
          <p:cNvSpPr txBox="1"/>
          <p:nvPr/>
        </p:nvSpPr>
        <p:spPr>
          <a:xfrm>
            <a:off x="1172664" y="3364434"/>
            <a:ext cx="440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S=ADOBECODEBANVC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C18D54-634F-DC96-8A45-AD09254C39F0}"/>
              </a:ext>
            </a:extLst>
          </p:cNvPr>
          <p:cNvSpPr txBox="1"/>
          <p:nvPr/>
        </p:nvSpPr>
        <p:spPr>
          <a:xfrm flipH="1">
            <a:off x="6745154" y="3364434"/>
            <a:ext cx="232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T=ABC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A8D36-F9FB-13EF-7C49-7D6A92EC85F0}"/>
              </a:ext>
            </a:extLst>
          </p:cNvPr>
          <p:cNvSpPr txBox="1"/>
          <p:nvPr/>
        </p:nvSpPr>
        <p:spPr>
          <a:xfrm flipH="1">
            <a:off x="1588333" y="5981991"/>
            <a:ext cx="188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Count=0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B82091-C5A0-11B0-51E2-4D8531C7759B}"/>
              </a:ext>
            </a:extLst>
          </p:cNvPr>
          <p:cNvSpPr txBox="1"/>
          <p:nvPr/>
        </p:nvSpPr>
        <p:spPr>
          <a:xfrm flipH="1">
            <a:off x="4993891" y="5981991"/>
            <a:ext cx="452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need[‘A’]=0 need[‘B’]=0 need[‘C’]=0 need[‘D’]=-1 need[‘O’]=-1 need[‘E’]=-1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5F2617C-72E6-84CF-651B-727D9B47C3C0}"/>
              </a:ext>
            </a:extLst>
          </p:cNvPr>
          <p:cNvCxnSpPr/>
          <p:nvPr/>
        </p:nvCxnSpPr>
        <p:spPr>
          <a:xfrm flipV="1">
            <a:off x="4018998" y="3762011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83DF920-5B77-4D21-17FC-D305DED5B384}"/>
              </a:ext>
            </a:extLst>
          </p:cNvPr>
          <p:cNvCxnSpPr/>
          <p:nvPr/>
        </p:nvCxnSpPr>
        <p:spPr>
          <a:xfrm flipV="1">
            <a:off x="2931669" y="388765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770A410-577D-9120-3C2D-CDD516AAC00C}"/>
              </a:ext>
            </a:extLst>
          </p:cNvPr>
          <p:cNvSpPr txBox="1"/>
          <p:nvPr/>
        </p:nvSpPr>
        <p:spPr>
          <a:xfrm>
            <a:off x="2724176" y="4614497"/>
            <a:ext cx="15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CAB332-9494-041A-E11D-F5E5744CDD29}"/>
              </a:ext>
            </a:extLst>
          </p:cNvPr>
          <p:cNvSpPr txBox="1"/>
          <p:nvPr/>
        </p:nvSpPr>
        <p:spPr>
          <a:xfrm>
            <a:off x="3536051" y="459294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085A29-DE3C-5FDB-1994-4F2F6098BAA6}"/>
              </a:ext>
            </a:extLst>
          </p:cNvPr>
          <p:cNvSpPr txBox="1"/>
          <p:nvPr/>
        </p:nvSpPr>
        <p:spPr>
          <a:xfrm>
            <a:off x="5458478" y="3685521"/>
            <a:ext cx="105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我再缩！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D517FB-70E3-5A33-A7AC-80BF56EAD0FB}"/>
              </a:ext>
            </a:extLst>
          </p:cNvPr>
          <p:cNvSpPr txBox="1"/>
          <p:nvPr/>
        </p:nvSpPr>
        <p:spPr>
          <a:xfrm>
            <a:off x="2625580" y="1793899"/>
            <a:ext cx="660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符合条件的子串</a:t>
            </a:r>
            <a:r>
              <a:rPr lang="en-US" altLang="zh-CN" dirty="0"/>
              <a:t>size:6</a:t>
            </a:r>
            <a:r>
              <a:rPr lang="zh-CN" altLang="en-US" dirty="0"/>
              <a:t>        </a:t>
            </a:r>
            <a:r>
              <a:rPr lang="en-US" altLang="zh-CN" dirty="0"/>
              <a:t>size : </a:t>
            </a:r>
            <a:r>
              <a:rPr lang="en-US" altLang="zh-CN" dirty="0" err="1"/>
              <a:t>Math.min</a:t>
            </a:r>
            <a:r>
              <a:rPr lang="en-US" altLang="zh-CN" dirty="0"/>
              <a:t>(right-left+1,size)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A394E4-CB11-7F57-65DF-A36C357F1A72}"/>
              </a:ext>
            </a:extLst>
          </p:cNvPr>
          <p:cNvSpPr txBox="1"/>
          <p:nvPr/>
        </p:nvSpPr>
        <p:spPr>
          <a:xfrm>
            <a:off x="5240934" y="2537285"/>
            <a:ext cx="403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然后</a:t>
            </a:r>
            <a:r>
              <a:rPr lang="en-US" altLang="zh-CN" dirty="0">
                <a:solidFill>
                  <a:srgbClr val="FF0000"/>
                </a:solidFill>
              </a:rPr>
              <a:t>left</a:t>
            </a:r>
            <a:r>
              <a:rPr lang="zh-CN" altLang="en-US" dirty="0">
                <a:solidFill>
                  <a:srgbClr val="FF0000"/>
                </a:solidFill>
              </a:rPr>
              <a:t>指针开始缩，找最优解</a:t>
            </a:r>
          </a:p>
        </p:txBody>
      </p:sp>
      <p:pic>
        <p:nvPicPr>
          <p:cNvPr id="14" name="音频 13">
            <a:hlinkClick r:id="" action="ppaction://media"/>
            <a:extLst>
              <a:ext uri="{FF2B5EF4-FFF2-40B4-BE49-F238E27FC236}">
                <a16:creationId xmlns:a16="http://schemas.microsoft.com/office/drawing/2014/main" id="{D1B4DC80-CC95-16F5-C0CA-5DD77D00DA7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5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67"/>
    </mc:Choice>
    <mc:Fallback>
      <p:transition spd="slow" advTm="31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1C5B54-07D3-50CD-6C46-F841C47EA1B8}"/>
              </a:ext>
            </a:extLst>
          </p:cNvPr>
          <p:cNvSpPr txBox="1"/>
          <p:nvPr/>
        </p:nvSpPr>
        <p:spPr>
          <a:xfrm>
            <a:off x="1172664" y="3364434"/>
            <a:ext cx="440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S=ADOBECODEBANVC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C18D54-634F-DC96-8A45-AD09254C39F0}"/>
              </a:ext>
            </a:extLst>
          </p:cNvPr>
          <p:cNvSpPr txBox="1"/>
          <p:nvPr/>
        </p:nvSpPr>
        <p:spPr>
          <a:xfrm flipH="1">
            <a:off x="6745154" y="3364434"/>
            <a:ext cx="232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T=ABC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A8D36-F9FB-13EF-7C49-7D6A92EC85F0}"/>
              </a:ext>
            </a:extLst>
          </p:cNvPr>
          <p:cNvSpPr txBox="1"/>
          <p:nvPr/>
        </p:nvSpPr>
        <p:spPr>
          <a:xfrm flipH="1">
            <a:off x="1588333" y="5981991"/>
            <a:ext cx="188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Count=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B82091-C5A0-11B0-51E2-4D8531C7759B}"/>
              </a:ext>
            </a:extLst>
          </p:cNvPr>
          <p:cNvSpPr txBox="1"/>
          <p:nvPr/>
        </p:nvSpPr>
        <p:spPr>
          <a:xfrm flipH="1">
            <a:off x="4993891" y="5981991"/>
            <a:ext cx="452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need[‘A’]=0 need[‘B’]=0 need[‘C’]=1 need[‘D’]=-1 need[‘O’]=-1 need[‘E’]=-1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5F2617C-72E6-84CF-651B-727D9B47C3C0}"/>
              </a:ext>
            </a:extLst>
          </p:cNvPr>
          <p:cNvCxnSpPr/>
          <p:nvPr/>
        </p:nvCxnSpPr>
        <p:spPr>
          <a:xfrm flipV="1">
            <a:off x="4018998" y="3762011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83DF920-5B77-4D21-17FC-D305DED5B384}"/>
              </a:ext>
            </a:extLst>
          </p:cNvPr>
          <p:cNvCxnSpPr/>
          <p:nvPr/>
        </p:nvCxnSpPr>
        <p:spPr>
          <a:xfrm flipV="1">
            <a:off x="3141073" y="388765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770A410-577D-9120-3C2D-CDD516AAC00C}"/>
              </a:ext>
            </a:extLst>
          </p:cNvPr>
          <p:cNvSpPr txBox="1"/>
          <p:nvPr/>
        </p:nvSpPr>
        <p:spPr>
          <a:xfrm>
            <a:off x="2933581" y="4592940"/>
            <a:ext cx="15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CAB332-9494-041A-E11D-F5E5744CDD29}"/>
              </a:ext>
            </a:extLst>
          </p:cNvPr>
          <p:cNvSpPr txBox="1"/>
          <p:nvPr/>
        </p:nvSpPr>
        <p:spPr>
          <a:xfrm>
            <a:off x="3536051" y="459294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24A4CB-9B71-F815-69C1-8A12337241E8}"/>
              </a:ext>
            </a:extLst>
          </p:cNvPr>
          <p:cNvSpPr txBox="1"/>
          <p:nvPr/>
        </p:nvSpPr>
        <p:spPr>
          <a:xfrm flipH="1">
            <a:off x="4722421" y="2331371"/>
            <a:ext cx="370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不符合了，重新向右边找</a:t>
            </a:r>
          </a:p>
        </p:txBody>
      </p:sp>
      <p:pic>
        <p:nvPicPr>
          <p:cNvPr id="12" name="音频 11">
            <a:hlinkClick r:id="" action="ppaction://media"/>
            <a:extLst>
              <a:ext uri="{FF2B5EF4-FFF2-40B4-BE49-F238E27FC236}">
                <a16:creationId xmlns:a16="http://schemas.microsoft.com/office/drawing/2014/main" id="{CA9204DA-B77B-3847-5355-482F546BC56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84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74"/>
    </mc:Choice>
    <mc:Fallback>
      <p:transition spd="slow" advTm="17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1C5B54-07D3-50CD-6C46-F841C47EA1B8}"/>
              </a:ext>
            </a:extLst>
          </p:cNvPr>
          <p:cNvSpPr txBox="1"/>
          <p:nvPr/>
        </p:nvSpPr>
        <p:spPr>
          <a:xfrm>
            <a:off x="1172664" y="3364434"/>
            <a:ext cx="440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S=ADOBECODEBANVC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C18D54-634F-DC96-8A45-AD09254C39F0}"/>
              </a:ext>
            </a:extLst>
          </p:cNvPr>
          <p:cNvSpPr txBox="1"/>
          <p:nvPr/>
        </p:nvSpPr>
        <p:spPr>
          <a:xfrm flipH="1">
            <a:off x="6745154" y="3364434"/>
            <a:ext cx="232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T=ABC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A8D36-F9FB-13EF-7C49-7D6A92EC85F0}"/>
              </a:ext>
            </a:extLst>
          </p:cNvPr>
          <p:cNvSpPr txBox="1"/>
          <p:nvPr/>
        </p:nvSpPr>
        <p:spPr>
          <a:xfrm flipH="1">
            <a:off x="1588333" y="5981991"/>
            <a:ext cx="188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Count=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B82091-C5A0-11B0-51E2-4D8531C7759B}"/>
              </a:ext>
            </a:extLst>
          </p:cNvPr>
          <p:cNvSpPr txBox="1"/>
          <p:nvPr/>
        </p:nvSpPr>
        <p:spPr>
          <a:xfrm flipH="1">
            <a:off x="4993891" y="5981991"/>
            <a:ext cx="4526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need[‘A’]=0 need[‘B’]=0 need[‘C’]=1 need[‘D’]=-1 need[‘O’]=-1 need[‘E’]=-1 need[‘N’]=-1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5F2617C-72E6-84CF-651B-727D9B47C3C0}"/>
              </a:ext>
            </a:extLst>
          </p:cNvPr>
          <p:cNvCxnSpPr/>
          <p:nvPr/>
        </p:nvCxnSpPr>
        <p:spPr>
          <a:xfrm flipV="1">
            <a:off x="4249343" y="388765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83DF920-5B77-4D21-17FC-D305DED5B384}"/>
              </a:ext>
            </a:extLst>
          </p:cNvPr>
          <p:cNvCxnSpPr/>
          <p:nvPr/>
        </p:nvCxnSpPr>
        <p:spPr>
          <a:xfrm flipV="1">
            <a:off x="3141073" y="388765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770A410-577D-9120-3C2D-CDD516AAC00C}"/>
              </a:ext>
            </a:extLst>
          </p:cNvPr>
          <p:cNvSpPr txBox="1"/>
          <p:nvPr/>
        </p:nvSpPr>
        <p:spPr>
          <a:xfrm>
            <a:off x="2933581" y="4592940"/>
            <a:ext cx="15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CAB332-9494-041A-E11D-F5E5744CDD29}"/>
              </a:ext>
            </a:extLst>
          </p:cNvPr>
          <p:cNvSpPr txBox="1"/>
          <p:nvPr/>
        </p:nvSpPr>
        <p:spPr>
          <a:xfrm>
            <a:off x="3997013" y="459294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pic>
        <p:nvPicPr>
          <p:cNvPr id="9" name="音频 8">
            <a:hlinkClick r:id="" action="ppaction://media"/>
            <a:extLst>
              <a:ext uri="{FF2B5EF4-FFF2-40B4-BE49-F238E27FC236}">
                <a16:creationId xmlns:a16="http://schemas.microsoft.com/office/drawing/2014/main" id="{7D98FF8A-7C24-0B85-DAF1-E78F8A6448E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21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8"/>
    </mc:Choice>
    <mc:Fallback>
      <p:transition spd="slow" advTm="15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1C5B54-07D3-50CD-6C46-F841C47EA1B8}"/>
              </a:ext>
            </a:extLst>
          </p:cNvPr>
          <p:cNvSpPr txBox="1"/>
          <p:nvPr/>
        </p:nvSpPr>
        <p:spPr>
          <a:xfrm>
            <a:off x="1172664" y="3364434"/>
            <a:ext cx="440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S=ADOBECODEBANVC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C18D54-634F-DC96-8A45-AD09254C39F0}"/>
              </a:ext>
            </a:extLst>
          </p:cNvPr>
          <p:cNvSpPr txBox="1"/>
          <p:nvPr/>
        </p:nvSpPr>
        <p:spPr>
          <a:xfrm flipH="1">
            <a:off x="6745154" y="3364434"/>
            <a:ext cx="232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T=ABC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A8D36-F9FB-13EF-7C49-7D6A92EC85F0}"/>
              </a:ext>
            </a:extLst>
          </p:cNvPr>
          <p:cNvSpPr txBox="1"/>
          <p:nvPr/>
        </p:nvSpPr>
        <p:spPr>
          <a:xfrm flipH="1">
            <a:off x="1588333" y="5981991"/>
            <a:ext cx="188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Count=2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B82091-C5A0-11B0-51E2-4D8531C7759B}"/>
              </a:ext>
            </a:extLst>
          </p:cNvPr>
          <p:cNvSpPr txBox="1"/>
          <p:nvPr/>
        </p:nvSpPr>
        <p:spPr>
          <a:xfrm flipH="1">
            <a:off x="4993891" y="5981991"/>
            <a:ext cx="452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need[‘A’]=0 need[‘B’]=1 need[‘C’]=1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5F2617C-72E6-84CF-651B-727D9B47C3C0}"/>
              </a:ext>
            </a:extLst>
          </p:cNvPr>
          <p:cNvCxnSpPr/>
          <p:nvPr/>
        </p:nvCxnSpPr>
        <p:spPr>
          <a:xfrm flipV="1">
            <a:off x="1793899" y="388765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F3F76BC-22E8-0AE1-0844-F2B894632F86}"/>
              </a:ext>
            </a:extLst>
          </p:cNvPr>
          <p:cNvSpPr txBox="1"/>
          <p:nvPr/>
        </p:nvSpPr>
        <p:spPr>
          <a:xfrm flipH="1">
            <a:off x="1497591" y="4662743"/>
            <a:ext cx="169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right left</a:t>
            </a:r>
            <a:endParaRPr lang="zh-CN" altLang="en-US" dirty="0"/>
          </a:p>
        </p:txBody>
      </p:sp>
      <p:pic>
        <p:nvPicPr>
          <p:cNvPr id="8" name="音频 7">
            <a:hlinkClick r:id="" action="ppaction://media"/>
            <a:extLst>
              <a:ext uri="{FF2B5EF4-FFF2-40B4-BE49-F238E27FC236}">
                <a16:creationId xmlns:a16="http://schemas.microsoft.com/office/drawing/2014/main" id="{27D05276-7FA6-4364-E9AC-1FEC9519053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78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78"/>
    </mc:Choice>
    <mc:Fallback>
      <p:transition spd="slow" advTm="63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1C5B54-07D3-50CD-6C46-F841C47EA1B8}"/>
              </a:ext>
            </a:extLst>
          </p:cNvPr>
          <p:cNvSpPr txBox="1"/>
          <p:nvPr/>
        </p:nvSpPr>
        <p:spPr>
          <a:xfrm>
            <a:off x="1172664" y="3364434"/>
            <a:ext cx="440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S=ADOBECODEBANVC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C18D54-634F-DC96-8A45-AD09254C39F0}"/>
              </a:ext>
            </a:extLst>
          </p:cNvPr>
          <p:cNvSpPr txBox="1"/>
          <p:nvPr/>
        </p:nvSpPr>
        <p:spPr>
          <a:xfrm flipH="1">
            <a:off x="6745154" y="3364434"/>
            <a:ext cx="232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T=ABC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A8D36-F9FB-13EF-7C49-7D6A92EC85F0}"/>
              </a:ext>
            </a:extLst>
          </p:cNvPr>
          <p:cNvSpPr txBox="1"/>
          <p:nvPr/>
        </p:nvSpPr>
        <p:spPr>
          <a:xfrm flipH="1">
            <a:off x="1588333" y="5981991"/>
            <a:ext cx="188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Count=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B82091-C5A0-11B0-51E2-4D8531C7759B}"/>
              </a:ext>
            </a:extLst>
          </p:cNvPr>
          <p:cNvSpPr txBox="1"/>
          <p:nvPr/>
        </p:nvSpPr>
        <p:spPr>
          <a:xfrm flipH="1">
            <a:off x="4993891" y="5981991"/>
            <a:ext cx="4526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need[‘A’]=0 need[‘B’]=0 need[‘C’]=1 need[‘D’]=-1 need[‘O’]=-1 need[‘E’]=-1 need[‘N’]=-1 need[‘V’]=-1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5F2617C-72E6-84CF-651B-727D9B47C3C0}"/>
              </a:ext>
            </a:extLst>
          </p:cNvPr>
          <p:cNvCxnSpPr/>
          <p:nvPr/>
        </p:nvCxnSpPr>
        <p:spPr>
          <a:xfrm flipV="1">
            <a:off x="4500628" y="3817852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83DF920-5B77-4D21-17FC-D305DED5B384}"/>
              </a:ext>
            </a:extLst>
          </p:cNvPr>
          <p:cNvCxnSpPr/>
          <p:nvPr/>
        </p:nvCxnSpPr>
        <p:spPr>
          <a:xfrm flipV="1">
            <a:off x="3141073" y="388765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770A410-577D-9120-3C2D-CDD516AAC00C}"/>
              </a:ext>
            </a:extLst>
          </p:cNvPr>
          <p:cNvSpPr txBox="1"/>
          <p:nvPr/>
        </p:nvSpPr>
        <p:spPr>
          <a:xfrm>
            <a:off x="2933581" y="4592940"/>
            <a:ext cx="15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CAB332-9494-041A-E11D-F5E5744CDD29}"/>
              </a:ext>
            </a:extLst>
          </p:cNvPr>
          <p:cNvSpPr txBox="1"/>
          <p:nvPr/>
        </p:nvSpPr>
        <p:spPr>
          <a:xfrm>
            <a:off x="4262259" y="459294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pic>
        <p:nvPicPr>
          <p:cNvPr id="8" name="音频 7">
            <a:hlinkClick r:id="" action="ppaction://media"/>
            <a:extLst>
              <a:ext uri="{FF2B5EF4-FFF2-40B4-BE49-F238E27FC236}">
                <a16:creationId xmlns:a16="http://schemas.microsoft.com/office/drawing/2014/main" id="{C53F7E7E-473A-D0B9-A970-84BA0FCDED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11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9"/>
    </mc:Choice>
    <mc:Fallback>
      <p:transition spd="slow" advTm="14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535A38B-5DCC-8122-2199-7598E0C8A5D0}"/>
              </a:ext>
            </a:extLst>
          </p:cNvPr>
          <p:cNvSpPr/>
          <p:nvPr/>
        </p:nvSpPr>
        <p:spPr>
          <a:xfrm>
            <a:off x="3001466" y="3364434"/>
            <a:ext cx="1912561" cy="607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1C5B54-07D3-50CD-6C46-F841C47EA1B8}"/>
              </a:ext>
            </a:extLst>
          </p:cNvPr>
          <p:cNvSpPr txBox="1"/>
          <p:nvPr/>
        </p:nvSpPr>
        <p:spPr>
          <a:xfrm>
            <a:off x="1172664" y="3364434"/>
            <a:ext cx="440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S=ADOBECODEBANVC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C18D54-634F-DC96-8A45-AD09254C39F0}"/>
              </a:ext>
            </a:extLst>
          </p:cNvPr>
          <p:cNvSpPr txBox="1"/>
          <p:nvPr/>
        </p:nvSpPr>
        <p:spPr>
          <a:xfrm flipH="1">
            <a:off x="6745154" y="3364434"/>
            <a:ext cx="232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T=ABC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A8D36-F9FB-13EF-7C49-7D6A92EC85F0}"/>
              </a:ext>
            </a:extLst>
          </p:cNvPr>
          <p:cNvSpPr txBox="1"/>
          <p:nvPr/>
        </p:nvSpPr>
        <p:spPr>
          <a:xfrm flipH="1">
            <a:off x="1588333" y="5981991"/>
            <a:ext cx="188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Count=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B82091-C5A0-11B0-51E2-4D8531C7759B}"/>
              </a:ext>
            </a:extLst>
          </p:cNvPr>
          <p:cNvSpPr txBox="1"/>
          <p:nvPr/>
        </p:nvSpPr>
        <p:spPr>
          <a:xfrm flipH="1">
            <a:off x="4993891" y="5981991"/>
            <a:ext cx="4526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need[‘A’]=0 need[‘B’]=0 need[‘C’]=0 need[‘D’]=-1 need[‘O’]=-1 need[‘E’]=-1 need[‘N’]=-1 need[‘V’]=-1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5F2617C-72E6-84CF-651B-727D9B47C3C0}"/>
              </a:ext>
            </a:extLst>
          </p:cNvPr>
          <p:cNvCxnSpPr/>
          <p:nvPr/>
        </p:nvCxnSpPr>
        <p:spPr>
          <a:xfrm flipV="1">
            <a:off x="4730974" y="3817852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83DF920-5B77-4D21-17FC-D305DED5B384}"/>
              </a:ext>
            </a:extLst>
          </p:cNvPr>
          <p:cNvCxnSpPr/>
          <p:nvPr/>
        </p:nvCxnSpPr>
        <p:spPr>
          <a:xfrm flipV="1">
            <a:off x="3141073" y="388765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770A410-577D-9120-3C2D-CDD516AAC00C}"/>
              </a:ext>
            </a:extLst>
          </p:cNvPr>
          <p:cNvSpPr txBox="1"/>
          <p:nvPr/>
        </p:nvSpPr>
        <p:spPr>
          <a:xfrm>
            <a:off x="2933581" y="4592940"/>
            <a:ext cx="15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CAB332-9494-041A-E11D-F5E5744CDD29}"/>
              </a:ext>
            </a:extLst>
          </p:cNvPr>
          <p:cNvSpPr txBox="1"/>
          <p:nvPr/>
        </p:nvSpPr>
        <p:spPr>
          <a:xfrm>
            <a:off x="4461549" y="456549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DCBCCF-BEEB-DA66-52DC-0317AC4F761D}"/>
              </a:ext>
            </a:extLst>
          </p:cNvPr>
          <p:cNvSpPr txBox="1"/>
          <p:nvPr/>
        </p:nvSpPr>
        <p:spPr>
          <a:xfrm>
            <a:off x="2625580" y="1793899"/>
            <a:ext cx="660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符合条件的子串</a:t>
            </a:r>
            <a:r>
              <a:rPr lang="en-US" altLang="zh-CN" dirty="0"/>
              <a:t>size:6</a:t>
            </a:r>
            <a:r>
              <a:rPr lang="zh-CN" altLang="en-US" dirty="0"/>
              <a:t>        </a:t>
            </a:r>
            <a:r>
              <a:rPr lang="en-US" altLang="zh-CN" dirty="0"/>
              <a:t>size : </a:t>
            </a:r>
            <a:r>
              <a:rPr lang="en-US" altLang="zh-CN" dirty="0" err="1"/>
              <a:t>Math.min</a:t>
            </a:r>
            <a:r>
              <a:rPr lang="en-US" altLang="zh-CN" dirty="0"/>
              <a:t>(right-left+1,size)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3611DFD-D719-AB24-2246-32B132291E94}"/>
              </a:ext>
            </a:extLst>
          </p:cNvPr>
          <p:cNvCxnSpPr/>
          <p:nvPr/>
        </p:nvCxnSpPr>
        <p:spPr>
          <a:xfrm>
            <a:off x="3399334" y="2233649"/>
            <a:ext cx="537472" cy="99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音频 14">
            <a:hlinkClick r:id="" action="ppaction://media"/>
            <a:extLst>
              <a:ext uri="{FF2B5EF4-FFF2-40B4-BE49-F238E27FC236}">
                <a16:creationId xmlns:a16="http://schemas.microsoft.com/office/drawing/2014/main" id="{C89902EB-413A-91F1-D8CE-5AC93DE379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82"/>
    </mc:Choice>
    <mc:Fallback>
      <p:transition spd="slow" advTm="1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535A38B-5DCC-8122-2199-7598E0C8A5D0}"/>
              </a:ext>
            </a:extLst>
          </p:cNvPr>
          <p:cNvSpPr/>
          <p:nvPr/>
        </p:nvSpPr>
        <p:spPr>
          <a:xfrm>
            <a:off x="3294634" y="3364434"/>
            <a:ext cx="1619393" cy="59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1C5B54-07D3-50CD-6C46-F841C47EA1B8}"/>
              </a:ext>
            </a:extLst>
          </p:cNvPr>
          <p:cNvSpPr txBox="1"/>
          <p:nvPr/>
        </p:nvSpPr>
        <p:spPr>
          <a:xfrm>
            <a:off x="1172664" y="3364434"/>
            <a:ext cx="440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S=ADOBECODEBANVC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C18D54-634F-DC96-8A45-AD09254C39F0}"/>
              </a:ext>
            </a:extLst>
          </p:cNvPr>
          <p:cNvSpPr txBox="1"/>
          <p:nvPr/>
        </p:nvSpPr>
        <p:spPr>
          <a:xfrm flipH="1">
            <a:off x="6745154" y="3364434"/>
            <a:ext cx="232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T=ABC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A8D36-F9FB-13EF-7C49-7D6A92EC85F0}"/>
              </a:ext>
            </a:extLst>
          </p:cNvPr>
          <p:cNvSpPr txBox="1"/>
          <p:nvPr/>
        </p:nvSpPr>
        <p:spPr>
          <a:xfrm flipH="1">
            <a:off x="1588333" y="5981991"/>
            <a:ext cx="188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Count=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B82091-C5A0-11B0-51E2-4D8531C7759B}"/>
              </a:ext>
            </a:extLst>
          </p:cNvPr>
          <p:cNvSpPr txBox="1"/>
          <p:nvPr/>
        </p:nvSpPr>
        <p:spPr>
          <a:xfrm flipH="1">
            <a:off x="4993891" y="5981991"/>
            <a:ext cx="4526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need[‘A’]=0 need[‘B’]=0 need[‘C’]=0 need[‘D’]=-1 need[‘O’]=0 need[‘E’]=-1 need[‘N’]=-1 need[‘V’]=-1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5F2617C-72E6-84CF-651B-727D9B47C3C0}"/>
              </a:ext>
            </a:extLst>
          </p:cNvPr>
          <p:cNvCxnSpPr/>
          <p:nvPr/>
        </p:nvCxnSpPr>
        <p:spPr>
          <a:xfrm flipV="1">
            <a:off x="4730974" y="3817852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83DF920-5B77-4D21-17FC-D305DED5B384}"/>
              </a:ext>
            </a:extLst>
          </p:cNvPr>
          <p:cNvCxnSpPr/>
          <p:nvPr/>
        </p:nvCxnSpPr>
        <p:spPr>
          <a:xfrm flipV="1">
            <a:off x="3413299" y="388765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770A410-577D-9120-3C2D-CDD516AAC00C}"/>
              </a:ext>
            </a:extLst>
          </p:cNvPr>
          <p:cNvSpPr txBox="1"/>
          <p:nvPr/>
        </p:nvSpPr>
        <p:spPr>
          <a:xfrm>
            <a:off x="3185488" y="4592940"/>
            <a:ext cx="15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CAB332-9494-041A-E11D-F5E5744CDD29}"/>
              </a:ext>
            </a:extLst>
          </p:cNvPr>
          <p:cNvSpPr txBox="1"/>
          <p:nvPr/>
        </p:nvSpPr>
        <p:spPr>
          <a:xfrm>
            <a:off x="4461549" y="456549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4FDE66-5CD9-A2C2-F48B-BB7EFC4ED2CD}"/>
              </a:ext>
            </a:extLst>
          </p:cNvPr>
          <p:cNvSpPr txBox="1"/>
          <p:nvPr/>
        </p:nvSpPr>
        <p:spPr>
          <a:xfrm>
            <a:off x="2625580" y="1793899"/>
            <a:ext cx="660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符合条件的子串</a:t>
            </a:r>
            <a:r>
              <a:rPr lang="en-US" altLang="zh-CN" dirty="0"/>
              <a:t>size:6</a:t>
            </a:r>
            <a:r>
              <a:rPr lang="zh-CN" altLang="en-US" dirty="0"/>
              <a:t>        </a:t>
            </a:r>
            <a:r>
              <a:rPr lang="en-US" altLang="zh-CN" dirty="0"/>
              <a:t>size : </a:t>
            </a:r>
            <a:r>
              <a:rPr lang="en-US" altLang="zh-CN" dirty="0" err="1"/>
              <a:t>Math.min</a:t>
            </a:r>
            <a:r>
              <a:rPr lang="en-US" altLang="zh-CN" dirty="0"/>
              <a:t>(right-left+1,size)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7B43AB-38A1-B7BD-54E9-FE206334429A}"/>
              </a:ext>
            </a:extLst>
          </p:cNvPr>
          <p:cNvSpPr txBox="1"/>
          <p:nvPr/>
        </p:nvSpPr>
        <p:spPr>
          <a:xfrm>
            <a:off x="5240934" y="2537285"/>
            <a:ext cx="403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然后</a:t>
            </a:r>
            <a:r>
              <a:rPr lang="en-US" altLang="zh-CN" dirty="0">
                <a:solidFill>
                  <a:srgbClr val="FF0000"/>
                </a:solidFill>
              </a:rPr>
              <a:t>left</a:t>
            </a:r>
            <a:r>
              <a:rPr lang="zh-CN" altLang="en-US" dirty="0">
                <a:solidFill>
                  <a:srgbClr val="FF0000"/>
                </a:solidFill>
              </a:rPr>
              <a:t>指针开始缩，找最优解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48F600C-3360-E962-9808-1AA210E7C0FA}"/>
              </a:ext>
            </a:extLst>
          </p:cNvPr>
          <p:cNvCxnSpPr/>
          <p:nvPr/>
        </p:nvCxnSpPr>
        <p:spPr>
          <a:xfrm>
            <a:off x="3413299" y="2163231"/>
            <a:ext cx="355983" cy="80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音频 14">
            <a:hlinkClick r:id="" action="ppaction://media"/>
            <a:extLst>
              <a:ext uri="{FF2B5EF4-FFF2-40B4-BE49-F238E27FC236}">
                <a16:creationId xmlns:a16="http://schemas.microsoft.com/office/drawing/2014/main" id="{B3A86E94-0571-A72A-E3BB-35C106E6EA6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34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2"/>
    </mc:Choice>
    <mc:Fallback>
      <p:transition spd="slow" advTm="15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535A38B-5DCC-8122-2199-7598E0C8A5D0}"/>
              </a:ext>
            </a:extLst>
          </p:cNvPr>
          <p:cNvSpPr/>
          <p:nvPr/>
        </p:nvSpPr>
        <p:spPr>
          <a:xfrm>
            <a:off x="3531956" y="3175680"/>
            <a:ext cx="1396031" cy="775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1C5B54-07D3-50CD-6C46-F841C47EA1B8}"/>
              </a:ext>
            </a:extLst>
          </p:cNvPr>
          <p:cNvSpPr txBox="1"/>
          <p:nvPr/>
        </p:nvSpPr>
        <p:spPr>
          <a:xfrm>
            <a:off x="1172664" y="3364434"/>
            <a:ext cx="440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S=ADOBECODEBANVC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C18D54-634F-DC96-8A45-AD09254C39F0}"/>
              </a:ext>
            </a:extLst>
          </p:cNvPr>
          <p:cNvSpPr txBox="1"/>
          <p:nvPr/>
        </p:nvSpPr>
        <p:spPr>
          <a:xfrm flipH="1">
            <a:off x="6745154" y="3364434"/>
            <a:ext cx="232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T=ABC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A8D36-F9FB-13EF-7C49-7D6A92EC85F0}"/>
              </a:ext>
            </a:extLst>
          </p:cNvPr>
          <p:cNvSpPr txBox="1"/>
          <p:nvPr/>
        </p:nvSpPr>
        <p:spPr>
          <a:xfrm flipH="1">
            <a:off x="1588333" y="5981991"/>
            <a:ext cx="188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Count=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B82091-C5A0-11B0-51E2-4D8531C7759B}"/>
              </a:ext>
            </a:extLst>
          </p:cNvPr>
          <p:cNvSpPr txBox="1"/>
          <p:nvPr/>
        </p:nvSpPr>
        <p:spPr>
          <a:xfrm flipH="1">
            <a:off x="4993891" y="5981991"/>
            <a:ext cx="4526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need[‘A’]=0 need[‘B’]=0 need[‘C’]=0 need[‘D’]=0 need[‘O’]=0 need[‘E’]=-1 need[‘N’]=-1 need[‘V’]=-1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5F2617C-72E6-84CF-651B-727D9B47C3C0}"/>
              </a:ext>
            </a:extLst>
          </p:cNvPr>
          <p:cNvCxnSpPr/>
          <p:nvPr/>
        </p:nvCxnSpPr>
        <p:spPr>
          <a:xfrm flipV="1">
            <a:off x="4730974" y="3817852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83DF920-5B77-4D21-17FC-D305DED5B384}"/>
              </a:ext>
            </a:extLst>
          </p:cNvPr>
          <p:cNvCxnSpPr/>
          <p:nvPr/>
        </p:nvCxnSpPr>
        <p:spPr>
          <a:xfrm flipV="1">
            <a:off x="3615724" y="388765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770A410-577D-9120-3C2D-CDD516AAC00C}"/>
              </a:ext>
            </a:extLst>
          </p:cNvPr>
          <p:cNvSpPr txBox="1"/>
          <p:nvPr/>
        </p:nvSpPr>
        <p:spPr>
          <a:xfrm>
            <a:off x="3374902" y="4592940"/>
            <a:ext cx="15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CAB332-9494-041A-E11D-F5E5744CDD29}"/>
              </a:ext>
            </a:extLst>
          </p:cNvPr>
          <p:cNvSpPr txBox="1"/>
          <p:nvPr/>
        </p:nvSpPr>
        <p:spPr>
          <a:xfrm>
            <a:off x="4461549" y="456549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CB8E38-FF84-B1E0-A0C4-867257B1740C}"/>
              </a:ext>
            </a:extLst>
          </p:cNvPr>
          <p:cNvSpPr txBox="1"/>
          <p:nvPr/>
        </p:nvSpPr>
        <p:spPr>
          <a:xfrm>
            <a:off x="2625580" y="1793899"/>
            <a:ext cx="660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符合条件的子串</a:t>
            </a:r>
            <a:r>
              <a:rPr lang="en-US" altLang="zh-CN" dirty="0"/>
              <a:t>size:6</a:t>
            </a:r>
            <a:r>
              <a:rPr lang="zh-CN" altLang="en-US" dirty="0"/>
              <a:t>        </a:t>
            </a:r>
            <a:r>
              <a:rPr lang="en-US" altLang="zh-CN" dirty="0"/>
              <a:t>size : </a:t>
            </a:r>
            <a:r>
              <a:rPr lang="en-US" altLang="zh-CN" dirty="0" err="1"/>
              <a:t>Math.min</a:t>
            </a:r>
            <a:r>
              <a:rPr lang="en-US" altLang="zh-CN" dirty="0"/>
              <a:t>(right-left+1,size)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153D24-0DDD-AC67-A91F-3293AD8B21BA}"/>
              </a:ext>
            </a:extLst>
          </p:cNvPr>
          <p:cNvSpPr txBox="1"/>
          <p:nvPr/>
        </p:nvSpPr>
        <p:spPr>
          <a:xfrm>
            <a:off x="5240934" y="2537285"/>
            <a:ext cx="403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然后</a:t>
            </a:r>
            <a:r>
              <a:rPr lang="en-US" altLang="zh-CN" dirty="0">
                <a:solidFill>
                  <a:srgbClr val="FF0000"/>
                </a:solidFill>
              </a:rPr>
              <a:t>left</a:t>
            </a:r>
            <a:r>
              <a:rPr lang="zh-CN" altLang="en-US" dirty="0">
                <a:solidFill>
                  <a:srgbClr val="FF0000"/>
                </a:solidFill>
              </a:rPr>
              <a:t>指针开始缩，找最优解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F6BEFEE-005C-9AE7-AA0C-1E57227C1064}"/>
              </a:ext>
            </a:extLst>
          </p:cNvPr>
          <p:cNvCxnSpPr/>
          <p:nvPr/>
        </p:nvCxnSpPr>
        <p:spPr>
          <a:xfrm>
            <a:off x="3615724" y="2163231"/>
            <a:ext cx="509546" cy="88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音频 14">
            <a:hlinkClick r:id="" action="ppaction://media"/>
            <a:extLst>
              <a:ext uri="{FF2B5EF4-FFF2-40B4-BE49-F238E27FC236}">
                <a16:creationId xmlns:a16="http://schemas.microsoft.com/office/drawing/2014/main" id="{83CBC20F-DE94-FD04-8237-8CB01265C1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41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9"/>
    </mc:Choice>
    <mc:Fallback>
      <p:transition spd="slow" advTm="14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535A38B-5DCC-8122-2199-7598E0C8A5D0}"/>
              </a:ext>
            </a:extLst>
          </p:cNvPr>
          <p:cNvSpPr/>
          <p:nvPr/>
        </p:nvSpPr>
        <p:spPr>
          <a:xfrm>
            <a:off x="3699484" y="3175680"/>
            <a:ext cx="1228503" cy="775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1C5B54-07D3-50CD-6C46-F841C47EA1B8}"/>
              </a:ext>
            </a:extLst>
          </p:cNvPr>
          <p:cNvSpPr txBox="1"/>
          <p:nvPr/>
        </p:nvSpPr>
        <p:spPr>
          <a:xfrm>
            <a:off x="1172664" y="3364434"/>
            <a:ext cx="440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S=ADOBECODEBANVC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C18D54-634F-DC96-8A45-AD09254C39F0}"/>
              </a:ext>
            </a:extLst>
          </p:cNvPr>
          <p:cNvSpPr txBox="1"/>
          <p:nvPr/>
        </p:nvSpPr>
        <p:spPr>
          <a:xfrm flipH="1">
            <a:off x="6745154" y="3364434"/>
            <a:ext cx="232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T=ABC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A8D36-F9FB-13EF-7C49-7D6A92EC85F0}"/>
              </a:ext>
            </a:extLst>
          </p:cNvPr>
          <p:cNvSpPr txBox="1"/>
          <p:nvPr/>
        </p:nvSpPr>
        <p:spPr>
          <a:xfrm flipH="1">
            <a:off x="1588333" y="5981991"/>
            <a:ext cx="188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Count=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B82091-C5A0-11B0-51E2-4D8531C7759B}"/>
              </a:ext>
            </a:extLst>
          </p:cNvPr>
          <p:cNvSpPr txBox="1"/>
          <p:nvPr/>
        </p:nvSpPr>
        <p:spPr>
          <a:xfrm flipH="1">
            <a:off x="4993891" y="5981991"/>
            <a:ext cx="4526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need[‘A’]=0 need[‘B’]=0 need[‘C’]=0 need[‘D’]=0 need[‘O’]=0 need[‘E’]=0 need[‘N’]=-1 need[‘V’]=-1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5F2617C-72E6-84CF-651B-727D9B47C3C0}"/>
              </a:ext>
            </a:extLst>
          </p:cNvPr>
          <p:cNvCxnSpPr/>
          <p:nvPr/>
        </p:nvCxnSpPr>
        <p:spPr>
          <a:xfrm flipV="1">
            <a:off x="4730974" y="3817852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83DF920-5B77-4D21-17FC-D305DED5B384}"/>
              </a:ext>
            </a:extLst>
          </p:cNvPr>
          <p:cNvCxnSpPr/>
          <p:nvPr/>
        </p:nvCxnSpPr>
        <p:spPr>
          <a:xfrm flipV="1">
            <a:off x="3783248" y="388765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770A410-577D-9120-3C2D-CDD516AAC00C}"/>
              </a:ext>
            </a:extLst>
          </p:cNvPr>
          <p:cNvSpPr txBox="1"/>
          <p:nvPr/>
        </p:nvSpPr>
        <p:spPr>
          <a:xfrm>
            <a:off x="3561798" y="4565490"/>
            <a:ext cx="15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CAB332-9494-041A-E11D-F5E5744CDD29}"/>
              </a:ext>
            </a:extLst>
          </p:cNvPr>
          <p:cNvSpPr txBox="1"/>
          <p:nvPr/>
        </p:nvSpPr>
        <p:spPr>
          <a:xfrm>
            <a:off x="4461549" y="456549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F1E533-566F-3CE6-2B08-4C380819AF49}"/>
              </a:ext>
            </a:extLst>
          </p:cNvPr>
          <p:cNvSpPr txBox="1"/>
          <p:nvPr/>
        </p:nvSpPr>
        <p:spPr>
          <a:xfrm>
            <a:off x="2625580" y="1793899"/>
            <a:ext cx="660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符合条件的子串</a:t>
            </a:r>
            <a:r>
              <a:rPr lang="en-US" altLang="zh-CN" dirty="0"/>
              <a:t>size:5</a:t>
            </a:r>
            <a:r>
              <a:rPr lang="zh-CN" altLang="en-US" dirty="0"/>
              <a:t>        </a:t>
            </a:r>
            <a:r>
              <a:rPr lang="en-US" altLang="zh-CN" dirty="0"/>
              <a:t>size : </a:t>
            </a:r>
            <a:r>
              <a:rPr lang="en-US" altLang="zh-CN" dirty="0" err="1"/>
              <a:t>Math.min</a:t>
            </a:r>
            <a:r>
              <a:rPr lang="en-US" altLang="zh-CN" dirty="0"/>
              <a:t>(right-left+1,size)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673A01-B998-7293-AC37-04D965A9E96C}"/>
              </a:ext>
            </a:extLst>
          </p:cNvPr>
          <p:cNvSpPr txBox="1"/>
          <p:nvPr/>
        </p:nvSpPr>
        <p:spPr>
          <a:xfrm>
            <a:off x="5240934" y="2537285"/>
            <a:ext cx="403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然后</a:t>
            </a:r>
            <a:r>
              <a:rPr lang="en-US" altLang="zh-CN" dirty="0">
                <a:solidFill>
                  <a:srgbClr val="FF0000"/>
                </a:solidFill>
              </a:rPr>
              <a:t>left</a:t>
            </a:r>
            <a:r>
              <a:rPr lang="zh-CN" altLang="en-US" dirty="0">
                <a:solidFill>
                  <a:srgbClr val="FF0000"/>
                </a:solidFill>
              </a:rPr>
              <a:t>指针开始缩，找最优解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C8C408D-E803-5932-3D87-ED9262A8F2F0}"/>
              </a:ext>
            </a:extLst>
          </p:cNvPr>
          <p:cNvCxnSpPr/>
          <p:nvPr/>
        </p:nvCxnSpPr>
        <p:spPr>
          <a:xfrm>
            <a:off x="3887945" y="2268550"/>
            <a:ext cx="153563" cy="63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音频 14">
            <a:hlinkClick r:id="" action="ppaction://media"/>
            <a:extLst>
              <a:ext uri="{FF2B5EF4-FFF2-40B4-BE49-F238E27FC236}">
                <a16:creationId xmlns:a16="http://schemas.microsoft.com/office/drawing/2014/main" id="{0363486F-483C-8D70-0029-1F9BE5B67F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13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33"/>
    </mc:Choice>
    <mc:Fallback>
      <p:transition spd="slow" advTm="17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1C5B54-07D3-50CD-6C46-F841C47EA1B8}"/>
              </a:ext>
            </a:extLst>
          </p:cNvPr>
          <p:cNvSpPr txBox="1"/>
          <p:nvPr/>
        </p:nvSpPr>
        <p:spPr>
          <a:xfrm>
            <a:off x="1172664" y="3364434"/>
            <a:ext cx="440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S=ADOBECODEBANVC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C18D54-634F-DC96-8A45-AD09254C39F0}"/>
              </a:ext>
            </a:extLst>
          </p:cNvPr>
          <p:cNvSpPr txBox="1"/>
          <p:nvPr/>
        </p:nvSpPr>
        <p:spPr>
          <a:xfrm flipH="1">
            <a:off x="6745154" y="3364434"/>
            <a:ext cx="232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T=ABC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A8D36-F9FB-13EF-7C49-7D6A92EC85F0}"/>
              </a:ext>
            </a:extLst>
          </p:cNvPr>
          <p:cNvSpPr txBox="1"/>
          <p:nvPr/>
        </p:nvSpPr>
        <p:spPr>
          <a:xfrm flipH="1">
            <a:off x="1588333" y="5981991"/>
            <a:ext cx="188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Count=2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B82091-C5A0-11B0-51E2-4D8531C7759B}"/>
              </a:ext>
            </a:extLst>
          </p:cNvPr>
          <p:cNvSpPr txBox="1"/>
          <p:nvPr/>
        </p:nvSpPr>
        <p:spPr>
          <a:xfrm flipH="1">
            <a:off x="4993891" y="5981991"/>
            <a:ext cx="452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need[‘A’]=0 need[‘B’]=1 need[‘C’]=1 need[D]=-1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5F2617C-72E6-84CF-651B-727D9B47C3C0}"/>
              </a:ext>
            </a:extLst>
          </p:cNvPr>
          <p:cNvCxnSpPr/>
          <p:nvPr/>
        </p:nvCxnSpPr>
        <p:spPr>
          <a:xfrm flipV="1">
            <a:off x="2017264" y="388765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70253282-61B0-6B8F-B927-BE68F3C84977}"/>
              </a:ext>
            </a:extLst>
          </p:cNvPr>
          <p:cNvCxnSpPr/>
          <p:nvPr/>
        </p:nvCxnSpPr>
        <p:spPr>
          <a:xfrm flipV="1">
            <a:off x="1750855" y="388765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E0344A9-E8D5-F198-D255-F81FDEFEA4D5}"/>
              </a:ext>
            </a:extLst>
          </p:cNvPr>
          <p:cNvSpPr txBox="1"/>
          <p:nvPr/>
        </p:nvSpPr>
        <p:spPr>
          <a:xfrm flipH="1">
            <a:off x="1452571" y="4768368"/>
            <a:ext cx="56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A289EB-B31F-DDB2-C943-E67EFF83A63A}"/>
              </a:ext>
            </a:extLst>
          </p:cNvPr>
          <p:cNvSpPr txBox="1"/>
          <p:nvPr/>
        </p:nvSpPr>
        <p:spPr>
          <a:xfrm>
            <a:off x="1845902" y="4768368"/>
            <a:ext cx="122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pic>
        <p:nvPicPr>
          <p:cNvPr id="9" name="音频 8">
            <a:hlinkClick r:id="" action="ppaction://media"/>
            <a:extLst>
              <a:ext uri="{FF2B5EF4-FFF2-40B4-BE49-F238E27FC236}">
                <a16:creationId xmlns:a16="http://schemas.microsoft.com/office/drawing/2014/main" id="{74B581B1-CC39-676B-B282-AA289E0C98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95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13"/>
    </mc:Choice>
    <mc:Fallback>
      <p:transition spd="slow" advTm="5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1C5B54-07D3-50CD-6C46-F841C47EA1B8}"/>
              </a:ext>
            </a:extLst>
          </p:cNvPr>
          <p:cNvSpPr txBox="1"/>
          <p:nvPr/>
        </p:nvSpPr>
        <p:spPr>
          <a:xfrm>
            <a:off x="1172664" y="3364434"/>
            <a:ext cx="440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S=ADOBECODEBANVC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C18D54-634F-DC96-8A45-AD09254C39F0}"/>
              </a:ext>
            </a:extLst>
          </p:cNvPr>
          <p:cNvSpPr txBox="1"/>
          <p:nvPr/>
        </p:nvSpPr>
        <p:spPr>
          <a:xfrm flipH="1">
            <a:off x="6745154" y="3364434"/>
            <a:ext cx="232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T=ABC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A8D36-F9FB-13EF-7C49-7D6A92EC85F0}"/>
              </a:ext>
            </a:extLst>
          </p:cNvPr>
          <p:cNvSpPr txBox="1"/>
          <p:nvPr/>
        </p:nvSpPr>
        <p:spPr>
          <a:xfrm flipH="1">
            <a:off x="1588333" y="5981991"/>
            <a:ext cx="188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Count=2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B82091-C5A0-11B0-51E2-4D8531C7759B}"/>
              </a:ext>
            </a:extLst>
          </p:cNvPr>
          <p:cNvSpPr txBox="1"/>
          <p:nvPr/>
        </p:nvSpPr>
        <p:spPr>
          <a:xfrm flipH="1">
            <a:off x="4993891" y="5981991"/>
            <a:ext cx="452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need[‘A’]=0 need[‘B’]=1 need[‘C’]=1 need[‘D’]=-1 need[‘O’]=-1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5F2617C-72E6-84CF-651B-727D9B47C3C0}"/>
              </a:ext>
            </a:extLst>
          </p:cNvPr>
          <p:cNvCxnSpPr/>
          <p:nvPr/>
        </p:nvCxnSpPr>
        <p:spPr>
          <a:xfrm flipV="1">
            <a:off x="2284429" y="3870837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FA3A83CD-F5AA-38C0-0DAB-FECBB5B9B519}"/>
              </a:ext>
            </a:extLst>
          </p:cNvPr>
          <p:cNvCxnSpPr/>
          <p:nvPr/>
        </p:nvCxnSpPr>
        <p:spPr>
          <a:xfrm flipV="1">
            <a:off x="1765978" y="388765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F198CBA-008D-EF23-7511-FDE821BE1E1D}"/>
              </a:ext>
            </a:extLst>
          </p:cNvPr>
          <p:cNvSpPr txBox="1"/>
          <p:nvPr/>
        </p:nvSpPr>
        <p:spPr>
          <a:xfrm>
            <a:off x="1532492" y="4669722"/>
            <a:ext cx="15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912C39-5AFE-EB2F-8E99-E964CE10109E}"/>
              </a:ext>
            </a:extLst>
          </p:cNvPr>
          <p:cNvSpPr txBox="1"/>
          <p:nvPr/>
        </p:nvSpPr>
        <p:spPr>
          <a:xfrm>
            <a:off x="2061064" y="466972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pic>
        <p:nvPicPr>
          <p:cNvPr id="9" name="音频 8">
            <a:hlinkClick r:id="" action="ppaction://media"/>
            <a:extLst>
              <a:ext uri="{FF2B5EF4-FFF2-40B4-BE49-F238E27FC236}">
                <a16:creationId xmlns:a16="http://schemas.microsoft.com/office/drawing/2014/main" id="{7A6C8176-380C-3BD6-5BA0-91D61F36F3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57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57"/>
    </mc:Choice>
    <mc:Fallback>
      <p:transition spd="slow" advTm="5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1C5B54-07D3-50CD-6C46-F841C47EA1B8}"/>
              </a:ext>
            </a:extLst>
          </p:cNvPr>
          <p:cNvSpPr txBox="1"/>
          <p:nvPr/>
        </p:nvSpPr>
        <p:spPr>
          <a:xfrm>
            <a:off x="1172664" y="3364434"/>
            <a:ext cx="440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S=ADOBECODEBANVC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C18D54-634F-DC96-8A45-AD09254C39F0}"/>
              </a:ext>
            </a:extLst>
          </p:cNvPr>
          <p:cNvSpPr txBox="1"/>
          <p:nvPr/>
        </p:nvSpPr>
        <p:spPr>
          <a:xfrm flipH="1">
            <a:off x="6745154" y="3364434"/>
            <a:ext cx="232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T=ABC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A8D36-F9FB-13EF-7C49-7D6A92EC85F0}"/>
              </a:ext>
            </a:extLst>
          </p:cNvPr>
          <p:cNvSpPr txBox="1"/>
          <p:nvPr/>
        </p:nvSpPr>
        <p:spPr>
          <a:xfrm flipH="1">
            <a:off x="1588333" y="5981991"/>
            <a:ext cx="188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Count=1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B82091-C5A0-11B0-51E2-4D8531C7759B}"/>
              </a:ext>
            </a:extLst>
          </p:cNvPr>
          <p:cNvSpPr txBox="1"/>
          <p:nvPr/>
        </p:nvSpPr>
        <p:spPr>
          <a:xfrm flipH="1">
            <a:off x="4993891" y="5981991"/>
            <a:ext cx="452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need[‘A’]=0 need[‘B’]=0 need[‘C’]=1 need[‘D’]=-1 need[‘O’]=-1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5F2617C-72E6-84CF-651B-727D9B47C3C0}"/>
              </a:ext>
            </a:extLst>
          </p:cNvPr>
          <p:cNvCxnSpPr/>
          <p:nvPr/>
        </p:nvCxnSpPr>
        <p:spPr>
          <a:xfrm flipV="1">
            <a:off x="2532224" y="388765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FA3A83CD-F5AA-38C0-0DAB-FECBB5B9B519}"/>
              </a:ext>
            </a:extLst>
          </p:cNvPr>
          <p:cNvCxnSpPr/>
          <p:nvPr/>
        </p:nvCxnSpPr>
        <p:spPr>
          <a:xfrm flipV="1">
            <a:off x="1765978" y="388765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F198CBA-008D-EF23-7511-FDE821BE1E1D}"/>
              </a:ext>
            </a:extLst>
          </p:cNvPr>
          <p:cNvSpPr txBox="1"/>
          <p:nvPr/>
        </p:nvSpPr>
        <p:spPr>
          <a:xfrm>
            <a:off x="1532492" y="4669722"/>
            <a:ext cx="15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912C39-5AFE-EB2F-8E99-E964CE10109E}"/>
              </a:ext>
            </a:extLst>
          </p:cNvPr>
          <p:cNvSpPr txBox="1"/>
          <p:nvPr/>
        </p:nvSpPr>
        <p:spPr>
          <a:xfrm>
            <a:off x="2284429" y="464592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pic>
        <p:nvPicPr>
          <p:cNvPr id="9" name="音频 8">
            <a:hlinkClick r:id="" action="ppaction://media"/>
            <a:extLst>
              <a:ext uri="{FF2B5EF4-FFF2-40B4-BE49-F238E27FC236}">
                <a16:creationId xmlns:a16="http://schemas.microsoft.com/office/drawing/2014/main" id="{D76C9D3D-BC79-0562-81F0-8E6F581A2DC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54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82"/>
    </mc:Choice>
    <mc:Fallback>
      <p:transition spd="slow" advTm="55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1C5B54-07D3-50CD-6C46-F841C47EA1B8}"/>
              </a:ext>
            </a:extLst>
          </p:cNvPr>
          <p:cNvSpPr txBox="1"/>
          <p:nvPr/>
        </p:nvSpPr>
        <p:spPr>
          <a:xfrm>
            <a:off x="1172664" y="3364434"/>
            <a:ext cx="440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S=ADOBECODEBANVC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C18D54-634F-DC96-8A45-AD09254C39F0}"/>
              </a:ext>
            </a:extLst>
          </p:cNvPr>
          <p:cNvSpPr txBox="1"/>
          <p:nvPr/>
        </p:nvSpPr>
        <p:spPr>
          <a:xfrm flipH="1">
            <a:off x="6745154" y="3364434"/>
            <a:ext cx="232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T=ABC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A8D36-F9FB-13EF-7C49-7D6A92EC85F0}"/>
              </a:ext>
            </a:extLst>
          </p:cNvPr>
          <p:cNvSpPr txBox="1"/>
          <p:nvPr/>
        </p:nvSpPr>
        <p:spPr>
          <a:xfrm flipH="1">
            <a:off x="1588333" y="5981991"/>
            <a:ext cx="188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Count=1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B82091-C5A0-11B0-51E2-4D8531C7759B}"/>
              </a:ext>
            </a:extLst>
          </p:cNvPr>
          <p:cNvSpPr txBox="1"/>
          <p:nvPr/>
        </p:nvSpPr>
        <p:spPr>
          <a:xfrm flipH="1">
            <a:off x="4993891" y="5981991"/>
            <a:ext cx="452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need[‘A’]=0 need[‘B’]=0 need[‘C’]=1 need[‘D’]=-1 need[‘O’]=-1 need[‘E’]=-1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5F2617C-72E6-84CF-651B-727D9B47C3C0}"/>
              </a:ext>
            </a:extLst>
          </p:cNvPr>
          <p:cNvCxnSpPr/>
          <p:nvPr/>
        </p:nvCxnSpPr>
        <p:spPr>
          <a:xfrm flipV="1">
            <a:off x="2706728" y="388765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A3A8640E-E17F-CBDD-4597-8BE5579D2AA1}"/>
              </a:ext>
            </a:extLst>
          </p:cNvPr>
          <p:cNvCxnSpPr/>
          <p:nvPr/>
        </p:nvCxnSpPr>
        <p:spPr>
          <a:xfrm flipV="1">
            <a:off x="1779939" y="388765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6A9CCC6-BDE1-40EF-C05B-A4BE0E52DB4B}"/>
              </a:ext>
            </a:extLst>
          </p:cNvPr>
          <p:cNvSpPr txBox="1"/>
          <p:nvPr/>
        </p:nvSpPr>
        <p:spPr>
          <a:xfrm>
            <a:off x="1532492" y="4669722"/>
            <a:ext cx="15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C68F5F-B7D2-D50A-A3D9-2C1F0AE28629}"/>
              </a:ext>
            </a:extLst>
          </p:cNvPr>
          <p:cNvSpPr txBox="1"/>
          <p:nvPr/>
        </p:nvSpPr>
        <p:spPr>
          <a:xfrm>
            <a:off x="2478998" y="464592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pic>
        <p:nvPicPr>
          <p:cNvPr id="9" name="音频 8">
            <a:hlinkClick r:id="" action="ppaction://media"/>
            <a:extLst>
              <a:ext uri="{FF2B5EF4-FFF2-40B4-BE49-F238E27FC236}">
                <a16:creationId xmlns:a16="http://schemas.microsoft.com/office/drawing/2014/main" id="{DD4BFE30-4BEF-43F1-D73B-090217BCFA0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5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20"/>
    </mc:Choice>
    <mc:Fallback>
      <p:transition spd="slow" advTm="54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9FC1424-84A9-A677-C849-19A6E196BDEB}"/>
              </a:ext>
            </a:extLst>
          </p:cNvPr>
          <p:cNvSpPr/>
          <p:nvPr/>
        </p:nvSpPr>
        <p:spPr>
          <a:xfrm>
            <a:off x="1654296" y="3210870"/>
            <a:ext cx="1382067" cy="8587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1C5B54-07D3-50CD-6C46-F841C47EA1B8}"/>
              </a:ext>
            </a:extLst>
          </p:cNvPr>
          <p:cNvSpPr txBox="1"/>
          <p:nvPr/>
        </p:nvSpPr>
        <p:spPr>
          <a:xfrm>
            <a:off x="1172664" y="3364434"/>
            <a:ext cx="440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S=ADOBECODEBANVC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C18D54-634F-DC96-8A45-AD09254C39F0}"/>
              </a:ext>
            </a:extLst>
          </p:cNvPr>
          <p:cNvSpPr txBox="1"/>
          <p:nvPr/>
        </p:nvSpPr>
        <p:spPr>
          <a:xfrm flipH="1">
            <a:off x="6745154" y="3364434"/>
            <a:ext cx="232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T=ABC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A8D36-F9FB-13EF-7C49-7D6A92EC85F0}"/>
              </a:ext>
            </a:extLst>
          </p:cNvPr>
          <p:cNvSpPr txBox="1"/>
          <p:nvPr/>
        </p:nvSpPr>
        <p:spPr>
          <a:xfrm flipH="1">
            <a:off x="1588333" y="5981991"/>
            <a:ext cx="188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Count=0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B82091-C5A0-11B0-51E2-4D8531C7759B}"/>
              </a:ext>
            </a:extLst>
          </p:cNvPr>
          <p:cNvSpPr txBox="1"/>
          <p:nvPr/>
        </p:nvSpPr>
        <p:spPr>
          <a:xfrm flipH="1">
            <a:off x="4993891" y="5981991"/>
            <a:ext cx="452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need[‘A’]=0 need[‘B’]=0 need[‘C’]=0 need[‘D’]=-1 need[‘O’]=-1 need[‘E’]=-1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5F2617C-72E6-84CF-651B-727D9B47C3C0}"/>
              </a:ext>
            </a:extLst>
          </p:cNvPr>
          <p:cNvCxnSpPr/>
          <p:nvPr/>
        </p:nvCxnSpPr>
        <p:spPr>
          <a:xfrm flipV="1">
            <a:off x="2895192" y="388765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83DF920-5B77-4D21-17FC-D305DED5B384}"/>
              </a:ext>
            </a:extLst>
          </p:cNvPr>
          <p:cNvCxnSpPr/>
          <p:nvPr/>
        </p:nvCxnSpPr>
        <p:spPr>
          <a:xfrm flipV="1">
            <a:off x="1772959" y="388765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770A410-577D-9120-3C2D-CDD516AAC00C}"/>
              </a:ext>
            </a:extLst>
          </p:cNvPr>
          <p:cNvSpPr txBox="1"/>
          <p:nvPr/>
        </p:nvSpPr>
        <p:spPr>
          <a:xfrm>
            <a:off x="1532492" y="4669722"/>
            <a:ext cx="15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CAB332-9494-041A-E11D-F5E5744CDD29}"/>
              </a:ext>
            </a:extLst>
          </p:cNvPr>
          <p:cNvSpPr txBox="1"/>
          <p:nvPr/>
        </p:nvSpPr>
        <p:spPr>
          <a:xfrm>
            <a:off x="2625581" y="464592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A5B0608-EED3-A375-DB61-24CC90465C4C}"/>
              </a:ext>
            </a:extLst>
          </p:cNvPr>
          <p:cNvSpPr txBox="1"/>
          <p:nvPr/>
        </p:nvSpPr>
        <p:spPr>
          <a:xfrm>
            <a:off x="2625581" y="1793899"/>
            <a:ext cx="489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符合条件的子串</a:t>
            </a:r>
            <a:r>
              <a:rPr lang="en-US" altLang="zh-CN" dirty="0"/>
              <a:t>size:6</a:t>
            </a:r>
            <a:r>
              <a:rPr lang="zh-CN" altLang="en-US" dirty="0"/>
              <a:t>        </a:t>
            </a:r>
            <a:r>
              <a:rPr lang="en-US" altLang="zh-CN" dirty="0"/>
              <a:t>size : right-left+1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6451AD0-27C3-9DA1-2717-4961139DE4B3}"/>
              </a:ext>
            </a:extLst>
          </p:cNvPr>
          <p:cNvCxnSpPr/>
          <p:nvPr/>
        </p:nvCxnSpPr>
        <p:spPr>
          <a:xfrm flipH="1">
            <a:off x="2387212" y="2163231"/>
            <a:ext cx="698015" cy="90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音频 16">
            <a:hlinkClick r:id="" action="ppaction://media"/>
            <a:extLst>
              <a:ext uri="{FF2B5EF4-FFF2-40B4-BE49-F238E27FC236}">
                <a16:creationId xmlns:a16="http://schemas.microsoft.com/office/drawing/2014/main" id="{988DA0E1-37CD-C294-9A95-759E86939F5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20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56"/>
    </mc:Choice>
    <mc:Fallback>
      <p:transition spd="slow" advTm="53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1C5B54-07D3-50CD-6C46-F841C47EA1B8}"/>
              </a:ext>
            </a:extLst>
          </p:cNvPr>
          <p:cNvSpPr txBox="1"/>
          <p:nvPr/>
        </p:nvSpPr>
        <p:spPr>
          <a:xfrm>
            <a:off x="1172664" y="3364434"/>
            <a:ext cx="440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S=ADOBECODEBANVC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C18D54-634F-DC96-8A45-AD09254C39F0}"/>
              </a:ext>
            </a:extLst>
          </p:cNvPr>
          <p:cNvSpPr txBox="1"/>
          <p:nvPr/>
        </p:nvSpPr>
        <p:spPr>
          <a:xfrm flipH="1">
            <a:off x="6745154" y="3364434"/>
            <a:ext cx="232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T=ABC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A8D36-F9FB-13EF-7C49-7D6A92EC85F0}"/>
              </a:ext>
            </a:extLst>
          </p:cNvPr>
          <p:cNvSpPr txBox="1"/>
          <p:nvPr/>
        </p:nvSpPr>
        <p:spPr>
          <a:xfrm flipH="1">
            <a:off x="1588333" y="5981991"/>
            <a:ext cx="188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Count=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B82091-C5A0-11B0-51E2-4D8531C7759B}"/>
              </a:ext>
            </a:extLst>
          </p:cNvPr>
          <p:cNvSpPr txBox="1"/>
          <p:nvPr/>
        </p:nvSpPr>
        <p:spPr>
          <a:xfrm flipH="1">
            <a:off x="4993891" y="5981991"/>
            <a:ext cx="452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need[‘A’]=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need[‘B’]=0 need[‘C’]=0 need[‘D’]=-1 need[‘O’]=-1 need[‘E’]=-1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5F2617C-72E6-84CF-651B-727D9B47C3C0}"/>
              </a:ext>
            </a:extLst>
          </p:cNvPr>
          <p:cNvCxnSpPr/>
          <p:nvPr/>
        </p:nvCxnSpPr>
        <p:spPr>
          <a:xfrm flipV="1">
            <a:off x="2895192" y="388765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83DF920-5B77-4D21-17FC-D305DED5B384}"/>
              </a:ext>
            </a:extLst>
          </p:cNvPr>
          <p:cNvCxnSpPr/>
          <p:nvPr/>
        </p:nvCxnSpPr>
        <p:spPr>
          <a:xfrm flipV="1">
            <a:off x="1982368" y="389463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770A410-577D-9120-3C2D-CDD516AAC00C}"/>
              </a:ext>
            </a:extLst>
          </p:cNvPr>
          <p:cNvSpPr txBox="1"/>
          <p:nvPr/>
        </p:nvSpPr>
        <p:spPr>
          <a:xfrm>
            <a:off x="1766499" y="4676702"/>
            <a:ext cx="15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CAB332-9494-041A-E11D-F5E5744CDD29}"/>
              </a:ext>
            </a:extLst>
          </p:cNvPr>
          <p:cNvSpPr txBox="1"/>
          <p:nvPr/>
        </p:nvSpPr>
        <p:spPr>
          <a:xfrm>
            <a:off x="2625581" y="464592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pic>
        <p:nvPicPr>
          <p:cNvPr id="9" name="音频 8">
            <a:hlinkClick r:id="" action="ppaction://media"/>
            <a:extLst>
              <a:ext uri="{FF2B5EF4-FFF2-40B4-BE49-F238E27FC236}">
                <a16:creationId xmlns:a16="http://schemas.microsoft.com/office/drawing/2014/main" id="{D7579A5E-7BD3-83FE-EE4D-9593080250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60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97"/>
    </mc:Choice>
    <mc:Fallback>
      <p:transition spd="slow" advTm="5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1C5B54-07D3-50CD-6C46-F841C47EA1B8}"/>
              </a:ext>
            </a:extLst>
          </p:cNvPr>
          <p:cNvSpPr txBox="1"/>
          <p:nvPr/>
        </p:nvSpPr>
        <p:spPr>
          <a:xfrm>
            <a:off x="1172664" y="3364434"/>
            <a:ext cx="440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S=ADOBECODEBANVC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C18D54-634F-DC96-8A45-AD09254C39F0}"/>
              </a:ext>
            </a:extLst>
          </p:cNvPr>
          <p:cNvSpPr txBox="1"/>
          <p:nvPr/>
        </p:nvSpPr>
        <p:spPr>
          <a:xfrm flipH="1">
            <a:off x="6745154" y="3364434"/>
            <a:ext cx="232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T=ABC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A8D36-F9FB-13EF-7C49-7D6A92EC85F0}"/>
              </a:ext>
            </a:extLst>
          </p:cNvPr>
          <p:cNvSpPr txBox="1"/>
          <p:nvPr/>
        </p:nvSpPr>
        <p:spPr>
          <a:xfrm flipH="1">
            <a:off x="1588333" y="5981991"/>
            <a:ext cx="188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Count=1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B82091-C5A0-11B0-51E2-4D8531C7759B}"/>
              </a:ext>
            </a:extLst>
          </p:cNvPr>
          <p:cNvSpPr txBox="1"/>
          <p:nvPr/>
        </p:nvSpPr>
        <p:spPr>
          <a:xfrm flipH="1">
            <a:off x="4993891" y="5981991"/>
            <a:ext cx="452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need[‘A’]=1 need[‘B’]=0 need[‘C’]=0 need[‘D’]=-1 need[‘O’]=-2 need[‘E’]=-1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5F2617C-72E6-84CF-651B-727D9B47C3C0}"/>
              </a:ext>
            </a:extLst>
          </p:cNvPr>
          <p:cNvCxnSpPr/>
          <p:nvPr/>
        </p:nvCxnSpPr>
        <p:spPr>
          <a:xfrm flipV="1">
            <a:off x="3146477" y="388765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83DF920-5B77-4D21-17FC-D305DED5B384}"/>
              </a:ext>
            </a:extLst>
          </p:cNvPr>
          <p:cNvCxnSpPr/>
          <p:nvPr/>
        </p:nvCxnSpPr>
        <p:spPr>
          <a:xfrm flipV="1">
            <a:off x="1982368" y="3894634"/>
            <a:ext cx="0" cy="7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770A410-577D-9120-3C2D-CDD516AAC00C}"/>
              </a:ext>
            </a:extLst>
          </p:cNvPr>
          <p:cNvSpPr txBox="1"/>
          <p:nvPr/>
        </p:nvSpPr>
        <p:spPr>
          <a:xfrm>
            <a:off x="1766499" y="4676702"/>
            <a:ext cx="15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CAB332-9494-041A-E11D-F5E5744CDD29}"/>
              </a:ext>
            </a:extLst>
          </p:cNvPr>
          <p:cNvSpPr txBox="1"/>
          <p:nvPr/>
        </p:nvSpPr>
        <p:spPr>
          <a:xfrm>
            <a:off x="2828182" y="466274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pic>
        <p:nvPicPr>
          <p:cNvPr id="9" name="音频 8">
            <a:hlinkClick r:id="" action="ppaction://media"/>
            <a:extLst>
              <a:ext uri="{FF2B5EF4-FFF2-40B4-BE49-F238E27FC236}">
                <a16:creationId xmlns:a16="http://schemas.microsoft.com/office/drawing/2014/main" id="{AAC358B9-788B-6EE8-BF51-4DDFF5B5F8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50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04"/>
    </mc:Choice>
    <mc:Fallback>
      <p:transition spd="slow" advTm="53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1211</Words>
  <Application>Microsoft Office PowerPoint</Application>
  <PresentationFormat>宽屏</PresentationFormat>
  <Paragraphs>161</Paragraphs>
  <Slides>24</Slides>
  <Notes>0</Notes>
  <HiddenSlides>0</HiddenSlides>
  <MMClips>24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 思颖</dc:creator>
  <cp:lastModifiedBy>xie 思颖</cp:lastModifiedBy>
  <cp:revision>1</cp:revision>
  <dcterms:created xsi:type="dcterms:W3CDTF">2023-01-09T15:37:29Z</dcterms:created>
  <dcterms:modified xsi:type="dcterms:W3CDTF">2023-01-09T15:47:42Z</dcterms:modified>
</cp:coreProperties>
</file>