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5" r:id="rId2"/>
    <p:sldId id="346" r:id="rId3"/>
    <p:sldId id="316" r:id="rId4"/>
    <p:sldId id="347" r:id="rId5"/>
    <p:sldId id="348" r:id="rId6"/>
    <p:sldId id="349" r:id="rId7"/>
    <p:sldId id="350" r:id="rId8"/>
    <p:sldId id="351" r:id="rId9"/>
    <p:sldId id="317" r:id="rId10"/>
    <p:sldId id="352" r:id="rId11"/>
    <p:sldId id="318" r:id="rId12"/>
    <p:sldId id="353" r:id="rId13"/>
    <p:sldId id="341" r:id="rId14"/>
    <p:sldId id="354" r:id="rId15"/>
    <p:sldId id="342" r:id="rId16"/>
    <p:sldId id="355" r:id="rId17"/>
    <p:sldId id="343" r:id="rId18"/>
    <p:sldId id="356" r:id="rId19"/>
    <p:sldId id="344" r:id="rId20"/>
    <p:sldId id="357" r:id="rId21"/>
    <p:sldId id="345" r:id="rId22"/>
    <p:sldId id="358" r:id="rId23"/>
    <p:sldId id="321" r:id="rId24"/>
    <p:sldId id="359" r:id="rId25"/>
    <p:sldId id="338" r:id="rId26"/>
    <p:sldId id="360" r:id="rId27"/>
    <p:sldId id="339" r:id="rId28"/>
    <p:sldId id="361" r:id="rId29"/>
    <p:sldId id="340" r:id="rId30"/>
    <p:sldId id="362" r:id="rId31"/>
    <p:sldId id="336" r:id="rId32"/>
    <p:sldId id="363"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B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86475" autoAdjust="0"/>
  </p:normalViewPr>
  <p:slideViewPr>
    <p:cSldViewPr>
      <p:cViewPr varScale="1">
        <p:scale>
          <a:sx n="80" d="100"/>
          <a:sy n="80" d="100"/>
        </p:scale>
        <p:origin x="169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5BDE3DF-06AA-4E5C-9399-A629DB55C9B0}" type="datetimeFigureOut">
              <a:rPr lang="en-US"/>
              <a:pPr>
                <a:defRPr/>
              </a:pPr>
              <a:t>9/29/2014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95375A7-21A1-47F2-A785-0C0CFDDBBB61}" type="slidenum">
              <a:rPr lang="en-US"/>
              <a:pPr>
                <a:defRPr/>
              </a:pPr>
              <a:t>‹#›</a:t>
            </a:fld>
            <a:endParaRPr lang="en-US"/>
          </a:p>
        </p:txBody>
      </p:sp>
    </p:spTree>
    <p:extLst>
      <p:ext uri="{BB962C8B-B14F-4D97-AF65-F5344CB8AC3E}">
        <p14:creationId xmlns:p14="http://schemas.microsoft.com/office/powerpoint/2010/main" val="2515699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DEA2E0FF-3FD9-4C63-B6C8-C8158BAECAC7}" type="slidenum">
              <a:rPr lang="en-GB" smtClean="0"/>
              <a:pPr/>
              <a:t>1</a:t>
            </a:fld>
            <a:endParaRPr lang="en-GB" smtClean="0"/>
          </a:p>
        </p:txBody>
      </p:sp>
      <p:sp>
        <p:nvSpPr>
          <p:cNvPr id="162819" name="Rectangle 2"/>
          <p:cNvSpPr>
            <a:spLocks noGrp="1" noRot="1" noChangeAspect="1" noChangeArrowheads="1" noTextEdit="1"/>
          </p:cNvSpPr>
          <p:nvPr>
            <p:ph type="sldImg"/>
          </p:nvPr>
        </p:nvSpPr>
        <p:spPr>
          <a:xfrm>
            <a:off x="1143000" y="685800"/>
            <a:ext cx="4573588" cy="3429000"/>
          </a:xfrm>
          <a:ln/>
        </p:spPr>
      </p:sp>
      <p:sp>
        <p:nvSpPr>
          <p:cNvPr id="162820" name="Rectangle 3"/>
          <p:cNvSpPr>
            <a:spLocks noGrp="1" noChangeArrowheads="1"/>
          </p:cNvSpPr>
          <p:nvPr>
            <p:ph type="body" idx="1"/>
          </p:nvPr>
        </p:nvSpPr>
        <p:spPr>
          <a:xfrm>
            <a:off x="685637" y="4342805"/>
            <a:ext cx="5486727" cy="4115098"/>
          </a:xfrm>
          <a:noFill/>
          <a:ln/>
        </p:spPr>
        <p:txBody>
          <a:bodyPr/>
          <a:lstStyle/>
          <a:p>
            <a:pPr eaLnBrk="1" hangingPunct="1"/>
            <a:endParaRPr lang="en-US" smtClean="0"/>
          </a:p>
        </p:txBody>
      </p:sp>
    </p:spTree>
    <p:extLst>
      <p:ext uri="{BB962C8B-B14F-4D97-AF65-F5344CB8AC3E}">
        <p14:creationId xmlns:p14="http://schemas.microsoft.com/office/powerpoint/2010/main" val="262843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F8BFDF91-631C-4295-9CE8-00EAAF1C4497}" type="slidenum">
              <a:rPr lang="en-GB" sz="1200" b="0">
                <a:latin typeface="Times New Roman" pitchFamily="18" charset="0"/>
              </a:rPr>
              <a:pPr algn="r"/>
              <a:t>14</a:t>
            </a:fld>
            <a:endParaRPr lang="ru-RU" sz="1200" b="0">
              <a:latin typeface="Times New Roman" pitchFamily="18" charset="0"/>
            </a:endParaRPr>
          </a:p>
        </p:txBody>
      </p:sp>
      <p:sp>
        <p:nvSpPr>
          <p:cNvPr id="156675" name="Rectangle 2"/>
          <p:cNvSpPr>
            <a:spLocks noGrp="1" noRot="1" noChangeAspect="1" noChangeArrowheads="1" noTextEdit="1"/>
          </p:cNvSpPr>
          <p:nvPr>
            <p:ph type="sldImg"/>
          </p:nvPr>
        </p:nvSpPr>
        <p:spPr>
          <a:xfrm>
            <a:off x="1143000" y="685800"/>
            <a:ext cx="4573588" cy="3429000"/>
          </a:xfrm>
          <a:ln/>
        </p:spPr>
      </p:sp>
      <p:sp>
        <p:nvSpPr>
          <p:cNvPr id="156676" name="Rectangle 3"/>
          <p:cNvSpPr>
            <a:spLocks noGrp="1" noChangeArrowheads="1"/>
          </p:cNvSpPr>
          <p:nvPr>
            <p:ph type="body" idx="1"/>
          </p:nvPr>
        </p:nvSpPr>
        <p:spPr>
          <a:xfrm>
            <a:off x="685638" y="4342806"/>
            <a:ext cx="5486727" cy="4115098"/>
          </a:xfrm>
          <a:noFill/>
          <a:ln/>
        </p:spPr>
        <p:txBody>
          <a:bodyPr/>
          <a:lstStyle/>
          <a:p>
            <a:pPr eaLnBrk="1" hangingPunct="1">
              <a:spcAft>
                <a:spcPct val="55000"/>
              </a:spcAft>
              <a:buClr>
                <a:srgbClr val="006699"/>
              </a:buClr>
              <a:buFont typeface="Wingdings" pitchFamily="2" charset="2"/>
              <a:buNone/>
            </a:pPr>
            <a:r>
              <a:rPr lang="ru-RU" altLang="ja-JP" b="1" i="1" dirty="0" smtClean="0"/>
              <a:t>Руководство по управлению, ориентированному на конечный результат, 2.5.2 p.19</a:t>
            </a:r>
          </a:p>
          <a:p>
            <a:pPr eaLnBrk="1" hangingPunct="1">
              <a:spcAft>
                <a:spcPct val="55000"/>
              </a:spcAft>
              <a:buClr>
                <a:srgbClr val="006699"/>
              </a:buClr>
              <a:buFont typeface="Wingdings" pitchFamily="2" charset="2"/>
              <a:buNone/>
            </a:pPr>
            <a:r>
              <a:rPr lang="ru-RU" b="1" dirty="0" smtClean="0"/>
              <a:t>Индикаторы </a:t>
            </a:r>
            <a:r>
              <a:rPr lang="ru-RU" dirty="0" smtClean="0"/>
              <a:t>- количественные или качественные величины, позволяющие заинтересованным сторонам произвести объективную проверку изменений, полученных в результате реализации мер в области развития на предмет их соответствия предполагаемым измерениям. Количественные индикаторы представлены числом, процентом, соотношением. В отличие от последних, качественные индикаторы измеряют качественные составляющие и часто основаны на мнениях, восприятиях, степени удовлетворенности. Индикаторы должны быть сформулированы нейтрально: например, "уровень или степень удовлетворенности" или "% охвата учащихся школьным образованием с разбивкой по полу" </a:t>
            </a:r>
          </a:p>
          <a:p>
            <a:pPr eaLnBrk="1" hangingPunct="1">
              <a:spcAft>
                <a:spcPct val="55000"/>
              </a:spcAft>
              <a:buClr>
                <a:srgbClr val="006699"/>
              </a:buClr>
              <a:buFont typeface="Wingdings" pitchFamily="2" charset="2"/>
              <a:buNone/>
            </a:pPr>
            <a:endParaRPr lang="ru-RU" altLang="ja-JP" dirty="0" smtClean="0"/>
          </a:p>
          <a:p>
            <a:pPr eaLnBrk="1" hangingPunct="1">
              <a:spcAft>
                <a:spcPct val="55000"/>
              </a:spcAft>
              <a:buClr>
                <a:srgbClr val="006699"/>
              </a:buClr>
              <a:buFont typeface="Wingdings" pitchFamily="2" charset="2"/>
              <a:buNone/>
            </a:pPr>
            <a:r>
              <a:rPr lang="ru-RU" altLang="ja-JP" dirty="0" smtClean="0"/>
              <a:t>Индикаторы...</a:t>
            </a:r>
          </a:p>
          <a:p>
            <a:pPr eaLnBrk="1" hangingPunct="1">
              <a:spcAft>
                <a:spcPct val="55000"/>
              </a:spcAft>
              <a:buClr>
                <a:srgbClr val="006699"/>
              </a:buClr>
              <a:buFont typeface="Wingdings" pitchFamily="2" charset="2"/>
              <a:buChar char="§"/>
            </a:pPr>
            <a:r>
              <a:rPr lang="ru-RU" altLang="ja-JP" dirty="0" smtClean="0"/>
              <a:t>Описывают способ измерения ожидаемых результатов: </a:t>
            </a:r>
            <a:r>
              <a:rPr lang="ru-RU" altLang="ja-JP" i="1" dirty="0" smtClean="0"/>
              <a:t>ответственность</a:t>
            </a:r>
          </a:p>
          <a:p>
            <a:pPr marL="0" lvl="1" eaLnBrk="1" hangingPunct="1">
              <a:spcAft>
                <a:spcPct val="55000"/>
              </a:spcAft>
              <a:buClr>
                <a:srgbClr val="006699"/>
              </a:buClr>
            </a:pPr>
            <a:r>
              <a:rPr lang="en-US" dirty="0" smtClean="0"/>
              <a:t>	</a:t>
            </a:r>
            <a:r>
              <a:rPr lang="en-US" altLang="ja-JP" i="1" dirty="0" smtClean="0">
                <a:sym typeface="Wingdings" pitchFamily="2" charset="2"/>
              </a:rPr>
              <a:t></a:t>
            </a:r>
            <a:r>
              <a:rPr lang="ru-RU" dirty="0" smtClean="0"/>
              <a:t> </a:t>
            </a:r>
            <a:r>
              <a:rPr lang="ru-RU" altLang="ja-JP" i="1" dirty="0" smtClean="0"/>
              <a:t>как детали соглашения, напечатанные мелким шрифтом</a:t>
            </a:r>
          </a:p>
          <a:p>
            <a:pPr eaLnBrk="1" hangingPunct="1">
              <a:spcAft>
                <a:spcPct val="55000"/>
              </a:spcAft>
              <a:buClr>
                <a:srgbClr val="006699"/>
              </a:buClr>
              <a:buFont typeface="Wingdings" pitchFamily="2" charset="2"/>
              <a:buChar char="§"/>
            </a:pPr>
            <a:r>
              <a:rPr lang="ru-RU" altLang="ja-JP" dirty="0" smtClean="0"/>
              <a:t>Требуют уточнения сути результата  </a:t>
            </a:r>
          </a:p>
          <a:p>
            <a:pPr eaLnBrk="1" hangingPunct="1">
              <a:spcAft>
                <a:spcPct val="55000"/>
              </a:spcAft>
              <a:buClr>
                <a:srgbClr val="006699"/>
              </a:buClr>
              <a:buFont typeface="Wingdings" pitchFamily="2" charset="2"/>
              <a:buChar char="§"/>
            </a:pPr>
            <a:r>
              <a:rPr lang="ru-RU" altLang="ja-JP" dirty="0" smtClean="0"/>
              <a:t>Должны иметь исходные и целевые значения</a:t>
            </a:r>
            <a:endParaRPr lang="ru-RU" dirty="0" smtClean="0"/>
          </a:p>
          <a:p>
            <a:pPr eaLnBrk="1" hangingPunct="1"/>
            <a:endParaRPr lang="ru-RU" dirty="0" smtClean="0"/>
          </a:p>
        </p:txBody>
      </p:sp>
    </p:spTree>
    <p:extLst>
      <p:ext uri="{BB962C8B-B14F-4D97-AF65-F5344CB8AC3E}">
        <p14:creationId xmlns:p14="http://schemas.microsoft.com/office/powerpoint/2010/main" val="813337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r>
              <a:rPr lang="en-CA" b="1" i="1" smtClean="0"/>
              <a:t>RBM Handbook p21-22</a:t>
            </a:r>
          </a:p>
          <a:p>
            <a:endParaRPr lang="en-CA" b="1" i="1" smtClean="0"/>
          </a:p>
          <a:p>
            <a:r>
              <a:rPr lang="en-CA" b="1" smtClean="0"/>
              <a:t>MOV and Monitoring</a:t>
            </a:r>
          </a:p>
          <a:p>
            <a:r>
              <a:rPr lang="en-CA" smtClean="0"/>
              <a:t>It is crucial for the sustainability of results that the beneficiaries or rights-holders are enabled to participate in the process of monitoring results that change their lives. In a health programme, the source of information may be those affected by HIV, community-based organizations or the Ministry of Health. The most direct source of information related to the indicator should be selected. The principle of “do no harm” and cultural sensitivity need to be emphasized. The United Nations should play a major role in promoting participatory monitoring among the subjects of and key actors in the development process during data collection, such as in interviews among community members. </a:t>
            </a:r>
          </a:p>
        </p:txBody>
      </p:sp>
      <p:sp>
        <p:nvSpPr>
          <p:cNvPr id="157700" name="Slide Number Placeholder 3"/>
          <p:cNvSpPr>
            <a:spLocks noGrp="1"/>
          </p:cNvSpPr>
          <p:nvPr>
            <p:ph type="sldNum" sz="quarter" idx="5"/>
          </p:nvPr>
        </p:nvSpPr>
        <p:spPr>
          <a:noFill/>
        </p:spPr>
        <p:txBody>
          <a:bodyPr/>
          <a:lstStyle/>
          <a:p>
            <a:fld id="{23E7AE70-AA9C-4D56-A5E8-DEBA21DF8AB9}" type="slidenum">
              <a:rPr lang="en-GB" smtClean="0"/>
              <a:pPr/>
              <a:t>15</a:t>
            </a:fld>
            <a:endParaRPr lang="en-GB" smtClean="0"/>
          </a:p>
        </p:txBody>
      </p:sp>
    </p:spTree>
    <p:extLst>
      <p:ext uri="{BB962C8B-B14F-4D97-AF65-F5344CB8AC3E}">
        <p14:creationId xmlns:p14="http://schemas.microsoft.com/office/powerpoint/2010/main" val="286651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r>
              <a:rPr lang="ru-RU" b="1" i="1" smtClean="0"/>
              <a:t>Руководство по управлению, ориентированному на конечный результат, с. 21 - 22</a:t>
            </a:r>
          </a:p>
          <a:p>
            <a:endParaRPr lang="ru-RU" b="1" i="1" smtClean="0"/>
          </a:p>
          <a:p>
            <a:r>
              <a:rPr lang="ru-RU" b="1" smtClean="0"/>
              <a:t>Способы проверки и мониторинг</a:t>
            </a:r>
          </a:p>
          <a:p>
            <a:r>
              <a:rPr lang="ru-RU" dirty="0" smtClean="0"/>
              <a:t>Для обеспечения устойчивости результатов важно, чтобы бенефициары или носители прав имели возможность участвовать в процессе мониторинга значимых для них результатов. Например источником информации о программе в сфере здравоохранения могут быть лица, затронутые ВИЧ, местные общественные организации, или Министерство здравоохранения. При наличии выбора предпочтение должно отдаваться прямым источникам. Особое внимание уделяется следованию принципу "не навреди" и учету особенностей культуры. ООН принадлежит ведущая роль в поддержке процессов мониторинга на основе участия субъектов и ключевых акторов процессов развития на этапе сбора информации, например, в ходе интервью с представителями общественности на местах. </a:t>
            </a:r>
          </a:p>
        </p:txBody>
      </p:sp>
      <p:sp>
        <p:nvSpPr>
          <p:cNvPr id="157700" name="Slide Number Placeholder 3"/>
          <p:cNvSpPr>
            <a:spLocks noGrp="1"/>
          </p:cNvSpPr>
          <p:nvPr>
            <p:ph type="sldNum" sz="quarter" idx="5"/>
          </p:nvPr>
        </p:nvSpPr>
        <p:spPr>
          <a:noFill/>
        </p:spPr>
        <p:txBody>
          <a:bodyPr/>
          <a:lstStyle/>
          <a:p>
            <a:fld id="{23E7AE70-AA9C-4D56-A5E8-DEBA21DF8AB9}" type="slidenum">
              <a:rPr lang="en-GB" smtClean="0"/>
              <a:pPr/>
              <a:t>16</a:t>
            </a:fld>
            <a:endParaRPr lang="ru-RU" smtClean="0"/>
          </a:p>
        </p:txBody>
      </p:sp>
    </p:spTree>
    <p:extLst>
      <p:ext uri="{BB962C8B-B14F-4D97-AF65-F5344CB8AC3E}">
        <p14:creationId xmlns:p14="http://schemas.microsoft.com/office/powerpoint/2010/main" val="1645453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FCA6EC8B-7B84-4026-8E5D-82FEAC604D13}" type="slidenum">
              <a:rPr lang="en-GB" sz="1200" b="0">
                <a:latin typeface="Times New Roman" pitchFamily="18" charset="0"/>
              </a:rPr>
              <a:pPr algn="r"/>
              <a:t>17</a:t>
            </a:fld>
            <a:endParaRPr lang="en-GB" sz="1200" b="0">
              <a:latin typeface="Times New Roman" pitchFamily="18" charset="0"/>
            </a:endParaRPr>
          </a:p>
        </p:txBody>
      </p:sp>
      <p:sp>
        <p:nvSpPr>
          <p:cNvPr id="158723" name="Rectangle 2"/>
          <p:cNvSpPr>
            <a:spLocks noGrp="1" noRot="1" noChangeAspect="1" noChangeArrowheads="1" noTextEdit="1"/>
          </p:cNvSpPr>
          <p:nvPr>
            <p:ph type="sldImg"/>
          </p:nvPr>
        </p:nvSpPr>
        <p:spPr>
          <a:xfrm>
            <a:off x="1143000" y="685800"/>
            <a:ext cx="4573588"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en-US" smtClean="0"/>
              <a:t>All indicators must be accompanied by baselines and targets. Without these, measurement of change over time is not possible. </a:t>
            </a:r>
          </a:p>
          <a:p>
            <a:pPr eaLnBrk="1" hangingPunct="1">
              <a:lnSpc>
                <a:spcPct val="80000"/>
              </a:lnSpc>
            </a:pPr>
            <a:endParaRPr lang="en-US" b="1" smtClean="0"/>
          </a:p>
          <a:p>
            <a:pPr eaLnBrk="1" hangingPunct="1">
              <a:lnSpc>
                <a:spcPct val="80000"/>
              </a:lnSpc>
            </a:pPr>
            <a:r>
              <a:rPr lang="en-US" b="1" smtClean="0"/>
              <a:t>Baselines</a:t>
            </a:r>
            <a:r>
              <a:rPr lang="en-US" smtClean="0"/>
              <a:t> establish the value of the indicator at the beginning of the planning period</a:t>
            </a:r>
          </a:p>
          <a:p>
            <a:pPr eaLnBrk="1" hangingPunct="1">
              <a:lnSpc>
                <a:spcPct val="80000"/>
              </a:lnSpc>
            </a:pPr>
            <a:r>
              <a:rPr lang="en-US" b="1" smtClean="0"/>
              <a:t>Targets</a:t>
            </a:r>
            <a:r>
              <a:rPr lang="en-US" smtClean="0"/>
              <a:t> describe expected values upon completion of the plan</a:t>
            </a:r>
          </a:p>
          <a:p>
            <a:pPr eaLnBrk="1" hangingPunct="1">
              <a:lnSpc>
                <a:spcPct val="80000"/>
              </a:lnSpc>
            </a:pPr>
            <a:r>
              <a:rPr lang="en-US" b="1" smtClean="0"/>
              <a:t>Performance monitoring</a:t>
            </a:r>
            <a:r>
              <a:rPr lang="en-US" smtClean="0"/>
              <a:t> of the indicator tells us about actual achievement, compared to the original target</a:t>
            </a:r>
          </a:p>
          <a:p>
            <a:pPr eaLnBrk="1" hangingPunct="1"/>
            <a:endParaRPr lang="en-AU" smtClean="0"/>
          </a:p>
        </p:txBody>
      </p:sp>
    </p:spTree>
    <p:extLst>
      <p:ext uri="{BB962C8B-B14F-4D97-AF65-F5344CB8AC3E}">
        <p14:creationId xmlns:p14="http://schemas.microsoft.com/office/powerpoint/2010/main" val="429523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FCA6EC8B-7B84-4026-8E5D-82FEAC604D13}" type="slidenum">
              <a:rPr lang="en-GB" sz="1200" b="0">
                <a:latin typeface="Times New Roman" pitchFamily="18" charset="0"/>
              </a:rPr>
              <a:pPr algn="r"/>
              <a:t>18</a:t>
            </a:fld>
            <a:endParaRPr lang="ru-RU" sz="1200" b="0">
              <a:latin typeface="Times New Roman" pitchFamily="18" charset="0"/>
            </a:endParaRPr>
          </a:p>
        </p:txBody>
      </p:sp>
      <p:sp>
        <p:nvSpPr>
          <p:cNvPr id="158723" name="Rectangle 2"/>
          <p:cNvSpPr>
            <a:spLocks noGrp="1" noRot="1" noChangeAspect="1" noChangeArrowheads="1" noTextEdit="1"/>
          </p:cNvSpPr>
          <p:nvPr>
            <p:ph type="sldImg"/>
          </p:nvPr>
        </p:nvSpPr>
        <p:spPr>
          <a:xfrm>
            <a:off x="1143000" y="685800"/>
            <a:ext cx="4573588"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dirty="0" smtClean="0"/>
              <a:t>Все индикаторы должны сопровождаться исходным и целевым показателями Отсутствие таковых делает невозможным оценку изменений с течением времени </a:t>
            </a:r>
          </a:p>
          <a:p>
            <a:pPr eaLnBrk="1" hangingPunct="1">
              <a:lnSpc>
                <a:spcPct val="80000"/>
              </a:lnSpc>
            </a:pPr>
            <a:endParaRPr lang="ru-RU" b="1" smtClean="0"/>
          </a:p>
          <a:p>
            <a:pPr eaLnBrk="1" hangingPunct="1">
              <a:lnSpc>
                <a:spcPct val="80000"/>
              </a:lnSpc>
            </a:pPr>
            <a:r>
              <a:rPr lang="ru-RU" dirty="0" smtClean="0"/>
              <a:t>Исходные показатели - значение индикатора в начале реализации программы</a:t>
            </a:r>
          </a:p>
          <a:p>
            <a:pPr eaLnBrk="1" hangingPunct="1">
              <a:lnSpc>
                <a:spcPct val="80000"/>
              </a:lnSpc>
            </a:pPr>
            <a:r>
              <a:rPr lang="ru-RU" dirty="0" smtClean="0"/>
              <a:t>Целевые показатели - ожидаемые значения на момент завершения программы</a:t>
            </a:r>
          </a:p>
          <a:p>
            <a:pPr eaLnBrk="1" hangingPunct="1">
              <a:lnSpc>
                <a:spcPct val="80000"/>
              </a:lnSpc>
            </a:pPr>
            <a:r>
              <a:rPr lang="ru-RU" dirty="0" smtClean="0"/>
              <a:t>Мониторинг показателей деятельности по данному индикатору: фактически достигнутое значение в сопоставлении с первоначально заявленным целевым показателем</a:t>
            </a:r>
          </a:p>
          <a:p>
            <a:pPr eaLnBrk="1" hangingPunct="1"/>
            <a:endParaRPr lang="ru-RU" smtClean="0"/>
          </a:p>
        </p:txBody>
      </p:sp>
    </p:spTree>
    <p:extLst>
      <p:ext uri="{BB962C8B-B14F-4D97-AF65-F5344CB8AC3E}">
        <p14:creationId xmlns:p14="http://schemas.microsoft.com/office/powerpoint/2010/main" val="416412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619250" y="685800"/>
            <a:ext cx="3905250" cy="2928938"/>
          </a:xfrm>
          <a:ln/>
        </p:spPr>
      </p:sp>
      <p:sp>
        <p:nvSpPr>
          <p:cNvPr id="159747" name="Notes Placeholder 2"/>
          <p:cNvSpPr>
            <a:spLocks noGrp="1"/>
          </p:cNvSpPr>
          <p:nvPr>
            <p:ph type="body" idx="1"/>
          </p:nvPr>
        </p:nvSpPr>
        <p:spPr>
          <a:xfrm>
            <a:off x="393426" y="3829348"/>
            <a:ext cx="6071149" cy="4628555"/>
          </a:xfrm>
          <a:noFill/>
          <a:ln/>
        </p:spPr>
        <p:txBody>
          <a:bodyPr/>
          <a:lstStyle/>
          <a:p>
            <a:r>
              <a:rPr lang="en-CA" b="1" i="1" smtClean="0"/>
              <a:t>RBM Handbook p19-20</a:t>
            </a:r>
          </a:p>
          <a:p>
            <a:r>
              <a:rPr lang="en-CA" i="1" smtClean="0"/>
              <a:t>Quantitative indicators </a:t>
            </a:r>
            <a:r>
              <a:rPr lang="en-CA" smtClean="0"/>
              <a:t>are represented by a number, percentage or ratio. In contrast, </a:t>
            </a:r>
            <a:r>
              <a:rPr lang="en-CA" i="1" smtClean="0"/>
              <a:t>qualitative indicators </a:t>
            </a:r>
            <a:r>
              <a:rPr lang="en-CA" smtClean="0"/>
              <a:t>seek to measure quality and often are based on perception, opinion or levels of satisfaction. Indicators should be expressed in neutral language, such as ‘the level or degree of satisfaction’ or ‘the percentage of school enrolment by gender’.</a:t>
            </a:r>
          </a:p>
          <a:p>
            <a:r>
              <a:rPr lang="en-CA" smtClean="0"/>
              <a:t>There can be an overlap between quantitative and qualitative indicators. Some statistical data or information stated with number can provide qualitative meaning For example, a survey might measure on a scale of 1-10, which would reflect quality rather than quantity.  </a:t>
            </a:r>
          </a:p>
          <a:p>
            <a:endParaRPr lang="en-CA" smtClean="0"/>
          </a:p>
          <a:p>
            <a:r>
              <a:rPr lang="en-CA" b="1" smtClean="0"/>
              <a:t>Quantitative:</a:t>
            </a:r>
          </a:p>
          <a:p>
            <a:r>
              <a:rPr lang="en-CA" smtClean="0"/>
              <a:t># of women in decision-making positions </a:t>
            </a:r>
          </a:p>
          <a:p>
            <a:r>
              <a:rPr lang="en-CA" smtClean="0"/>
              <a:t>• employment levels </a:t>
            </a:r>
          </a:p>
          <a:p>
            <a:r>
              <a:rPr lang="en-CA" smtClean="0"/>
              <a:t>• wage rates </a:t>
            </a:r>
          </a:p>
          <a:p>
            <a:r>
              <a:rPr lang="en-CA" smtClean="0"/>
              <a:t>• education levels </a:t>
            </a:r>
          </a:p>
          <a:p>
            <a:r>
              <a:rPr lang="en-CA" smtClean="0"/>
              <a:t>• literacy rates 	</a:t>
            </a:r>
          </a:p>
          <a:p>
            <a:endParaRPr lang="en-CA" smtClean="0"/>
          </a:p>
          <a:p>
            <a:r>
              <a:rPr lang="en-CA" b="1" smtClean="0"/>
              <a:t>Qualitative:</a:t>
            </a:r>
          </a:p>
          <a:p>
            <a:r>
              <a:rPr lang="en-CA" smtClean="0"/>
              <a:t>women’s perception of empowerment </a:t>
            </a:r>
          </a:p>
          <a:p>
            <a:r>
              <a:rPr lang="en-CA" smtClean="0"/>
              <a:t>• satisfaction with employment or school </a:t>
            </a:r>
          </a:p>
          <a:p>
            <a:r>
              <a:rPr lang="en-CA" smtClean="0"/>
              <a:t>• quality of life </a:t>
            </a:r>
          </a:p>
          <a:p>
            <a:r>
              <a:rPr lang="en-CA" smtClean="0"/>
              <a:t>• degree of confidence in basic literacy 	</a:t>
            </a:r>
          </a:p>
          <a:p>
            <a:endParaRPr lang="en-CA" smtClean="0"/>
          </a:p>
          <a:p>
            <a:r>
              <a:rPr lang="en-CA" b="1" smtClean="0"/>
              <a:t>Proxy indicators </a:t>
            </a:r>
            <a:r>
              <a:rPr lang="en-CA" smtClean="0"/>
              <a:t>are used when results cannot be measured directly. For example, a proxy measure of improved governance could be, in some cases, the number of political parties and voter turnout. </a:t>
            </a:r>
          </a:p>
          <a:p>
            <a:r>
              <a:rPr lang="en-CA" b="1" smtClean="0"/>
              <a:t>Process indicators </a:t>
            </a:r>
            <a:r>
              <a:rPr lang="en-CA" smtClean="0"/>
              <a:t>directly measure the performance of key processes that affect expectations of countries, donors or communities </a:t>
            </a:r>
          </a:p>
        </p:txBody>
      </p:sp>
      <p:sp>
        <p:nvSpPr>
          <p:cNvPr id="159748" name="Slide Number Placeholder 3"/>
          <p:cNvSpPr txBox="1">
            <a:spLocks noGrp="1"/>
          </p:cNvSpPr>
          <p:nvPr/>
        </p:nvSpPr>
        <p:spPr bwMode="auto">
          <a:xfrm>
            <a:off x="3886908" y="8685609"/>
            <a:ext cx="2971092" cy="458391"/>
          </a:xfrm>
          <a:prstGeom prst="rect">
            <a:avLst/>
          </a:prstGeom>
          <a:noFill/>
          <a:ln w="9525">
            <a:noFill/>
            <a:miter lim="800000"/>
            <a:headEnd/>
            <a:tailEnd/>
          </a:ln>
          <a:effectLst/>
        </p:spPr>
        <p:txBody>
          <a:bodyPr anchor="b"/>
          <a:lstStyle/>
          <a:p>
            <a:pPr algn="r"/>
            <a:fld id="{A38EA4C9-95EB-4A2D-9C45-1AAA7E3965B7}" type="slidenum">
              <a:rPr lang="en-GB" sz="1200" b="0">
                <a:latin typeface="Times New Roman" pitchFamily="18" charset="0"/>
              </a:rPr>
              <a:pPr algn="r"/>
              <a:t>19</a:t>
            </a:fld>
            <a:endParaRPr lang="en-GB" sz="1200" b="0">
              <a:latin typeface="Times New Roman" pitchFamily="18" charset="0"/>
            </a:endParaRPr>
          </a:p>
        </p:txBody>
      </p:sp>
    </p:spTree>
    <p:extLst>
      <p:ext uri="{BB962C8B-B14F-4D97-AF65-F5344CB8AC3E}">
        <p14:creationId xmlns:p14="http://schemas.microsoft.com/office/powerpoint/2010/main" val="54621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619250" y="685800"/>
            <a:ext cx="3905250" cy="2928938"/>
          </a:xfrm>
          <a:ln/>
        </p:spPr>
      </p:sp>
      <p:sp>
        <p:nvSpPr>
          <p:cNvPr id="159747" name="Notes Placeholder 2"/>
          <p:cNvSpPr>
            <a:spLocks noGrp="1"/>
          </p:cNvSpPr>
          <p:nvPr>
            <p:ph type="body" idx="1"/>
          </p:nvPr>
        </p:nvSpPr>
        <p:spPr>
          <a:xfrm>
            <a:off x="393427" y="3829348"/>
            <a:ext cx="6071149" cy="4628555"/>
          </a:xfrm>
          <a:noFill/>
          <a:ln/>
        </p:spPr>
        <p:txBody>
          <a:bodyPr/>
          <a:lstStyle/>
          <a:p>
            <a:r>
              <a:rPr lang="ru-RU" b="1" i="1" smtClean="0"/>
              <a:t>Руководство по управлению, ориентированному на конечный результат, с. 19 - 20</a:t>
            </a:r>
          </a:p>
          <a:p>
            <a:r>
              <a:rPr lang="ru-RU" dirty="0" smtClean="0"/>
              <a:t>Количественные индикаторы представлены числом, процентом, соотношением. В отличие от последних, качественные индикаторы измеряют качественные составляющие и часто основаны на мнениях, представлениях, степени удовлетворенности. Индикаторы должны быть сформулированы нейтрально: например, "уровень или степень удовлетворенности" или "% охвата учащихся школьным образованием с разбивкой по полу"</a:t>
            </a:r>
          </a:p>
          <a:p>
            <a:r>
              <a:rPr lang="ru-RU" dirty="0" smtClean="0"/>
              <a:t>Количественные и качественные показатели могут перекрываться. Некоторые данные или сведения указанные наряду с числовым показателем, могут иметь качественную интерпретацию. Например, оценки респондентов по шкале 1 - 10 являются скорее качественными, чем количественными характеристиками.  </a:t>
            </a:r>
          </a:p>
          <a:p>
            <a:endParaRPr lang="ru-RU" smtClean="0"/>
          </a:p>
          <a:p>
            <a:r>
              <a:rPr lang="ru-RU" b="1" smtClean="0"/>
              <a:t>Количественные:</a:t>
            </a:r>
          </a:p>
          <a:p>
            <a:r>
              <a:rPr lang="ru-RU" dirty="0" smtClean="0"/>
              <a:t>количество женщин на руководящих должностях </a:t>
            </a:r>
          </a:p>
          <a:p>
            <a:r>
              <a:rPr lang="ru-RU" dirty="0" smtClean="0"/>
              <a:t>• уровень занятости </a:t>
            </a:r>
          </a:p>
          <a:p>
            <a:r>
              <a:rPr lang="ru-RU" dirty="0" smtClean="0"/>
              <a:t>• уровень оплаты труда </a:t>
            </a:r>
          </a:p>
          <a:p>
            <a:r>
              <a:rPr lang="ru-RU" dirty="0" smtClean="0"/>
              <a:t>• уровень образования </a:t>
            </a:r>
          </a:p>
          <a:p>
            <a:r>
              <a:rPr lang="ru-RU" dirty="0" smtClean="0"/>
              <a:t>• уровень грамотности </a:t>
            </a:r>
            <a:r>
              <a:rPr lang="en-US" dirty="0" smtClean="0"/>
              <a:t>	</a:t>
            </a:r>
          </a:p>
          <a:p>
            <a:endParaRPr lang="ru-RU" smtClean="0"/>
          </a:p>
          <a:p>
            <a:r>
              <a:rPr lang="ru-RU" b="1" smtClean="0"/>
              <a:t>Качественные:</a:t>
            </a:r>
          </a:p>
          <a:p>
            <a:r>
              <a:rPr lang="ru-RU" dirty="0" smtClean="0"/>
              <a:t>Оценка женщинами собственных возможностей для реализации прав </a:t>
            </a:r>
          </a:p>
          <a:p>
            <a:r>
              <a:rPr lang="ru-RU" dirty="0" smtClean="0"/>
              <a:t>• удовлетворенность работой или учебой </a:t>
            </a:r>
          </a:p>
          <a:p>
            <a:r>
              <a:rPr lang="ru-RU" dirty="0" smtClean="0"/>
              <a:t>• качество жизни </a:t>
            </a:r>
          </a:p>
          <a:p>
            <a:r>
              <a:rPr lang="ru-RU" dirty="0" smtClean="0"/>
              <a:t>• степень владения базовыми навыками грамотности </a:t>
            </a:r>
            <a:r>
              <a:rPr lang="en-US" dirty="0" smtClean="0"/>
              <a:t>	</a:t>
            </a:r>
          </a:p>
          <a:p>
            <a:endParaRPr lang="ru-RU" smtClean="0"/>
          </a:p>
          <a:p>
            <a:r>
              <a:rPr lang="ru-RU" dirty="0" smtClean="0"/>
              <a:t>Косвенные индикаторы: используются при невозможности прямого измерения результатов. Например, косвенными показателями повышения качества управления в некоторых случаях могут служить количество политических партий и явка избирателей на выборы. </a:t>
            </a:r>
          </a:p>
          <a:p>
            <a:r>
              <a:rPr lang="ru-RU" dirty="0" smtClean="0"/>
              <a:t>Процессные индикаторы: обеспечивают прямое измерение реализации ключевых процессов, влияющих на ожидания стран, доноров, сообществ. </a:t>
            </a:r>
          </a:p>
        </p:txBody>
      </p:sp>
      <p:sp>
        <p:nvSpPr>
          <p:cNvPr id="159748" name="Slide Number Placeholder 3"/>
          <p:cNvSpPr txBox="1">
            <a:spLocks noGrp="1"/>
          </p:cNvSpPr>
          <p:nvPr/>
        </p:nvSpPr>
        <p:spPr bwMode="auto">
          <a:xfrm>
            <a:off x="3886908" y="8685609"/>
            <a:ext cx="2971092" cy="458391"/>
          </a:xfrm>
          <a:prstGeom prst="rect">
            <a:avLst/>
          </a:prstGeom>
          <a:noFill/>
          <a:ln w="9525">
            <a:noFill/>
            <a:miter lim="800000"/>
            <a:headEnd/>
            <a:tailEnd/>
          </a:ln>
          <a:effectLst/>
        </p:spPr>
        <p:txBody>
          <a:bodyPr anchor="b"/>
          <a:lstStyle/>
          <a:p>
            <a:pPr algn="r"/>
            <a:fld id="{A38EA4C9-95EB-4A2D-9C45-1AAA7E3965B7}" type="slidenum">
              <a:rPr lang="en-GB" sz="1200" b="0">
                <a:latin typeface="Times New Roman" pitchFamily="18" charset="0"/>
              </a:rPr>
              <a:pPr algn="r"/>
              <a:t>20</a:t>
            </a:fld>
            <a:endParaRPr lang="ru-RU" sz="1200" b="0">
              <a:latin typeface="Times New Roman" pitchFamily="18" charset="0"/>
            </a:endParaRPr>
          </a:p>
        </p:txBody>
      </p:sp>
    </p:spTree>
    <p:extLst>
      <p:ext uri="{BB962C8B-B14F-4D97-AF65-F5344CB8AC3E}">
        <p14:creationId xmlns:p14="http://schemas.microsoft.com/office/powerpoint/2010/main" val="1201379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67615B79-BCA2-44B1-B39F-49FD6DE1D6D7}" type="slidenum">
              <a:rPr lang="en-GB" smtClean="0"/>
              <a:pPr/>
              <a:t>21</a:t>
            </a:fld>
            <a:endParaRPr lang="en-GB" smtClean="0"/>
          </a:p>
        </p:txBody>
      </p:sp>
      <p:sp>
        <p:nvSpPr>
          <p:cNvPr id="161795" name="Rectangle 7"/>
          <p:cNvSpPr txBox="1">
            <a:spLocks noGrp="1" noChangeArrowheads="1"/>
          </p:cNvSpPr>
          <p:nvPr/>
        </p:nvSpPr>
        <p:spPr bwMode="auto">
          <a:xfrm>
            <a:off x="3885275" y="8685610"/>
            <a:ext cx="2971092" cy="456903"/>
          </a:xfrm>
          <a:prstGeom prst="rect">
            <a:avLst/>
          </a:prstGeom>
          <a:noFill/>
          <a:ln w="9525">
            <a:noFill/>
            <a:miter lim="800000"/>
            <a:headEnd/>
            <a:tailEnd/>
          </a:ln>
        </p:spPr>
        <p:txBody>
          <a:bodyPr anchor="b"/>
          <a:lstStyle/>
          <a:p>
            <a:pPr algn="r"/>
            <a:fld id="{9FCB5AC2-34F3-464E-8E87-4CA80C181873}" type="slidenum">
              <a:rPr lang="en-GB" altLang="ja-JP" sz="1200" b="0">
                <a:latin typeface="Calibri" pitchFamily="34" charset="0"/>
                <a:cs typeface="Arial" pitchFamily="34" charset="0"/>
              </a:rPr>
              <a:pPr algn="r"/>
              <a:t>21</a:t>
            </a:fld>
            <a:endParaRPr lang="en-GB" altLang="ja-JP" sz="1200" b="0">
              <a:latin typeface="Calibri" pitchFamily="34" charset="0"/>
              <a:cs typeface="Arial" pitchFamily="34" charset="0"/>
            </a:endParaRPr>
          </a:p>
        </p:txBody>
      </p:sp>
      <p:sp>
        <p:nvSpPr>
          <p:cNvPr id="161796" name="Rectangle 2"/>
          <p:cNvSpPr>
            <a:spLocks noGrp="1" noRot="1" noChangeAspect="1" noChangeArrowheads="1" noTextEdit="1"/>
          </p:cNvSpPr>
          <p:nvPr>
            <p:ph type="sldImg"/>
          </p:nvPr>
        </p:nvSpPr>
        <p:spPr>
          <a:xfrm>
            <a:off x="1143000" y="685800"/>
            <a:ext cx="4573588" cy="3429000"/>
          </a:xfrm>
          <a:ln/>
        </p:spPr>
      </p:sp>
      <p:sp>
        <p:nvSpPr>
          <p:cNvPr id="113669" name="Rectangle 3"/>
          <p:cNvSpPr>
            <a:spLocks noGrp="1" noChangeArrowheads="1"/>
          </p:cNvSpPr>
          <p:nvPr>
            <p:ph type="body" idx="1"/>
          </p:nvPr>
        </p:nvSpPr>
        <p:spPr>
          <a:xfrm>
            <a:off x="685637" y="4342805"/>
            <a:ext cx="5486727" cy="411509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en-US" altLang="zh-CN" sz="1400" b="1" i="1" smtClean="0"/>
              <a:t>Optional: Use this slide if there is additional time to discuss some of the factors to consider when developing good indicators.</a:t>
            </a:r>
          </a:p>
          <a:p>
            <a:pPr eaLnBrk="1" hangingPunct="1">
              <a:lnSpc>
                <a:spcPct val="80000"/>
              </a:lnSpc>
              <a:defRPr/>
            </a:pPr>
            <a:endParaRPr lang="en-GB" altLang="zh-CN" u="sng" smtClean="0"/>
          </a:p>
          <a:p>
            <a:pPr eaLnBrk="1" hangingPunct="1">
              <a:lnSpc>
                <a:spcPct val="80000"/>
              </a:lnSpc>
              <a:defRPr/>
            </a:pPr>
            <a:r>
              <a:rPr lang="en-GB" altLang="zh-CN" u="sng" smtClean="0"/>
              <a:t>Factors to consider:</a:t>
            </a:r>
          </a:p>
          <a:p>
            <a:pPr eaLnBrk="1" hangingPunct="1">
              <a:lnSpc>
                <a:spcPct val="80000"/>
              </a:lnSpc>
              <a:defRPr/>
            </a:pPr>
            <a:endParaRPr lang="en-GB" altLang="zh-CN" u="sng" smtClean="0"/>
          </a:p>
          <a:p>
            <a:pPr eaLnBrk="1" hangingPunct="1">
              <a:lnSpc>
                <a:spcPct val="80000"/>
              </a:lnSpc>
              <a:defRPr/>
            </a:pPr>
            <a:r>
              <a:rPr lang="en-GB" altLang="zh-CN" b="1" smtClean="0"/>
              <a:t>Validity:</a:t>
            </a:r>
            <a:r>
              <a:rPr lang="en-GB" altLang="zh-CN" smtClean="0"/>
              <a:t> are your indicators likely to record progress towards activity? Are you measuring results, not just the completion of activities?</a:t>
            </a:r>
          </a:p>
          <a:p>
            <a:pPr eaLnBrk="1" hangingPunct="1">
              <a:lnSpc>
                <a:spcPct val="80000"/>
              </a:lnSpc>
              <a:defRPr/>
            </a:pPr>
            <a:endParaRPr lang="en-GB" altLang="zh-CN" smtClean="0"/>
          </a:p>
          <a:p>
            <a:pPr eaLnBrk="1" hangingPunct="1">
              <a:lnSpc>
                <a:spcPct val="80000"/>
              </a:lnSpc>
              <a:defRPr/>
            </a:pPr>
            <a:r>
              <a:rPr lang="en-GB" altLang="zh-CN" b="1" smtClean="0"/>
              <a:t>Balance:</a:t>
            </a:r>
            <a:r>
              <a:rPr lang="en-GB" altLang="zh-CN" smtClean="0"/>
              <a:t> Do you have a balanced basket of indicators (quantitative, qualitative) to measure progress?</a:t>
            </a:r>
          </a:p>
          <a:p>
            <a:pPr eaLnBrk="1" hangingPunct="1">
              <a:lnSpc>
                <a:spcPct val="80000"/>
              </a:lnSpc>
              <a:defRPr/>
            </a:pPr>
            <a:endParaRPr lang="en-GB" altLang="zh-CN" smtClean="0"/>
          </a:p>
          <a:p>
            <a:pPr eaLnBrk="1" hangingPunct="1">
              <a:lnSpc>
                <a:spcPct val="80000"/>
              </a:lnSpc>
              <a:defRPr/>
            </a:pPr>
            <a:r>
              <a:rPr lang="en-GB" altLang="zh-CN" b="1" smtClean="0"/>
              <a:t>Sensitivity:</a:t>
            </a:r>
            <a:r>
              <a:rPr lang="en-GB" altLang="zh-CN" smtClean="0"/>
              <a:t> Are your indicators sensitive to the changes expected from the planned activities?</a:t>
            </a:r>
          </a:p>
          <a:p>
            <a:pPr eaLnBrk="1" hangingPunct="1">
              <a:lnSpc>
                <a:spcPct val="80000"/>
              </a:lnSpc>
              <a:defRPr/>
            </a:pPr>
            <a:endParaRPr lang="en-GB" altLang="zh-CN" smtClean="0"/>
          </a:p>
          <a:p>
            <a:pPr eaLnBrk="1" hangingPunct="1">
              <a:lnSpc>
                <a:spcPct val="80000"/>
              </a:lnSpc>
              <a:defRPr/>
            </a:pPr>
            <a:r>
              <a:rPr lang="en-GB" altLang="zh-CN" b="1" smtClean="0"/>
              <a:t>Practicality:</a:t>
            </a:r>
            <a:r>
              <a:rPr lang="en-GB" altLang="zh-CN" smtClean="0"/>
              <a:t> Can you afford to collect the necessary data on a regular basis? Are there less expensive ways to collect data</a:t>
            </a:r>
            <a:r>
              <a:rPr lang="en-GB" altLang="zh-CN" sz="1050" smtClean="0"/>
              <a:t>?</a:t>
            </a:r>
          </a:p>
          <a:p>
            <a:pPr eaLnBrk="1" hangingPunct="1">
              <a:lnSpc>
                <a:spcPct val="80000"/>
              </a:lnSpc>
              <a:defRPr/>
            </a:pPr>
            <a:endParaRPr lang="en-GB" altLang="zh-CN" sz="1050"/>
          </a:p>
          <a:p>
            <a:pPr eaLnBrk="1" hangingPunct="1">
              <a:lnSpc>
                <a:spcPct val="90000"/>
              </a:lnSpc>
              <a:defRPr/>
            </a:pPr>
            <a:r>
              <a:rPr lang="en-GB" altLang="zh-CN" sz="1050" b="1" smtClean="0"/>
              <a:t>Equality:</a:t>
            </a:r>
            <a:r>
              <a:rPr lang="en-GB" altLang="zh-CN" sz="1050" smtClean="0"/>
              <a:t> Do your indicators capture the experience of vulnerable and marginalised groups? Can your indicators be disaggregated?</a:t>
            </a:r>
          </a:p>
          <a:p>
            <a:pPr eaLnBrk="1" hangingPunct="1">
              <a:lnSpc>
                <a:spcPct val="90000"/>
              </a:lnSpc>
              <a:defRPr/>
            </a:pPr>
            <a:endParaRPr lang="en-GB" altLang="zh-CN" sz="1050" b="1" smtClean="0"/>
          </a:p>
          <a:p>
            <a:pPr eaLnBrk="1" hangingPunct="1">
              <a:lnSpc>
                <a:spcPct val="90000"/>
              </a:lnSpc>
              <a:defRPr/>
            </a:pPr>
            <a:r>
              <a:rPr lang="en-GB" altLang="zh-CN" sz="1050" b="1" smtClean="0"/>
              <a:t>Ownership: </a:t>
            </a:r>
            <a:r>
              <a:rPr lang="en-GB" altLang="zh-CN" sz="1050" smtClean="0"/>
              <a:t>Have RHs and DBs contributed to the development of the indicators? Do they have confidence in the indicators chosen?</a:t>
            </a:r>
          </a:p>
          <a:p>
            <a:pPr eaLnBrk="1" hangingPunct="1">
              <a:lnSpc>
                <a:spcPct val="90000"/>
              </a:lnSpc>
              <a:defRPr/>
            </a:pPr>
            <a:endParaRPr lang="en-GB" altLang="zh-CN" sz="1050" b="1" smtClean="0"/>
          </a:p>
          <a:p>
            <a:pPr eaLnBrk="1" hangingPunct="1">
              <a:lnSpc>
                <a:spcPct val="90000"/>
              </a:lnSpc>
              <a:defRPr/>
            </a:pPr>
            <a:r>
              <a:rPr lang="en-GB" altLang="zh-CN" sz="1050" b="1" smtClean="0"/>
              <a:t>Clarity: </a:t>
            </a:r>
            <a:r>
              <a:rPr lang="en-GB" altLang="zh-CN" sz="1050" smtClean="0"/>
              <a:t>Are they clear and understandable to all audiences, including vulnerable and marginalised groups?</a:t>
            </a:r>
          </a:p>
          <a:p>
            <a:pPr eaLnBrk="1" hangingPunct="1">
              <a:lnSpc>
                <a:spcPct val="80000"/>
              </a:lnSpc>
              <a:defRPr/>
            </a:pPr>
            <a:endParaRPr lang="en-GB" altLang="zh-CN" sz="1050" smtClean="0"/>
          </a:p>
          <a:p>
            <a:pPr eaLnBrk="1" hangingPunct="1">
              <a:spcBef>
                <a:spcPct val="0"/>
              </a:spcBef>
              <a:defRPr/>
            </a:pPr>
            <a:endParaRPr lang="en-GB" altLang="ja-JP" smtClean="0"/>
          </a:p>
        </p:txBody>
      </p:sp>
    </p:spTree>
    <p:extLst>
      <p:ext uri="{BB962C8B-B14F-4D97-AF65-F5344CB8AC3E}">
        <p14:creationId xmlns:p14="http://schemas.microsoft.com/office/powerpoint/2010/main" val="3364325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67615B79-BCA2-44B1-B39F-49FD6DE1D6D7}" type="slidenum">
              <a:rPr lang="en-GB" smtClean="0"/>
              <a:pPr/>
              <a:t>22</a:t>
            </a:fld>
            <a:endParaRPr lang="ru-RU" smtClean="0"/>
          </a:p>
        </p:txBody>
      </p:sp>
      <p:sp>
        <p:nvSpPr>
          <p:cNvPr id="161795" name="Rectangle 7"/>
          <p:cNvSpPr txBox="1">
            <a:spLocks noGrp="1" noChangeArrowheads="1"/>
          </p:cNvSpPr>
          <p:nvPr/>
        </p:nvSpPr>
        <p:spPr bwMode="auto">
          <a:xfrm>
            <a:off x="3885275" y="8685611"/>
            <a:ext cx="2971092" cy="456903"/>
          </a:xfrm>
          <a:prstGeom prst="rect">
            <a:avLst/>
          </a:prstGeom>
          <a:noFill/>
          <a:ln w="9525">
            <a:noFill/>
            <a:miter lim="800000"/>
            <a:headEnd/>
            <a:tailEnd/>
          </a:ln>
        </p:spPr>
        <p:txBody>
          <a:bodyPr anchor="b"/>
          <a:lstStyle/>
          <a:p>
            <a:pPr algn="r"/>
            <a:fld id="{9FCB5AC2-34F3-464E-8E87-4CA80C181873}" type="slidenum">
              <a:rPr lang="en-GB" altLang="ja-JP" sz="1200" b="0">
                <a:latin typeface="Calibri" pitchFamily="34" charset="0"/>
                <a:cs typeface="Arial" pitchFamily="34" charset="0"/>
              </a:rPr>
              <a:pPr algn="r"/>
              <a:t>22</a:t>
            </a:fld>
            <a:endParaRPr lang="ru-RU" altLang="ja-JP" sz="1200" b="0">
              <a:latin typeface="Calibri" pitchFamily="34" charset="0"/>
              <a:cs typeface="Arial" pitchFamily="34" charset="0"/>
            </a:endParaRPr>
          </a:p>
        </p:txBody>
      </p:sp>
      <p:sp>
        <p:nvSpPr>
          <p:cNvPr id="161796" name="Rectangle 2"/>
          <p:cNvSpPr>
            <a:spLocks noGrp="1" noRot="1" noChangeAspect="1" noChangeArrowheads="1" noTextEdit="1"/>
          </p:cNvSpPr>
          <p:nvPr>
            <p:ph type="sldImg"/>
          </p:nvPr>
        </p:nvSpPr>
        <p:spPr>
          <a:xfrm>
            <a:off x="1143000" y="685800"/>
            <a:ext cx="4573588" cy="3429000"/>
          </a:xfrm>
          <a:ln/>
        </p:spPr>
      </p:sp>
      <p:sp>
        <p:nvSpPr>
          <p:cNvPr id="113669" name="Rectangle 3"/>
          <p:cNvSpPr>
            <a:spLocks noGrp="1" noChangeArrowheads="1"/>
          </p:cNvSpPr>
          <p:nvPr>
            <p:ph type="body" idx="1"/>
          </p:nvPr>
        </p:nvSpPr>
        <p:spPr>
          <a:xfrm>
            <a:off x="685638" y="4342806"/>
            <a:ext cx="5486727" cy="411509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ru-RU" altLang="zh-CN" sz="1400" b="1" i="1" smtClean="0"/>
              <a:t>Дополнительный материал: Этот слайд демонстрируется при наличии достаточного времени для обсуждения критериев, подлежащих учету при разработке подходящих индикаторов.</a:t>
            </a:r>
          </a:p>
          <a:p>
            <a:pPr eaLnBrk="1" hangingPunct="1">
              <a:lnSpc>
                <a:spcPct val="80000"/>
              </a:lnSpc>
              <a:defRPr/>
            </a:pPr>
            <a:endParaRPr lang="ru-RU" altLang="zh-CN" u="sng" smtClean="0"/>
          </a:p>
          <a:p>
            <a:pPr eaLnBrk="1" hangingPunct="1">
              <a:lnSpc>
                <a:spcPct val="80000"/>
              </a:lnSpc>
              <a:defRPr/>
            </a:pPr>
            <a:r>
              <a:rPr lang="ru-RU" altLang="zh-CN" u="sng" smtClean="0"/>
              <a:t>Критерии, принимаемые во внимание:</a:t>
            </a:r>
          </a:p>
          <a:p>
            <a:pPr eaLnBrk="1" hangingPunct="1">
              <a:lnSpc>
                <a:spcPct val="80000"/>
              </a:lnSpc>
              <a:defRPr/>
            </a:pPr>
            <a:endParaRPr lang="ru-RU" altLang="zh-CN" u="sng" smtClean="0"/>
          </a:p>
          <a:p>
            <a:pPr eaLnBrk="1" hangingPunct="1">
              <a:lnSpc>
                <a:spcPct val="80000"/>
              </a:lnSpc>
              <a:defRPr/>
            </a:pPr>
            <a:r>
              <a:rPr lang="ru-RU" altLang="zh-CN" b="1" smtClean="0"/>
              <a:t>Валидность:</a:t>
            </a:r>
            <a:r>
              <a:rPr lang="ru-RU" altLang="zh-CN" smtClean="0"/>
              <a:t> способны ли ваши индикаторы отражать ход реализации мероприятия? Измеряются ли результаты, а не завершение мероприятий?</a:t>
            </a:r>
          </a:p>
          <a:p>
            <a:pPr eaLnBrk="1" hangingPunct="1">
              <a:lnSpc>
                <a:spcPct val="80000"/>
              </a:lnSpc>
              <a:defRPr/>
            </a:pPr>
            <a:endParaRPr lang="ru-RU" altLang="zh-CN" smtClean="0"/>
          </a:p>
          <a:p>
            <a:pPr eaLnBrk="1" hangingPunct="1">
              <a:lnSpc>
                <a:spcPct val="80000"/>
              </a:lnSpc>
              <a:defRPr/>
            </a:pPr>
            <a:r>
              <a:rPr lang="ru-RU" altLang="zh-CN" b="1" smtClean="0"/>
              <a:t>Сбалансированность:</a:t>
            </a:r>
            <a:r>
              <a:rPr lang="ru-RU" altLang="zh-CN" smtClean="0"/>
              <a:t> Соблюден ли в предложенном вами наборе индикаторов надлежащий баланс по их составу (количественные, качественные) для измерения хода достижения результата?</a:t>
            </a:r>
          </a:p>
          <a:p>
            <a:pPr eaLnBrk="1" hangingPunct="1">
              <a:lnSpc>
                <a:spcPct val="80000"/>
              </a:lnSpc>
              <a:defRPr/>
            </a:pPr>
            <a:endParaRPr lang="ru-RU" altLang="zh-CN" smtClean="0"/>
          </a:p>
          <a:p>
            <a:pPr eaLnBrk="1" hangingPunct="1">
              <a:lnSpc>
                <a:spcPct val="80000"/>
              </a:lnSpc>
              <a:defRPr/>
            </a:pPr>
            <a:r>
              <a:rPr lang="ru-RU" altLang="zh-CN" b="1" smtClean="0"/>
              <a:t>Чувствительность:</a:t>
            </a:r>
            <a:r>
              <a:rPr lang="ru-RU" altLang="zh-CN" smtClean="0"/>
              <a:t> Способны ли ваши индикаторы зафиксировать изменения, обусловленные намеченными вами мероприятиями?</a:t>
            </a:r>
          </a:p>
          <a:p>
            <a:pPr eaLnBrk="1" hangingPunct="1">
              <a:lnSpc>
                <a:spcPct val="80000"/>
              </a:lnSpc>
              <a:defRPr/>
            </a:pPr>
            <a:endParaRPr lang="ru-RU" altLang="zh-CN" smtClean="0"/>
          </a:p>
          <a:p>
            <a:pPr eaLnBrk="1" hangingPunct="1">
              <a:lnSpc>
                <a:spcPct val="80000"/>
              </a:lnSpc>
              <a:defRPr/>
            </a:pPr>
            <a:r>
              <a:rPr lang="ru-RU" altLang="zh-CN" b="1" smtClean="0"/>
              <a:t>Полезность:</a:t>
            </a:r>
            <a:r>
              <a:rPr lang="ru-RU" altLang="zh-CN" smtClean="0"/>
              <a:t> Имеются ли у вас финансовые возможности по обеспечению сбора необходимых данных на регулярной основе? Имеются ли менее затратные способы сбора данных?</a:t>
            </a:r>
          </a:p>
          <a:p>
            <a:pPr eaLnBrk="1" hangingPunct="1">
              <a:lnSpc>
                <a:spcPct val="80000"/>
              </a:lnSpc>
              <a:defRPr/>
            </a:pPr>
            <a:endParaRPr lang="ru-RU" altLang="zh-CN" sz="1050"/>
          </a:p>
          <a:p>
            <a:pPr eaLnBrk="1" hangingPunct="1">
              <a:lnSpc>
                <a:spcPct val="90000"/>
              </a:lnSpc>
              <a:defRPr/>
            </a:pPr>
            <a:r>
              <a:rPr lang="ru-RU" altLang="zh-CN" sz="1050" b="1" smtClean="0"/>
              <a:t>Равенство:</a:t>
            </a:r>
            <a:r>
              <a:rPr lang="ru-RU" altLang="zh-CN" sz="1050" smtClean="0"/>
              <a:t> Отражают ли ваши индикаторы специфику уязвимых и маргинализированных групп? Поддаются ли ваши индикаторы дезагрегации?</a:t>
            </a:r>
          </a:p>
          <a:p>
            <a:pPr eaLnBrk="1" hangingPunct="1">
              <a:lnSpc>
                <a:spcPct val="90000"/>
              </a:lnSpc>
              <a:defRPr/>
            </a:pPr>
            <a:endParaRPr lang="ru-RU" altLang="zh-CN" sz="1050" b="1" smtClean="0"/>
          </a:p>
          <a:p>
            <a:pPr eaLnBrk="1" hangingPunct="1">
              <a:lnSpc>
                <a:spcPct val="90000"/>
              </a:lnSpc>
              <a:defRPr/>
            </a:pPr>
            <a:r>
              <a:rPr lang="ru-RU" altLang="zh-CN" sz="1050" b="1" smtClean="0"/>
              <a:t>Контроль: </a:t>
            </a:r>
            <a:r>
              <a:rPr lang="ru-RU" altLang="zh-CN" sz="1050" smtClean="0"/>
              <a:t>Участвовали ли в разработке индикаторов носители прав и обязанностей? Уверены ли они в выборе индикаторов?</a:t>
            </a:r>
          </a:p>
          <a:p>
            <a:pPr eaLnBrk="1" hangingPunct="1">
              <a:lnSpc>
                <a:spcPct val="90000"/>
              </a:lnSpc>
              <a:defRPr/>
            </a:pPr>
            <a:endParaRPr lang="ru-RU" altLang="zh-CN" sz="1050" b="1" smtClean="0"/>
          </a:p>
          <a:p>
            <a:pPr eaLnBrk="1" hangingPunct="1">
              <a:lnSpc>
                <a:spcPct val="90000"/>
              </a:lnSpc>
              <a:defRPr/>
            </a:pPr>
            <a:r>
              <a:rPr lang="ru-RU" altLang="zh-CN" sz="1050" b="1" smtClean="0"/>
              <a:t>Ясность: </a:t>
            </a:r>
            <a:r>
              <a:rPr lang="ru-RU" altLang="zh-CN" sz="1050" smtClean="0"/>
              <a:t>Ясны ли формулировки ваших индикаторов, и понятны ли они для всех аудиторий, включая уязвимые и маргинализированные группы?</a:t>
            </a:r>
          </a:p>
          <a:p>
            <a:pPr eaLnBrk="1" hangingPunct="1">
              <a:lnSpc>
                <a:spcPct val="80000"/>
              </a:lnSpc>
              <a:defRPr/>
            </a:pPr>
            <a:endParaRPr lang="ru-RU" altLang="zh-CN" sz="1050" smtClean="0"/>
          </a:p>
          <a:p>
            <a:pPr eaLnBrk="1" hangingPunct="1">
              <a:spcBef>
                <a:spcPct val="0"/>
              </a:spcBef>
              <a:defRPr/>
            </a:pPr>
            <a:endParaRPr lang="ru-RU" altLang="ja-JP" smtClean="0"/>
          </a:p>
        </p:txBody>
      </p:sp>
    </p:spTree>
    <p:extLst>
      <p:ext uri="{BB962C8B-B14F-4D97-AF65-F5344CB8AC3E}">
        <p14:creationId xmlns:p14="http://schemas.microsoft.com/office/powerpoint/2010/main" val="98510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xfrm>
            <a:off x="1812925" y="387350"/>
            <a:ext cx="3095625" cy="2320925"/>
          </a:xfrm>
          <a:ln/>
        </p:spPr>
      </p:sp>
      <p:sp>
        <p:nvSpPr>
          <p:cNvPr id="166915" name="Notes Placeholder 2"/>
          <p:cNvSpPr>
            <a:spLocks noGrp="1"/>
          </p:cNvSpPr>
          <p:nvPr>
            <p:ph type="body" idx="1"/>
          </p:nvPr>
        </p:nvSpPr>
        <p:spPr>
          <a:xfrm>
            <a:off x="615442" y="2951263"/>
            <a:ext cx="5775673" cy="6008191"/>
          </a:xfrm>
          <a:noFill/>
          <a:ln/>
        </p:spPr>
        <p:txBody>
          <a:bodyPr/>
          <a:lstStyle/>
          <a:p>
            <a:r>
              <a:rPr lang="en-CA" b="1" smtClean="0"/>
              <a:t>Papua New Guinea (2008-2012)</a:t>
            </a:r>
          </a:p>
          <a:p>
            <a:r>
              <a:rPr lang="en-CA" smtClean="0"/>
              <a:t>Outcome 1.1 National and selected Provincial Parliaments function more effectively and carry out their legislative and oversight roles</a:t>
            </a:r>
          </a:p>
          <a:p>
            <a:r>
              <a:rPr lang="en-CA" smtClean="0"/>
              <a:t>- N</a:t>
            </a:r>
            <a:r>
              <a:rPr lang="en-CA" baseline="30000" smtClean="0"/>
              <a:t>o</a:t>
            </a:r>
            <a:r>
              <a:rPr lang="en-CA" smtClean="0"/>
              <a:t>. users (MPs, committees, researchers) of services provided by Parliamentary Services (legal, research, library etc.);</a:t>
            </a:r>
          </a:p>
          <a:p>
            <a:r>
              <a:rPr lang="en-CA" smtClean="0"/>
              <a:t>- Quantity and Quality of Legislation prepared and approved.</a:t>
            </a:r>
          </a:p>
          <a:p>
            <a:endParaRPr lang="en-CA" smtClean="0"/>
          </a:p>
          <a:p>
            <a:r>
              <a:rPr lang="en-CA" smtClean="0"/>
              <a:t>Output 1.1.2 Provincial legislative mechanisms are established and operational in selected Provinces and linked to national parliament systems</a:t>
            </a:r>
          </a:p>
          <a:p>
            <a:endParaRPr lang="en-CA" smtClean="0"/>
          </a:p>
          <a:p>
            <a:r>
              <a:rPr lang="en-CA" smtClean="0"/>
              <a:t>Outcome 2.3 By 2012, vulnerable children and youth will experience improved access to quality basic social services, including protection and justice services, particularly in rural and isolated areas</a:t>
            </a:r>
          </a:p>
          <a:p>
            <a:r>
              <a:rPr lang="en-CA" smtClean="0"/>
              <a:t>- N</a:t>
            </a:r>
            <a:r>
              <a:rPr lang="en-CA" baseline="30000" smtClean="0"/>
              <a:t>o</a:t>
            </a:r>
            <a:r>
              <a:rPr lang="en-CA" smtClean="0"/>
              <a:t>. relevance and range of basic services that are accessible to vulnerable children, particularly in rural areas</a:t>
            </a:r>
          </a:p>
          <a:p>
            <a:r>
              <a:rPr lang="en-CA" smtClean="0"/>
              <a:t>- N</a:t>
            </a:r>
            <a:r>
              <a:rPr lang="en-CA" baseline="30000" smtClean="0"/>
              <a:t>o</a:t>
            </a:r>
            <a:r>
              <a:rPr lang="en-CA" smtClean="0"/>
              <a:t>. orphans and vulnerable children accessing health, education, welfare and birth registration services</a:t>
            </a:r>
          </a:p>
          <a:p>
            <a:endParaRPr lang="en-CA" smtClean="0"/>
          </a:p>
          <a:p>
            <a:r>
              <a:rPr lang="en-CA" smtClean="0"/>
              <a:t>Outcome 3.1 By 2012, DEC effectively plans, manages, monitors and coordinates with other relevant government institutions the sustainable use of natural resources</a:t>
            </a:r>
          </a:p>
          <a:p>
            <a:r>
              <a:rPr lang="en-CA" smtClean="0"/>
              <a:t>- Government has capacity to enforce legislation and policies;</a:t>
            </a:r>
          </a:p>
          <a:p>
            <a:r>
              <a:rPr lang="en-CA" smtClean="0"/>
              <a:t>Government has a plan to mainstream environmental issues.</a:t>
            </a:r>
          </a:p>
          <a:p>
            <a:endParaRPr lang="en-CA" smtClean="0"/>
          </a:p>
          <a:p>
            <a:r>
              <a:rPr lang="en-CA" smtClean="0"/>
              <a:t>Output 3.1.2 Communities in selected provinces have the capacity to use their natural resources sustainably to enhance their livelihoods.</a:t>
            </a:r>
          </a:p>
          <a:p>
            <a:r>
              <a:rPr lang="en-CA" smtClean="0"/>
              <a:t>- Training on more sustainable use of community resources; </a:t>
            </a:r>
          </a:p>
          <a:p>
            <a:r>
              <a:rPr lang="en-CA" smtClean="0"/>
              <a:t>- Selected communities have the capacity to access funding and manage small grants projects. </a:t>
            </a:r>
          </a:p>
          <a:p>
            <a:r>
              <a:rPr lang="en-CA" smtClean="0">
                <a:solidFill>
                  <a:srgbClr val="7030A0"/>
                </a:solidFill>
              </a:rPr>
              <a:t>(an activity and a new result – how could we re-position these as indicators?) </a:t>
            </a:r>
          </a:p>
          <a:p>
            <a:endParaRPr lang="en-CA" smtClean="0"/>
          </a:p>
          <a:p>
            <a:r>
              <a:rPr lang="en-CA" smtClean="0"/>
              <a:t>Outcome 4.3 By 2012, girls will experience fewer inequalities attending school</a:t>
            </a:r>
          </a:p>
          <a:p>
            <a:r>
              <a:rPr lang="en-CA" smtClean="0"/>
              <a:t>- A National plan and budget  to implement the girls’ education policy; </a:t>
            </a:r>
          </a:p>
          <a:p>
            <a:r>
              <a:rPr lang="en-CA" smtClean="0"/>
              <a:t>- No. of Child Friendly Schools in programe areas</a:t>
            </a:r>
          </a:p>
          <a:p>
            <a:r>
              <a:rPr lang="en-CA" smtClean="0"/>
              <a:t>- No. of teachers trained to provide counselling; </a:t>
            </a:r>
          </a:p>
          <a:p>
            <a:r>
              <a:rPr lang="en-CA" smtClean="0"/>
              <a:t>- % increase in girls enrolment and retention in programme areas</a:t>
            </a:r>
          </a:p>
          <a:p>
            <a:endParaRPr lang="en-CA" smtClean="0"/>
          </a:p>
          <a:p>
            <a:endParaRPr lang="en-CA" smtClean="0"/>
          </a:p>
        </p:txBody>
      </p:sp>
      <p:sp>
        <p:nvSpPr>
          <p:cNvPr id="166916" name="Slide Number Placeholder 3"/>
          <p:cNvSpPr>
            <a:spLocks noGrp="1"/>
          </p:cNvSpPr>
          <p:nvPr>
            <p:ph type="sldNum" sz="quarter" idx="5"/>
          </p:nvPr>
        </p:nvSpPr>
        <p:spPr>
          <a:noFill/>
        </p:spPr>
        <p:txBody>
          <a:bodyPr/>
          <a:lstStyle/>
          <a:p>
            <a:fld id="{10BBA869-8653-4799-AFD3-7D7F0706D788}" type="slidenum">
              <a:rPr lang="en-GB" smtClean="0"/>
              <a:pPr/>
              <a:t>23</a:t>
            </a:fld>
            <a:endParaRPr lang="en-GB" smtClean="0"/>
          </a:p>
        </p:txBody>
      </p:sp>
    </p:spTree>
    <p:extLst>
      <p:ext uri="{BB962C8B-B14F-4D97-AF65-F5344CB8AC3E}">
        <p14:creationId xmlns:p14="http://schemas.microsoft.com/office/powerpoint/2010/main" val="151799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DEA2E0FF-3FD9-4C63-B6C8-C8158BAECAC7}" type="slidenum">
              <a:rPr lang="en-GB" smtClean="0"/>
              <a:pPr/>
              <a:t>2</a:t>
            </a:fld>
            <a:endParaRPr lang="ru-RU" smtClean="0"/>
          </a:p>
        </p:txBody>
      </p:sp>
      <p:sp>
        <p:nvSpPr>
          <p:cNvPr id="162819" name="Rectangle 2"/>
          <p:cNvSpPr>
            <a:spLocks noGrp="1" noRot="1" noChangeAspect="1" noChangeArrowheads="1" noTextEdit="1"/>
          </p:cNvSpPr>
          <p:nvPr>
            <p:ph type="sldImg"/>
          </p:nvPr>
        </p:nvSpPr>
        <p:spPr>
          <a:xfrm>
            <a:off x="1143000" y="685800"/>
            <a:ext cx="4573588" cy="3429000"/>
          </a:xfrm>
          <a:ln/>
        </p:spPr>
      </p:sp>
      <p:sp>
        <p:nvSpPr>
          <p:cNvPr id="162820" name="Rectangle 3"/>
          <p:cNvSpPr>
            <a:spLocks noGrp="1" noChangeArrowheads="1"/>
          </p:cNvSpPr>
          <p:nvPr>
            <p:ph type="body" idx="1"/>
          </p:nvPr>
        </p:nvSpPr>
        <p:spPr>
          <a:xfrm>
            <a:off x="685638" y="4342806"/>
            <a:ext cx="5486727" cy="4115098"/>
          </a:xfrm>
          <a:noFill/>
          <a:ln/>
        </p:spPr>
        <p:txBody>
          <a:bodyPr/>
          <a:lstStyle/>
          <a:p>
            <a:pPr eaLnBrk="1" hangingPunct="1"/>
            <a:endParaRPr lang="en-US" smtClean="0"/>
          </a:p>
        </p:txBody>
      </p:sp>
    </p:spTree>
    <p:extLst>
      <p:ext uri="{BB962C8B-B14F-4D97-AF65-F5344CB8AC3E}">
        <p14:creationId xmlns:p14="http://schemas.microsoft.com/office/powerpoint/2010/main" val="4208951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xfrm>
            <a:off x="1812925" y="387350"/>
            <a:ext cx="3095625" cy="2320925"/>
          </a:xfrm>
          <a:ln/>
        </p:spPr>
      </p:sp>
      <p:sp>
        <p:nvSpPr>
          <p:cNvPr id="166915" name="Notes Placeholder 2"/>
          <p:cNvSpPr>
            <a:spLocks noGrp="1"/>
          </p:cNvSpPr>
          <p:nvPr>
            <p:ph type="body" idx="1"/>
          </p:nvPr>
        </p:nvSpPr>
        <p:spPr>
          <a:xfrm>
            <a:off x="615443" y="2951264"/>
            <a:ext cx="5775673" cy="6008191"/>
          </a:xfrm>
          <a:noFill/>
          <a:ln/>
        </p:spPr>
        <p:txBody>
          <a:bodyPr/>
          <a:lstStyle/>
          <a:p>
            <a:r>
              <a:rPr lang="ru-RU" b="1" dirty="0" smtClean="0"/>
              <a:t>Папуа - Новая Гвинея (2008 - 2012)</a:t>
            </a:r>
          </a:p>
          <a:p>
            <a:r>
              <a:rPr lang="ru-RU" dirty="0" smtClean="0"/>
              <a:t>Результат 1. Национальный парламент и законодательные собрания отдельных провинций повысят эффективность своей деятельности и обеспечат выполнение законотворческих и надзорных функций.</a:t>
            </a:r>
          </a:p>
          <a:p>
            <a:r>
              <a:rPr lang="ru-RU" dirty="0" smtClean="0"/>
              <a:t>- Число пользователей (депутаты, комиссии, исследователи) услуг парламентских служб (правовых, исследовательских, библиотечных, и т.п.);</a:t>
            </a:r>
          </a:p>
          <a:p>
            <a:r>
              <a:rPr lang="ru-RU" dirty="0" smtClean="0"/>
              <a:t>Количество и качество подготовленных и утвержденных актов законодательства.</a:t>
            </a:r>
          </a:p>
          <a:p>
            <a:endParaRPr lang="ru-RU" dirty="0" smtClean="0"/>
          </a:p>
          <a:p>
            <a:r>
              <a:rPr lang="ru-RU" dirty="0" smtClean="0"/>
              <a:t>Выход 1.1.2. Создание и функционирование законотворческих механизмов в отдельных провинциях и их взаимодействие с системами национального парламента</a:t>
            </a:r>
          </a:p>
          <a:p>
            <a:endParaRPr lang="ru-RU" dirty="0" smtClean="0"/>
          </a:p>
          <a:p>
            <a:r>
              <a:rPr lang="ru-RU" dirty="0" smtClean="0"/>
              <a:t>Результат 2.3. Улучшение доступа детей и молодежи в уязвимом положении к качественным базовым социальным услугам, включая защиту и судебную помощь, особенно в сельских и удаленных регионах.</a:t>
            </a:r>
          </a:p>
          <a:p>
            <a:r>
              <a:rPr lang="ru-RU" dirty="0" smtClean="0"/>
              <a:t>- Количество, релевантность и спектр базовых услуг, доступных детям, находящимся в уязвимом положении, особенно в сельской местности</a:t>
            </a:r>
          </a:p>
          <a:p>
            <a:r>
              <a:rPr lang="ru-RU" dirty="0" smtClean="0"/>
              <a:t>- Количество сирот и детей в уязвимом положении, пользующихся услугами здравоохранения, образования, социального обеспечения и регистрации рождений.</a:t>
            </a:r>
          </a:p>
          <a:p>
            <a:endParaRPr lang="ru-RU" dirty="0" smtClean="0"/>
          </a:p>
          <a:p>
            <a:r>
              <a:rPr lang="ru-RU" dirty="0" smtClean="0"/>
              <a:t>Результат 3.1. К 2012 году Департамент окружающей среды и охраны природы осуществляет эффективное планирование, управление, мониторинг устойчивого использования природных ресурсов и обеспечивает координацию деятельности в этом направлении с другими правительственными учреждениями</a:t>
            </a:r>
          </a:p>
          <a:p>
            <a:r>
              <a:rPr lang="ru-RU" dirty="0" smtClean="0"/>
              <a:t>- Правительство обладает потенциалом по обеспечению выполнения законодательства и принятых решений;</a:t>
            </a:r>
          </a:p>
          <a:p>
            <a:r>
              <a:rPr lang="ru-RU" dirty="0" smtClean="0"/>
              <a:t>- Правительством разработан план по интеграции экологических задач в процессы принятия решений</a:t>
            </a:r>
          </a:p>
          <a:p>
            <a:endParaRPr lang="ru-RU" dirty="0" smtClean="0"/>
          </a:p>
          <a:p>
            <a:r>
              <a:rPr lang="ru-RU" dirty="0" smtClean="0"/>
              <a:t>Выход 3.1.2. Общественность в отдельных провинциях обладает потенциалом в области устойчивого использования местных природных ресурсов, обеспечивающего устойчивость источников средств к существованию.</a:t>
            </a:r>
          </a:p>
          <a:p>
            <a:r>
              <a:rPr lang="ru-RU" dirty="0" smtClean="0"/>
              <a:t>Обучение более устойчивым практикам использования природных ресурсов местных сообществ </a:t>
            </a:r>
          </a:p>
          <a:p>
            <a:r>
              <a:rPr lang="ru-RU" dirty="0" smtClean="0"/>
              <a:t>Наращивание возможностей отдельных местных сообществ в области доступа к финансированию и управления проектами малых грантов </a:t>
            </a:r>
          </a:p>
          <a:p>
            <a:r>
              <a:rPr lang="ru-RU" dirty="0" smtClean="0">
                <a:solidFill>
                  <a:srgbClr val="7030A0"/>
                </a:solidFill>
              </a:rPr>
              <a:t>(еще одно мероприятие и новый результат - как сформулировать их в виде индикаторов?) </a:t>
            </a:r>
          </a:p>
          <a:p>
            <a:endParaRPr lang="ru-RU" dirty="0" smtClean="0"/>
          </a:p>
          <a:p>
            <a:r>
              <a:rPr lang="ru-RU" dirty="0" smtClean="0"/>
              <a:t>Результат 4.3. К 2012 году девочки будут реже сталкиваться с проявлениями неравенства в охвате школьным образованием</a:t>
            </a:r>
          </a:p>
          <a:p>
            <a:r>
              <a:rPr lang="ru-RU" dirty="0" smtClean="0"/>
              <a:t>- Наличие национального плана и бюджета на реализацию политики в области образования для девочек </a:t>
            </a:r>
          </a:p>
          <a:p>
            <a:r>
              <a:rPr lang="ru-RU" dirty="0" smtClean="0"/>
              <a:t>Количество школ, дружественных к ребенку, в программных регионах</a:t>
            </a:r>
          </a:p>
          <a:p>
            <a:r>
              <a:rPr lang="ru-RU" dirty="0" smtClean="0"/>
              <a:t>Число учителей, обученных навыкам психологического консультирования; </a:t>
            </a:r>
          </a:p>
          <a:p>
            <a:r>
              <a:rPr lang="ru-RU" dirty="0" smtClean="0"/>
              <a:t>% увеличения охвата и удержания девочек в школьном образовании программных регионов</a:t>
            </a:r>
          </a:p>
          <a:p>
            <a:endParaRPr lang="ru-RU" dirty="0" smtClean="0"/>
          </a:p>
          <a:p>
            <a:endParaRPr lang="ru-RU" dirty="0" smtClean="0"/>
          </a:p>
        </p:txBody>
      </p:sp>
      <p:sp>
        <p:nvSpPr>
          <p:cNvPr id="166916" name="Slide Number Placeholder 3"/>
          <p:cNvSpPr>
            <a:spLocks noGrp="1"/>
          </p:cNvSpPr>
          <p:nvPr>
            <p:ph type="sldNum" sz="quarter" idx="5"/>
          </p:nvPr>
        </p:nvSpPr>
        <p:spPr>
          <a:noFill/>
        </p:spPr>
        <p:txBody>
          <a:bodyPr/>
          <a:lstStyle/>
          <a:p>
            <a:fld id="{10BBA869-8653-4799-AFD3-7D7F0706D788}" type="slidenum">
              <a:rPr lang="en-GB" smtClean="0"/>
              <a:pPr/>
              <a:t>24</a:t>
            </a:fld>
            <a:endParaRPr lang="ru-RU" smtClean="0"/>
          </a:p>
        </p:txBody>
      </p:sp>
    </p:spTree>
    <p:extLst>
      <p:ext uri="{BB962C8B-B14F-4D97-AF65-F5344CB8AC3E}">
        <p14:creationId xmlns:p14="http://schemas.microsoft.com/office/powerpoint/2010/main" val="3304437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B1112365-AA4E-4A81-A4C8-F496878AA83B}" type="slidenum">
              <a:rPr lang="en-US" sz="1200" b="0">
                <a:cs typeface="Arial" pitchFamily="34" charset="0"/>
              </a:rPr>
              <a:pPr algn="r"/>
              <a:t>25</a:t>
            </a:fld>
            <a:endParaRPr lang="en-US" sz="1200" b="0">
              <a:cs typeface="Arial" pitchFamily="34" charset="0"/>
            </a:endParaRPr>
          </a:p>
        </p:txBody>
      </p:sp>
      <p:sp>
        <p:nvSpPr>
          <p:cNvPr id="153603" name="Rectangle 2"/>
          <p:cNvSpPr>
            <a:spLocks noGrp="1" noRot="1" noChangeAspect="1" noChangeArrowheads="1" noTextEdit="1"/>
          </p:cNvSpPr>
          <p:nvPr>
            <p:ph type="sldImg"/>
          </p:nvPr>
        </p:nvSpPr>
        <p:spPr>
          <a:xfrm>
            <a:off x="1157288" y="681038"/>
            <a:ext cx="4545012" cy="3408362"/>
          </a:xfrm>
          <a:ln/>
        </p:spPr>
      </p:sp>
      <p:sp>
        <p:nvSpPr>
          <p:cNvPr id="153604" name="Rectangle 3"/>
          <p:cNvSpPr>
            <a:spLocks noGrp="1" noChangeArrowheads="1"/>
          </p:cNvSpPr>
          <p:nvPr>
            <p:ph type="body" idx="1"/>
          </p:nvPr>
        </p:nvSpPr>
        <p:spPr>
          <a:noFill/>
          <a:ln/>
        </p:spPr>
        <p:txBody>
          <a:bodyPr/>
          <a:lstStyle/>
          <a:p>
            <a:pPr eaLnBrk="1" hangingPunct="1"/>
            <a:r>
              <a:rPr lang="en-CA" b="1" i="1" smtClean="0"/>
              <a:t>RBM Handbook p21</a:t>
            </a:r>
          </a:p>
          <a:p>
            <a:pPr eaLnBrk="1" hangingPunct="1"/>
            <a:endParaRPr lang="en-CA" smtClean="0"/>
          </a:p>
          <a:p>
            <a:pPr eaLnBrk="1" hangingPunct="1"/>
            <a:r>
              <a:rPr lang="en-CA" smtClean="0"/>
              <a:t>Assumptions should be formulated </a:t>
            </a:r>
            <a:r>
              <a:rPr lang="en-CA" b="1" smtClean="0"/>
              <a:t>after the results chain and before the indicators</a:t>
            </a:r>
            <a:r>
              <a:rPr lang="en-CA" smtClean="0"/>
              <a:t>, even though in reality practitioners often identify indicators before assumptions. The sequencing is important as the identification of assumptions is crucial and can lead to a redefinition of the results chain. This is why it is better to define assumptions before indicators. </a:t>
            </a:r>
          </a:p>
          <a:p>
            <a:pPr eaLnBrk="1" hangingPunct="1"/>
            <a:endParaRPr lang="en-CA" smtClean="0"/>
          </a:p>
          <a:p>
            <a:pPr eaLnBrk="1" hangingPunct="1"/>
            <a:r>
              <a:rPr lang="en-CA" b="1" i="1" smtClean="0"/>
              <a:t>Key Message: </a:t>
            </a:r>
          </a:p>
          <a:p>
            <a:pPr eaLnBrk="1" hangingPunct="1"/>
            <a:r>
              <a:rPr lang="en-GB" b="1" smtClean="0">
                <a:cs typeface="Arial" pitchFamily="34" charset="0"/>
              </a:rPr>
              <a:t>Assumptions help to reveal gaps in our theory of change and the logic of results – by addressing assumptions (changing/ adding  results and indicators ) we can make a programme design less risky </a:t>
            </a:r>
            <a:endParaRPr lang="en-GB" smtClean="0">
              <a:cs typeface="Arial" pitchFamily="34" charset="0"/>
            </a:endParaRPr>
          </a:p>
          <a:p>
            <a:pPr eaLnBrk="1" hangingPunct="1"/>
            <a:endParaRPr lang="en-AU" smtClean="0">
              <a:cs typeface="Arial" pitchFamily="34" charset="0"/>
            </a:endParaRPr>
          </a:p>
        </p:txBody>
      </p:sp>
    </p:spTree>
    <p:extLst>
      <p:ext uri="{BB962C8B-B14F-4D97-AF65-F5344CB8AC3E}">
        <p14:creationId xmlns:p14="http://schemas.microsoft.com/office/powerpoint/2010/main" val="1089509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B1112365-AA4E-4A81-A4C8-F496878AA83B}" type="slidenum">
              <a:rPr lang="en-US" sz="1200" b="0">
                <a:cs typeface="Arial" pitchFamily="34" charset="0"/>
              </a:rPr>
              <a:pPr algn="r"/>
              <a:t>26</a:t>
            </a:fld>
            <a:endParaRPr lang="ru-RU" sz="1200" b="0">
              <a:cs typeface="Arial" pitchFamily="34" charset="0"/>
            </a:endParaRPr>
          </a:p>
        </p:txBody>
      </p:sp>
      <p:sp>
        <p:nvSpPr>
          <p:cNvPr id="153603" name="Rectangle 2"/>
          <p:cNvSpPr>
            <a:spLocks noGrp="1" noRot="1" noChangeAspect="1" noChangeArrowheads="1" noTextEdit="1"/>
          </p:cNvSpPr>
          <p:nvPr>
            <p:ph type="sldImg"/>
          </p:nvPr>
        </p:nvSpPr>
        <p:spPr>
          <a:xfrm>
            <a:off x="1157288" y="681038"/>
            <a:ext cx="4545012" cy="3408362"/>
          </a:xfrm>
          <a:ln/>
        </p:spPr>
      </p:sp>
      <p:sp>
        <p:nvSpPr>
          <p:cNvPr id="153604" name="Rectangle 3"/>
          <p:cNvSpPr>
            <a:spLocks noGrp="1" noChangeArrowheads="1"/>
          </p:cNvSpPr>
          <p:nvPr>
            <p:ph type="body" idx="1"/>
          </p:nvPr>
        </p:nvSpPr>
        <p:spPr>
          <a:noFill/>
          <a:ln/>
        </p:spPr>
        <p:txBody>
          <a:bodyPr/>
          <a:lstStyle/>
          <a:p>
            <a:pPr eaLnBrk="1" hangingPunct="1"/>
            <a:r>
              <a:rPr lang="ru-RU" b="1" i="1" smtClean="0"/>
              <a:t>Руководство по управлению, ориентированному на конечный результат, с. 21</a:t>
            </a:r>
          </a:p>
          <a:p>
            <a:pPr eaLnBrk="1" hangingPunct="1"/>
            <a:endParaRPr lang="ru-RU" smtClean="0"/>
          </a:p>
          <a:p>
            <a:pPr eaLnBrk="1" hangingPunct="1"/>
            <a:r>
              <a:rPr lang="ru-RU" dirty="0" smtClean="0"/>
              <a:t>Допущения формулируются сразу после разработки последовательности результатов до формулировки индикаторов, хотя на практике индикаторы часто определяются до допущений. Соблюдать последовательность важно, поскольку выявленные допущения могут часто приводить к необходимости пересмотра последовательности результатов. По этой причине допущения целесообразно формулировать до индикаторов. </a:t>
            </a:r>
          </a:p>
          <a:p>
            <a:pPr eaLnBrk="1" hangingPunct="1"/>
            <a:endParaRPr lang="ru-RU" smtClean="0"/>
          </a:p>
          <a:p>
            <a:pPr eaLnBrk="1" hangingPunct="1"/>
            <a:r>
              <a:rPr lang="ru-RU" b="1" i="1" smtClean="0"/>
              <a:t>Ключевая идея: </a:t>
            </a:r>
          </a:p>
          <a:p>
            <a:pPr eaLnBrk="1" hangingPunct="1"/>
            <a:r>
              <a:rPr lang="ru-RU" b="1" smtClean="0"/>
              <a:t>Допущения позволяют выявить пробелы в наших теоретических представлениях об изменениях и в логике результатов: обращая внимание на допущения (с  внесением соответствующих изменений в результаты и индикаторы) мы имеем возможность выработать менее рискованную структуру программы. </a:t>
            </a:r>
            <a:endParaRPr lang="ru-RU" smtClean="0">
              <a:cs typeface="Arial" pitchFamily="34" charset="0"/>
            </a:endParaRPr>
          </a:p>
          <a:p>
            <a:pPr eaLnBrk="1" hangingPunct="1"/>
            <a:endParaRPr lang="ru-RU" smtClean="0">
              <a:cs typeface="Arial" pitchFamily="34" charset="0"/>
            </a:endParaRPr>
          </a:p>
        </p:txBody>
      </p:sp>
    </p:spTree>
    <p:extLst>
      <p:ext uri="{BB962C8B-B14F-4D97-AF65-F5344CB8AC3E}">
        <p14:creationId xmlns:p14="http://schemas.microsoft.com/office/powerpoint/2010/main" val="317235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779B1F78-578E-4A58-8AC3-5B8C0327EEBB}" type="slidenum">
              <a:rPr lang="en-US" sz="1200" b="0">
                <a:cs typeface="Arial" pitchFamily="34" charset="0"/>
              </a:rPr>
              <a:pPr algn="r"/>
              <a:t>27</a:t>
            </a:fld>
            <a:endParaRPr lang="en-US" sz="1200" b="0">
              <a:cs typeface="Arial" pitchFamily="34" charset="0"/>
            </a:endParaRPr>
          </a:p>
        </p:txBody>
      </p:sp>
      <p:sp>
        <p:nvSpPr>
          <p:cNvPr id="154627" name="Rectangle 2"/>
          <p:cNvSpPr>
            <a:spLocks noGrp="1" noRot="1" noChangeAspect="1" noChangeArrowheads="1" noTextEdit="1"/>
          </p:cNvSpPr>
          <p:nvPr>
            <p:ph type="sldImg"/>
          </p:nvPr>
        </p:nvSpPr>
        <p:spPr>
          <a:xfrm>
            <a:off x="1157288" y="681038"/>
            <a:ext cx="4545012" cy="3408362"/>
          </a:xfrm>
          <a:ln/>
        </p:spPr>
      </p:sp>
      <p:sp>
        <p:nvSpPr>
          <p:cNvPr id="154628" name="Rectangle 3"/>
          <p:cNvSpPr>
            <a:spLocks noGrp="1" noChangeArrowheads="1"/>
          </p:cNvSpPr>
          <p:nvPr>
            <p:ph type="body" idx="1"/>
          </p:nvPr>
        </p:nvSpPr>
        <p:spPr>
          <a:noFill/>
          <a:ln/>
        </p:spPr>
        <p:txBody>
          <a:bodyPr/>
          <a:lstStyle/>
          <a:p>
            <a:pPr eaLnBrk="1" hangingPunct="1"/>
            <a:r>
              <a:rPr lang="en-AU" b="1" i="1" smtClean="0">
                <a:cs typeface="Arial" pitchFamily="34" charset="0"/>
              </a:rPr>
              <a:t>RBM Handbook p21</a:t>
            </a:r>
          </a:p>
          <a:p>
            <a:pPr eaLnBrk="1" hangingPunct="1"/>
            <a:endParaRPr lang="en-AU" smtClean="0">
              <a:cs typeface="Arial" pitchFamily="34" charset="0"/>
            </a:endParaRPr>
          </a:p>
          <a:p>
            <a:pPr eaLnBrk="1" hangingPunct="1"/>
            <a:r>
              <a:rPr lang="en-CA" smtClean="0"/>
              <a:t>Since potential impacts can be both positive and negative, </a:t>
            </a:r>
            <a:r>
              <a:rPr lang="en-CA" b="1" smtClean="0"/>
              <a:t>some agencies have chosen to widen the definition of risks to include both threats that might prevent them from achieving their objectives and opportunities that would enhance the likelihood that objectives can be achieved</a:t>
            </a:r>
            <a:r>
              <a:rPr lang="en-CA" smtClean="0"/>
              <a:t>. Such a definition has the advantage that it enables a more balanced consideration of both opportunities and threats, thereby promoting innovation and avoiding risk aversion. </a:t>
            </a:r>
            <a:endParaRPr lang="en-AU" smtClean="0">
              <a:cs typeface="Arial" pitchFamily="34" charset="0"/>
            </a:endParaRPr>
          </a:p>
        </p:txBody>
      </p:sp>
    </p:spTree>
    <p:extLst>
      <p:ext uri="{BB962C8B-B14F-4D97-AF65-F5344CB8AC3E}">
        <p14:creationId xmlns:p14="http://schemas.microsoft.com/office/powerpoint/2010/main" val="4100953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779B1F78-578E-4A58-8AC3-5B8C0327EEBB}" type="slidenum">
              <a:rPr lang="en-US" sz="1200" b="0">
                <a:cs typeface="Arial" pitchFamily="34" charset="0"/>
              </a:rPr>
              <a:pPr algn="r"/>
              <a:t>28</a:t>
            </a:fld>
            <a:endParaRPr lang="ru-RU" sz="1200" b="0">
              <a:cs typeface="Arial" pitchFamily="34" charset="0"/>
            </a:endParaRPr>
          </a:p>
        </p:txBody>
      </p:sp>
      <p:sp>
        <p:nvSpPr>
          <p:cNvPr id="154627" name="Rectangle 2"/>
          <p:cNvSpPr>
            <a:spLocks noGrp="1" noRot="1" noChangeAspect="1" noChangeArrowheads="1" noTextEdit="1"/>
          </p:cNvSpPr>
          <p:nvPr>
            <p:ph type="sldImg"/>
          </p:nvPr>
        </p:nvSpPr>
        <p:spPr>
          <a:xfrm>
            <a:off x="1157288" y="681038"/>
            <a:ext cx="4545012" cy="3408362"/>
          </a:xfrm>
          <a:ln/>
        </p:spPr>
      </p:sp>
      <p:sp>
        <p:nvSpPr>
          <p:cNvPr id="154628" name="Rectangle 3"/>
          <p:cNvSpPr>
            <a:spLocks noGrp="1" noChangeArrowheads="1"/>
          </p:cNvSpPr>
          <p:nvPr>
            <p:ph type="body" idx="1"/>
          </p:nvPr>
        </p:nvSpPr>
        <p:spPr>
          <a:noFill/>
          <a:ln/>
        </p:spPr>
        <p:txBody>
          <a:bodyPr/>
          <a:lstStyle/>
          <a:p>
            <a:pPr eaLnBrk="1" hangingPunct="1"/>
            <a:r>
              <a:rPr lang="ru-RU" b="1" i="1" dirty="0" smtClean="0"/>
              <a:t>Руководство по управлению, ориентированному на конечный результат, с. 21</a:t>
            </a:r>
          </a:p>
          <a:p>
            <a:pPr eaLnBrk="1" hangingPunct="1"/>
            <a:endParaRPr lang="ru-RU" dirty="0" smtClean="0">
              <a:cs typeface="Arial" pitchFamily="34" charset="0"/>
            </a:endParaRPr>
          </a:p>
          <a:p>
            <a:pPr eaLnBrk="1" hangingPunct="1"/>
            <a:r>
              <a:rPr lang="ru-RU" dirty="0" smtClean="0"/>
              <a:t>Принимая во внимание возможность как позитивных так негативных эффектов, некоторые агентства применяют расширенное определение рисков, включающее как угрозы, способные воспрепятствовать достижению заявленных целей, так и возможности, повышающие вероятность достижения таких целей. Преимуществом такого определения является более сбалансированный учет угроз и возможностей, что способствует инновациям и преодолению чрезмерного стремления к избежанию рисков. </a:t>
            </a:r>
            <a:endParaRPr lang="ru-RU" dirty="0" smtClean="0">
              <a:cs typeface="Arial" pitchFamily="34" charset="0"/>
            </a:endParaRPr>
          </a:p>
        </p:txBody>
      </p:sp>
    </p:spTree>
    <p:extLst>
      <p:ext uri="{BB962C8B-B14F-4D97-AF65-F5344CB8AC3E}">
        <p14:creationId xmlns:p14="http://schemas.microsoft.com/office/powerpoint/2010/main" val="2846599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E180310-BFF6-40F0-A0E5-DED611BE491C}" type="slidenum">
              <a:rPr lang="en-GB" smtClean="0">
                <a:latin typeface="Arial" pitchFamily="34" charset="0"/>
                <a:cs typeface="Arial" pitchFamily="34" charset="0"/>
              </a:rPr>
              <a:pPr/>
              <a:t>29</a:t>
            </a:fld>
            <a:endParaRPr lang="en-GB" smtClean="0">
              <a:latin typeface="Arial" pitchFamily="34" charset="0"/>
              <a:cs typeface="Arial" pitchFamily="34" charset="0"/>
            </a:endParaRPr>
          </a:p>
        </p:txBody>
      </p:sp>
      <p:sp>
        <p:nvSpPr>
          <p:cNvPr id="155651" name="Slide Image Placeholder 1"/>
          <p:cNvSpPr>
            <a:spLocks noGrp="1" noRot="1" noChangeAspect="1" noTextEdit="1"/>
          </p:cNvSpPr>
          <p:nvPr>
            <p:ph type="sldImg"/>
          </p:nvPr>
        </p:nvSpPr>
        <p:spPr>
          <a:xfrm>
            <a:off x="1143000" y="685800"/>
            <a:ext cx="4573588" cy="3429000"/>
          </a:xfrm>
          <a:ln/>
        </p:spPr>
      </p:sp>
      <p:sp>
        <p:nvSpPr>
          <p:cNvPr id="155652" name="Notes Placeholder 2"/>
          <p:cNvSpPr>
            <a:spLocks noGrp="1"/>
          </p:cNvSpPr>
          <p:nvPr>
            <p:ph type="body" idx="1"/>
          </p:nvPr>
        </p:nvSpPr>
        <p:spPr>
          <a:noFill/>
          <a:ln/>
        </p:spPr>
        <p:txBody>
          <a:bodyPr lIns="91427" tIns="45713" rIns="91427" bIns="45713"/>
          <a:lstStyle/>
          <a:p>
            <a:pPr eaLnBrk="1" hangingPunct="1"/>
            <a:r>
              <a:rPr lang="en-US" b="1" i="1" smtClean="0">
                <a:cs typeface="Arial" pitchFamily="34" charset="0"/>
              </a:rPr>
              <a:t>Optional</a:t>
            </a:r>
          </a:p>
          <a:p>
            <a:pPr eaLnBrk="1" hangingPunct="1"/>
            <a:r>
              <a:rPr lang="en-US" smtClean="0">
                <a:cs typeface="Arial" pitchFamily="34" charset="0"/>
              </a:rPr>
              <a:t>Flash this slide quickly to emphasise the place and importance of risks and assumptions in the design of the UNDAF.</a:t>
            </a:r>
          </a:p>
        </p:txBody>
      </p:sp>
      <p:sp>
        <p:nvSpPr>
          <p:cNvPr id="4" name="Slide Number Placeholder 3"/>
          <p:cNvSpPr txBox="1">
            <a:spLocks noGrp="1"/>
          </p:cNvSpPr>
          <p:nvPr/>
        </p:nvSpPr>
        <p:spPr>
          <a:xfrm>
            <a:off x="3885275" y="8685610"/>
            <a:ext cx="2971092" cy="456903"/>
          </a:xfrm>
          <a:prstGeom prst="rect">
            <a:avLst/>
          </a:prstGeom>
          <a:noFill/>
        </p:spPr>
        <p:txBody>
          <a:bodyPr lIns="91427" tIns="45713" rIns="91427" bIns="45713" anchor="b"/>
          <a:lstStyle/>
          <a:p>
            <a:pPr algn="r" fontAlgn="auto">
              <a:spcBef>
                <a:spcPts val="0"/>
              </a:spcBef>
              <a:spcAft>
                <a:spcPts val="0"/>
              </a:spcAft>
              <a:defRPr/>
            </a:pPr>
            <a:fld id="{A2962714-7759-47D9-92EB-B3CBD5C739D7}" type="slidenum">
              <a:rPr lang="en-US" sz="1200">
                <a:latin typeface="+mn-lt"/>
                <a:cs typeface="Arial" charset="0"/>
              </a:rPr>
              <a:pPr algn="r" fontAlgn="auto">
                <a:spcBef>
                  <a:spcPts val="0"/>
                </a:spcBef>
                <a:spcAft>
                  <a:spcPts val="0"/>
                </a:spcAft>
                <a:defRPr/>
              </a:pPr>
              <a:t>29</a:t>
            </a:fld>
            <a:endParaRPr lang="en-US" sz="1200" dirty="0">
              <a:latin typeface="+mn-lt"/>
              <a:cs typeface="Arial" charset="0"/>
            </a:endParaRPr>
          </a:p>
        </p:txBody>
      </p:sp>
    </p:spTree>
    <p:extLst>
      <p:ext uri="{BB962C8B-B14F-4D97-AF65-F5344CB8AC3E}">
        <p14:creationId xmlns:p14="http://schemas.microsoft.com/office/powerpoint/2010/main" val="321511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E180310-BFF6-40F0-A0E5-DED611BE491C}" type="slidenum">
              <a:rPr lang="en-GB" smtClean="0">
                <a:latin typeface="Arial" pitchFamily="34" charset="0"/>
                <a:cs typeface="Arial" pitchFamily="34" charset="0"/>
              </a:rPr>
              <a:pPr/>
              <a:t>30</a:t>
            </a:fld>
            <a:endParaRPr lang="en-GB" smtClean="0">
              <a:latin typeface="Arial" pitchFamily="34" charset="0"/>
              <a:cs typeface="Arial" pitchFamily="34" charset="0"/>
            </a:endParaRPr>
          </a:p>
        </p:txBody>
      </p:sp>
      <p:sp>
        <p:nvSpPr>
          <p:cNvPr id="155651" name="Slide Image Placeholder 1"/>
          <p:cNvSpPr>
            <a:spLocks noGrp="1" noRot="1" noChangeAspect="1" noTextEdit="1"/>
          </p:cNvSpPr>
          <p:nvPr>
            <p:ph type="sldImg"/>
          </p:nvPr>
        </p:nvSpPr>
        <p:spPr>
          <a:xfrm>
            <a:off x="1143000" y="685800"/>
            <a:ext cx="4573588" cy="3429000"/>
          </a:xfrm>
          <a:ln/>
        </p:spPr>
      </p:sp>
      <p:sp>
        <p:nvSpPr>
          <p:cNvPr id="155652" name="Notes Placeholder 2"/>
          <p:cNvSpPr>
            <a:spLocks noGrp="1"/>
          </p:cNvSpPr>
          <p:nvPr>
            <p:ph type="body" idx="1"/>
          </p:nvPr>
        </p:nvSpPr>
        <p:spPr>
          <a:noFill/>
          <a:ln/>
        </p:spPr>
        <p:txBody>
          <a:bodyPr lIns="91427" tIns="45713" rIns="91427" bIns="45713"/>
          <a:lstStyle/>
          <a:p>
            <a:pPr eaLnBrk="1" hangingPunct="1"/>
            <a:r>
              <a:rPr lang="ru-RU" b="1" i="1" dirty="0" smtClean="0">
                <a:cs typeface="Arial" pitchFamily="34" charset="0"/>
              </a:rPr>
              <a:t>Необязательно</a:t>
            </a:r>
            <a:endParaRPr lang="en-US" b="1" i="1" dirty="0" smtClean="0">
              <a:cs typeface="Arial" pitchFamily="34" charset="0"/>
            </a:endParaRPr>
          </a:p>
          <a:p>
            <a:pPr eaLnBrk="1" hangingPunct="1"/>
            <a:r>
              <a:rPr lang="ru-RU" dirty="0" smtClean="0">
                <a:cs typeface="Arial" pitchFamily="34" charset="0"/>
              </a:rPr>
              <a:t>Быстро прокрутите этот слайд,</a:t>
            </a:r>
            <a:r>
              <a:rPr lang="ru-RU" baseline="0" dirty="0" smtClean="0">
                <a:cs typeface="Arial" pitchFamily="34" charset="0"/>
              </a:rPr>
              <a:t> чтобы продемонстрировать место и значимость рисков и предположений в процессе разработки Рамочной программы</a:t>
            </a:r>
            <a:endParaRPr lang="ru-RU" dirty="0" smtClean="0">
              <a:cs typeface="Arial" pitchFamily="34" charset="0"/>
            </a:endParaRPr>
          </a:p>
        </p:txBody>
      </p:sp>
      <p:sp>
        <p:nvSpPr>
          <p:cNvPr id="4" name="Slide Number Placeholder 3"/>
          <p:cNvSpPr txBox="1">
            <a:spLocks noGrp="1"/>
          </p:cNvSpPr>
          <p:nvPr/>
        </p:nvSpPr>
        <p:spPr>
          <a:xfrm>
            <a:off x="3885275" y="8685611"/>
            <a:ext cx="2971092" cy="456903"/>
          </a:xfrm>
          <a:prstGeom prst="rect">
            <a:avLst/>
          </a:prstGeom>
          <a:noFill/>
        </p:spPr>
        <p:txBody>
          <a:bodyPr lIns="91427" tIns="45713" rIns="91427" bIns="45713" anchor="b"/>
          <a:lstStyle/>
          <a:p>
            <a:pPr algn="r" fontAlgn="auto">
              <a:spcBef>
                <a:spcPts val="0"/>
              </a:spcBef>
              <a:spcAft>
                <a:spcPts val="0"/>
              </a:spcAft>
              <a:defRPr/>
            </a:pPr>
            <a:fld id="{A2962714-7759-47D9-92EB-B3CBD5C739D7}" type="slidenum">
              <a:rPr lang="en-US" sz="1200">
                <a:latin typeface="+mn-lt"/>
                <a:cs typeface="Arial" charset="0"/>
              </a:rPr>
              <a:pPr algn="r" fontAlgn="auto">
                <a:spcBef>
                  <a:spcPts val="0"/>
                </a:spcBef>
                <a:spcAft>
                  <a:spcPts val="0"/>
                </a:spcAft>
                <a:defRPr/>
              </a:pPr>
              <a:t>30</a:t>
            </a:fld>
            <a:endParaRPr lang="en-US" sz="1200" dirty="0">
              <a:latin typeface="+mn-lt"/>
              <a:cs typeface="Arial" charset="0"/>
            </a:endParaRPr>
          </a:p>
        </p:txBody>
      </p:sp>
    </p:spTree>
    <p:extLst>
      <p:ext uri="{BB962C8B-B14F-4D97-AF65-F5344CB8AC3E}">
        <p14:creationId xmlns:p14="http://schemas.microsoft.com/office/powerpoint/2010/main" val="3872316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CA" smtClean="0"/>
          </a:p>
        </p:txBody>
      </p:sp>
      <p:sp>
        <p:nvSpPr>
          <p:cNvPr id="160772" name="Slide Number Placeholder 3"/>
          <p:cNvSpPr txBox="1">
            <a:spLocks noGrp="1"/>
          </p:cNvSpPr>
          <p:nvPr/>
        </p:nvSpPr>
        <p:spPr bwMode="auto">
          <a:xfrm>
            <a:off x="3886908" y="8685609"/>
            <a:ext cx="2971092" cy="458391"/>
          </a:xfrm>
          <a:prstGeom prst="rect">
            <a:avLst/>
          </a:prstGeom>
          <a:noFill/>
          <a:ln w="9525">
            <a:noFill/>
            <a:miter lim="800000"/>
            <a:headEnd/>
            <a:tailEnd/>
          </a:ln>
          <a:effectLst/>
        </p:spPr>
        <p:txBody>
          <a:bodyPr anchor="b"/>
          <a:lstStyle/>
          <a:p>
            <a:pPr algn="r"/>
            <a:fld id="{DB7497C0-9204-4E87-A8C2-870F3E821B2E}" type="slidenum">
              <a:rPr lang="en-GB" sz="1200" b="0">
                <a:latin typeface="Times New Roman" pitchFamily="18" charset="0"/>
              </a:rPr>
              <a:pPr algn="r"/>
              <a:t>31</a:t>
            </a:fld>
            <a:endParaRPr lang="en-GB" sz="1200" b="0">
              <a:latin typeface="Times New Roman" pitchFamily="18" charset="0"/>
            </a:endParaRPr>
          </a:p>
        </p:txBody>
      </p:sp>
    </p:spTree>
    <p:extLst>
      <p:ext uri="{BB962C8B-B14F-4D97-AF65-F5344CB8AC3E}">
        <p14:creationId xmlns:p14="http://schemas.microsoft.com/office/powerpoint/2010/main" val="3485057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CA" smtClean="0"/>
          </a:p>
        </p:txBody>
      </p:sp>
      <p:sp>
        <p:nvSpPr>
          <p:cNvPr id="160772" name="Slide Number Placeholder 3"/>
          <p:cNvSpPr txBox="1">
            <a:spLocks noGrp="1"/>
          </p:cNvSpPr>
          <p:nvPr/>
        </p:nvSpPr>
        <p:spPr bwMode="auto">
          <a:xfrm>
            <a:off x="3886908" y="8685609"/>
            <a:ext cx="2971092" cy="458391"/>
          </a:xfrm>
          <a:prstGeom prst="rect">
            <a:avLst/>
          </a:prstGeom>
          <a:noFill/>
          <a:ln w="9525">
            <a:noFill/>
            <a:miter lim="800000"/>
            <a:headEnd/>
            <a:tailEnd/>
          </a:ln>
          <a:effectLst/>
        </p:spPr>
        <p:txBody>
          <a:bodyPr anchor="b"/>
          <a:lstStyle/>
          <a:p>
            <a:pPr algn="r"/>
            <a:fld id="{DB7497C0-9204-4E87-A8C2-870F3E821B2E}" type="slidenum">
              <a:rPr lang="en-GB" sz="1200" b="0">
                <a:latin typeface="Times New Roman" pitchFamily="18" charset="0"/>
              </a:rPr>
              <a:pPr algn="r"/>
              <a:t>32</a:t>
            </a:fld>
            <a:endParaRPr lang="en-GB" sz="1200" b="0">
              <a:latin typeface="Times New Roman" pitchFamily="18" charset="0"/>
            </a:endParaRPr>
          </a:p>
        </p:txBody>
      </p:sp>
    </p:spTree>
    <p:extLst>
      <p:ext uri="{BB962C8B-B14F-4D97-AF65-F5344CB8AC3E}">
        <p14:creationId xmlns:p14="http://schemas.microsoft.com/office/powerpoint/2010/main" val="268488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r>
              <a:rPr lang="en-CA" b="1" i="1" smtClean="0"/>
              <a:t>RBM Handbook, p.16</a:t>
            </a:r>
          </a:p>
          <a:p>
            <a:r>
              <a:rPr lang="en-CA" b="1" smtClean="0"/>
              <a:t>Outcomes </a:t>
            </a:r>
            <a:r>
              <a:rPr lang="en-CA" smtClean="0"/>
              <a:t>describe the intended changes in development conditions resulting from UNCT cooperation. They relate to changes in institutional performance or behaviour among individuals or groups as viewed through a human rights-based approach lens. Achievement of outcomes depends critically on the commitment and actions of stakeholders, as well as on results to be achieved by government and partners outside the UNDAF. </a:t>
            </a:r>
          </a:p>
          <a:p>
            <a:endParaRPr lang="en-CA" smtClean="0"/>
          </a:p>
          <a:p>
            <a:r>
              <a:rPr lang="en-CA" smtClean="0"/>
              <a:t>UNDAF outcomes are the collective strategic results for UN system cooperation at the country level, intended to support achievement of national priorities. UNDAF outcomes should be specific, strategic and clearly contribute to national priorities, and must also be linked to and supported by programme or project outputs. Outputs should be linked to those accountable for them and the results chain should have a much stronger internal logic. Indicators should also help to measure UNDAF outcomes on a regular basis so that decision-making is informed by relevant data. </a:t>
            </a:r>
          </a:p>
          <a:p>
            <a:endParaRPr lang="en-CA" smtClean="0"/>
          </a:p>
          <a:p>
            <a:r>
              <a:rPr lang="en-CA" smtClean="0"/>
              <a:t>Indicators are necessary to measure achievement of the outcomes and outputs. More detailed guidance on how to develop outcome and output statements is available in the technical briefs for outcomes and outputs. </a:t>
            </a:r>
            <a:endParaRPr lang="en-US" altLang="ja-JP" smtClean="0"/>
          </a:p>
          <a:p>
            <a:pPr eaLnBrk="1" hangingPunct="1">
              <a:spcAft>
                <a:spcPct val="55000"/>
              </a:spcAft>
              <a:buClr>
                <a:srgbClr val="006699"/>
              </a:buClr>
              <a:buFont typeface="Wingdings" pitchFamily="2" charset="2"/>
              <a:buNone/>
            </a:pPr>
            <a:endParaRPr lang="en-US" altLang="ja-JP" smtClean="0"/>
          </a:p>
          <a:p>
            <a:endParaRPr lang="en-CA" smtClean="0"/>
          </a:p>
        </p:txBody>
      </p:sp>
      <p:sp>
        <p:nvSpPr>
          <p:cNvPr id="163844" name="Slide Number Placeholder 3"/>
          <p:cNvSpPr>
            <a:spLocks noGrp="1"/>
          </p:cNvSpPr>
          <p:nvPr>
            <p:ph type="sldNum" sz="quarter" idx="5"/>
          </p:nvPr>
        </p:nvSpPr>
        <p:spPr>
          <a:noFill/>
        </p:spPr>
        <p:txBody>
          <a:bodyPr/>
          <a:lstStyle/>
          <a:p>
            <a:fld id="{112D4615-AD70-4CC9-9D21-62DBA1E34347}" type="slidenum">
              <a:rPr lang="en-GB" smtClean="0"/>
              <a:pPr/>
              <a:t>3</a:t>
            </a:fld>
            <a:endParaRPr lang="en-GB" smtClean="0"/>
          </a:p>
        </p:txBody>
      </p:sp>
    </p:spTree>
    <p:extLst>
      <p:ext uri="{BB962C8B-B14F-4D97-AF65-F5344CB8AC3E}">
        <p14:creationId xmlns:p14="http://schemas.microsoft.com/office/powerpoint/2010/main" val="3580387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endParaRPr lang="ru-RU" b="1" i="1" dirty="0" smtClean="0"/>
          </a:p>
          <a:p>
            <a:r>
              <a:rPr lang="ru-RU" b="1" i="1" dirty="0" smtClean="0"/>
              <a:t>Руководство по управлению, ориентированному на конечный результат, с.16</a:t>
            </a:r>
          </a:p>
          <a:p>
            <a:r>
              <a:rPr lang="ru-RU" b="1" dirty="0" smtClean="0"/>
              <a:t>Результаты: </a:t>
            </a:r>
            <a:r>
              <a:rPr lang="ru-RU" dirty="0" smtClean="0"/>
              <a:t>описание желаемых изменений условий развития, обеспечиваемых взаимодействием агентств системы ООН. Описывают предполагаемые изменения в результатах деятельности или поведении индивидов или групп, рассматриваемые сквозь призму подхода, основанного на правах человека. Достижение результатов зависит в первую очередь от приверженности и действий заинтересованных сторон, а также от результатов, достигнутых Правительством и партнерами, не охваченными Рамочной программой. </a:t>
            </a:r>
          </a:p>
          <a:p>
            <a:endParaRPr lang="ru-RU" dirty="0" smtClean="0"/>
          </a:p>
          <a:p>
            <a:r>
              <a:rPr lang="ru-RU" dirty="0" smtClean="0"/>
              <a:t>Результаты Рамочной программы являются совместными и стратегическими итогами сотрудничества для всех представленных в стране организаций системы ООН и направлены на поддержку достижения национальных приоритетов. Формулировки результатов Рамочной программы должны быть конкретными, иметь стратегическую направленности и иметь четкое соответствие национальными приоритетам; они также должны быть увязаны с выходами программ и проектов и следовать из них. Каждый результат должен иметь ответственных за их достижение, а взаимосвязи между результатами должны отличаться более четкой логической структурой.  Индикаторы должны обеспечивать регулярное измерение степени достижения результатов Рамочной программы; данные таких измерений используются в качестве информационной основы для принятия управленческих решений. </a:t>
            </a:r>
          </a:p>
          <a:p>
            <a:endParaRPr lang="ru-RU" dirty="0" smtClean="0"/>
          </a:p>
          <a:p>
            <a:r>
              <a:rPr lang="ru-RU" dirty="0" smtClean="0"/>
              <a:t>Индикаторы необходимы для измерения степени достижения результатов и выходов. Более детальные указания по составлению формулировок результатов и выходов содержатся в соответствующих разделах технических заметок. </a:t>
            </a:r>
            <a:endParaRPr lang="ru-RU" altLang="ja-JP" dirty="0" smtClean="0"/>
          </a:p>
          <a:p>
            <a:pPr eaLnBrk="1" hangingPunct="1">
              <a:spcAft>
                <a:spcPct val="55000"/>
              </a:spcAft>
              <a:buClr>
                <a:srgbClr val="006699"/>
              </a:buClr>
              <a:buFont typeface="Wingdings" pitchFamily="2" charset="2"/>
              <a:buNone/>
            </a:pPr>
            <a:endParaRPr lang="ru-RU" altLang="ja-JP" dirty="0" smtClean="0"/>
          </a:p>
          <a:p>
            <a:endParaRPr lang="ru-RU" dirty="0" smtClean="0"/>
          </a:p>
        </p:txBody>
      </p:sp>
      <p:sp>
        <p:nvSpPr>
          <p:cNvPr id="163844" name="Slide Number Placeholder 3"/>
          <p:cNvSpPr>
            <a:spLocks noGrp="1"/>
          </p:cNvSpPr>
          <p:nvPr>
            <p:ph type="sldNum" sz="quarter" idx="5"/>
          </p:nvPr>
        </p:nvSpPr>
        <p:spPr>
          <a:noFill/>
        </p:spPr>
        <p:txBody>
          <a:bodyPr/>
          <a:lstStyle/>
          <a:p>
            <a:fld id="{112D4615-AD70-4CC9-9D21-62DBA1E34347}" type="slidenum">
              <a:rPr lang="en-GB" smtClean="0"/>
              <a:pPr/>
              <a:t>4</a:t>
            </a:fld>
            <a:endParaRPr lang="ru-RU" smtClean="0"/>
          </a:p>
        </p:txBody>
      </p:sp>
    </p:spTree>
    <p:extLst>
      <p:ext uri="{BB962C8B-B14F-4D97-AF65-F5344CB8AC3E}">
        <p14:creationId xmlns:p14="http://schemas.microsoft.com/office/powerpoint/2010/main" val="330337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48B879-9628-41C7-A906-8118E23B83DC}" type="slidenum">
              <a:rPr lang="en-US" smtClean="0"/>
              <a:pPr>
                <a:defRPr/>
              </a:pPr>
              <a:t>6</a:t>
            </a:fld>
            <a:endParaRPr lang="ru-RU"/>
          </a:p>
        </p:txBody>
      </p:sp>
    </p:spTree>
    <p:extLst>
      <p:ext uri="{BB962C8B-B14F-4D97-AF65-F5344CB8AC3E}">
        <p14:creationId xmlns:p14="http://schemas.microsoft.com/office/powerpoint/2010/main" val="130018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48B879-9628-41C7-A906-8118E23B83DC}" type="slidenum">
              <a:rPr lang="en-US" smtClean="0"/>
              <a:pPr>
                <a:defRPr/>
              </a:pPr>
              <a:t>7</a:t>
            </a:fld>
            <a:endParaRPr lang="en-US"/>
          </a:p>
        </p:txBody>
      </p:sp>
    </p:spTree>
    <p:extLst>
      <p:ext uri="{BB962C8B-B14F-4D97-AF65-F5344CB8AC3E}">
        <p14:creationId xmlns:p14="http://schemas.microsoft.com/office/powerpoint/2010/main" val="391438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48B879-9628-41C7-A906-8118E23B83DC}" type="slidenum">
              <a:rPr lang="en-US" smtClean="0"/>
              <a:pPr>
                <a:defRPr/>
              </a:pPr>
              <a:t>8</a:t>
            </a:fld>
            <a:endParaRPr lang="ru-RU"/>
          </a:p>
        </p:txBody>
      </p:sp>
    </p:spTree>
    <p:extLst>
      <p:ext uri="{BB962C8B-B14F-4D97-AF65-F5344CB8AC3E}">
        <p14:creationId xmlns:p14="http://schemas.microsoft.com/office/powerpoint/2010/main" val="391438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5375A7-21A1-47F2-A785-0C0CFDDBBB61}" type="slidenum">
              <a:rPr lang="en-US" smtClean="0"/>
              <a:pPr>
                <a:defRPr/>
              </a:pPr>
              <a:t>10</a:t>
            </a:fld>
            <a:endParaRPr lang="en-US"/>
          </a:p>
        </p:txBody>
      </p:sp>
    </p:spTree>
    <p:extLst>
      <p:ext uri="{BB962C8B-B14F-4D97-AF65-F5344CB8AC3E}">
        <p14:creationId xmlns:p14="http://schemas.microsoft.com/office/powerpoint/2010/main" val="349109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908" y="8685609"/>
            <a:ext cx="2971092" cy="458391"/>
          </a:xfrm>
          <a:prstGeom prst="rect">
            <a:avLst/>
          </a:prstGeom>
          <a:noFill/>
          <a:ln w="9525">
            <a:noFill/>
            <a:miter lim="800000"/>
            <a:headEnd/>
            <a:tailEnd/>
          </a:ln>
          <a:effectLst/>
        </p:spPr>
        <p:txBody>
          <a:bodyPr anchor="b"/>
          <a:lstStyle/>
          <a:p>
            <a:pPr algn="r"/>
            <a:fld id="{F8BFDF91-631C-4295-9CE8-00EAAF1C4497}" type="slidenum">
              <a:rPr lang="en-GB" sz="1200" b="0">
                <a:latin typeface="Times New Roman" pitchFamily="18" charset="0"/>
              </a:rPr>
              <a:pPr algn="r"/>
              <a:t>13</a:t>
            </a:fld>
            <a:endParaRPr lang="en-GB" sz="1200" b="0">
              <a:latin typeface="Times New Roman" pitchFamily="18" charset="0"/>
            </a:endParaRPr>
          </a:p>
        </p:txBody>
      </p:sp>
      <p:sp>
        <p:nvSpPr>
          <p:cNvPr id="156675" name="Rectangle 2"/>
          <p:cNvSpPr>
            <a:spLocks noGrp="1" noRot="1" noChangeAspect="1" noChangeArrowheads="1" noTextEdit="1"/>
          </p:cNvSpPr>
          <p:nvPr>
            <p:ph type="sldImg"/>
          </p:nvPr>
        </p:nvSpPr>
        <p:spPr>
          <a:xfrm>
            <a:off x="1143000" y="685800"/>
            <a:ext cx="4573588" cy="3429000"/>
          </a:xfrm>
          <a:ln/>
        </p:spPr>
      </p:sp>
      <p:sp>
        <p:nvSpPr>
          <p:cNvPr id="156676" name="Rectangle 3"/>
          <p:cNvSpPr>
            <a:spLocks noGrp="1" noChangeArrowheads="1"/>
          </p:cNvSpPr>
          <p:nvPr>
            <p:ph type="body" idx="1"/>
          </p:nvPr>
        </p:nvSpPr>
        <p:spPr>
          <a:xfrm>
            <a:off x="685637" y="4342805"/>
            <a:ext cx="5486727" cy="4115098"/>
          </a:xfrm>
          <a:noFill/>
          <a:ln/>
        </p:spPr>
        <p:txBody>
          <a:bodyPr/>
          <a:lstStyle/>
          <a:p>
            <a:pPr eaLnBrk="1" hangingPunct="1">
              <a:spcAft>
                <a:spcPct val="55000"/>
              </a:spcAft>
              <a:buClr>
                <a:srgbClr val="006699"/>
              </a:buClr>
              <a:buFont typeface="Wingdings" pitchFamily="2" charset="2"/>
              <a:buNone/>
            </a:pPr>
            <a:r>
              <a:rPr lang="en-US" altLang="ja-JP" b="1" i="1" smtClean="0"/>
              <a:t>RBM Handbook 2.5.2 p.19</a:t>
            </a:r>
          </a:p>
          <a:p>
            <a:pPr eaLnBrk="1" hangingPunct="1">
              <a:spcAft>
                <a:spcPct val="55000"/>
              </a:spcAft>
              <a:buClr>
                <a:srgbClr val="006699"/>
              </a:buClr>
              <a:buFont typeface="Wingdings" pitchFamily="2" charset="2"/>
              <a:buNone/>
            </a:pPr>
            <a:r>
              <a:rPr lang="en-CA" b="1" smtClean="0"/>
              <a:t>Indicators </a:t>
            </a:r>
            <a:r>
              <a:rPr lang="en-CA" smtClean="0"/>
              <a:t>are quantitative or qualitative variables that allow stakeholders to verify changes produced by a development intervention relative to what was planned. </a:t>
            </a:r>
            <a:r>
              <a:rPr lang="en-CA" i="1" smtClean="0"/>
              <a:t>Quantitative indicators </a:t>
            </a:r>
            <a:r>
              <a:rPr lang="en-CA" smtClean="0"/>
              <a:t>are represented by a number, percentage or ratio. In contrast, </a:t>
            </a:r>
            <a:r>
              <a:rPr lang="en-CA" i="1" smtClean="0"/>
              <a:t>qualitative indicators </a:t>
            </a:r>
            <a:r>
              <a:rPr lang="en-CA" smtClean="0"/>
              <a:t>seek to measure quality and often are based on perception, opinion or levels of satisfaction. Indicators should be expressed in neutral language, such as ‘the level or degree of satisfaction’ or ‘the percentage of school enrolment by gender’. </a:t>
            </a:r>
          </a:p>
          <a:p>
            <a:pPr eaLnBrk="1" hangingPunct="1">
              <a:spcAft>
                <a:spcPct val="55000"/>
              </a:spcAft>
              <a:buClr>
                <a:srgbClr val="006699"/>
              </a:buClr>
              <a:buFont typeface="Wingdings" pitchFamily="2" charset="2"/>
              <a:buNone/>
            </a:pPr>
            <a:endParaRPr lang="en-CA" altLang="ja-JP" smtClean="0"/>
          </a:p>
          <a:p>
            <a:pPr eaLnBrk="1" hangingPunct="1">
              <a:spcAft>
                <a:spcPct val="55000"/>
              </a:spcAft>
              <a:buClr>
                <a:srgbClr val="006699"/>
              </a:buClr>
              <a:buFont typeface="Wingdings" pitchFamily="2" charset="2"/>
              <a:buNone/>
            </a:pPr>
            <a:r>
              <a:rPr lang="en-CA" altLang="ja-JP" smtClean="0"/>
              <a:t>Indicators…</a:t>
            </a:r>
            <a:endParaRPr lang="en-US" altLang="ja-JP" smtClean="0"/>
          </a:p>
          <a:p>
            <a:pPr eaLnBrk="1" hangingPunct="1">
              <a:spcAft>
                <a:spcPct val="55000"/>
              </a:spcAft>
              <a:buClr>
                <a:srgbClr val="006699"/>
              </a:buClr>
              <a:buFont typeface="Wingdings" pitchFamily="2" charset="2"/>
              <a:buChar char="§"/>
            </a:pPr>
            <a:r>
              <a:rPr lang="en-US" altLang="ja-JP" smtClean="0"/>
              <a:t>Describe how expected results will be measured – </a:t>
            </a:r>
            <a:r>
              <a:rPr lang="en-US" altLang="ja-JP" i="1" smtClean="0"/>
              <a:t>accountability</a:t>
            </a:r>
          </a:p>
          <a:p>
            <a:pPr marL="0" lvl="1" eaLnBrk="1" hangingPunct="1">
              <a:spcAft>
                <a:spcPct val="55000"/>
              </a:spcAft>
              <a:buClr>
                <a:srgbClr val="006699"/>
              </a:buClr>
            </a:pPr>
            <a:r>
              <a:rPr lang="en-US" altLang="ja-JP" i="1" smtClean="0">
                <a:sym typeface="Wingdings" pitchFamily="2" charset="2"/>
              </a:rPr>
              <a:t>	 </a:t>
            </a:r>
            <a:r>
              <a:rPr lang="en-US" altLang="ja-JP" i="1" smtClean="0"/>
              <a:t>like the “fine print” of an agreement</a:t>
            </a:r>
          </a:p>
          <a:p>
            <a:pPr eaLnBrk="1" hangingPunct="1">
              <a:spcAft>
                <a:spcPct val="55000"/>
              </a:spcAft>
              <a:buClr>
                <a:srgbClr val="006699"/>
              </a:buClr>
              <a:buFont typeface="Wingdings" pitchFamily="2" charset="2"/>
              <a:buChar char="§"/>
            </a:pPr>
            <a:r>
              <a:rPr lang="en-US" altLang="ja-JP" smtClean="0"/>
              <a:t>Force clarification of what is meant by the result  </a:t>
            </a:r>
          </a:p>
          <a:p>
            <a:pPr eaLnBrk="1" hangingPunct="1">
              <a:spcAft>
                <a:spcPct val="55000"/>
              </a:spcAft>
              <a:buClr>
                <a:srgbClr val="006699"/>
              </a:buClr>
              <a:buFont typeface="Wingdings" pitchFamily="2" charset="2"/>
              <a:buChar char="§"/>
            </a:pPr>
            <a:r>
              <a:rPr lang="en-US" altLang="ja-JP" smtClean="0"/>
              <a:t>Must have baselines and targets</a:t>
            </a:r>
            <a:endParaRPr lang="en-US" smtClean="0"/>
          </a:p>
          <a:p>
            <a:pPr eaLnBrk="1" hangingPunct="1"/>
            <a:endParaRPr lang="en-US" smtClean="0"/>
          </a:p>
        </p:txBody>
      </p:sp>
    </p:spTree>
    <p:extLst>
      <p:ext uri="{BB962C8B-B14F-4D97-AF65-F5344CB8AC3E}">
        <p14:creationId xmlns:p14="http://schemas.microsoft.com/office/powerpoint/2010/main" val="305543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476AA7E-7ACD-4D57-9C5B-BB07C7F4DDA7}" type="datetimeFigureOut">
              <a:rPr lang="en-US"/>
              <a:pPr>
                <a:defRPr/>
              </a:pPr>
              <a:t>9/29/2014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162559-D399-4A7B-9A47-496D4BF2AA2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E3F217-874D-43BE-9EF7-9B5BCA32EC0F}" type="datetimeFigureOut">
              <a:rPr lang="en-US"/>
              <a:pPr>
                <a:defRPr/>
              </a:pPr>
              <a:t>9/29/2014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BDC982-78F2-42A0-9991-12271E02AE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E92422-840A-43F0-97A3-DBD910FE63FD}" type="datetimeFigureOut">
              <a:rPr lang="en-US"/>
              <a:pPr>
                <a:defRPr/>
              </a:pPr>
              <a:t>9/29/2014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1B84FD-174D-4E15-B9D7-07494A9044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F5B971-0AAA-4AD2-8A3A-B4EEC5DBFDDD}" type="datetimeFigureOut">
              <a:rPr lang="en-US"/>
              <a:pPr>
                <a:defRPr/>
              </a:pPr>
              <a:t>9/29/2014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78B500-840E-42AE-9EE3-B34FCB5E20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8CE8B59-603D-49D9-AA4E-BA0DD341E3D2}" type="datetimeFigureOut">
              <a:rPr lang="en-US"/>
              <a:pPr>
                <a:defRPr/>
              </a:pPr>
              <a:t>9/29/2014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ECE5AC-A1D1-4621-A696-BAFF723E3EC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F8E5CEC-8F4B-4914-91BC-D67E016B245E}" type="datetimeFigureOut">
              <a:rPr lang="en-US"/>
              <a:pPr>
                <a:defRPr/>
              </a:pPr>
              <a:t>9/29/2014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2ACB8C-89C9-467C-86D2-07E07FD7ED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92C8F8-5E45-460D-BF43-7BBEF24CDFE0}" type="datetimeFigureOut">
              <a:rPr lang="en-US"/>
              <a:pPr>
                <a:defRPr/>
              </a:pPr>
              <a:t>9/29/2014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A22407-465E-420B-BEF2-2D792E0C62F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EB6BAF1-F09E-49C8-BAE8-32341BF992CF}" type="datetimeFigureOut">
              <a:rPr lang="en-US"/>
              <a:pPr>
                <a:defRPr/>
              </a:pPr>
              <a:t>9/29/2014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BB1269C-0F6F-47BB-B2F3-E1C3C538306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F5EAC1-F5D9-4C70-A4AC-B8458DFCDD80}" type="datetimeFigureOut">
              <a:rPr lang="en-US"/>
              <a:pPr>
                <a:defRPr/>
              </a:pPr>
              <a:t>9/29/2014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2E07D4-0599-4CC5-90D8-79C6A8C718D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9A84909-A50B-4473-873F-8B81BB2FCBAA}" type="datetimeFigureOut">
              <a:rPr lang="en-US"/>
              <a:pPr>
                <a:defRPr/>
              </a:pPr>
              <a:t>9/29/2014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018E17C-1C43-4607-9B2A-5AAB66138B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F13F41C-AFF3-4670-AA1C-B292CDF86068}" type="datetimeFigureOut">
              <a:rPr lang="en-US"/>
              <a:pPr>
                <a:defRPr/>
              </a:pPr>
              <a:t>9/29/2014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983055-B41F-43A2-B9D1-606330612F2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7FE4E8E-2B20-4106-B326-8F7461D690BA}" type="datetimeFigureOut">
              <a:rPr lang="en-US"/>
              <a:pPr>
                <a:defRPr/>
              </a:pPr>
              <a:t>9/29/2014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625F0D4-DC50-4392-9D2B-CE531ACCBE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3890" name="Rectangle 2"/>
          <p:cNvSpPr>
            <a:spLocks noGrp="1" noChangeArrowheads="1"/>
          </p:cNvSpPr>
          <p:nvPr>
            <p:ph type="ctrTitle"/>
          </p:nvPr>
        </p:nvSpPr>
        <p:spPr>
          <a:xfrm>
            <a:off x="381000" y="1295400"/>
            <a:ext cx="8602663" cy="1470025"/>
          </a:xfrm>
        </p:spPr>
        <p:txBody>
          <a:bodyPr/>
          <a:lstStyle/>
          <a:p>
            <a:pPr eaLnBrk="1" hangingPunct="1">
              <a:defRPr/>
            </a:pPr>
            <a:r>
              <a:rPr lang="en-US" dirty="0" smtClean="0"/>
              <a:t>Formulating </a:t>
            </a:r>
            <a:br>
              <a:rPr lang="en-US" dirty="0" smtClean="0"/>
            </a:br>
            <a:r>
              <a:rPr lang="en-US" dirty="0" smtClean="0"/>
              <a:t>Outcomes and Indicators</a:t>
            </a:r>
            <a:endParaRPr lang="it-IT" sz="3600" i="1" dirty="0" smtClean="0"/>
          </a:p>
        </p:txBody>
      </p:sp>
      <p:pic>
        <p:nvPicPr>
          <p:cNvPr id="63491" name="Picture 4"/>
          <p:cNvPicPr>
            <a:picLocks noChangeAspect="1" noChangeArrowheads="1"/>
          </p:cNvPicPr>
          <p:nvPr/>
        </p:nvPicPr>
        <p:blipFill>
          <a:blip r:embed="rId3" cstate="print"/>
          <a:srcRect/>
          <a:stretch>
            <a:fillRect/>
          </a:stretch>
        </p:blipFill>
        <p:spPr bwMode="auto">
          <a:xfrm>
            <a:off x="3124200" y="3505200"/>
            <a:ext cx="2497138"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8226" name="Rectangle 2"/>
          <p:cNvSpPr>
            <a:spLocks noGrp="1" noChangeArrowheads="1"/>
          </p:cNvSpPr>
          <p:nvPr>
            <p:ph type="title"/>
          </p:nvPr>
        </p:nvSpPr>
        <p:spPr>
          <a:xfrm>
            <a:off x="685800" y="188913"/>
            <a:ext cx="7772400" cy="658812"/>
          </a:xfrm>
        </p:spPr>
        <p:txBody>
          <a:bodyPr/>
          <a:lstStyle/>
          <a:p>
            <a:pPr eaLnBrk="1" hangingPunct="1">
              <a:defRPr/>
            </a:pPr>
            <a:r>
              <a:rPr lang="ru-RU" sz="4000" dirty="0" smtClean="0"/>
              <a:t>Формулировки результатов - типичные ошибки</a:t>
            </a:r>
          </a:p>
        </p:txBody>
      </p:sp>
      <p:sp>
        <p:nvSpPr>
          <p:cNvPr id="65539" name="Rectangle 3"/>
          <p:cNvSpPr>
            <a:spLocks noGrp="1" noChangeArrowheads="1"/>
          </p:cNvSpPr>
          <p:nvPr>
            <p:ph type="body" idx="1"/>
          </p:nvPr>
        </p:nvSpPr>
        <p:spPr>
          <a:xfrm>
            <a:off x="468313" y="981075"/>
            <a:ext cx="8280400" cy="5689600"/>
          </a:xfrm>
        </p:spPr>
        <p:txBody>
          <a:bodyPr/>
          <a:lstStyle/>
          <a:p>
            <a:pPr eaLnBrk="1" hangingPunct="1">
              <a:lnSpc>
                <a:spcPct val="80000"/>
              </a:lnSpc>
            </a:pPr>
            <a:r>
              <a:rPr lang="ru-RU" sz="2400" dirty="0" smtClean="0"/>
              <a:t>Многословие (и слабая ориентированность на описание предполагаемых конкретных изменений)</a:t>
            </a:r>
          </a:p>
          <a:p>
            <a:pPr eaLnBrk="1" hangingPunct="1">
              <a:lnSpc>
                <a:spcPct val="80000"/>
              </a:lnSpc>
              <a:buFontTx/>
              <a:buNone/>
            </a:pPr>
            <a:r>
              <a:rPr lang="en-US" dirty="0" smtClean="0"/>
              <a:t>	</a:t>
            </a:r>
            <a:r>
              <a:rPr lang="ru-RU" sz="2400" b="1" i="1" dirty="0" smtClean="0">
                <a:solidFill>
                  <a:schemeClr val="accent2"/>
                </a:solidFill>
              </a:rPr>
              <a:t>Поддержка справедливого экономического развития и демократического управления в соответствии с международными нормами путем усиления национального потенциала на всех уровнях, расширения возможностей граждан и расширения их участия в процессах принятия решений</a:t>
            </a:r>
            <a:endParaRPr lang="ru-RU" sz="2400" i="1" dirty="0" smtClean="0"/>
          </a:p>
          <a:p>
            <a:pPr eaLnBrk="1" hangingPunct="1">
              <a:lnSpc>
                <a:spcPct val="80000"/>
              </a:lnSpc>
            </a:pPr>
            <a:r>
              <a:rPr lang="ru-RU" sz="2400" dirty="0" smtClean="0"/>
              <a:t>Слишком масштабные</a:t>
            </a:r>
          </a:p>
          <a:p>
            <a:pPr eaLnBrk="1" hangingPunct="1">
              <a:lnSpc>
                <a:spcPct val="80000"/>
              </a:lnSpc>
              <a:buFontTx/>
              <a:buNone/>
            </a:pPr>
            <a:r>
              <a:rPr lang="en-US" dirty="0" smtClean="0"/>
              <a:t>	</a:t>
            </a:r>
            <a:r>
              <a:rPr lang="ru-RU" sz="2400" b="1" i="1" dirty="0" smtClean="0">
                <a:solidFill>
                  <a:schemeClr val="accent2"/>
                </a:solidFill>
              </a:rPr>
              <a:t>Укрепление верховенства закона, равный доступ к правосудию и поощрение прав граждан </a:t>
            </a:r>
          </a:p>
          <a:p>
            <a:pPr eaLnBrk="1" hangingPunct="1">
              <a:lnSpc>
                <a:spcPct val="80000"/>
              </a:lnSpc>
            </a:pPr>
            <a:r>
              <a:rPr lang="ru-RU" sz="2400" dirty="0" smtClean="0"/>
              <a:t>Содержат несколько результатов</a:t>
            </a:r>
          </a:p>
          <a:p>
            <a:pPr eaLnBrk="1" hangingPunct="1">
              <a:lnSpc>
                <a:spcPct val="80000"/>
              </a:lnSpc>
              <a:buFontTx/>
              <a:buNone/>
            </a:pPr>
            <a:r>
              <a:rPr lang="en-US" dirty="0" smtClean="0"/>
              <a:t>	</a:t>
            </a:r>
            <a:r>
              <a:rPr lang="ru-RU" altLang="zh-CN" sz="2400" b="1" i="1" dirty="0" smtClean="0">
                <a:solidFill>
                  <a:schemeClr val="accent2"/>
                </a:solidFill>
              </a:rPr>
              <a:t>Повышение качества предоставления государственных услуг и защиты прав граждан - с участием гражданского общества и в соответствии с международными обязательствами</a:t>
            </a:r>
            <a:r>
              <a:rPr lang="ru-RU" dirty="0" smtClean="0"/>
              <a:t> </a:t>
            </a:r>
          </a:p>
          <a:p>
            <a:pPr eaLnBrk="1" hangingPunct="1">
              <a:lnSpc>
                <a:spcPct val="80000"/>
              </a:lnSpc>
            </a:pPr>
            <a:endParaRPr lang="ru-RU" sz="2400" i="1" dirty="0" smtClean="0"/>
          </a:p>
        </p:txBody>
      </p:sp>
    </p:spTree>
    <p:extLst>
      <p:ext uri="{BB962C8B-B14F-4D97-AF65-F5344CB8AC3E}">
        <p14:creationId xmlns:p14="http://schemas.microsoft.com/office/powerpoint/2010/main" val="3513828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2" dur="500"/>
                                        <p:tgtEl>
                                          <p:spTgt spid="655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17"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9250" name="Rectangle 2"/>
          <p:cNvSpPr>
            <a:spLocks noGrp="1" noChangeArrowheads="1"/>
          </p:cNvSpPr>
          <p:nvPr>
            <p:ph type="title"/>
          </p:nvPr>
        </p:nvSpPr>
        <p:spPr>
          <a:xfrm>
            <a:off x="685800" y="44450"/>
            <a:ext cx="7772400" cy="658813"/>
          </a:xfrm>
        </p:spPr>
        <p:txBody>
          <a:bodyPr/>
          <a:lstStyle/>
          <a:p>
            <a:pPr eaLnBrk="1" hangingPunct="1">
              <a:defRPr/>
            </a:pPr>
            <a:r>
              <a:rPr lang="en-US" sz="4000" smtClean="0"/>
              <a:t>Typical pitfalls</a:t>
            </a:r>
          </a:p>
        </p:txBody>
      </p:sp>
      <p:sp>
        <p:nvSpPr>
          <p:cNvPr id="66563" name="Rectangle 3"/>
          <p:cNvSpPr>
            <a:spLocks noGrp="1" noChangeArrowheads="1"/>
          </p:cNvSpPr>
          <p:nvPr>
            <p:ph type="body" idx="1"/>
          </p:nvPr>
        </p:nvSpPr>
        <p:spPr>
          <a:xfrm>
            <a:off x="395288" y="908050"/>
            <a:ext cx="8569325" cy="5689600"/>
          </a:xfrm>
        </p:spPr>
        <p:txBody>
          <a:bodyPr/>
          <a:lstStyle/>
          <a:p>
            <a:pPr eaLnBrk="1" hangingPunct="1">
              <a:lnSpc>
                <a:spcPct val="80000"/>
              </a:lnSpc>
            </a:pPr>
            <a:r>
              <a:rPr lang="en-US" sz="2400" dirty="0" smtClean="0"/>
              <a:t>Wishy-washy, not a result</a:t>
            </a:r>
            <a:endParaRPr lang="en-US" sz="1800" b="1" i="1" dirty="0" smtClean="0"/>
          </a:p>
          <a:p>
            <a:pPr eaLnBrk="1" hangingPunct="1">
              <a:lnSpc>
                <a:spcPct val="80000"/>
              </a:lnSpc>
              <a:buFontTx/>
              <a:buNone/>
            </a:pPr>
            <a:r>
              <a:rPr lang="en-GB" sz="2400" b="1" dirty="0" smtClean="0">
                <a:solidFill>
                  <a:schemeClr val="accent2"/>
                </a:solidFill>
              </a:rPr>
              <a:t>	</a:t>
            </a:r>
            <a:r>
              <a:rPr lang="en-AU" sz="2400" b="1" i="1" dirty="0" smtClean="0">
                <a:solidFill>
                  <a:schemeClr val="accent2"/>
                </a:solidFill>
              </a:rPr>
              <a:t>Support to institutional capacity building for improved governance</a:t>
            </a:r>
            <a:endParaRPr lang="en-US" sz="2400" b="1" i="1" dirty="0" smtClean="0">
              <a:solidFill>
                <a:schemeClr val="accent2"/>
              </a:solidFill>
            </a:endParaRPr>
          </a:p>
          <a:p>
            <a:pPr eaLnBrk="1" hangingPunct="1">
              <a:lnSpc>
                <a:spcPct val="80000"/>
              </a:lnSpc>
            </a:pPr>
            <a:endParaRPr lang="en-US" sz="2400" b="1" i="1" dirty="0" smtClean="0"/>
          </a:p>
          <a:p>
            <a:pPr eaLnBrk="1" hangingPunct="1">
              <a:lnSpc>
                <a:spcPct val="80000"/>
              </a:lnSpc>
            </a:pPr>
            <a:r>
              <a:rPr lang="en-US" sz="2400" dirty="0" smtClean="0"/>
              <a:t>So general, they could mean anything</a:t>
            </a:r>
          </a:p>
          <a:p>
            <a:pPr eaLnBrk="1" hangingPunct="1">
              <a:lnSpc>
                <a:spcPct val="80000"/>
              </a:lnSpc>
              <a:buFontTx/>
              <a:buNone/>
            </a:pPr>
            <a:r>
              <a:rPr lang="en-GB" sz="2400" b="1" dirty="0" smtClean="0">
                <a:solidFill>
                  <a:schemeClr val="accent2"/>
                </a:solidFill>
              </a:rPr>
              <a:t>	</a:t>
            </a:r>
            <a:r>
              <a:rPr lang="en-GB" sz="2400" b="1" i="1" dirty="0" smtClean="0">
                <a:solidFill>
                  <a:schemeClr val="accent2"/>
                </a:solidFill>
              </a:rPr>
              <a:t>To promote sustainable development and increase capacity at municipal level</a:t>
            </a:r>
            <a:endParaRPr lang="en-US" sz="2400" b="1" i="1" dirty="0" smtClean="0">
              <a:solidFill>
                <a:schemeClr val="accent2"/>
              </a:solidFill>
            </a:endParaRPr>
          </a:p>
          <a:p>
            <a:pPr eaLnBrk="1" hangingPunct="1">
              <a:lnSpc>
                <a:spcPct val="80000"/>
              </a:lnSpc>
            </a:pPr>
            <a:endParaRPr lang="en-US" sz="2400" dirty="0" smtClean="0"/>
          </a:p>
          <a:p>
            <a:pPr eaLnBrk="1" hangingPunct="1">
              <a:lnSpc>
                <a:spcPct val="80000"/>
              </a:lnSpc>
            </a:pPr>
            <a:r>
              <a:rPr lang="en-US" sz="2400" dirty="0" smtClean="0"/>
              <a:t>Overlapping with National goals/ MDGs (impacts) </a:t>
            </a:r>
          </a:p>
          <a:p>
            <a:pPr eaLnBrk="1" hangingPunct="1">
              <a:lnSpc>
                <a:spcPct val="80000"/>
              </a:lnSpc>
              <a:buFontTx/>
              <a:buNone/>
            </a:pPr>
            <a:r>
              <a:rPr lang="en-GB" sz="2400" b="1" dirty="0" smtClean="0">
                <a:solidFill>
                  <a:schemeClr val="accent2"/>
                </a:solidFill>
              </a:rPr>
              <a:t>	</a:t>
            </a:r>
            <a:r>
              <a:rPr lang="en-GB" sz="2400" b="1" i="1" dirty="0" smtClean="0">
                <a:solidFill>
                  <a:schemeClr val="accent2"/>
                </a:solidFill>
              </a:rPr>
              <a:t>Substantially reduce the level of poverty and income inequality in accordance with the MDGs and PRSP</a:t>
            </a:r>
            <a:endParaRPr lang="en-US" sz="2400" i="1" dirty="0" smtClean="0"/>
          </a:p>
          <a:p>
            <a:pPr eaLnBrk="1" hangingPunct="1">
              <a:lnSpc>
                <a:spcPct val="80000"/>
              </a:lnSpc>
            </a:pPr>
            <a:endParaRPr lang="en-US" sz="2400" i="1" dirty="0" smtClean="0"/>
          </a:p>
          <a:p>
            <a:pPr eaLnBrk="1" hangingPunct="1">
              <a:lnSpc>
                <a:spcPct val="80000"/>
              </a:lnSpc>
            </a:pPr>
            <a:r>
              <a:rPr lang="en-US" sz="2400" dirty="0" smtClean="0"/>
              <a:t>Confusing means and ends</a:t>
            </a:r>
          </a:p>
          <a:p>
            <a:pPr eaLnBrk="1" hangingPunct="1">
              <a:lnSpc>
                <a:spcPct val="80000"/>
              </a:lnSpc>
              <a:buFontTx/>
              <a:buNone/>
            </a:pPr>
            <a:r>
              <a:rPr lang="en-GB" sz="2400" b="1" dirty="0" smtClean="0">
                <a:solidFill>
                  <a:schemeClr val="accent2"/>
                </a:solidFill>
              </a:rPr>
              <a:t>	</a:t>
            </a:r>
            <a:r>
              <a:rPr lang="en-GB" sz="2400" b="1" i="1" dirty="0" smtClean="0">
                <a:solidFill>
                  <a:schemeClr val="accent2"/>
                </a:solidFill>
              </a:rPr>
              <a:t>Strengthen the protection of natural resources through the creation of an enabling environment that promotes sound resources management</a:t>
            </a:r>
            <a:endParaRPr lang="en-US" sz="24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12" dur="500"/>
                                        <p:tgtEl>
                                          <p:spTgt spid="665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17" dur="500"/>
                                        <p:tgtEl>
                                          <p:spTgt spid="6656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22" dur="500"/>
                                        <p:tgtEl>
                                          <p:spTgt spid="6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9250" name="Rectangle 2"/>
          <p:cNvSpPr>
            <a:spLocks noGrp="1" noChangeArrowheads="1"/>
          </p:cNvSpPr>
          <p:nvPr>
            <p:ph type="title"/>
          </p:nvPr>
        </p:nvSpPr>
        <p:spPr>
          <a:xfrm>
            <a:off x="685800" y="44450"/>
            <a:ext cx="7772400" cy="658813"/>
          </a:xfrm>
        </p:spPr>
        <p:txBody>
          <a:bodyPr/>
          <a:lstStyle/>
          <a:p>
            <a:pPr eaLnBrk="1" hangingPunct="1">
              <a:defRPr/>
            </a:pPr>
            <a:r>
              <a:rPr lang="ru-RU" sz="4000" dirty="0" smtClean="0"/>
              <a:t>Типичные ошибки</a:t>
            </a:r>
          </a:p>
        </p:txBody>
      </p:sp>
      <p:sp>
        <p:nvSpPr>
          <p:cNvPr id="66563" name="Rectangle 3"/>
          <p:cNvSpPr>
            <a:spLocks noGrp="1" noChangeArrowheads="1"/>
          </p:cNvSpPr>
          <p:nvPr>
            <p:ph type="body" idx="1"/>
          </p:nvPr>
        </p:nvSpPr>
        <p:spPr>
          <a:xfrm>
            <a:off x="395288" y="908050"/>
            <a:ext cx="8569325" cy="5689600"/>
          </a:xfrm>
        </p:spPr>
        <p:txBody>
          <a:bodyPr/>
          <a:lstStyle/>
          <a:p>
            <a:pPr eaLnBrk="1" hangingPunct="1">
              <a:lnSpc>
                <a:spcPct val="80000"/>
              </a:lnSpc>
            </a:pPr>
            <a:r>
              <a:rPr lang="ru-RU" sz="2400" dirty="0" smtClean="0"/>
              <a:t>Расплывчатая формулировка, не результат</a:t>
            </a:r>
            <a:endParaRPr lang="ru-RU" sz="1800" b="1" i="1" dirty="0" smtClean="0"/>
          </a:p>
          <a:p>
            <a:pPr eaLnBrk="1" hangingPunct="1">
              <a:lnSpc>
                <a:spcPct val="80000"/>
              </a:lnSpc>
              <a:buFontTx/>
              <a:buNone/>
            </a:pPr>
            <a:r>
              <a:rPr lang="en-US" dirty="0" smtClean="0"/>
              <a:t>	</a:t>
            </a:r>
            <a:r>
              <a:rPr lang="ru-RU" sz="2400" b="1" i="1" dirty="0" smtClean="0">
                <a:solidFill>
                  <a:schemeClr val="accent2"/>
                </a:solidFill>
              </a:rPr>
              <a:t>Поддержка укрепления институционального потенциала для повышения качества государственного управления</a:t>
            </a:r>
          </a:p>
          <a:p>
            <a:pPr eaLnBrk="1" hangingPunct="1">
              <a:lnSpc>
                <a:spcPct val="80000"/>
              </a:lnSpc>
            </a:pPr>
            <a:endParaRPr lang="ru-RU" sz="2400" b="1" i="1" dirty="0" smtClean="0"/>
          </a:p>
          <a:p>
            <a:pPr eaLnBrk="1" hangingPunct="1">
              <a:lnSpc>
                <a:spcPct val="80000"/>
              </a:lnSpc>
            </a:pPr>
            <a:r>
              <a:rPr lang="ru-RU" sz="2400" dirty="0" smtClean="0"/>
              <a:t>Результат сформулирован настолько обтекаемо, что может означать все что угодно</a:t>
            </a:r>
          </a:p>
          <a:p>
            <a:pPr eaLnBrk="1" hangingPunct="1">
              <a:lnSpc>
                <a:spcPct val="80000"/>
              </a:lnSpc>
              <a:buFontTx/>
              <a:buNone/>
            </a:pPr>
            <a:r>
              <a:rPr lang="en-US" dirty="0" smtClean="0"/>
              <a:t>	</a:t>
            </a:r>
            <a:r>
              <a:rPr lang="ru-RU" sz="2400" b="1" i="1" dirty="0" smtClean="0">
                <a:solidFill>
                  <a:schemeClr val="accent2"/>
                </a:solidFill>
              </a:rPr>
              <a:t>Поддержка устойчивого развития и укрепление потенциала на муниципальном уровне</a:t>
            </a:r>
          </a:p>
          <a:p>
            <a:pPr eaLnBrk="1" hangingPunct="1">
              <a:lnSpc>
                <a:spcPct val="80000"/>
              </a:lnSpc>
            </a:pPr>
            <a:r>
              <a:rPr lang="ru-RU" sz="2400" dirty="0" smtClean="0"/>
              <a:t>Дублирует национальные цели развития/ЦРТ  </a:t>
            </a:r>
          </a:p>
          <a:p>
            <a:pPr eaLnBrk="1" hangingPunct="1">
              <a:lnSpc>
                <a:spcPct val="80000"/>
              </a:lnSpc>
              <a:buFontTx/>
              <a:buNone/>
            </a:pPr>
            <a:r>
              <a:rPr lang="en-US" dirty="0" smtClean="0"/>
              <a:t>	</a:t>
            </a:r>
            <a:r>
              <a:rPr lang="ru-RU" sz="2400" b="1" i="1" dirty="0" smtClean="0">
                <a:solidFill>
                  <a:schemeClr val="accent2"/>
                </a:solidFill>
              </a:rPr>
              <a:t>Существенное снижение уровня бедности и неравенства доходов в соответствии с ЦРТ и программой PRSP</a:t>
            </a:r>
            <a:endParaRPr lang="ru-RU" sz="2400" i="1" dirty="0" smtClean="0"/>
          </a:p>
          <a:p>
            <a:pPr eaLnBrk="1" hangingPunct="1">
              <a:lnSpc>
                <a:spcPct val="80000"/>
              </a:lnSpc>
            </a:pPr>
            <a:r>
              <a:rPr lang="ru-RU" sz="2400" dirty="0" smtClean="0"/>
              <a:t>Смешение целей и средств</a:t>
            </a:r>
          </a:p>
          <a:p>
            <a:pPr eaLnBrk="1" hangingPunct="1">
              <a:lnSpc>
                <a:spcPct val="80000"/>
              </a:lnSpc>
              <a:buFontTx/>
              <a:buNone/>
            </a:pPr>
            <a:r>
              <a:rPr lang="en-US" dirty="0" smtClean="0"/>
              <a:t>	</a:t>
            </a:r>
            <a:r>
              <a:rPr lang="ru-RU" sz="2400" b="1" i="1" dirty="0" smtClean="0">
                <a:solidFill>
                  <a:schemeClr val="accent2"/>
                </a:solidFill>
              </a:rPr>
              <a:t>Усиление охраны природных ресурсов за счет создания благоприятной среды, обеспечивающей рациональное управление ресурсами</a:t>
            </a:r>
            <a:endParaRPr lang="ru-RU" sz="2400" i="1" dirty="0" smtClean="0"/>
          </a:p>
        </p:txBody>
      </p:sp>
    </p:spTree>
    <p:extLst>
      <p:ext uri="{BB962C8B-B14F-4D97-AF65-F5344CB8AC3E}">
        <p14:creationId xmlns:p14="http://schemas.microsoft.com/office/powerpoint/2010/main" val="22750203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12" dur="500"/>
                                        <p:tgtEl>
                                          <p:spTgt spid="665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17" dur="500"/>
                                        <p:tgtEl>
                                          <p:spTgt spid="6656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22" dur="500"/>
                                        <p:tgtEl>
                                          <p:spTgt spid="66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8034" name="Rectangle 2"/>
          <p:cNvSpPr>
            <a:spLocks noGrp="1" noChangeArrowheads="1"/>
          </p:cNvSpPr>
          <p:nvPr>
            <p:ph type="title" idx="4294967295"/>
          </p:nvPr>
        </p:nvSpPr>
        <p:spPr>
          <a:xfrm>
            <a:off x="685800" y="476250"/>
            <a:ext cx="7772400" cy="1143000"/>
          </a:xfrm>
        </p:spPr>
        <p:txBody>
          <a:bodyPr/>
          <a:lstStyle/>
          <a:p>
            <a:pPr eaLnBrk="1" hangingPunct="1">
              <a:defRPr/>
            </a:pPr>
            <a:r>
              <a:rPr lang="en-US" smtClean="0"/>
              <a:t>Indicator</a:t>
            </a:r>
          </a:p>
        </p:txBody>
      </p:sp>
      <p:sp>
        <p:nvSpPr>
          <p:cNvPr id="6147" name="Rectangle 3"/>
          <p:cNvSpPr>
            <a:spLocks noGrp="1" noChangeArrowheads="1"/>
          </p:cNvSpPr>
          <p:nvPr>
            <p:ph type="body" idx="4294967295"/>
          </p:nvPr>
        </p:nvSpPr>
        <p:spPr>
          <a:xfrm>
            <a:off x="323850" y="1484313"/>
            <a:ext cx="8496300" cy="4751387"/>
          </a:xfrm>
        </p:spPr>
        <p:txBody>
          <a:bodyPr/>
          <a:lstStyle/>
          <a:p>
            <a:pPr eaLnBrk="1" hangingPunct="1">
              <a:spcBef>
                <a:spcPts val="600"/>
              </a:spcBef>
              <a:buClr>
                <a:schemeClr val="tx1"/>
              </a:buClr>
              <a:defRPr/>
            </a:pPr>
            <a:r>
              <a:rPr lang="en-GB" smtClean="0">
                <a:cs typeface="Times New Roman" pitchFamily="18" charset="0"/>
              </a:rPr>
              <a:t>A way to measure a result with the intention of gauging the performance of a programme</a:t>
            </a:r>
          </a:p>
          <a:p>
            <a:pPr eaLnBrk="1" hangingPunct="1">
              <a:spcBef>
                <a:spcPts val="600"/>
              </a:spcBef>
              <a:buClr>
                <a:schemeClr val="tx1"/>
              </a:buClr>
              <a:buFont typeface="Wingdings" pitchFamily="2" charset="2"/>
              <a:buNone/>
              <a:defRPr/>
            </a:pPr>
            <a:endParaRPr lang="en-GB">
              <a:cs typeface="Times New Roman" pitchFamily="18" charset="0"/>
            </a:endParaRPr>
          </a:p>
          <a:p>
            <a:pPr lvl="1" eaLnBrk="1" hangingPunct="1">
              <a:spcBef>
                <a:spcPts val="600"/>
              </a:spcBef>
              <a:buClr>
                <a:schemeClr val="tx1"/>
              </a:buClr>
              <a:defRPr/>
            </a:pPr>
            <a:r>
              <a:rPr lang="en-GB" smtClean="0">
                <a:cs typeface="Times New Roman" pitchFamily="18" charset="0"/>
              </a:rPr>
              <a:t>Specifies what is to be measured</a:t>
            </a:r>
          </a:p>
          <a:p>
            <a:pPr lvl="1" eaLnBrk="1" hangingPunct="1">
              <a:spcBef>
                <a:spcPts val="600"/>
              </a:spcBef>
              <a:buClr>
                <a:schemeClr val="tx1"/>
              </a:buClr>
              <a:defRPr/>
            </a:pPr>
            <a:r>
              <a:rPr lang="en-GB" smtClean="0">
                <a:cs typeface="Times New Roman" pitchFamily="18" charset="0"/>
              </a:rPr>
              <a:t>Qualitative or Quantitative</a:t>
            </a:r>
          </a:p>
          <a:p>
            <a:pPr lvl="1" eaLnBrk="1" hangingPunct="1">
              <a:spcBef>
                <a:spcPts val="600"/>
              </a:spcBef>
              <a:buClr>
                <a:schemeClr val="tx1"/>
              </a:buClr>
              <a:defRPr/>
            </a:pPr>
            <a:r>
              <a:rPr lang="en-GB" smtClean="0">
                <a:cs typeface="Times New Roman" pitchFamily="18" charset="0"/>
              </a:rPr>
              <a:t>Does not indicate </a:t>
            </a:r>
            <a:r>
              <a:rPr lang="en-GB" u="sng" smtClean="0">
                <a:cs typeface="Times New Roman" pitchFamily="18" charset="0"/>
              </a:rPr>
              <a:t>direction</a:t>
            </a:r>
            <a:r>
              <a:rPr lang="en-GB" smtClean="0">
                <a:cs typeface="Times New Roman" pitchFamily="18" charset="0"/>
              </a:rPr>
              <a:t> or change </a:t>
            </a:r>
          </a:p>
          <a:p>
            <a:pPr marL="457200" lvl="1" indent="0" eaLnBrk="1" hangingPunct="1">
              <a:spcBef>
                <a:spcPts val="600"/>
              </a:spcBef>
              <a:buClr>
                <a:schemeClr val="tx1"/>
              </a:buClr>
              <a:buFontTx/>
              <a:buNone/>
              <a:defRPr/>
            </a:pPr>
            <a:r>
              <a:rPr lang="en-GB" smtClean="0">
                <a:cs typeface="Times New Roman" pitchFamily="18" charset="0"/>
              </a:rPr>
              <a:t>(i.e. a target)</a:t>
            </a:r>
          </a:p>
          <a:p>
            <a:pPr lvl="1" eaLnBrk="1" hangingPunct="1">
              <a:spcBef>
                <a:spcPts val="600"/>
              </a:spcBef>
              <a:buClr>
                <a:schemeClr val="tx1"/>
              </a:buClr>
              <a:defRPr/>
            </a:pPr>
            <a:r>
              <a:rPr lang="en-GB" smtClean="0">
                <a:cs typeface="Times New Roman" pitchFamily="18" charset="0"/>
              </a:rPr>
              <a:t>Must have a baseline and target to be made meaningful</a:t>
            </a:r>
          </a:p>
          <a:p>
            <a:pPr lvl="1" eaLnBrk="1" hangingPunct="1">
              <a:spcBef>
                <a:spcPts val="600"/>
              </a:spcBef>
              <a:buClr>
                <a:schemeClr val="tx1"/>
              </a:buClr>
              <a:defRPr/>
            </a:pPr>
            <a:r>
              <a:rPr lang="en-GB" smtClean="0">
                <a:cs typeface="Times New Roman" pitchFamily="18" charset="0"/>
              </a:rPr>
              <a:t>Can be verified, objectively</a:t>
            </a:r>
          </a:p>
          <a:p>
            <a:pPr marL="457200" lvl="1" indent="0" eaLnBrk="1" hangingPunct="1">
              <a:spcBef>
                <a:spcPts val="600"/>
              </a:spcBef>
              <a:buClr>
                <a:schemeClr val="tx1"/>
              </a:buClr>
              <a:buFontTx/>
              <a:buNone/>
              <a:defRPr/>
            </a:pPr>
            <a:endParaRPr lang="en-GB" smtClean="0">
              <a:cs typeface="Times New Roman" pitchFamily="18" charset="0"/>
            </a:endParaRPr>
          </a:p>
          <a:p>
            <a:pPr eaLnBrk="1" hangingPunct="1">
              <a:spcBef>
                <a:spcPts val="600"/>
              </a:spcBef>
              <a:buClr>
                <a:schemeClr val="tx1"/>
              </a:buClr>
              <a:buFont typeface="Wingdings" pitchFamily="2" charset="2"/>
              <a:buNone/>
              <a:defRPr/>
            </a:pPr>
            <a:endParaRPr lang="en-GB" smtClean="0">
              <a:cs typeface="Times New Roman" pitchFamily="18" charset="0"/>
            </a:endParaRPr>
          </a:p>
          <a:p>
            <a:pPr lvl="1" eaLnBrk="1" hangingPunct="1">
              <a:spcBef>
                <a:spcPts val="600"/>
              </a:spcBef>
              <a:buFont typeface="Wingdings" pitchFamily="2" charset="2"/>
              <a:buNone/>
              <a:defRPr/>
            </a:pPr>
            <a:endParaRPr lang="en-US" sz="3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8034" name="Rectangle 2"/>
          <p:cNvSpPr>
            <a:spLocks noGrp="1" noChangeArrowheads="1"/>
          </p:cNvSpPr>
          <p:nvPr>
            <p:ph type="title" idx="4294967295"/>
          </p:nvPr>
        </p:nvSpPr>
        <p:spPr>
          <a:xfrm>
            <a:off x="685800" y="476250"/>
            <a:ext cx="7772400" cy="1143000"/>
          </a:xfrm>
        </p:spPr>
        <p:txBody>
          <a:bodyPr/>
          <a:lstStyle/>
          <a:p>
            <a:pPr eaLnBrk="1" hangingPunct="1">
              <a:defRPr/>
            </a:pPr>
            <a:r>
              <a:rPr lang="ru-RU" dirty="0" smtClean="0"/>
              <a:t>Индикатор</a:t>
            </a:r>
            <a:r>
              <a:rPr lang="en-US" dirty="0" smtClean="0"/>
              <a:t> </a:t>
            </a:r>
            <a:r>
              <a:rPr lang="en-US" sz="3200" dirty="0" smtClean="0"/>
              <a:t>(Indicator)</a:t>
            </a:r>
            <a:endParaRPr lang="ru-RU" dirty="0" smtClean="0"/>
          </a:p>
        </p:txBody>
      </p:sp>
      <p:sp>
        <p:nvSpPr>
          <p:cNvPr id="6147" name="Rectangle 3"/>
          <p:cNvSpPr>
            <a:spLocks noGrp="1" noChangeArrowheads="1"/>
          </p:cNvSpPr>
          <p:nvPr>
            <p:ph type="body" idx="4294967295"/>
          </p:nvPr>
        </p:nvSpPr>
        <p:spPr>
          <a:xfrm>
            <a:off x="323850" y="1484313"/>
            <a:ext cx="8496300" cy="4751387"/>
          </a:xfrm>
        </p:spPr>
        <p:txBody>
          <a:bodyPr/>
          <a:lstStyle/>
          <a:p>
            <a:pPr eaLnBrk="1" hangingPunct="1">
              <a:spcBef>
                <a:spcPts val="600"/>
              </a:spcBef>
              <a:buClr>
                <a:schemeClr val="tx1"/>
              </a:buClr>
              <a:defRPr/>
            </a:pPr>
            <a:r>
              <a:rPr lang="ru-RU" dirty="0" smtClean="0"/>
              <a:t>Способ измерения результата с целью оценки эффективности программы</a:t>
            </a:r>
          </a:p>
          <a:p>
            <a:pPr lvl="1" eaLnBrk="1" hangingPunct="1">
              <a:spcBef>
                <a:spcPts val="600"/>
              </a:spcBef>
              <a:buClr>
                <a:schemeClr val="tx1"/>
              </a:buClr>
              <a:defRPr/>
            </a:pPr>
            <a:r>
              <a:rPr lang="ru-RU" dirty="0" smtClean="0"/>
              <a:t>Указывает на объект измерения</a:t>
            </a:r>
          </a:p>
          <a:p>
            <a:pPr lvl="1" eaLnBrk="1" hangingPunct="1">
              <a:spcBef>
                <a:spcPts val="600"/>
              </a:spcBef>
              <a:buClr>
                <a:schemeClr val="tx1"/>
              </a:buClr>
              <a:defRPr/>
            </a:pPr>
            <a:r>
              <a:rPr lang="ru-RU" dirty="0" smtClean="0"/>
              <a:t>Качественный или количественный</a:t>
            </a:r>
          </a:p>
          <a:p>
            <a:pPr lvl="1" eaLnBrk="1" hangingPunct="1">
              <a:spcBef>
                <a:spcPts val="600"/>
              </a:spcBef>
              <a:buClr>
                <a:schemeClr val="tx1"/>
              </a:buClr>
              <a:defRPr/>
            </a:pPr>
            <a:r>
              <a:rPr lang="ru-RU" dirty="0" smtClean="0"/>
              <a:t>Не указывает на направление или характер конкретных изменений (целевой показатель)</a:t>
            </a:r>
          </a:p>
          <a:p>
            <a:pPr lvl="1" eaLnBrk="1" hangingPunct="1">
              <a:spcBef>
                <a:spcPts val="600"/>
              </a:spcBef>
              <a:buClr>
                <a:schemeClr val="tx1"/>
              </a:buClr>
              <a:defRPr/>
            </a:pPr>
            <a:r>
              <a:rPr lang="ru-RU" dirty="0" smtClean="0"/>
              <a:t>Предполагает наличие базового и целевого значения (что определяет его пригодность для использования)</a:t>
            </a:r>
          </a:p>
          <a:p>
            <a:pPr lvl="1" eaLnBrk="1" hangingPunct="1">
              <a:spcBef>
                <a:spcPts val="600"/>
              </a:spcBef>
              <a:buClr>
                <a:schemeClr val="tx1"/>
              </a:buClr>
              <a:defRPr/>
            </a:pPr>
            <a:r>
              <a:rPr lang="ru-RU" dirty="0" smtClean="0"/>
              <a:t>Поддается объективной проверке</a:t>
            </a:r>
          </a:p>
          <a:p>
            <a:pPr marL="457200" lvl="1" indent="0" eaLnBrk="1" hangingPunct="1">
              <a:spcBef>
                <a:spcPts val="600"/>
              </a:spcBef>
              <a:buClr>
                <a:schemeClr val="tx1"/>
              </a:buClr>
              <a:buFontTx/>
              <a:buNone/>
              <a:defRPr/>
            </a:pPr>
            <a:endParaRPr lang="ru-RU" dirty="0" smtClean="0">
              <a:cs typeface="Times New Roman" pitchFamily="18" charset="0"/>
            </a:endParaRPr>
          </a:p>
          <a:p>
            <a:pPr eaLnBrk="1" hangingPunct="1">
              <a:spcBef>
                <a:spcPts val="600"/>
              </a:spcBef>
              <a:buClr>
                <a:schemeClr val="tx1"/>
              </a:buClr>
              <a:buFont typeface="Wingdings" pitchFamily="2" charset="2"/>
              <a:buNone/>
              <a:defRPr/>
            </a:pPr>
            <a:endParaRPr lang="ru-RU" dirty="0" smtClean="0">
              <a:cs typeface="Times New Roman" pitchFamily="18" charset="0"/>
            </a:endParaRPr>
          </a:p>
          <a:p>
            <a:pPr lvl="1" eaLnBrk="1" hangingPunct="1">
              <a:spcBef>
                <a:spcPts val="600"/>
              </a:spcBef>
              <a:buFont typeface="Wingdings" pitchFamily="2" charset="2"/>
              <a:buNone/>
              <a:defRPr/>
            </a:pPr>
            <a:endParaRPr lang="ru-RU" sz="3200" dirty="0" smtClean="0"/>
          </a:p>
        </p:txBody>
      </p:sp>
    </p:spTree>
    <p:extLst>
      <p:ext uri="{BB962C8B-B14F-4D97-AF65-F5344CB8AC3E}">
        <p14:creationId xmlns:p14="http://schemas.microsoft.com/office/powerpoint/2010/main" val="143637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188" y="333375"/>
            <a:ext cx="7772400" cy="874713"/>
          </a:xfrm>
        </p:spPr>
        <p:txBody>
          <a:bodyPr/>
          <a:lstStyle/>
          <a:p>
            <a:pPr>
              <a:defRPr/>
            </a:pPr>
            <a:r>
              <a:rPr lang="en-US" smtClean="0"/>
              <a:t>Baseline, Target, MoV</a:t>
            </a:r>
            <a:endParaRPr lang="ja-JP" altLang="en-US" dirty="0" smtClean="0"/>
          </a:p>
        </p:txBody>
      </p:sp>
      <p:sp>
        <p:nvSpPr>
          <p:cNvPr id="2" name="Content Placeholder 1"/>
          <p:cNvSpPr>
            <a:spLocks noGrp="1"/>
          </p:cNvSpPr>
          <p:nvPr>
            <p:ph idx="1"/>
          </p:nvPr>
        </p:nvSpPr>
        <p:spPr>
          <a:xfrm>
            <a:off x="323850" y="1268413"/>
            <a:ext cx="8496300" cy="5589587"/>
          </a:xfrm>
        </p:spPr>
        <p:txBody>
          <a:bodyPr>
            <a:normAutofit fontScale="92500" lnSpcReduction="10000"/>
          </a:bodyPr>
          <a:lstStyle/>
          <a:p>
            <a:pPr marL="0" indent="0">
              <a:lnSpc>
                <a:spcPct val="110000"/>
              </a:lnSpc>
              <a:buFontTx/>
              <a:buNone/>
              <a:defRPr/>
            </a:pPr>
            <a:r>
              <a:rPr lang="en-CA" b="1" smtClean="0"/>
              <a:t>Baseline</a:t>
            </a:r>
          </a:p>
          <a:p>
            <a:pPr lvl="1">
              <a:lnSpc>
                <a:spcPct val="110000"/>
              </a:lnSpc>
              <a:defRPr/>
            </a:pPr>
            <a:r>
              <a:rPr lang="en-CA" smtClean="0"/>
              <a:t>The </a:t>
            </a:r>
            <a:r>
              <a:rPr lang="en-CA" b="1" smtClean="0"/>
              <a:t>status</a:t>
            </a:r>
            <a:r>
              <a:rPr lang="en-CA" smtClean="0"/>
              <a:t> of the indicator at the beginning of a programme… a reference point to assess progress</a:t>
            </a:r>
          </a:p>
          <a:p>
            <a:pPr marL="0" indent="0">
              <a:lnSpc>
                <a:spcPct val="110000"/>
              </a:lnSpc>
              <a:buFontTx/>
              <a:buNone/>
              <a:defRPr/>
            </a:pPr>
            <a:endParaRPr lang="en-US" b="1" smtClean="0"/>
          </a:p>
          <a:p>
            <a:pPr marL="0" indent="0">
              <a:lnSpc>
                <a:spcPct val="110000"/>
              </a:lnSpc>
              <a:buFontTx/>
              <a:buNone/>
              <a:defRPr/>
            </a:pPr>
            <a:r>
              <a:rPr lang="en-US" b="1" smtClean="0"/>
              <a:t>Target</a:t>
            </a:r>
          </a:p>
          <a:p>
            <a:pPr lvl="1">
              <a:lnSpc>
                <a:spcPct val="110000"/>
              </a:lnSpc>
              <a:defRPr/>
            </a:pPr>
            <a:r>
              <a:rPr lang="en-CA" smtClean="0"/>
              <a:t>The </a:t>
            </a:r>
            <a:r>
              <a:rPr lang="en-CA" b="1" smtClean="0"/>
              <a:t>expected achievement </a:t>
            </a:r>
            <a:r>
              <a:rPr lang="en-CA" smtClean="0"/>
              <a:t>(quantitative or qualitative) by the end of the programme or period</a:t>
            </a:r>
          </a:p>
          <a:p>
            <a:pPr marL="0" indent="0">
              <a:lnSpc>
                <a:spcPct val="110000"/>
              </a:lnSpc>
              <a:buFontTx/>
              <a:buNone/>
              <a:defRPr/>
            </a:pPr>
            <a:endParaRPr lang="en-CA" b="1" smtClean="0"/>
          </a:p>
          <a:p>
            <a:pPr marL="0" indent="0">
              <a:lnSpc>
                <a:spcPct val="110000"/>
              </a:lnSpc>
              <a:buFontTx/>
              <a:buNone/>
              <a:defRPr/>
            </a:pPr>
            <a:r>
              <a:rPr lang="en-CA" b="1" smtClean="0"/>
              <a:t>Means of Verification (MoV)</a:t>
            </a:r>
          </a:p>
          <a:p>
            <a:pPr lvl="1">
              <a:lnSpc>
                <a:spcPct val="110000"/>
              </a:lnSpc>
              <a:defRPr/>
            </a:pPr>
            <a:r>
              <a:rPr lang="en-CA"/>
              <a:t>The sources of information </a:t>
            </a:r>
            <a:r>
              <a:rPr lang="en-CA" smtClean="0"/>
              <a:t>that inform baselines </a:t>
            </a:r>
            <a:r>
              <a:rPr lang="en-CA"/>
              <a:t>and measure </a:t>
            </a:r>
            <a:r>
              <a:rPr lang="en-CA" smtClean="0"/>
              <a:t>targets. </a:t>
            </a:r>
            <a:endParaRPr lang="en-CA"/>
          </a:p>
          <a:p>
            <a:pPr marL="457200" lvl="1" indent="0">
              <a:lnSpc>
                <a:spcPct val="110000"/>
              </a:lnSpc>
              <a:buFontTx/>
              <a:buNone/>
              <a:defRPr/>
            </a:pPr>
            <a:endParaRPr lang="en-US" smtClean="0"/>
          </a:p>
          <a:p>
            <a:pPr>
              <a:lnSpc>
                <a:spcPct val="110000"/>
              </a:lnSpc>
              <a:defRPr/>
            </a:pPr>
            <a:endParaRPr lang="en-C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188" y="333375"/>
            <a:ext cx="7772400" cy="874713"/>
          </a:xfrm>
        </p:spPr>
        <p:txBody>
          <a:bodyPr/>
          <a:lstStyle/>
          <a:p>
            <a:pPr>
              <a:defRPr/>
            </a:pPr>
            <a:r>
              <a:rPr lang="ru-RU" dirty="0" smtClean="0"/>
              <a:t>Исходное и целевое значения, способ проверки</a:t>
            </a:r>
            <a:endParaRPr lang="ru-RU" altLang="en-US" dirty="0" smtClean="0"/>
          </a:p>
        </p:txBody>
      </p:sp>
      <p:sp>
        <p:nvSpPr>
          <p:cNvPr id="2" name="Content Placeholder 1"/>
          <p:cNvSpPr>
            <a:spLocks noGrp="1"/>
          </p:cNvSpPr>
          <p:nvPr>
            <p:ph idx="1"/>
          </p:nvPr>
        </p:nvSpPr>
        <p:spPr>
          <a:xfrm>
            <a:off x="323850" y="1268413"/>
            <a:ext cx="8496300" cy="5589587"/>
          </a:xfrm>
        </p:spPr>
        <p:txBody>
          <a:bodyPr>
            <a:normAutofit fontScale="92500" lnSpcReduction="20000"/>
          </a:bodyPr>
          <a:lstStyle/>
          <a:p>
            <a:pPr marL="0" indent="0">
              <a:lnSpc>
                <a:spcPct val="110000"/>
              </a:lnSpc>
              <a:buFontTx/>
              <a:buNone/>
              <a:defRPr/>
            </a:pPr>
            <a:r>
              <a:rPr lang="ru-RU" b="1" dirty="0" smtClean="0"/>
              <a:t>Исходное значение</a:t>
            </a:r>
            <a:r>
              <a:rPr lang="en-US" b="1" dirty="0" smtClean="0"/>
              <a:t> </a:t>
            </a:r>
            <a:r>
              <a:rPr lang="en-US" sz="2600" b="1" dirty="0" smtClean="0"/>
              <a:t>(Baseline)</a:t>
            </a:r>
            <a:endParaRPr lang="ru-RU" sz="2600" b="1" dirty="0" smtClean="0"/>
          </a:p>
          <a:p>
            <a:pPr lvl="1">
              <a:lnSpc>
                <a:spcPct val="110000"/>
              </a:lnSpc>
              <a:defRPr/>
            </a:pPr>
            <a:r>
              <a:rPr lang="ru-RU" dirty="0" smtClean="0"/>
              <a:t>Состояние (значение) индикатора на начало программы... исходная точка для оценки прогресса</a:t>
            </a:r>
          </a:p>
          <a:p>
            <a:pPr marL="0" indent="0">
              <a:lnSpc>
                <a:spcPct val="110000"/>
              </a:lnSpc>
              <a:buFontTx/>
              <a:buNone/>
              <a:defRPr/>
            </a:pPr>
            <a:endParaRPr lang="ru-RU" b="1" dirty="0" smtClean="0"/>
          </a:p>
          <a:p>
            <a:pPr marL="0" indent="0">
              <a:lnSpc>
                <a:spcPct val="110000"/>
              </a:lnSpc>
              <a:buFontTx/>
              <a:buNone/>
              <a:defRPr/>
            </a:pPr>
            <a:r>
              <a:rPr lang="ru-RU" b="1" dirty="0" smtClean="0"/>
              <a:t>Целевой показатель</a:t>
            </a:r>
            <a:r>
              <a:rPr lang="en-US" b="1" dirty="0" smtClean="0"/>
              <a:t> </a:t>
            </a:r>
            <a:r>
              <a:rPr lang="en-US" sz="2600" b="1" dirty="0" smtClean="0"/>
              <a:t>(Target)</a:t>
            </a:r>
            <a:endParaRPr lang="ru-RU" sz="2600" b="1" dirty="0" smtClean="0"/>
          </a:p>
          <a:p>
            <a:pPr lvl="1">
              <a:lnSpc>
                <a:spcPct val="110000"/>
              </a:lnSpc>
              <a:defRPr/>
            </a:pPr>
            <a:r>
              <a:rPr lang="ru-RU" dirty="0" smtClean="0"/>
              <a:t>Ожидаемые достижения (количественные или качественные) к моменту завершения программы или периода</a:t>
            </a:r>
          </a:p>
          <a:p>
            <a:pPr marL="0" indent="0">
              <a:lnSpc>
                <a:spcPct val="110000"/>
              </a:lnSpc>
              <a:buFontTx/>
              <a:buNone/>
              <a:defRPr/>
            </a:pPr>
            <a:endParaRPr lang="ru-RU" b="1" dirty="0" smtClean="0"/>
          </a:p>
          <a:p>
            <a:pPr marL="0" indent="0">
              <a:lnSpc>
                <a:spcPct val="110000"/>
              </a:lnSpc>
              <a:buFontTx/>
              <a:buNone/>
              <a:defRPr/>
            </a:pPr>
            <a:r>
              <a:rPr lang="ru-RU" b="1" dirty="0" smtClean="0"/>
              <a:t>Метод проверки</a:t>
            </a:r>
            <a:r>
              <a:rPr lang="en-US" b="1" dirty="0" smtClean="0"/>
              <a:t> </a:t>
            </a:r>
            <a:r>
              <a:rPr lang="en-US" sz="2600" b="1" dirty="0" smtClean="0"/>
              <a:t>(Means of Verification / </a:t>
            </a:r>
            <a:r>
              <a:rPr lang="en-US" sz="2600" b="1" dirty="0" err="1" smtClean="0"/>
              <a:t>MoV</a:t>
            </a:r>
            <a:r>
              <a:rPr lang="en-US" sz="2600" b="1" dirty="0" smtClean="0"/>
              <a:t>)</a:t>
            </a:r>
            <a:endParaRPr lang="ru-RU" sz="2600" b="1" dirty="0" smtClean="0"/>
          </a:p>
          <a:p>
            <a:pPr lvl="1">
              <a:lnSpc>
                <a:spcPct val="110000"/>
              </a:lnSpc>
              <a:defRPr/>
            </a:pPr>
            <a:r>
              <a:rPr lang="ru-RU" dirty="0" smtClean="0"/>
              <a:t>Источники, служащие основой для оценки исходных значений и измерения целевых показателей. </a:t>
            </a:r>
            <a:endParaRPr lang="ru-RU" dirty="0"/>
          </a:p>
          <a:p>
            <a:pPr marL="457200" lvl="1" indent="0">
              <a:lnSpc>
                <a:spcPct val="110000"/>
              </a:lnSpc>
              <a:buFontTx/>
              <a:buNone/>
              <a:defRPr/>
            </a:pPr>
            <a:endParaRPr lang="ru-RU" dirty="0" smtClean="0"/>
          </a:p>
          <a:p>
            <a:pPr>
              <a:lnSpc>
                <a:spcPct val="110000"/>
              </a:lnSpc>
              <a:defRPr/>
            </a:pPr>
            <a:endParaRPr lang="ru-RU" dirty="0"/>
          </a:p>
        </p:txBody>
      </p:sp>
    </p:spTree>
    <p:extLst>
      <p:ext uri="{BB962C8B-B14F-4D97-AF65-F5344CB8AC3E}">
        <p14:creationId xmlns:p14="http://schemas.microsoft.com/office/powerpoint/2010/main" val="1474111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6770" name="Rectangle 2"/>
          <p:cNvSpPr>
            <a:spLocks noGrp="1" noChangeArrowheads="1"/>
          </p:cNvSpPr>
          <p:nvPr>
            <p:ph type="title" idx="4294967295"/>
          </p:nvPr>
        </p:nvSpPr>
        <p:spPr>
          <a:xfrm>
            <a:off x="685800" y="615950"/>
            <a:ext cx="7772400" cy="498475"/>
          </a:xfrm>
        </p:spPr>
        <p:txBody>
          <a:bodyPr/>
          <a:lstStyle/>
          <a:p>
            <a:pPr eaLnBrk="1" hangingPunct="1">
              <a:defRPr/>
            </a:pPr>
            <a:r>
              <a:rPr lang="en-GB" sz="3200" smtClean="0"/>
              <a:t>Baseline, Target and Achievement</a:t>
            </a:r>
          </a:p>
        </p:txBody>
      </p:sp>
      <p:sp>
        <p:nvSpPr>
          <p:cNvPr id="59395" name="Line 3"/>
          <p:cNvSpPr>
            <a:spLocks noChangeShapeType="1"/>
          </p:cNvSpPr>
          <p:nvPr/>
        </p:nvSpPr>
        <p:spPr bwMode="auto">
          <a:xfrm>
            <a:off x="933450" y="3724275"/>
            <a:ext cx="7315200" cy="1588"/>
          </a:xfrm>
          <a:prstGeom prst="line">
            <a:avLst/>
          </a:prstGeom>
          <a:noFill/>
          <a:ln w="28575">
            <a:solidFill>
              <a:schemeClr val="tx1"/>
            </a:solidFill>
            <a:prstDash val="dash"/>
            <a:round/>
            <a:headEnd/>
            <a:tailEnd/>
          </a:ln>
          <a:effectLst/>
        </p:spPr>
        <p:txBody>
          <a:bodyPr wrap="none" anchor="ctr"/>
          <a:lstStyle/>
          <a:p>
            <a:endParaRPr lang="en-US"/>
          </a:p>
        </p:txBody>
      </p:sp>
      <p:sp>
        <p:nvSpPr>
          <p:cNvPr id="59396" name="Text Box 4"/>
          <p:cNvSpPr txBox="1">
            <a:spLocks noChangeArrowheads="1"/>
          </p:cNvSpPr>
          <p:nvPr/>
        </p:nvSpPr>
        <p:spPr bwMode="auto">
          <a:xfrm rot="1792427">
            <a:off x="2533650" y="5934075"/>
            <a:ext cx="1123950" cy="366713"/>
          </a:xfrm>
          <a:prstGeom prst="rect">
            <a:avLst/>
          </a:prstGeom>
          <a:noFill/>
          <a:ln w="9525">
            <a:noFill/>
            <a:miter lim="800000"/>
            <a:headEnd/>
            <a:tailEnd/>
          </a:ln>
          <a:effectLst/>
        </p:spPr>
        <p:txBody>
          <a:bodyPr wrap="none">
            <a:spAutoFit/>
          </a:bodyPr>
          <a:lstStyle/>
          <a:p>
            <a:pPr eaLnBrk="0" hangingPunct="0"/>
            <a:r>
              <a:rPr lang="en-GB"/>
              <a:t>Baseline</a:t>
            </a:r>
          </a:p>
        </p:txBody>
      </p:sp>
      <p:sp>
        <p:nvSpPr>
          <p:cNvPr id="59397" name="Rectangle 5"/>
          <p:cNvSpPr>
            <a:spLocks noChangeArrowheads="1"/>
          </p:cNvSpPr>
          <p:nvPr/>
        </p:nvSpPr>
        <p:spPr bwMode="auto">
          <a:xfrm>
            <a:off x="2381250" y="3724275"/>
            <a:ext cx="762000" cy="1981200"/>
          </a:xfrm>
          <a:prstGeom prst="rect">
            <a:avLst/>
          </a:prstGeom>
          <a:gradFill rotWithShape="0">
            <a:gsLst>
              <a:gs pos="0">
                <a:srgbClr val="184718"/>
              </a:gs>
              <a:gs pos="100000">
                <a:srgbClr val="339933"/>
              </a:gs>
            </a:gsLst>
            <a:path path="shape">
              <a:fillToRect l="50000" t="50000" r="50000" b="50000"/>
            </a:path>
          </a:gradFill>
          <a:ln w="9525">
            <a:solidFill>
              <a:schemeClr val="tx1"/>
            </a:solidFill>
            <a:miter lim="800000"/>
            <a:headEnd/>
            <a:tailEnd/>
          </a:ln>
          <a:effectLst/>
        </p:spPr>
        <p:txBody>
          <a:bodyPr wrap="none" anchor="ctr"/>
          <a:lstStyle/>
          <a:p>
            <a:endParaRPr lang="en-CA"/>
          </a:p>
        </p:txBody>
      </p:sp>
      <p:sp>
        <p:nvSpPr>
          <p:cNvPr id="59398" name="Text Box 6"/>
          <p:cNvSpPr txBox="1">
            <a:spLocks noChangeArrowheads="1"/>
          </p:cNvSpPr>
          <p:nvPr/>
        </p:nvSpPr>
        <p:spPr bwMode="auto">
          <a:xfrm>
            <a:off x="1835150" y="1412875"/>
            <a:ext cx="1581150" cy="366713"/>
          </a:xfrm>
          <a:prstGeom prst="rect">
            <a:avLst/>
          </a:prstGeom>
          <a:noFill/>
          <a:ln w="9525">
            <a:noFill/>
            <a:miter lim="800000"/>
            <a:headEnd/>
            <a:tailEnd/>
          </a:ln>
          <a:effectLst/>
        </p:spPr>
        <p:txBody>
          <a:bodyPr wrap="none">
            <a:spAutoFit/>
          </a:bodyPr>
          <a:lstStyle/>
          <a:p>
            <a:pPr eaLnBrk="0" hangingPunct="0"/>
            <a:r>
              <a:rPr lang="en-GB"/>
              <a:t>Commitment</a:t>
            </a:r>
          </a:p>
        </p:txBody>
      </p:sp>
      <p:sp>
        <p:nvSpPr>
          <p:cNvPr id="59399" name="Line 7"/>
          <p:cNvSpPr>
            <a:spLocks noChangeShapeType="1"/>
          </p:cNvSpPr>
          <p:nvPr/>
        </p:nvSpPr>
        <p:spPr bwMode="auto">
          <a:xfrm>
            <a:off x="1924050" y="3724275"/>
            <a:ext cx="0" cy="20574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sp>
        <p:nvSpPr>
          <p:cNvPr id="59400" name="Text Box 8"/>
          <p:cNvSpPr txBox="1">
            <a:spLocks noChangeArrowheads="1"/>
          </p:cNvSpPr>
          <p:nvPr/>
        </p:nvSpPr>
        <p:spPr bwMode="auto">
          <a:xfrm>
            <a:off x="395288" y="4129088"/>
            <a:ext cx="1447800" cy="825500"/>
          </a:xfrm>
          <a:prstGeom prst="rect">
            <a:avLst/>
          </a:prstGeom>
          <a:noFill/>
          <a:ln w="9525">
            <a:noFill/>
            <a:miter lim="800000"/>
            <a:headEnd/>
            <a:tailEnd/>
          </a:ln>
          <a:effectLst/>
        </p:spPr>
        <p:txBody>
          <a:bodyPr wrap="none">
            <a:spAutoFit/>
          </a:bodyPr>
          <a:lstStyle/>
          <a:p>
            <a:pPr eaLnBrk="0" hangingPunct="0"/>
            <a:r>
              <a:rPr lang="en-GB" sz="1600"/>
              <a:t>Current</a:t>
            </a:r>
          </a:p>
          <a:p>
            <a:pPr eaLnBrk="0" hangingPunct="0"/>
            <a:r>
              <a:rPr lang="en-GB" sz="1600"/>
              <a:t>Level of</a:t>
            </a:r>
          </a:p>
          <a:p>
            <a:pPr eaLnBrk="0" hangingPunct="0"/>
            <a:r>
              <a:rPr lang="en-GB" sz="1600"/>
              <a:t>Achievement</a:t>
            </a:r>
          </a:p>
        </p:txBody>
      </p:sp>
      <p:sp>
        <p:nvSpPr>
          <p:cNvPr id="59401" name="Rectangle 9"/>
          <p:cNvSpPr>
            <a:spLocks noChangeArrowheads="1"/>
          </p:cNvSpPr>
          <p:nvPr/>
        </p:nvSpPr>
        <p:spPr bwMode="auto">
          <a:xfrm>
            <a:off x="5810250" y="2124075"/>
            <a:ext cx="762000" cy="3581400"/>
          </a:xfrm>
          <a:prstGeom prst="rect">
            <a:avLst/>
          </a:prstGeom>
          <a:gradFill rotWithShape="0">
            <a:gsLst>
              <a:gs pos="0">
                <a:srgbClr val="00FFFF"/>
              </a:gs>
              <a:gs pos="100000">
                <a:srgbClr val="007676"/>
              </a:gs>
            </a:gsLst>
            <a:lin ang="5400000" scaled="1"/>
          </a:gradFill>
          <a:ln w="9525">
            <a:solidFill>
              <a:schemeClr val="tx1"/>
            </a:solidFill>
            <a:miter lim="800000"/>
            <a:headEnd/>
            <a:tailEnd/>
          </a:ln>
          <a:effectLst/>
        </p:spPr>
        <p:txBody>
          <a:bodyPr wrap="none" anchor="ctr"/>
          <a:lstStyle/>
          <a:p>
            <a:endParaRPr lang="en-CA"/>
          </a:p>
        </p:txBody>
      </p:sp>
      <p:sp>
        <p:nvSpPr>
          <p:cNvPr id="59402" name="Text Box 10"/>
          <p:cNvSpPr txBox="1">
            <a:spLocks noChangeArrowheads="1"/>
          </p:cNvSpPr>
          <p:nvPr/>
        </p:nvSpPr>
        <p:spPr bwMode="auto">
          <a:xfrm rot="1649823">
            <a:off x="5962650" y="6086475"/>
            <a:ext cx="1606550" cy="366713"/>
          </a:xfrm>
          <a:prstGeom prst="rect">
            <a:avLst/>
          </a:prstGeom>
          <a:noFill/>
          <a:ln w="9525">
            <a:noFill/>
            <a:miter lim="800000"/>
            <a:headEnd/>
            <a:tailEnd/>
          </a:ln>
          <a:effectLst/>
        </p:spPr>
        <p:txBody>
          <a:bodyPr wrap="none">
            <a:spAutoFit/>
          </a:bodyPr>
          <a:lstStyle/>
          <a:p>
            <a:pPr eaLnBrk="0" hangingPunct="0"/>
            <a:r>
              <a:rPr lang="en-GB"/>
              <a:t>Achievement</a:t>
            </a:r>
          </a:p>
        </p:txBody>
      </p:sp>
      <p:sp>
        <p:nvSpPr>
          <p:cNvPr id="59403" name="Line 11"/>
          <p:cNvSpPr>
            <a:spLocks noChangeShapeType="1"/>
          </p:cNvSpPr>
          <p:nvPr/>
        </p:nvSpPr>
        <p:spPr bwMode="auto">
          <a:xfrm>
            <a:off x="6877050" y="2124075"/>
            <a:ext cx="1588" cy="16002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sp>
        <p:nvSpPr>
          <p:cNvPr id="59404" name="Text Box 12"/>
          <p:cNvSpPr txBox="1">
            <a:spLocks noChangeArrowheads="1"/>
          </p:cNvSpPr>
          <p:nvPr/>
        </p:nvSpPr>
        <p:spPr bwMode="auto">
          <a:xfrm>
            <a:off x="5799138" y="1117600"/>
            <a:ext cx="1581150" cy="366713"/>
          </a:xfrm>
          <a:prstGeom prst="rect">
            <a:avLst/>
          </a:prstGeom>
          <a:noFill/>
          <a:ln w="9525">
            <a:noFill/>
            <a:miter lim="800000"/>
            <a:headEnd/>
            <a:tailEnd/>
          </a:ln>
          <a:effectLst/>
        </p:spPr>
        <p:txBody>
          <a:bodyPr wrap="none">
            <a:spAutoFit/>
          </a:bodyPr>
          <a:lstStyle/>
          <a:p>
            <a:pPr eaLnBrk="0" hangingPunct="0"/>
            <a:r>
              <a:rPr lang="en-GB"/>
              <a:t>Performance</a:t>
            </a:r>
          </a:p>
        </p:txBody>
      </p:sp>
      <p:sp>
        <p:nvSpPr>
          <p:cNvPr id="59405" name="Text Box 13"/>
          <p:cNvSpPr txBox="1">
            <a:spLocks noChangeArrowheads="1"/>
          </p:cNvSpPr>
          <p:nvPr/>
        </p:nvSpPr>
        <p:spPr bwMode="auto">
          <a:xfrm>
            <a:off x="5508625" y="1408113"/>
            <a:ext cx="2193925" cy="584200"/>
          </a:xfrm>
          <a:prstGeom prst="rect">
            <a:avLst/>
          </a:prstGeom>
          <a:noFill/>
          <a:ln w="9525">
            <a:noFill/>
            <a:miter lim="800000"/>
            <a:headEnd/>
            <a:tailEnd/>
          </a:ln>
          <a:effectLst/>
        </p:spPr>
        <p:txBody>
          <a:bodyPr wrap="none">
            <a:spAutoFit/>
          </a:bodyPr>
          <a:lstStyle/>
          <a:p>
            <a:pPr eaLnBrk="0" hangingPunct="0"/>
            <a:r>
              <a:rPr lang="en-GB" sz="1600"/>
              <a:t>Actual Achievement </a:t>
            </a:r>
          </a:p>
          <a:p>
            <a:pPr eaLnBrk="0" hangingPunct="0"/>
            <a:r>
              <a:rPr lang="en-GB" sz="1600"/>
              <a:t>At end of period</a:t>
            </a:r>
          </a:p>
        </p:txBody>
      </p:sp>
      <p:sp>
        <p:nvSpPr>
          <p:cNvPr id="2336782" name="Rectangle 14"/>
          <p:cNvSpPr>
            <a:spLocks noChangeArrowheads="1"/>
          </p:cNvSpPr>
          <p:nvPr/>
        </p:nvSpPr>
        <p:spPr bwMode="auto">
          <a:xfrm>
            <a:off x="4057650" y="1674813"/>
            <a:ext cx="762000" cy="40386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latin typeface="Arial" charset="0"/>
            </a:endParaRPr>
          </a:p>
        </p:txBody>
      </p:sp>
      <p:sp>
        <p:nvSpPr>
          <p:cNvPr id="59407" name="Text Box 15"/>
          <p:cNvSpPr txBox="1">
            <a:spLocks noChangeArrowheads="1"/>
          </p:cNvSpPr>
          <p:nvPr/>
        </p:nvSpPr>
        <p:spPr bwMode="auto">
          <a:xfrm rot="1494728">
            <a:off x="4210050" y="5942013"/>
            <a:ext cx="882650" cy="366712"/>
          </a:xfrm>
          <a:prstGeom prst="rect">
            <a:avLst/>
          </a:prstGeom>
          <a:noFill/>
          <a:ln w="9525">
            <a:noFill/>
            <a:miter lim="800000"/>
            <a:headEnd/>
            <a:tailEnd/>
          </a:ln>
          <a:effectLst/>
        </p:spPr>
        <p:txBody>
          <a:bodyPr wrap="none">
            <a:spAutoFit/>
          </a:bodyPr>
          <a:lstStyle/>
          <a:p>
            <a:pPr eaLnBrk="0" hangingPunct="0"/>
            <a:r>
              <a:rPr lang="en-GB"/>
              <a:t>Target</a:t>
            </a:r>
          </a:p>
        </p:txBody>
      </p:sp>
      <p:sp>
        <p:nvSpPr>
          <p:cNvPr id="59408" name="Line 16"/>
          <p:cNvSpPr>
            <a:spLocks noChangeShapeType="1"/>
          </p:cNvSpPr>
          <p:nvPr/>
        </p:nvSpPr>
        <p:spPr bwMode="auto">
          <a:xfrm>
            <a:off x="3752850" y="1674813"/>
            <a:ext cx="1588" cy="20574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sp>
        <p:nvSpPr>
          <p:cNvPr id="59409" name="Text Box 17"/>
          <p:cNvSpPr txBox="1">
            <a:spLocks noChangeArrowheads="1"/>
          </p:cNvSpPr>
          <p:nvPr/>
        </p:nvSpPr>
        <p:spPr bwMode="auto">
          <a:xfrm>
            <a:off x="1908175" y="1773238"/>
            <a:ext cx="1447800" cy="825500"/>
          </a:xfrm>
          <a:prstGeom prst="rect">
            <a:avLst/>
          </a:prstGeom>
          <a:noFill/>
          <a:ln w="9525">
            <a:noFill/>
            <a:miter lim="800000"/>
            <a:headEnd/>
            <a:tailEnd/>
          </a:ln>
          <a:effectLst/>
        </p:spPr>
        <p:txBody>
          <a:bodyPr wrap="none">
            <a:spAutoFit/>
          </a:bodyPr>
          <a:lstStyle/>
          <a:p>
            <a:pPr eaLnBrk="0" hangingPunct="0"/>
            <a:r>
              <a:rPr lang="en-GB" sz="1600"/>
              <a:t>Planned</a:t>
            </a:r>
          </a:p>
          <a:p>
            <a:pPr eaLnBrk="0" hangingPunct="0"/>
            <a:r>
              <a:rPr lang="en-GB" sz="1600"/>
              <a:t>Level of</a:t>
            </a:r>
          </a:p>
          <a:p>
            <a:pPr eaLnBrk="0" hangingPunct="0"/>
            <a:r>
              <a:rPr lang="en-GB" sz="1600"/>
              <a:t>Achievement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6770" name="Rectangle 2"/>
          <p:cNvSpPr>
            <a:spLocks noGrp="1" noChangeArrowheads="1"/>
          </p:cNvSpPr>
          <p:nvPr>
            <p:ph type="title" idx="4294967295"/>
          </p:nvPr>
        </p:nvSpPr>
        <p:spPr>
          <a:xfrm>
            <a:off x="685800" y="615950"/>
            <a:ext cx="7772400" cy="498475"/>
          </a:xfrm>
        </p:spPr>
        <p:txBody>
          <a:bodyPr/>
          <a:lstStyle/>
          <a:p>
            <a:pPr eaLnBrk="1" hangingPunct="1">
              <a:defRPr/>
            </a:pPr>
            <a:r>
              <a:rPr lang="ru-RU" sz="3200" dirty="0" smtClean="0"/>
              <a:t>Исходная ситуация,</a:t>
            </a:r>
            <a:r>
              <a:rPr lang="en-US" sz="3200" dirty="0" smtClean="0"/>
              <a:t> </a:t>
            </a:r>
            <a:r>
              <a:rPr lang="ru-RU" sz="3200" dirty="0" smtClean="0"/>
              <a:t>целевой показатель</a:t>
            </a:r>
            <a:r>
              <a:rPr lang="en-US" sz="3200" dirty="0" smtClean="0"/>
              <a:t> </a:t>
            </a:r>
            <a:r>
              <a:rPr lang="ru-RU" sz="3200" dirty="0" smtClean="0"/>
              <a:t>и достижения</a:t>
            </a:r>
          </a:p>
        </p:txBody>
      </p:sp>
      <p:sp>
        <p:nvSpPr>
          <p:cNvPr id="59395" name="Line 3"/>
          <p:cNvSpPr>
            <a:spLocks noChangeShapeType="1"/>
          </p:cNvSpPr>
          <p:nvPr/>
        </p:nvSpPr>
        <p:spPr bwMode="auto">
          <a:xfrm>
            <a:off x="933450" y="3724275"/>
            <a:ext cx="7315200" cy="1588"/>
          </a:xfrm>
          <a:prstGeom prst="line">
            <a:avLst/>
          </a:prstGeom>
          <a:noFill/>
          <a:ln w="28575">
            <a:solidFill>
              <a:schemeClr val="tx1"/>
            </a:solidFill>
            <a:prstDash val="dash"/>
            <a:round/>
            <a:headEnd/>
            <a:tailEnd/>
          </a:ln>
          <a:effectLst/>
        </p:spPr>
        <p:txBody>
          <a:bodyPr wrap="none" anchor="ctr"/>
          <a:lstStyle/>
          <a:p>
            <a:endParaRPr lang="en-US"/>
          </a:p>
        </p:txBody>
      </p:sp>
      <p:sp>
        <p:nvSpPr>
          <p:cNvPr id="59396" name="Text Box 4"/>
          <p:cNvSpPr txBox="1">
            <a:spLocks noChangeArrowheads="1"/>
          </p:cNvSpPr>
          <p:nvPr/>
        </p:nvSpPr>
        <p:spPr bwMode="auto">
          <a:xfrm rot="1792427">
            <a:off x="1991165" y="5992831"/>
            <a:ext cx="1908343" cy="553998"/>
          </a:xfrm>
          <a:prstGeom prst="rect">
            <a:avLst/>
          </a:prstGeom>
          <a:noFill/>
          <a:ln w="9525">
            <a:noFill/>
            <a:miter lim="800000"/>
            <a:headEnd/>
            <a:tailEnd/>
          </a:ln>
          <a:effectLst/>
        </p:spPr>
        <p:txBody>
          <a:bodyPr wrap="none">
            <a:spAutoFit/>
          </a:bodyPr>
          <a:lstStyle/>
          <a:p>
            <a:pPr algn="ctr" eaLnBrk="0" hangingPunct="0"/>
            <a:r>
              <a:rPr lang="ru-RU" sz="1500" dirty="0" smtClean="0"/>
              <a:t>Исходный уровень</a:t>
            </a:r>
            <a:r>
              <a:rPr lang="en-US" sz="1500" dirty="0" smtClean="0"/>
              <a:t> </a:t>
            </a:r>
          </a:p>
          <a:p>
            <a:pPr algn="ctr" eaLnBrk="0" hangingPunct="0"/>
            <a:r>
              <a:rPr lang="en-US" sz="1500" dirty="0" smtClean="0"/>
              <a:t>(baseline)</a:t>
            </a:r>
            <a:endParaRPr lang="ru-RU" sz="1500" dirty="0" smtClean="0"/>
          </a:p>
        </p:txBody>
      </p:sp>
      <p:sp>
        <p:nvSpPr>
          <p:cNvPr id="59397" name="Rectangle 5"/>
          <p:cNvSpPr>
            <a:spLocks noChangeArrowheads="1"/>
          </p:cNvSpPr>
          <p:nvPr/>
        </p:nvSpPr>
        <p:spPr bwMode="auto">
          <a:xfrm>
            <a:off x="2381250" y="3724275"/>
            <a:ext cx="762000" cy="1981200"/>
          </a:xfrm>
          <a:prstGeom prst="rect">
            <a:avLst/>
          </a:prstGeom>
          <a:gradFill rotWithShape="0">
            <a:gsLst>
              <a:gs pos="0">
                <a:srgbClr val="184718"/>
              </a:gs>
              <a:gs pos="100000">
                <a:srgbClr val="339933"/>
              </a:gs>
            </a:gsLst>
            <a:path path="shape">
              <a:fillToRect l="50000" t="50000" r="50000" b="50000"/>
            </a:path>
          </a:gradFill>
          <a:ln w="9525">
            <a:solidFill>
              <a:schemeClr val="tx1"/>
            </a:solidFill>
            <a:miter lim="800000"/>
            <a:headEnd/>
            <a:tailEnd/>
          </a:ln>
          <a:effectLst/>
        </p:spPr>
        <p:txBody>
          <a:bodyPr wrap="none" anchor="ctr"/>
          <a:lstStyle/>
          <a:p>
            <a:endParaRPr lang="en-CA"/>
          </a:p>
        </p:txBody>
      </p:sp>
      <p:sp>
        <p:nvSpPr>
          <p:cNvPr id="59398" name="Text Box 6"/>
          <p:cNvSpPr txBox="1">
            <a:spLocks noChangeArrowheads="1"/>
          </p:cNvSpPr>
          <p:nvPr/>
        </p:nvSpPr>
        <p:spPr bwMode="auto">
          <a:xfrm>
            <a:off x="1835150" y="1412875"/>
            <a:ext cx="1581150" cy="366713"/>
          </a:xfrm>
          <a:prstGeom prst="rect">
            <a:avLst/>
          </a:prstGeom>
          <a:noFill/>
          <a:ln w="9525">
            <a:noFill/>
            <a:miter lim="800000"/>
            <a:headEnd/>
            <a:tailEnd/>
          </a:ln>
          <a:effectLst/>
        </p:spPr>
        <p:txBody>
          <a:bodyPr wrap="none">
            <a:spAutoFit/>
          </a:bodyPr>
          <a:lstStyle/>
          <a:p>
            <a:pPr eaLnBrk="0" hangingPunct="0"/>
            <a:r>
              <a:rPr lang="ru-RU" dirty="0" smtClean="0"/>
              <a:t>Обязательство</a:t>
            </a:r>
          </a:p>
        </p:txBody>
      </p:sp>
      <p:sp>
        <p:nvSpPr>
          <p:cNvPr id="59399" name="Line 7"/>
          <p:cNvSpPr>
            <a:spLocks noChangeShapeType="1"/>
          </p:cNvSpPr>
          <p:nvPr/>
        </p:nvSpPr>
        <p:spPr bwMode="auto">
          <a:xfrm>
            <a:off x="1924050" y="3724275"/>
            <a:ext cx="0" cy="20574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sp>
        <p:nvSpPr>
          <p:cNvPr id="59400" name="Text Box 8"/>
          <p:cNvSpPr txBox="1">
            <a:spLocks noChangeArrowheads="1"/>
          </p:cNvSpPr>
          <p:nvPr/>
        </p:nvSpPr>
        <p:spPr bwMode="auto">
          <a:xfrm>
            <a:off x="395288" y="4129088"/>
            <a:ext cx="1685077" cy="1077218"/>
          </a:xfrm>
          <a:prstGeom prst="rect">
            <a:avLst/>
          </a:prstGeom>
          <a:noFill/>
          <a:ln w="9525">
            <a:noFill/>
            <a:miter lim="800000"/>
            <a:headEnd/>
            <a:tailEnd/>
          </a:ln>
          <a:effectLst/>
        </p:spPr>
        <p:txBody>
          <a:bodyPr wrap="none">
            <a:spAutoFit/>
          </a:bodyPr>
          <a:lstStyle/>
          <a:p>
            <a:pPr eaLnBrk="0" hangingPunct="0"/>
            <a:r>
              <a:rPr lang="ru-RU" sz="1600" dirty="0" smtClean="0"/>
              <a:t>Фактически</a:t>
            </a:r>
            <a:endParaRPr lang="ru-RU" sz="1600" dirty="0"/>
          </a:p>
          <a:p>
            <a:pPr eaLnBrk="0" hangingPunct="0"/>
            <a:r>
              <a:rPr lang="ru-RU" sz="1600" dirty="0" smtClean="0"/>
              <a:t>достигнутый</a:t>
            </a:r>
          </a:p>
          <a:p>
            <a:pPr eaLnBrk="0" hangingPunct="0"/>
            <a:r>
              <a:rPr lang="ru-RU" sz="1600" dirty="0" smtClean="0"/>
              <a:t>уровень на </a:t>
            </a:r>
          </a:p>
          <a:p>
            <a:pPr eaLnBrk="0" hangingPunct="0"/>
            <a:r>
              <a:rPr lang="ru-RU" sz="1600" dirty="0" smtClean="0"/>
              <a:t>данный момент</a:t>
            </a:r>
            <a:endParaRPr lang="ru-RU" sz="1600" dirty="0"/>
          </a:p>
        </p:txBody>
      </p:sp>
      <p:sp>
        <p:nvSpPr>
          <p:cNvPr id="59401" name="Rectangle 9"/>
          <p:cNvSpPr>
            <a:spLocks noChangeArrowheads="1"/>
          </p:cNvSpPr>
          <p:nvPr/>
        </p:nvSpPr>
        <p:spPr bwMode="auto">
          <a:xfrm>
            <a:off x="5810250" y="2124075"/>
            <a:ext cx="762000" cy="3581400"/>
          </a:xfrm>
          <a:prstGeom prst="rect">
            <a:avLst/>
          </a:prstGeom>
          <a:gradFill rotWithShape="0">
            <a:gsLst>
              <a:gs pos="0">
                <a:srgbClr val="00FFFF"/>
              </a:gs>
              <a:gs pos="100000">
                <a:srgbClr val="007676"/>
              </a:gs>
            </a:gsLst>
            <a:lin ang="5400000" scaled="1"/>
          </a:gradFill>
          <a:ln w="9525">
            <a:solidFill>
              <a:schemeClr val="tx1"/>
            </a:solidFill>
            <a:miter lim="800000"/>
            <a:headEnd/>
            <a:tailEnd/>
          </a:ln>
          <a:effectLst/>
        </p:spPr>
        <p:txBody>
          <a:bodyPr wrap="none" anchor="ctr"/>
          <a:lstStyle/>
          <a:p>
            <a:endParaRPr lang="en-CA"/>
          </a:p>
        </p:txBody>
      </p:sp>
      <p:sp>
        <p:nvSpPr>
          <p:cNvPr id="59402" name="Text Box 10"/>
          <p:cNvSpPr txBox="1">
            <a:spLocks noChangeArrowheads="1"/>
          </p:cNvSpPr>
          <p:nvPr/>
        </p:nvSpPr>
        <p:spPr bwMode="auto">
          <a:xfrm rot="1649823">
            <a:off x="6062848" y="5992832"/>
            <a:ext cx="1406154" cy="553998"/>
          </a:xfrm>
          <a:prstGeom prst="rect">
            <a:avLst/>
          </a:prstGeom>
          <a:noFill/>
          <a:ln w="9525">
            <a:noFill/>
            <a:miter lim="800000"/>
            <a:headEnd/>
            <a:tailEnd/>
          </a:ln>
          <a:effectLst/>
        </p:spPr>
        <p:txBody>
          <a:bodyPr wrap="none">
            <a:spAutoFit/>
          </a:bodyPr>
          <a:lstStyle/>
          <a:p>
            <a:pPr algn="ctr" eaLnBrk="0" hangingPunct="0"/>
            <a:r>
              <a:rPr lang="ru-RU" sz="1500" dirty="0" smtClean="0"/>
              <a:t>Достижения</a:t>
            </a:r>
            <a:endParaRPr lang="en-US" sz="1500" dirty="0" smtClean="0"/>
          </a:p>
          <a:p>
            <a:pPr algn="ctr" eaLnBrk="0" hangingPunct="0"/>
            <a:r>
              <a:rPr lang="en-US" sz="1500" dirty="0" smtClean="0"/>
              <a:t>(achievement)</a:t>
            </a:r>
            <a:endParaRPr lang="ru-RU" sz="1500" dirty="0" smtClean="0"/>
          </a:p>
        </p:txBody>
      </p:sp>
      <p:sp>
        <p:nvSpPr>
          <p:cNvPr id="59403" name="Line 11"/>
          <p:cNvSpPr>
            <a:spLocks noChangeShapeType="1"/>
          </p:cNvSpPr>
          <p:nvPr/>
        </p:nvSpPr>
        <p:spPr bwMode="auto">
          <a:xfrm>
            <a:off x="6877050" y="2124075"/>
            <a:ext cx="1588" cy="16002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sp>
        <p:nvSpPr>
          <p:cNvPr id="59404" name="Text Box 12"/>
          <p:cNvSpPr txBox="1">
            <a:spLocks noChangeArrowheads="1"/>
          </p:cNvSpPr>
          <p:nvPr/>
        </p:nvSpPr>
        <p:spPr bwMode="auto">
          <a:xfrm>
            <a:off x="6088063" y="1406524"/>
            <a:ext cx="1581150" cy="366713"/>
          </a:xfrm>
          <a:prstGeom prst="rect">
            <a:avLst/>
          </a:prstGeom>
          <a:noFill/>
          <a:ln w="9525">
            <a:noFill/>
            <a:miter lim="800000"/>
            <a:headEnd/>
            <a:tailEnd/>
          </a:ln>
          <a:effectLst/>
        </p:spPr>
        <p:txBody>
          <a:bodyPr wrap="none">
            <a:spAutoFit/>
          </a:bodyPr>
          <a:lstStyle/>
          <a:p>
            <a:pPr eaLnBrk="0" hangingPunct="0"/>
            <a:r>
              <a:rPr lang="ru-RU" dirty="0" smtClean="0"/>
              <a:t>Показатели деятельности</a:t>
            </a:r>
          </a:p>
        </p:txBody>
      </p:sp>
      <p:sp>
        <p:nvSpPr>
          <p:cNvPr id="59405" name="Text Box 13"/>
          <p:cNvSpPr txBox="1">
            <a:spLocks noChangeArrowheads="1"/>
          </p:cNvSpPr>
          <p:nvPr/>
        </p:nvSpPr>
        <p:spPr bwMode="auto">
          <a:xfrm>
            <a:off x="6572250" y="1689920"/>
            <a:ext cx="2652393" cy="584775"/>
          </a:xfrm>
          <a:prstGeom prst="rect">
            <a:avLst/>
          </a:prstGeom>
          <a:noFill/>
          <a:ln w="9525">
            <a:noFill/>
            <a:miter lim="800000"/>
            <a:headEnd/>
            <a:tailEnd/>
          </a:ln>
          <a:effectLst/>
        </p:spPr>
        <p:txBody>
          <a:bodyPr wrap="none">
            <a:spAutoFit/>
          </a:bodyPr>
          <a:lstStyle/>
          <a:p>
            <a:pPr eaLnBrk="0" hangingPunct="0"/>
            <a:r>
              <a:rPr lang="ru-RU" sz="1600" dirty="0"/>
              <a:t>Фактические достижения </a:t>
            </a:r>
          </a:p>
          <a:p>
            <a:pPr eaLnBrk="0" hangingPunct="0"/>
            <a:r>
              <a:rPr lang="ru-RU" sz="1600" dirty="0"/>
              <a:t>н</a:t>
            </a:r>
            <a:r>
              <a:rPr lang="ru-RU" sz="1600" dirty="0" smtClean="0"/>
              <a:t>а </a:t>
            </a:r>
            <a:r>
              <a:rPr lang="ru-RU" sz="1600" dirty="0"/>
              <a:t>конец периода</a:t>
            </a:r>
          </a:p>
        </p:txBody>
      </p:sp>
      <p:sp>
        <p:nvSpPr>
          <p:cNvPr id="2336782" name="Rectangle 14"/>
          <p:cNvSpPr>
            <a:spLocks noChangeArrowheads="1"/>
          </p:cNvSpPr>
          <p:nvPr/>
        </p:nvSpPr>
        <p:spPr bwMode="auto">
          <a:xfrm>
            <a:off x="4057650" y="1674813"/>
            <a:ext cx="762000" cy="40386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latin typeface="Arial" charset="0"/>
            </a:endParaRPr>
          </a:p>
        </p:txBody>
      </p:sp>
      <p:sp>
        <p:nvSpPr>
          <p:cNvPr id="59407" name="Text Box 15"/>
          <p:cNvSpPr txBox="1">
            <a:spLocks noChangeArrowheads="1"/>
          </p:cNvSpPr>
          <p:nvPr/>
        </p:nvSpPr>
        <p:spPr bwMode="auto">
          <a:xfrm rot="1494728">
            <a:off x="3618144" y="5930756"/>
            <a:ext cx="2066463" cy="553998"/>
          </a:xfrm>
          <a:prstGeom prst="rect">
            <a:avLst/>
          </a:prstGeom>
          <a:noFill/>
          <a:ln w="9525">
            <a:noFill/>
            <a:miter lim="800000"/>
            <a:headEnd/>
            <a:tailEnd/>
          </a:ln>
          <a:effectLst/>
        </p:spPr>
        <p:txBody>
          <a:bodyPr wrap="none">
            <a:spAutoFit/>
          </a:bodyPr>
          <a:lstStyle/>
          <a:p>
            <a:pPr eaLnBrk="0" hangingPunct="0"/>
            <a:r>
              <a:rPr lang="ru-RU" sz="1500" dirty="0" smtClean="0"/>
              <a:t>Целевой показатель</a:t>
            </a:r>
            <a:r>
              <a:rPr lang="en-US" sz="1500" dirty="0" smtClean="0"/>
              <a:t> </a:t>
            </a:r>
          </a:p>
          <a:p>
            <a:pPr algn="ctr" eaLnBrk="0" hangingPunct="0"/>
            <a:r>
              <a:rPr lang="en-US" sz="1500" dirty="0" smtClean="0"/>
              <a:t>(target)</a:t>
            </a:r>
            <a:endParaRPr lang="ru-RU" sz="1500" dirty="0" smtClean="0"/>
          </a:p>
        </p:txBody>
      </p:sp>
      <p:sp>
        <p:nvSpPr>
          <p:cNvPr id="59408" name="Line 16"/>
          <p:cNvSpPr>
            <a:spLocks noChangeShapeType="1"/>
          </p:cNvSpPr>
          <p:nvPr/>
        </p:nvSpPr>
        <p:spPr bwMode="auto">
          <a:xfrm>
            <a:off x="3752850" y="1674813"/>
            <a:ext cx="1588" cy="20574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sp>
        <p:nvSpPr>
          <p:cNvPr id="59409" name="Text Box 17"/>
          <p:cNvSpPr txBox="1">
            <a:spLocks noChangeArrowheads="1"/>
          </p:cNvSpPr>
          <p:nvPr/>
        </p:nvSpPr>
        <p:spPr bwMode="auto">
          <a:xfrm>
            <a:off x="1908175" y="1773238"/>
            <a:ext cx="1348446" cy="584775"/>
          </a:xfrm>
          <a:prstGeom prst="rect">
            <a:avLst/>
          </a:prstGeom>
          <a:noFill/>
          <a:ln w="9525">
            <a:noFill/>
            <a:miter lim="800000"/>
            <a:headEnd/>
            <a:tailEnd/>
          </a:ln>
          <a:effectLst/>
        </p:spPr>
        <p:txBody>
          <a:bodyPr wrap="none">
            <a:spAutoFit/>
          </a:bodyPr>
          <a:lstStyle/>
          <a:p>
            <a:pPr eaLnBrk="0" hangingPunct="0"/>
            <a:r>
              <a:rPr lang="ru-RU" sz="1600" dirty="0"/>
              <a:t>Ожидаемые</a:t>
            </a:r>
          </a:p>
          <a:p>
            <a:pPr eaLnBrk="0" hangingPunct="0"/>
            <a:r>
              <a:rPr lang="ru-RU" sz="1600" dirty="0" smtClean="0"/>
              <a:t>достижения</a:t>
            </a:r>
            <a:endParaRPr lang="ru-RU" sz="1600" dirty="0"/>
          </a:p>
        </p:txBody>
      </p:sp>
    </p:spTree>
    <p:extLst>
      <p:ext uri="{BB962C8B-B14F-4D97-AF65-F5344CB8AC3E}">
        <p14:creationId xmlns:p14="http://schemas.microsoft.com/office/powerpoint/2010/main" val="416390728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3332" name="Rectangle 4"/>
          <p:cNvSpPr>
            <a:spLocks noGrp="1" noChangeArrowheads="1"/>
          </p:cNvSpPr>
          <p:nvPr>
            <p:ph type="title" idx="4294967295"/>
          </p:nvPr>
        </p:nvSpPr>
        <p:spPr>
          <a:xfrm>
            <a:off x="685800" y="620713"/>
            <a:ext cx="7772400" cy="1143000"/>
          </a:xfrm>
        </p:spPr>
        <p:txBody>
          <a:bodyPr/>
          <a:lstStyle/>
          <a:p>
            <a:pPr eaLnBrk="1" hangingPunct="1">
              <a:defRPr/>
            </a:pPr>
            <a:r>
              <a:rPr lang="en-CA" sz="4000" dirty="0" smtClean="0"/>
              <a:t>Types of Indicators</a:t>
            </a:r>
          </a:p>
        </p:txBody>
      </p:sp>
      <p:sp>
        <p:nvSpPr>
          <p:cNvPr id="60419" name="Rectangle 3"/>
          <p:cNvSpPr>
            <a:spLocks noGrp="1" noChangeArrowheads="1"/>
          </p:cNvSpPr>
          <p:nvPr>
            <p:ph type="body" sz="half" idx="4294967295"/>
          </p:nvPr>
        </p:nvSpPr>
        <p:spPr>
          <a:xfrm>
            <a:off x="684213" y="1989138"/>
            <a:ext cx="3810000" cy="4114800"/>
          </a:xfrm>
        </p:spPr>
        <p:txBody>
          <a:bodyPr/>
          <a:lstStyle/>
          <a:p>
            <a:pPr eaLnBrk="1" hangingPunct="1">
              <a:buFontTx/>
              <a:buNone/>
            </a:pPr>
            <a:r>
              <a:rPr lang="en-CA" sz="2800" smtClean="0"/>
              <a:t>Quantitative statistical measures:</a:t>
            </a:r>
          </a:p>
          <a:p>
            <a:pPr eaLnBrk="1" hangingPunct="1"/>
            <a:r>
              <a:rPr lang="en-CA" sz="2800" b="1" smtClean="0"/>
              <a:t>Number of</a:t>
            </a:r>
          </a:p>
          <a:p>
            <a:pPr eaLnBrk="1" hangingPunct="1"/>
            <a:r>
              <a:rPr lang="en-CA" sz="2800" b="1" smtClean="0"/>
              <a:t>Frequency of</a:t>
            </a:r>
          </a:p>
          <a:p>
            <a:pPr eaLnBrk="1" hangingPunct="1"/>
            <a:r>
              <a:rPr lang="en-CA" sz="2800" b="1" smtClean="0"/>
              <a:t>% of</a:t>
            </a:r>
          </a:p>
          <a:p>
            <a:pPr eaLnBrk="1" hangingPunct="1"/>
            <a:r>
              <a:rPr lang="en-CA" sz="2800" b="1" smtClean="0"/>
              <a:t>Ratio of</a:t>
            </a:r>
          </a:p>
          <a:p>
            <a:pPr eaLnBrk="1" hangingPunct="1"/>
            <a:r>
              <a:rPr lang="en-CA" sz="2800" b="1" smtClean="0"/>
              <a:t>Variance with</a:t>
            </a:r>
          </a:p>
        </p:txBody>
      </p:sp>
      <p:sp>
        <p:nvSpPr>
          <p:cNvPr id="60420" name="Rectangle 5"/>
          <p:cNvSpPr>
            <a:spLocks noGrp="1" noChangeArrowheads="1"/>
          </p:cNvSpPr>
          <p:nvPr>
            <p:ph type="body" sz="half" idx="4294967295"/>
          </p:nvPr>
        </p:nvSpPr>
        <p:spPr>
          <a:xfrm>
            <a:off x="4648200" y="1981200"/>
            <a:ext cx="3810000" cy="4114800"/>
          </a:xfrm>
        </p:spPr>
        <p:txBody>
          <a:bodyPr/>
          <a:lstStyle/>
          <a:p>
            <a:pPr eaLnBrk="1" hangingPunct="1">
              <a:buFontTx/>
              <a:buNone/>
            </a:pPr>
            <a:r>
              <a:rPr lang="en-CA" sz="2800" smtClean="0"/>
              <a:t>Qualitative judgments or perceptions:</a:t>
            </a:r>
          </a:p>
          <a:p>
            <a:pPr eaLnBrk="1" hangingPunct="1"/>
            <a:r>
              <a:rPr lang="en-CA" sz="2800" b="1" smtClean="0"/>
              <a:t>Alignment with</a:t>
            </a:r>
          </a:p>
          <a:p>
            <a:pPr eaLnBrk="1" hangingPunct="1"/>
            <a:r>
              <a:rPr lang="en-CA" sz="2800" b="1" smtClean="0"/>
              <a:t>Presence of</a:t>
            </a:r>
          </a:p>
          <a:p>
            <a:pPr eaLnBrk="1" hangingPunct="1"/>
            <a:r>
              <a:rPr lang="en-CA" sz="2800" b="1" smtClean="0"/>
              <a:t>Quality of</a:t>
            </a:r>
          </a:p>
          <a:p>
            <a:pPr eaLnBrk="1" hangingPunct="1"/>
            <a:r>
              <a:rPr lang="en-CA" sz="2800" b="1" smtClean="0"/>
              <a:t>Extent of</a:t>
            </a:r>
          </a:p>
          <a:p>
            <a:pPr eaLnBrk="1" hangingPunct="1"/>
            <a:r>
              <a:rPr lang="en-CA" sz="2800" b="1" smtClean="0"/>
              <a:t>Level of</a:t>
            </a:r>
          </a:p>
          <a:p>
            <a:pPr eaLnBrk="1" hangingPunct="1"/>
            <a:endParaRPr lang="en-CA"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3890" name="Rectangle 2"/>
          <p:cNvSpPr>
            <a:spLocks noGrp="1" noChangeArrowheads="1"/>
          </p:cNvSpPr>
          <p:nvPr>
            <p:ph type="ctrTitle"/>
          </p:nvPr>
        </p:nvSpPr>
        <p:spPr>
          <a:xfrm>
            <a:off x="381000" y="1295400"/>
            <a:ext cx="8602663" cy="1470025"/>
          </a:xfrm>
        </p:spPr>
        <p:txBody>
          <a:bodyPr/>
          <a:lstStyle/>
          <a:p>
            <a:pPr eaLnBrk="1" hangingPunct="1">
              <a:defRPr/>
            </a:pPr>
            <a:r>
              <a:rPr lang="ru-RU" dirty="0" smtClean="0"/>
              <a:t>Формулировки результатов и индикаторов</a:t>
            </a:r>
            <a:endParaRPr lang="ru-RU" sz="3600" i="1" dirty="0" smtClean="0"/>
          </a:p>
        </p:txBody>
      </p:sp>
      <p:pic>
        <p:nvPicPr>
          <p:cNvPr id="63491" name="Picture 4"/>
          <p:cNvPicPr>
            <a:picLocks noChangeAspect="1" noChangeArrowheads="1"/>
          </p:cNvPicPr>
          <p:nvPr/>
        </p:nvPicPr>
        <p:blipFill>
          <a:blip r:embed="rId3" cstate="print"/>
          <a:srcRect/>
          <a:stretch>
            <a:fillRect/>
          </a:stretch>
        </p:blipFill>
        <p:spPr bwMode="auto">
          <a:xfrm>
            <a:off x="3124200" y="3505200"/>
            <a:ext cx="2497138" cy="2971800"/>
          </a:xfrm>
          <a:prstGeom prst="rect">
            <a:avLst/>
          </a:prstGeom>
          <a:noFill/>
          <a:ln w="9525">
            <a:noFill/>
            <a:miter lim="800000"/>
            <a:headEnd/>
            <a:tailEnd/>
          </a:ln>
        </p:spPr>
      </p:pic>
    </p:spTree>
    <p:extLst>
      <p:ext uri="{BB962C8B-B14F-4D97-AF65-F5344CB8AC3E}">
        <p14:creationId xmlns:p14="http://schemas.microsoft.com/office/powerpoint/2010/main" val="3337700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3332" name="Rectangle 4"/>
          <p:cNvSpPr>
            <a:spLocks noGrp="1" noChangeArrowheads="1"/>
          </p:cNvSpPr>
          <p:nvPr>
            <p:ph type="title" idx="4294967295"/>
          </p:nvPr>
        </p:nvSpPr>
        <p:spPr>
          <a:xfrm>
            <a:off x="685800" y="620713"/>
            <a:ext cx="7772400" cy="1143000"/>
          </a:xfrm>
        </p:spPr>
        <p:txBody>
          <a:bodyPr/>
          <a:lstStyle/>
          <a:p>
            <a:pPr eaLnBrk="1" hangingPunct="1">
              <a:defRPr/>
            </a:pPr>
            <a:r>
              <a:rPr lang="ru-RU" sz="4000" dirty="0" smtClean="0"/>
              <a:t>Типы индикаторов</a:t>
            </a:r>
            <a:r>
              <a:rPr lang="en-US" sz="4000" dirty="0" smtClean="0"/>
              <a:t> </a:t>
            </a:r>
            <a:r>
              <a:rPr lang="en-US" sz="3200" dirty="0" smtClean="0"/>
              <a:t>(indicators)</a:t>
            </a:r>
            <a:endParaRPr lang="ru-RU" sz="4000" dirty="0" smtClean="0"/>
          </a:p>
        </p:txBody>
      </p:sp>
      <p:sp>
        <p:nvSpPr>
          <p:cNvPr id="60419" name="Rectangle 3"/>
          <p:cNvSpPr>
            <a:spLocks noGrp="1" noChangeArrowheads="1"/>
          </p:cNvSpPr>
          <p:nvPr>
            <p:ph type="body" sz="half" idx="4294967295"/>
          </p:nvPr>
        </p:nvSpPr>
        <p:spPr>
          <a:xfrm>
            <a:off x="684213" y="1989138"/>
            <a:ext cx="3810000" cy="4114800"/>
          </a:xfrm>
        </p:spPr>
        <p:txBody>
          <a:bodyPr/>
          <a:lstStyle/>
          <a:p>
            <a:pPr eaLnBrk="1" hangingPunct="1">
              <a:buFontTx/>
              <a:buNone/>
            </a:pPr>
            <a:r>
              <a:rPr lang="ru-RU" sz="2800" smtClean="0"/>
              <a:t>Количественные статистические показатели</a:t>
            </a:r>
          </a:p>
          <a:p>
            <a:pPr eaLnBrk="1" hangingPunct="1"/>
            <a:r>
              <a:rPr lang="ru-RU" sz="2800" b="1" smtClean="0"/>
              <a:t>Количество</a:t>
            </a:r>
          </a:p>
          <a:p>
            <a:pPr eaLnBrk="1" hangingPunct="1"/>
            <a:r>
              <a:rPr lang="ru-RU" sz="2800" b="1" smtClean="0"/>
              <a:t>Частота</a:t>
            </a:r>
          </a:p>
          <a:p>
            <a:pPr eaLnBrk="1" hangingPunct="1"/>
            <a:r>
              <a:rPr lang="ru-RU" sz="2800" b="1" smtClean="0"/>
              <a:t>Процентная доля</a:t>
            </a:r>
          </a:p>
          <a:p>
            <a:pPr eaLnBrk="1" hangingPunct="1"/>
            <a:r>
              <a:rPr lang="ru-RU" sz="2800" b="1" smtClean="0"/>
              <a:t>Соотношение</a:t>
            </a:r>
          </a:p>
          <a:p>
            <a:pPr eaLnBrk="1" hangingPunct="1"/>
            <a:r>
              <a:rPr lang="ru-RU" sz="2800" b="1" smtClean="0"/>
              <a:t>Отклонение</a:t>
            </a:r>
          </a:p>
        </p:txBody>
      </p:sp>
      <p:sp>
        <p:nvSpPr>
          <p:cNvPr id="60420" name="Rectangle 5"/>
          <p:cNvSpPr>
            <a:spLocks noGrp="1" noChangeArrowheads="1"/>
          </p:cNvSpPr>
          <p:nvPr>
            <p:ph type="body" sz="half" idx="4294967295"/>
          </p:nvPr>
        </p:nvSpPr>
        <p:spPr>
          <a:xfrm>
            <a:off x="4648200" y="1981200"/>
            <a:ext cx="3810000" cy="4114800"/>
          </a:xfrm>
        </p:spPr>
        <p:txBody>
          <a:bodyPr/>
          <a:lstStyle/>
          <a:p>
            <a:pPr eaLnBrk="1" hangingPunct="1">
              <a:buFontTx/>
              <a:buNone/>
            </a:pPr>
            <a:r>
              <a:rPr lang="ru-RU" sz="2800" smtClean="0"/>
              <a:t>Качественные суждения или представления</a:t>
            </a:r>
          </a:p>
          <a:p>
            <a:pPr eaLnBrk="1" hangingPunct="1"/>
            <a:r>
              <a:rPr lang="ru-RU" sz="2800" b="1" smtClean="0"/>
              <a:t>Соотнесенность:</a:t>
            </a:r>
          </a:p>
          <a:p>
            <a:pPr eaLnBrk="1" hangingPunct="1"/>
            <a:r>
              <a:rPr lang="ru-RU" sz="2800" b="1" smtClean="0"/>
              <a:t>Наличие</a:t>
            </a:r>
          </a:p>
          <a:p>
            <a:pPr eaLnBrk="1" hangingPunct="1"/>
            <a:r>
              <a:rPr lang="ru-RU" sz="2800" b="1" smtClean="0"/>
              <a:t>Качество</a:t>
            </a:r>
          </a:p>
          <a:p>
            <a:pPr eaLnBrk="1" hangingPunct="1"/>
            <a:r>
              <a:rPr lang="ru-RU" sz="2800" b="1" smtClean="0"/>
              <a:t>Степень выраженности</a:t>
            </a:r>
          </a:p>
          <a:p>
            <a:pPr eaLnBrk="1" hangingPunct="1"/>
            <a:r>
              <a:rPr lang="ru-RU" sz="2800" b="1" smtClean="0"/>
              <a:t>Уровень</a:t>
            </a:r>
          </a:p>
          <a:p>
            <a:pPr eaLnBrk="1" hangingPunct="1"/>
            <a:endParaRPr lang="ru-RU" sz="2800" smtClean="0"/>
          </a:p>
        </p:txBody>
      </p:sp>
    </p:spTree>
    <p:extLst>
      <p:ext uri="{BB962C8B-B14F-4D97-AF65-F5344CB8AC3E}">
        <p14:creationId xmlns:p14="http://schemas.microsoft.com/office/powerpoint/2010/main" val="2227033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6578" name="Rectangle 2"/>
          <p:cNvSpPr>
            <a:spLocks noGrp="1" noChangeArrowheads="1"/>
          </p:cNvSpPr>
          <p:nvPr>
            <p:ph type="title"/>
          </p:nvPr>
        </p:nvSpPr>
        <p:spPr>
          <a:xfrm>
            <a:off x="323850" y="6096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GB" altLang="ja-JP" sz="4000" smtClean="0"/>
              <a:t>How to develop good indicators</a:t>
            </a:r>
          </a:p>
        </p:txBody>
      </p:sp>
      <p:sp>
        <p:nvSpPr>
          <p:cNvPr id="62467" name="Rectangle 3"/>
          <p:cNvSpPr>
            <a:spLocks noGrp="1" noChangeArrowheads="1"/>
          </p:cNvSpPr>
          <p:nvPr>
            <p:ph idx="1"/>
          </p:nvPr>
        </p:nvSpPr>
        <p:spPr>
          <a:xfrm>
            <a:off x="685800" y="1700213"/>
            <a:ext cx="7772400" cy="4824412"/>
          </a:xfrm>
        </p:spPr>
        <p:txBody>
          <a:bodyPr/>
          <a:lstStyle/>
          <a:p>
            <a:pPr marL="0" indent="0">
              <a:spcBef>
                <a:spcPts val="1200"/>
              </a:spcBef>
              <a:buFontTx/>
              <a:buNone/>
            </a:pPr>
            <a:r>
              <a:rPr lang="en-GB" altLang="zh-CN" smtClean="0">
                <a:ea typeface="宋体" pitchFamily="2" charset="-122"/>
              </a:rPr>
              <a:t>Factors to consider:</a:t>
            </a:r>
          </a:p>
          <a:p>
            <a:pPr lvl="1">
              <a:spcBef>
                <a:spcPts val="1200"/>
              </a:spcBef>
            </a:pPr>
            <a:r>
              <a:rPr lang="en-GB" altLang="zh-CN" smtClean="0">
                <a:ea typeface="宋体" pitchFamily="2" charset="-122"/>
              </a:rPr>
              <a:t>Validity</a:t>
            </a:r>
          </a:p>
          <a:p>
            <a:pPr lvl="1">
              <a:spcBef>
                <a:spcPts val="1200"/>
              </a:spcBef>
            </a:pPr>
            <a:r>
              <a:rPr lang="en-GB" altLang="zh-CN" smtClean="0">
                <a:ea typeface="宋体" pitchFamily="2" charset="-122"/>
              </a:rPr>
              <a:t>Balance</a:t>
            </a:r>
          </a:p>
          <a:p>
            <a:pPr lvl="1">
              <a:spcBef>
                <a:spcPts val="1200"/>
              </a:spcBef>
            </a:pPr>
            <a:r>
              <a:rPr lang="en-GB" altLang="zh-CN" smtClean="0">
                <a:ea typeface="宋体" pitchFamily="2" charset="-122"/>
              </a:rPr>
              <a:t>Sensitivity</a:t>
            </a:r>
          </a:p>
          <a:p>
            <a:pPr lvl="1">
              <a:spcBef>
                <a:spcPts val="1200"/>
              </a:spcBef>
            </a:pPr>
            <a:r>
              <a:rPr lang="en-GB" altLang="zh-CN" smtClean="0">
                <a:ea typeface="宋体" pitchFamily="2" charset="-122"/>
              </a:rPr>
              <a:t>Practicality</a:t>
            </a:r>
          </a:p>
          <a:p>
            <a:pPr lvl="1">
              <a:spcBef>
                <a:spcPts val="1200"/>
              </a:spcBef>
            </a:pPr>
            <a:r>
              <a:rPr lang="en-CA" altLang="zh-CN" smtClean="0">
                <a:ea typeface="宋体" pitchFamily="2" charset="-122"/>
              </a:rPr>
              <a:t>Equality</a:t>
            </a:r>
          </a:p>
          <a:p>
            <a:pPr lvl="1">
              <a:spcBef>
                <a:spcPts val="1200"/>
              </a:spcBef>
            </a:pPr>
            <a:r>
              <a:rPr lang="en-CA" altLang="zh-CN" smtClean="0">
                <a:ea typeface="宋体" pitchFamily="2" charset="-122"/>
              </a:rPr>
              <a:t>Ownership </a:t>
            </a:r>
          </a:p>
          <a:p>
            <a:pPr lvl="1">
              <a:spcBef>
                <a:spcPts val="1200"/>
              </a:spcBef>
            </a:pPr>
            <a:r>
              <a:rPr lang="en-CA" altLang="zh-CN" smtClean="0">
                <a:ea typeface="宋体" pitchFamily="2" charset="-122"/>
              </a:rPr>
              <a:t>Clarity</a:t>
            </a:r>
            <a:endParaRPr lang="en-GB"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6578" name="Rectangle 2"/>
          <p:cNvSpPr>
            <a:spLocks noGrp="1" noChangeArrowheads="1"/>
          </p:cNvSpPr>
          <p:nvPr>
            <p:ph type="title"/>
          </p:nvPr>
        </p:nvSpPr>
        <p:spPr>
          <a:xfrm>
            <a:off x="323850" y="6096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ru-RU" altLang="ja-JP" sz="4000" smtClean="0"/>
              <a:t>Разработка подходящих индикаторов</a:t>
            </a:r>
          </a:p>
        </p:txBody>
      </p:sp>
      <p:sp>
        <p:nvSpPr>
          <p:cNvPr id="62467" name="Rectangle 3"/>
          <p:cNvSpPr>
            <a:spLocks noGrp="1" noChangeArrowheads="1"/>
          </p:cNvSpPr>
          <p:nvPr>
            <p:ph idx="1"/>
          </p:nvPr>
        </p:nvSpPr>
        <p:spPr>
          <a:xfrm>
            <a:off x="685800" y="1700213"/>
            <a:ext cx="7772400" cy="4824412"/>
          </a:xfrm>
        </p:spPr>
        <p:txBody>
          <a:bodyPr/>
          <a:lstStyle/>
          <a:p>
            <a:pPr marL="0" indent="0">
              <a:spcBef>
                <a:spcPts val="1200"/>
              </a:spcBef>
              <a:buFontTx/>
              <a:buNone/>
            </a:pPr>
            <a:r>
              <a:rPr lang="ru-RU" altLang="zh-CN" dirty="0" smtClean="0"/>
              <a:t>Критерии:</a:t>
            </a:r>
          </a:p>
          <a:p>
            <a:pPr lvl="1">
              <a:spcBef>
                <a:spcPts val="1200"/>
              </a:spcBef>
            </a:pPr>
            <a:r>
              <a:rPr lang="ru-RU" altLang="zh-CN" dirty="0" err="1" smtClean="0"/>
              <a:t>Валидность</a:t>
            </a:r>
            <a:endParaRPr lang="ru-RU" altLang="zh-CN" dirty="0" smtClean="0"/>
          </a:p>
          <a:p>
            <a:pPr lvl="1">
              <a:spcBef>
                <a:spcPts val="1200"/>
              </a:spcBef>
            </a:pPr>
            <a:r>
              <a:rPr lang="ru-RU" altLang="zh-CN" dirty="0" smtClean="0"/>
              <a:t>Сбалансированность</a:t>
            </a:r>
          </a:p>
          <a:p>
            <a:pPr lvl="1">
              <a:spcBef>
                <a:spcPts val="1200"/>
              </a:spcBef>
            </a:pPr>
            <a:r>
              <a:rPr lang="ru-RU" altLang="zh-CN" dirty="0" smtClean="0"/>
              <a:t>Чувствительность</a:t>
            </a:r>
          </a:p>
          <a:p>
            <a:pPr lvl="1">
              <a:spcBef>
                <a:spcPts val="1200"/>
              </a:spcBef>
            </a:pPr>
            <a:r>
              <a:rPr lang="ru-RU" altLang="zh-CN" dirty="0" smtClean="0"/>
              <a:t>Практичность</a:t>
            </a:r>
          </a:p>
          <a:p>
            <a:pPr lvl="1">
              <a:spcBef>
                <a:spcPts val="1200"/>
              </a:spcBef>
            </a:pPr>
            <a:r>
              <a:rPr lang="ru-RU" altLang="zh-CN" dirty="0" smtClean="0"/>
              <a:t>Равенство</a:t>
            </a:r>
          </a:p>
          <a:p>
            <a:pPr lvl="1">
              <a:spcBef>
                <a:spcPts val="1200"/>
              </a:spcBef>
            </a:pPr>
            <a:r>
              <a:rPr lang="ru-RU" altLang="zh-CN" dirty="0" smtClean="0"/>
              <a:t>Контроль </a:t>
            </a:r>
          </a:p>
          <a:p>
            <a:pPr lvl="1">
              <a:spcBef>
                <a:spcPts val="1200"/>
              </a:spcBef>
            </a:pPr>
            <a:r>
              <a:rPr lang="ru-RU" altLang="zh-CN" dirty="0" smtClean="0"/>
              <a:t>Четкость</a:t>
            </a:r>
            <a:endParaRPr lang="ru-RU" altLang="zh-CN" dirty="0" smtClean="0">
              <a:ea typeface="宋体" pitchFamily="2" charset="-122"/>
            </a:endParaRPr>
          </a:p>
        </p:txBody>
      </p:sp>
    </p:spTree>
    <p:extLst>
      <p:ext uri="{BB962C8B-B14F-4D97-AF65-F5344CB8AC3E}">
        <p14:creationId xmlns:p14="http://schemas.microsoft.com/office/powerpoint/2010/main" val="14541583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88" y="177800"/>
            <a:ext cx="7772400" cy="658813"/>
          </a:xfrm>
        </p:spPr>
        <p:txBody>
          <a:bodyPr/>
          <a:lstStyle/>
          <a:p>
            <a:pPr>
              <a:defRPr/>
            </a:pPr>
            <a:r>
              <a:rPr lang="en-CA" sz="4000" smtClean="0"/>
              <a:t>Good example</a:t>
            </a:r>
            <a:endParaRPr lang="en-CA" sz="4000" dirty="0"/>
          </a:p>
        </p:txBody>
      </p:sp>
      <p:sp>
        <p:nvSpPr>
          <p:cNvPr id="3" name="Content Placeholder 2"/>
          <p:cNvSpPr>
            <a:spLocks noGrp="1"/>
          </p:cNvSpPr>
          <p:nvPr>
            <p:ph idx="1"/>
          </p:nvPr>
        </p:nvSpPr>
        <p:spPr>
          <a:xfrm>
            <a:off x="323850" y="1052513"/>
            <a:ext cx="8424863" cy="5805487"/>
          </a:xfrm>
        </p:spPr>
        <p:txBody>
          <a:bodyPr>
            <a:normAutofit fontScale="85000" lnSpcReduction="20000"/>
          </a:bodyPr>
          <a:lstStyle/>
          <a:p>
            <a:pPr marL="0" indent="0">
              <a:buFontTx/>
              <a:buNone/>
              <a:defRPr/>
            </a:pPr>
            <a:r>
              <a:rPr lang="en-GB" b="1" dirty="0" smtClean="0">
                <a:solidFill>
                  <a:schemeClr val="accent2"/>
                </a:solidFill>
              </a:rPr>
              <a:t>Governance and Education - PNG (2008-2012)</a:t>
            </a:r>
          </a:p>
          <a:p>
            <a:pPr marL="0" indent="0">
              <a:buFontTx/>
              <a:buNone/>
              <a:defRPr/>
            </a:pPr>
            <a:r>
              <a:rPr lang="en-CA" dirty="0" smtClean="0"/>
              <a:t>Outcome: National </a:t>
            </a:r>
            <a:r>
              <a:rPr lang="en-CA" dirty="0"/>
              <a:t>and selected </a:t>
            </a:r>
            <a:r>
              <a:rPr lang="en-CA" dirty="0" smtClean="0"/>
              <a:t>Provincial Parliaments </a:t>
            </a:r>
            <a:r>
              <a:rPr lang="en-CA" dirty="0"/>
              <a:t>function more </a:t>
            </a:r>
            <a:r>
              <a:rPr lang="en-CA" dirty="0" smtClean="0"/>
              <a:t>effectively and </a:t>
            </a:r>
            <a:r>
              <a:rPr lang="en-CA" dirty="0"/>
              <a:t>carry out their legislative </a:t>
            </a:r>
            <a:r>
              <a:rPr lang="en-CA" dirty="0" smtClean="0"/>
              <a:t>and oversight roles</a:t>
            </a:r>
          </a:p>
          <a:p>
            <a:pPr marL="400050" lvl="1" indent="0">
              <a:buFontTx/>
              <a:buNone/>
              <a:defRPr/>
            </a:pPr>
            <a:r>
              <a:rPr lang="en-CA" dirty="0" smtClean="0"/>
              <a:t>- N</a:t>
            </a:r>
            <a:r>
              <a:rPr lang="en-CA" baseline="30000" dirty="0" smtClean="0"/>
              <a:t>o</a:t>
            </a:r>
            <a:r>
              <a:rPr lang="en-CA" dirty="0" smtClean="0"/>
              <a:t>. users </a:t>
            </a:r>
            <a:r>
              <a:rPr lang="en-CA" dirty="0"/>
              <a:t>(MPs, committees, researchers) </a:t>
            </a:r>
            <a:r>
              <a:rPr lang="en-CA" dirty="0" smtClean="0"/>
              <a:t>of services </a:t>
            </a:r>
            <a:r>
              <a:rPr lang="en-CA" dirty="0"/>
              <a:t>provided by Parliamentary Services (</a:t>
            </a:r>
            <a:r>
              <a:rPr lang="en-CA" dirty="0" smtClean="0"/>
              <a:t>legal, research</a:t>
            </a:r>
            <a:r>
              <a:rPr lang="en-CA" dirty="0"/>
              <a:t>, library etc.);</a:t>
            </a:r>
          </a:p>
          <a:p>
            <a:pPr marL="400050" lvl="1" indent="0">
              <a:buFontTx/>
              <a:buNone/>
              <a:defRPr/>
            </a:pPr>
            <a:r>
              <a:rPr lang="en-CA" dirty="0" smtClean="0"/>
              <a:t>- Quantity </a:t>
            </a:r>
            <a:r>
              <a:rPr lang="en-CA" dirty="0"/>
              <a:t>and Quality of </a:t>
            </a:r>
            <a:r>
              <a:rPr lang="en-CA" dirty="0" smtClean="0"/>
              <a:t>Legislation prepared and approved</a:t>
            </a:r>
            <a:r>
              <a:rPr lang="en-CA" dirty="0"/>
              <a:t>.</a:t>
            </a:r>
            <a:endParaRPr lang="en-CA" dirty="0" smtClean="0"/>
          </a:p>
          <a:p>
            <a:pPr marL="400050" lvl="1" indent="0">
              <a:buFontTx/>
              <a:buNone/>
              <a:defRPr/>
            </a:pPr>
            <a:endParaRPr lang="en-CA" dirty="0" smtClean="0"/>
          </a:p>
          <a:p>
            <a:pPr marL="0" indent="0">
              <a:buFontTx/>
              <a:buNone/>
              <a:defRPr/>
            </a:pPr>
            <a:r>
              <a:rPr lang="en-CA" dirty="0" smtClean="0"/>
              <a:t>Outcome: By </a:t>
            </a:r>
            <a:r>
              <a:rPr lang="en-CA" dirty="0"/>
              <a:t>2012, girls will experience </a:t>
            </a:r>
            <a:r>
              <a:rPr lang="en-CA" dirty="0" smtClean="0"/>
              <a:t>fewer inequalities </a:t>
            </a:r>
            <a:r>
              <a:rPr lang="en-CA" dirty="0"/>
              <a:t>attending </a:t>
            </a:r>
            <a:r>
              <a:rPr lang="en-CA" dirty="0" smtClean="0"/>
              <a:t>school</a:t>
            </a:r>
          </a:p>
          <a:p>
            <a:pPr marL="400050" lvl="1" indent="0">
              <a:buFontTx/>
              <a:buNone/>
              <a:defRPr/>
            </a:pPr>
            <a:r>
              <a:rPr lang="en-CA" dirty="0" smtClean="0"/>
              <a:t>- A National plan and budget  to implement </a:t>
            </a:r>
            <a:r>
              <a:rPr lang="en-CA" dirty="0"/>
              <a:t>the </a:t>
            </a:r>
            <a:r>
              <a:rPr lang="en-CA" dirty="0" smtClean="0"/>
              <a:t>girls’ education policy</a:t>
            </a:r>
            <a:r>
              <a:rPr lang="en-CA" dirty="0"/>
              <a:t>; </a:t>
            </a:r>
            <a:endParaRPr lang="en-CA" dirty="0" smtClean="0"/>
          </a:p>
          <a:p>
            <a:pPr marL="400050" lvl="1" indent="0">
              <a:buFontTx/>
              <a:buNone/>
              <a:defRPr/>
            </a:pPr>
            <a:r>
              <a:rPr lang="en-CA" dirty="0" smtClean="0"/>
              <a:t>- No. of Child Friendly Schools in </a:t>
            </a:r>
            <a:r>
              <a:rPr lang="en-CA" dirty="0" err="1" smtClean="0"/>
              <a:t>programe</a:t>
            </a:r>
            <a:r>
              <a:rPr lang="en-CA" dirty="0" smtClean="0"/>
              <a:t> areas</a:t>
            </a:r>
          </a:p>
          <a:p>
            <a:pPr marL="400050" lvl="1" indent="0">
              <a:buFontTx/>
              <a:buNone/>
              <a:defRPr/>
            </a:pPr>
            <a:r>
              <a:rPr lang="en-CA" dirty="0" smtClean="0"/>
              <a:t>- No. of teachers trained to provide counselling; </a:t>
            </a:r>
          </a:p>
          <a:p>
            <a:pPr marL="400050" lvl="1" indent="0">
              <a:buFontTx/>
              <a:buNone/>
              <a:defRPr/>
            </a:pPr>
            <a:r>
              <a:rPr lang="en-CA" dirty="0" smtClean="0"/>
              <a:t>- % increase </a:t>
            </a:r>
            <a:r>
              <a:rPr lang="en-CA" dirty="0"/>
              <a:t>in girls enrolment and </a:t>
            </a:r>
            <a:r>
              <a:rPr lang="en-CA" dirty="0" smtClean="0"/>
              <a:t>retention in programme areas</a:t>
            </a:r>
          </a:p>
          <a:p>
            <a:pPr marL="400050" lvl="1" indent="0">
              <a:buFontTx/>
              <a:buNone/>
              <a:defRPr/>
            </a:pPr>
            <a:endParaRPr lang="en-CA"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88" y="177800"/>
            <a:ext cx="7772400" cy="658813"/>
          </a:xfrm>
        </p:spPr>
        <p:txBody>
          <a:bodyPr/>
          <a:lstStyle/>
          <a:p>
            <a:pPr>
              <a:defRPr/>
            </a:pPr>
            <a:r>
              <a:rPr lang="ru-RU" sz="4000" smtClean="0"/>
              <a:t>Хороший пример</a:t>
            </a:r>
            <a:endParaRPr lang="ru-RU" sz="4000" dirty="0"/>
          </a:p>
        </p:txBody>
      </p:sp>
      <p:sp>
        <p:nvSpPr>
          <p:cNvPr id="3" name="Content Placeholder 2"/>
          <p:cNvSpPr>
            <a:spLocks noGrp="1"/>
          </p:cNvSpPr>
          <p:nvPr>
            <p:ph idx="1"/>
          </p:nvPr>
        </p:nvSpPr>
        <p:spPr>
          <a:xfrm>
            <a:off x="323850" y="1052513"/>
            <a:ext cx="8424863" cy="5805487"/>
          </a:xfrm>
        </p:spPr>
        <p:txBody>
          <a:bodyPr>
            <a:normAutofit fontScale="62500" lnSpcReduction="20000"/>
          </a:bodyPr>
          <a:lstStyle/>
          <a:p>
            <a:pPr marL="0" indent="0">
              <a:buFontTx/>
              <a:buNone/>
              <a:defRPr/>
            </a:pPr>
            <a:r>
              <a:rPr lang="ru-RU" b="1" dirty="0" smtClean="0">
                <a:solidFill>
                  <a:schemeClr val="accent2"/>
                </a:solidFill>
              </a:rPr>
              <a:t>Государственное управление и образование - Папуа-Новая Гвинея (2008 - 2012)</a:t>
            </a:r>
          </a:p>
          <a:p>
            <a:pPr marL="0" indent="0">
              <a:buFontTx/>
              <a:buNone/>
              <a:defRPr/>
            </a:pPr>
            <a:r>
              <a:rPr lang="ru-RU" dirty="0" smtClean="0"/>
              <a:t>Результат</a:t>
            </a:r>
            <a:r>
              <a:rPr lang="en-US" dirty="0" smtClean="0"/>
              <a:t> </a:t>
            </a:r>
            <a:r>
              <a:rPr lang="en-US" sz="2600" dirty="0" smtClean="0"/>
              <a:t>(outcome)</a:t>
            </a:r>
            <a:r>
              <a:rPr lang="ru-RU" dirty="0" smtClean="0"/>
              <a:t>: Национальный парламент и законодательные собрания отдельных провинций функционируют более эффективно и обеспечивают выполнение своих законотворческих и надзорных функций.</a:t>
            </a:r>
          </a:p>
          <a:p>
            <a:pPr marL="400050" lvl="1" indent="0">
              <a:buFontTx/>
              <a:buNone/>
              <a:defRPr/>
            </a:pPr>
            <a:r>
              <a:rPr lang="ru-RU" dirty="0" smtClean="0"/>
              <a:t>- Число пользователей (депутаты, комиссии, исследователи) услуг, предоставляемых парламентскими службами (правовыми, исследовательскими, библиотечных, и т.п.);</a:t>
            </a:r>
          </a:p>
          <a:p>
            <a:pPr marL="400050" lvl="1" indent="0">
              <a:buFontTx/>
              <a:buNone/>
              <a:defRPr/>
            </a:pPr>
            <a:r>
              <a:rPr lang="ru-RU" dirty="0" smtClean="0"/>
              <a:t>- Количество и качество подготовленных и утвержденных актов законодательства.</a:t>
            </a:r>
          </a:p>
          <a:p>
            <a:pPr marL="400050" lvl="1" indent="0">
              <a:buFontTx/>
              <a:buNone/>
              <a:defRPr/>
            </a:pPr>
            <a:endParaRPr lang="ru-RU" dirty="0" smtClean="0"/>
          </a:p>
          <a:p>
            <a:pPr marL="0" indent="0">
              <a:buFontTx/>
              <a:buNone/>
              <a:defRPr/>
            </a:pPr>
            <a:r>
              <a:rPr lang="ru-RU" dirty="0" smtClean="0"/>
              <a:t>Результат</a:t>
            </a:r>
            <a:r>
              <a:rPr lang="en-US" dirty="0" smtClean="0"/>
              <a:t> </a:t>
            </a:r>
            <a:r>
              <a:rPr lang="en-US" sz="2600" dirty="0">
                <a:solidFill>
                  <a:prstClr val="black"/>
                </a:solidFill>
              </a:rPr>
              <a:t>(outcome) </a:t>
            </a:r>
            <a:r>
              <a:rPr lang="ru-RU" dirty="0" smtClean="0"/>
              <a:t>: К 2012 году девочки будут реже сталкиваться с проявлениями неравенства в охвате школьным образованием</a:t>
            </a:r>
          </a:p>
          <a:p>
            <a:pPr marL="400050" lvl="1" indent="0">
              <a:buFontTx/>
              <a:buNone/>
              <a:defRPr/>
            </a:pPr>
            <a:r>
              <a:rPr lang="ru-RU" dirty="0" smtClean="0"/>
              <a:t>- Наличие национального плана и бюджета на реализацию политики в области образования для девочек </a:t>
            </a:r>
          </a:p>
          <a:p>
            <a:pPr marL="400050" lvl="1" indent="0">
              <a:buFontTx/>
              <a:buNone/>
              <a:defRPr/>
            </a:pPr>
            <a:r>
              <a:rPr lang="ru-RU" dirty="0" smtClean="0"/>
              <a:t>Количество школ, дружественных к ребенку, в программных регионах</a:t>
            </a:r>
          </a:p>
          <a:p>
            <a:pPr marL="400050" lvl="1" indent="0">
              <a:buFontTx/>
              <a:buNone/>
              <a:defRPr/>
            </a:pPr>
            <a:r>
              <a:rPr lang="ru-RU" dirty="0" smtClean="0"/>
              <a:t>Число учителей, обученных навыкам психологического консультирования; </a:t>
            </a:r>
          </a:p>
          <a:p>
            <a:pPr marL="400050" lvl="1" indent="0">
              <a:buFontTx/>
              <a:buNone/>
              <a:defRPr/>
            </a:pPr>
            <a:r>
              <a:rPr lang="ru-RU" dirty="0" smtClean="0"/>
              <a:t>% увеличения охвата и удержания девочек в школьном образовании программных регионов</a:t>
            </a:r>
          </a:p>
          <a:p>
            <a:pPr marL="400050" lvl="1" indent="0">
              <a:buFontTx/>
              <a:buNone/>
              <a:defRPr/>
            </a:pPr>
            <a:endParaRPr lang="ru-RU" dirty="0"/>
          </a:p>
        </p:txBody>
      </p:sp>
    </p:spTree>
    <p:extLst>
      <p:ext uri="{BB962C8B-B14F-4D97-AF65-F5344CB8AC3E}">
        <p14:creationId xmlns:p14="http://schemas.microsoft.com/office/powerpoint/2010/main" val="145589699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971550" y="41275"/>
            <a:ext cx="7878763" cy="1371600"/>
          </a:xfrm>
        </p:spPr>
        <p:txBody>
          <a:bodyPr/>
          <a:lstStyle/>
          <a:p>
            <a:pPr eaLnBrk="1" hangingPunct="1">
              <a:defRPr/>
            </a:pPr>
            <a:r>
              <a:rPr lang="en-GB" sz="4000" smtClean="0"/>
              <a:t>Assumption</a:t>
            </a:r>
          </a:p>
        </p:txBody>
      </p:sp>
      <p:sp>
        <p:nvSpPr>
          <p:cNvPr id="21507" name="Rectangle 3"/>
          <p:cNvSpPr>
            <a:spLocks noGrp="1" noChangeArrowheads="1"/>
          </p:cNvSpPr>
          <p:nvPr>
            <p:ph type="body" idx="4294967295"/>
          </p:nvPr>
        </p:nvSpPr>
        <p:spPr>
          <a:xfrm>
            <a:off x="457200" y="1439863"/>
            <a:ext cx="8077200" cy="5589587"/>
          </a:xfrm>
        </p:spPr>
        <p:txBody>
          <a:bodyPr>
            <a:normAutofit fontScale="92500" lnSpcReduction="20000"/>
          </a:bodyPr>
          <a:lstStyle/>
          <a:p>
            <a:pPr eaLnBrk="1" hangingPunct="1">
              <a:lnSpc>
                <a:spcPct val="110000"/>
              </a:lnSpc>
              <a:spcAft>
                <a:spcPct val="40000"/>
              </a:spcAft>
              <a:buFont typeface="Arial" pitchFamily="34" charset="0"/>
              <a:buChar char="•"/>
              <a:defRPr/>
            </a:pPr>
            <a:r>
              <a:rPr lang="en-GB" smtClean="0"/>
              <a:t>A necessary condition for the achievement of results at different levels</a:t>
            </a:r>
          </a:p>
          <a:p>
            <a:pPr eaLnBrk="1" hangingPunct="1">
              <a:lnSpc>
                <a:spcPct val="110000"/>
              </a:lnSpc>
              <a:spcAft>
                <a:spcPct val="40000"/>
              </a:spcAft>
              <a:buFont typeface="Arial" pitchFamily="34" charset="0"/>
              <a:buChar char="•"/>
              <a:defRPr/>
            </a:pPr>
            <a:r>
              <a:rPr lang="en-GB" smtClean="0"/>
              <a:t>Part of the cause-effect logic</a:t>
            </a:r>
          </a:p>
          <a:p>
            <a:pPr eaLnBrk="1" hangingPunct="1">
              <a:lnSpc>
                <a:spcPct val="110000"/>
              </a:lnSpc>
              <a:spcAft>
                <a:spcPct val="40000"/>
              </a:spcAft>
              <a:buFont typeface="Arial" pitchFamily="34" charset="0"/>
              <a:buChar char="•"/>
              <a:defRPr/>
            </a:pPr>
            <a:r>
              <a:rPr lang="en-GB" smtClean="0"/>
              <a:t>Stated as though it is actually the case</a:t>
            </a:r>
          </a:p>
          <a:p>
            <a:pPr eaLnBrk="1" hangingPunct="1">
              <a:lnSpc>
                <a:spcPct val="110000"/>
              </a:lnSpc>
              <a:spcAft>
                <a:spcPct val="40000"/>
              </a:spcAft>
              <a:buFont typeface="Arial" pitchFamily="34" charset="0"/>
              <a:buChar char="•"/>
              <a:defRPr/>
            </a:pPr>
            <a:r>
              <a:rPr lang="en-GB" smtClean="0"/>
              <a:t>Often very un-predictable at higher levels</a:t>
            </a:r>
            <a:endParaRPr lang="en-GB" sz="1600" smtClean="0"/>
          </a:p>
          <a:p>
            <a:pPr eaLnBrk="1" hangingPunct="1">
              <a:lnSpc>
                <a:spcPct val="110000"/>
              </a:lnSpc>
              <a:spcAft>
                <a:spcPct val="40000"/>
              </a:spcAft>
              <a:buFont typeface="Arial" pitchFamily="34" charset="0"/>
              <a:buChar char="•"/>
              <a:defRPr/>
            </a:pPr>
            <a:r>
              <a:rPr lang="en-GB" smtClean="0"/>
              <a:t>Can help identify additional results or outputs</a:t>
            </a:r>
          </a:p>
          <a:p>
            <a:pPr marL="0" indent="0" algn="ctr" eaLnBrk="1" hangingPunct="1">
              <a:lnSpc>
                <a:spcPct val="110000"/>
              </a:lnSpc>
              <a:spcAft>
                <a:spcPct val="40000"/>
              </a:spcAft>
              <a:buFontTx/>
              <a:buNone/>
              <a:defRPr/>
            </a:pPr>
            <a:endParaRPr lang="en-GB" sz="1600" smtClean="0"/>
          </a:p>
          <a:p>
            <a:pPr marL="0" indent="0" algn="ctr" eaLnBrk="1" hangingPunct="1">
              <a:lnSpc>
                <a:spcPct val="110000"/>
              </a:lnSpc>
              <a:spcAft>
                <a:spcPct val="40000"/>
              </a:spcAft>
              <a:buFontTx/>
              <a:buNone/>
              <a:defRPr/>
            </a:pPr>
            <a:r>
              <a:rPr lang="en-GB" i="1" smtClean="0"/>
              <a:t>If outputs have been delivered, and assumptions hold true, </a:t>
            </a:r>
            <a:r>
              <a:rPr lang="en-GB" i="1" u="sng" smtClean="0"/>
              <a:t>outcome will be achieved</a:t>
            </a:r>
          </a:p>
          <a:p>
            <a:pPr marL="290513" indent="-290513" eaLnBrk="1" hangingPunct="1">
              <a:lnSpc>
                <a:spcPct val="110000"/>
              </a:lnSpc>
              <a:spcAft>
                <a:spcPct val="40000"/>
              </a:spcAft>
              <a:defRPr/>
            </a:pPr>
            <a:endParaRPr lang="en-GB" sz="1600" smtClean="0"/>
          </a:p>
          <a:p>
            <a:pPr marL="290513" indent="-290513" eaLnBrk="1" hangingPunct="1">
              <a:lnSpc>
                <a:spcPct val="110000"/>
              </a:lnSpc>
              <a:spcAft>
                <a:spcPct val="40000"/>
              </a:spcAft>
              <a:defRPr/>
            </a:pPr>
            <a:endParaRPr lang="en-GB" smtClean="0"/>
          </a:p>
          <a:p>
            <a:pPr marL="290513" indent="-290513" eaLnBrk="1" hangingPunct="1">
              <a:lnSpc>
                <a:spcPct val="110000"/>
              </a:lnSpc>
              <a:spcAft>
                <a:spcPct val="40000"/>
              </a:spcAft>
              <a:defRPr/>
            </a:pPr>
            <a:endParaRPr lang="en-GB"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971550" y="41275"/>
            <a:ext cx="7878763" cy="1371600"/>
          </a:xfrm>
        </p:spPr>
        <p:txBody>
          <a:bodyPr/>
          <a:lstStyle/>
          <a:p>
            <a:pPr eaLnBrk="1" hangingPunct="1">
              <a:defRPr/>
            </a:pPr>
            <a:r>
              <a:rPr lang="ru-RU" sz="4000" dirty="0" smtClean="0"/>
              <a:t>Предположение </a:t>
            </a:r>
            <a:r>
              <a:rPr lang="en-US" sz="3200" dirty="0" smtClean="0"/>
              <a:t>(Assumption)</a:t>
            </a:r>
            <a:endParaRPr lang="ru-RU" sz="4000" dirty="0" smtClean="0"/>
          </a:p>
        </p:txBody>
      </p:sp>
      <p:sp>
        <p:nvSpPr>
          <p:cNvPr id="21507" name="Rectangle 3"/>
          <p:cNvSpPr>
            <a:spLocks noGrp="1" noChangeArrowheads="1"/>
          </p:cNvSpPr>
          <p:nvPr>
            <p:ph type="body" idx="4294967295"/>
          </p:nvPr>
        </p:nvSpPr>
        <p:spPr>
          <a:xfrm>
            <a:off x="457200" y="1439863"/>
            <a:ext cx="8077200" cy="5589587"/>
          </a:xfrm>
        </p:spPr>
        <p:txBody>
          <a:bodyPr>
            <a:normAutofit fontScale="85000" lnSpcReduction="10000"/>
          </a:bodyPr>
          <a:lstStyle/>
          <a:p>
            <a:pPr eaLnBrk="1" hangingPunct="1">
              <a:lnSpc>
                <a:spcPct val="110000"/>
              </a:lnSpc>
              <a:spcAft>
                <a:spcPct val="40000"/>
              </a:spcAft>
              <a:buFont typeface="Arial" pitchFamily="34" charset="0"/>
              <a:buChar char="•"/>
              <a:defRPr/>
            </a:pPr>
            <a:r>
              <a:rPr lang="ru-RU" dirty="0" smtClean="0"/>
              <a:t>Необходимое условие для достижения результатов на различных уровнях</a:t>
            </a:r>
          </a:p>
          <a:p>
            <a:pPr eaLnBrk="1" hangingPunct="1">
              <a:lnSpc>
                <a:spcPct val="110000"/>
              </a:lnSpc>
              <a:spcAft>
                <a:spcPct val="40000"/>
              </a:spcAft>
              <a:buFont typeface="Arial" pitchFamily="34" charset="0"/>
              <a:buChar char="•"/>
              <a:defRPr/>
            </a:pPr>
            <a:r>
              <a:rPr lang="ru-RU" dirty="0" smtClean="0"/>
              <a:t>Часть логической цепочки причин и следствий</a:t>
            </a:r>
          </a:p>
          <a:p>
            <a:pPr eaLnBrk="1" hangingPunct="1">
              <a:lnSpc>
                <a:spcPct val="110000"/>
              </a:lnSpc>
              <a:spcAft>
                <a:spcPct val="40000"/>
              </a:spcAft>
              <a:buFont typeface="Arial" pitchFamily="34" charset="0"/>
              <a:buChar char="•"/>
              <a:defRPr/>
            </a:pPr>
            <a:r>
              <a:rPr lang="ru-RU" dirty="0" smtClean="0"/>
              <a:t>Формулируются как истины</a:t>
            </a:r>
          </a:p>
          <a:p>
            <a:pPr eaLnBrk="1" hangingPunct="1">
              <a:lnSpc>
                <a:spcPct val="110000"/>
              </a:lnSpc>
              <a:spcAft>
                <a:spcPct val="40000"/>
              </a:spcAft>
              <a:buFont typeface="Arial" pitchFamily="34" charset="0"/>
              <a:buChar char="•"/>
              <a:defRPr/>
            </a:pPr>
            <a:r>
              <a:rPr lang="ru-RU" dirty="0" smtClean="0"/>
              <a:t>Часто непредсказуемы на более высоких уровнях</a:t>
            </a:r>
            <a:endParaRPr lang="ru-RU" sz="1600" dirty="0" smtClean="0"/>
          </a:p>
          <a:p>
            <a:pPr eaLnBrk="1" hangingPunct="1">
              <a:lnSpc>
                <a:spcPct val="110000"/>
              </a:lnSpc>
              <a:spcAft>
                <a:spcPct val="40000"/>
              </a:spcAft>
              <a:buFont typeface="Arial" pitchFamily="34" charset="0"/>
              <a:buChar char="•"/>
              <a:defRPr/>
            </a:pPr>
            <a:r>
              <a:rPr lang="ru-RU" dirty="0" smtClean="0"/>
              <a:t>Способны помочь в формулировании дополнительных результатов и выходов</a:t>
            </a:r>
          </a:p>
          <a:p>
            <a:pPr marL="0" indent="0" algn="ctr" eaLnBrk="1" hangingPunct="1">
              <a:lnSpc>
                <a:spcPct val="110000"/>
              </a:lnSpc>
              <a:spcAft>
                <a:spcPct val="40000"/>
              </a:spcAft>
              <a:buFontTx/>
              <a:buNone/>
              <a:defRPr/>
            </a:pPr>
            <a:r>
              <a:rPr lang="ru-RU" i="1" dirty="0" smtClean="0"/>
              <a:t>Обеспечение выходов и истинность допущений гарантируют достижение результата</a:t>
            </a:r>
          </a:p>
          <a:p>
            <a:pPr marL="290513" indent="-290513" eaLnBrk="1" hangingPunct="1">
              <a:lnSpc>
                <a:spcPct val="110000"/>
              </a:lnSpc>
              <a:spcAft>
                <a:spcPct val="40000"/>
              </a:spcAft>
              <a:defRPr/>
            </a:pPr>
            <a:endParaRPr lang="ru-RU" sz="1600" dirty="0" smtClean="0"/>
          </a:p>
          <a:p>
            <a:pPr marL="290513" indent="-290513" eaLnBrk="1" hangingPunct="1">
              <a:lnSpc>
                <a:spcPct val="110000"/>
              </a:lnSpc>
              <a:spcAft>
                <a:spcPct val="40000"/>
              </a:spcAft>
              <a:defRPr/>
            </a:pPr>
            <a:endParaRPr lang="ru-RU" dirty="0" smtClean="0"/>
          </a:p>
          <a:p>
            <a:pPr marL="290513" indent="-290513" eaLnBrk="1" hangingPunct="1">
              <a:lnSpc>
                <a:spcPct val="110000"/>
              </a:lnSpc>
              <a:spcAft>
                <a:spcPct val="40000"/>
              </a:spcAft>
              <a:defRPr/>
            </a:pPr>
            <a:endParaRPr lang="ru-RU" dirty="0" smtClean="0"/>
          </a:p>
        </p:txBody>
      </p:sp>
    </p:spTree>
    <p:extLst>
      <p:ext uri="{BB962C8B-B14F-4D97-AF65-F5344CB8AC3E}">
        <p14:creationId xmlns:p14="http://schemas.microsoft.com/office/powerpoint/2010/main" val="219181160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844550" y="260350"/>
            <a:ext cx="7399338" cy="1143000"/>
          </a:xfrm>
        </p:spPr>
        <p:txBody>
          <a:bodyPr/>
          <a:lstStyle/>
          <a:p>
            <a:pPr eaLnBrk="1" hangingPunct="1">
              <a:defRPr/>
            </a:pPr>
            <a:r>
              <a:rPr lang="fr-CH" smtClean="0"/>
              <a:t>Risk</a:t>
            </a:r>
          </a:p>
        </p:txBody>
      </p:sp>
      <p:sp>
        <p:nvSpPr>
          <p:cNvPr id="22531" name="Rectangle 3"/>
          <p:cNvSpPr>
            <a:spLocks noGrp="1" noChangeArrowheads="1"/>
          </p:cNvSpPr>
          <p:nvPr>
            <p:ph type="body" idx="4294967295"/>
          </p:nvPr>
        </p:nvSpPr>
        <p:spPr>
          <a:xfrm>
            <a:off x="457200" y="1341438"/>
            <a:ext cx="8458200" cy="5183187"/>
          </a:xfrm>
        </p:spPr>
        <p:txBody>
          <a:bodyPr>
            <a:normAutofit fontScale="92500" lnSpcReduction="10000"/>
          </a:bodyPr>
          <a:lstStyle/>
          <a:p>
            <a:pPr eaLnBrk="1" hangingPunct="1">
              <a:lnSpc>
                <a:spcPct val="110000"/>
              </a:lnSpc>
              <a:spcAft>
                <a:spcPct val="40000"/>
              </a:spcAft>
              <a:buClr>
                <a:schemeClr val="tx1"/>
              </a:buClr>
              <a:buFont typeface="Arial" pitchFamily="34" charset="0"/>
              <a:buChar char="•"/>
              <a:defRPr/>
            </a:pPr>
            <a:r>
              <a:rPr lang="en-GB" smtClean="0"/>
              <a:t>A potential event or occurrence </a:t>
            </a:r>
            <a:r>
              <a:rPr lang="en-GB" u="sng" smtClean="0"/>
              <a:t>beyond the control</a:t>
            </a:r>
            <a:r>
              <a:rPr lang="en-GB" smtClean="0"/>
              <a:t> of the programme that could </a:t>
            </a:r>
            <a:r>
              <a:rPr lang="en-GB" i="1" smtClean="0"/>
              <a:t>negatively affect</a:t>
            </a:r>
            <a:r>
              <a:rPr lang="en-GB" smtClean="0"/>
              <a:t> the achievement of the desired results  </a:t>
            </a:r>
          </a:p>
          <a:p>
            <a:pPr marL="481013" lvl="1" indent="0" eaLnBrk="1" hangingPunct="1">
              <a:lnSpc>
                <a:spcPct val="110000"/>
              </a:lnSpc>
              <a:spcAft>
                <a:spcPct val="40000"/>
              </a:spcAft>
              <a:buFontTx/>
              <a:buNone/>
              <a:defRPr/>
            </a:pPr>
            <a:r>
              <a:rPr lang="en-GB" i="1" smtClean="0">
                <a:sym typeface="Wingdings" pitchFamily="2" charset="2"/>
              </a:rPr>
              <a:t> A threat to success</a:t>
            </a:r>
            <a:endParaRPr lang="en-GB" i="1" smtClean="0"/>
          </a:p>
          <a:p>
            <a:pPr eaLnBrk="1" hangingPunct="1">
              <a:lnSpc>
                <a:spcPct val="110000"/>
              </a:lnSpc>
              <a:spcAft>
                <a:spcPct val="40000"/>
              </a:spcAft>
              <a:buClr>
                <a:schemeClr val="tx1"/>
              </a:buClr>
              <a:buFont typeface="Arial" pitchFamily="34" charset="0"/>
              <a:buChar char="•"/>
              <a:defRPr/>
            </a:pPr>
            <a:r>
              <a:rPr lang="en-GB" smtClean="0"/>
              <a:t>Not just the negative of an assumption</a:t>
            </a:r>
          </a:p>
          <a:p>
            <a:pPr eaLnBrk="1" hangingPunct="1">
              <a:lnSpc>
                <a:spcPct val="110000"/>
              </a:lnSpc>
              <a:spcAft>
                <a:spcPct val="40000"/>
              </a:spcAft>
              <a:buClr>
                <a:schemeClr val="tx1"/>
              </a:buClr>
              <a:buFont typeface="Arial" pitchFamily="34" charset="0"/>
              <a:buChar char="•"/>
              <a:defRPr/>
            </a:pPr>
            <a:r>
              <a:rPr lang="en-GB" smtClean="0"/>
              <a:t>A trigger for reconsideration of strategic direction. Consider…</a:t>
            </a:r>
          </a:p>
          <a:p>
            <a:pPr lvl="1" eaLnBrk="1" hangingPunct="1">
              <a:lnSpc>
                <a:spcPct val="110000"/>
              </a:lnSpc>
              <a:spcAft>
                <a:spcPct val="40000"/>
              </a:spcAft>
              <a:buClr>
                <a:schemeClr val="tx1"/>
              </a:buClr>
              <a:buFont typeface="Arial" pitchFamily="34" charset="0"/>
              <a:buChar char="-"/>
              <a:defRPr/>
            </a:pPr>
            <a:r>
              <a:rPr lang="en-GB" smtClean="0"/>
              <a:t>Strategic, Environmental, Financial, Operational, Organisational, Political, Regulatory…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844550" y="260350"/>
            <a:ext cx="7399338" cy="1143000"/>
          </a:xfrm>
        </p:spPr>
        <p:txBody>
          <a:bodyPr/>
          <a:lstStyle/>
          <a:p>
            <a:pPr eaLnBrk="1" hangingPunct="1">
              <a:defRPr/>
            </a:pPr>
            <a:r>
              <a:rPr lang="ru-RU" dirty="0" smtClean="0"/>
              <a:t>Риск</a:t>
            </a:r>
            <a:r>
              <a:rPr lang="en-US" dirty="0" smtClean="0"/>
              <a:t> </a:t>
            </a:r>
            <a:r>
              <a:rPr lang="en-US" sz="3600" dirty="0" smtClean="0"/>
              <a:t>(Risk)</a:t>
            </a:r>
            <a:endParaRPr lang="ru-RU" dirty="0" smtClean="0"/>
          </a:p>
        </p:txBody>
      </p:sp>
      <p:sp>
        <p:nvSpPr>
          <p:cNvPr id="22531" name="Rectangle 3"/>
          <p:cNvSpPr>
            <a:spLocks noGrp="1" noChangeArrowheads="1"/>
          </p:cNvSpPr>
          <p:nvPr>
            <p:ph type="body" idx="4294967295"/>
          </p:nvPr>
        </p:nvSpPr>
        <p:spPr>
          <a:xfrm>
            <a:off x="457200" y="1341438"/>
            <a:ext cx="8458200" cy="5183187"/>
          </a:xfrm>
        </p:spPr>
        <p:txBody>
          <a:bodyPr>
            <a:normAutofit fontScale="85000" lnSpcReduction="20000"/>
          </a:bodyPr>
          <a:lstStyle/>
          <a:p>
            <a:pPr eaLnBrk="1" hangingPunct="1">
              <a:lnSpc>
                <a:spcPct val="110000"/>
              </a:lnSpc>
              <a:spcAft>
                <a:spcPct val="40000"/>
              </a:spcAft>
              <a:buClr>
                <a:schemeClr val="tx1"/>
              </a:buClr>
              <a:buFont typeface="Arial" pitchFamily="34" charset="0"/>
              <a:buChar char="•"/>
              <a:defRPr/>
            </a:pPr>
            <a:r>
              <a:rPr lang="ru-RU" dirty="0" smtClean="0"/>
              <a:t>Потенциальное событие или происшествие, находящееся вне сферы контроля программы, способное негативно сказаться на достижении заявленных результатов  </a:t>
            </a:r>
          </a:p>
          <a:p>
            <a:pPr marL="481013" lvl="1" indent="0" eaLnBrk="1" hangingPunct="1">
              <a:lnSpc>
                <a:spcPct val="110000"/>
              </a:lnSpc>
              <a:spcAft>
                <a:spcPct val="40000"/>
              </a:spcAft>
              <a:buFontTx/>
              <a:buNone/>
              <a:defRPr/>
            </a:pPr>
            <a:r>
              <a:rPr lang="en-GB" i="1" dirty="0" smtClean="0">
                <a:sym typeface="Wingdings" pitchFamily="2" charset="2"/>
              </a:rPr>
              <a:t></a:t>
            </a:r>
            <a:r>
              <a:rPr lang="ru-RU" i="1" dirty="0" smtClean="0">
                <a:sym typeface="Wingdings" pitchFamily="2" charset="2"/>
              </a:rPr>
              <a:t> Угроза для успеха</a:t>
            </a:r>
            <a:endParaRPr lang="ru-RU" i="1" dirty="0" smtClean="0"/>
          </a:p>
          <a:p>
            <a:pPr eaLnBrk="1" hangingPunct="1">
              <a:lnSpc>
                <a:spcPct val="110000"/>
              </a:lnSpc>
              <a:spcAft>
                <a:spcPct val="40000"/>
              </a:spcAft>
              <a:buClr>
                <a:schemeClr val="tx1"/>
              </a:buClr>
              <a:buFont typeface="Arial" pitchFamily="34" charset="0"/>
              <a:buChar char="•"/>
              <a:defRPr/>
            </a:pPr>
            <a:r>
              <a:rPr lang="ru-RU" dirty="0" smtClean="0"/>
              <a:t>Не просто негативная формулировка предположения</a:t>
            </a:r>
          </a:p>
          <a:p>
            <a:pPr eaLnBrk="1" hangingPunct="1">
              <a:lnSpc>
                <a:spcPct val="110000"/>
              </a:lnSpc>
              <a:spcAft>
                <a:spcPct val="40000"/>
              </a:spcAft>
              <a:buClr>
                <a:schemeClr val="tx1"/>
              </a:buClr>
              <a:buFont typeface="Arial" pitchFamily="34" charset="0"/>
              <a:buChar char="•"/>
              <a:defRPr/>
            </a:pPr>
            <a:r>
              <a:rPr lang="ru-RU" dirty="0" smtClean="0"/>
              <a:t>Сигнал для пересмотра стратегического направления. Возможные виды рисков...</a:t>
            </a:r>
          </a:p>
          <a:p>
            <a:pPr lvl="1" eaLnBrk="1" hangingPunct="1">
              <a:lnSpc>
                <a:spcPct val="110000"/>
              </a:lnSpc>
              <a:spcAft>
                <a:spcPct val="40000"/>
              </a:spcAft>
              <a:buClr>
                <a:schemeClr val="tx1"/>
              </a:buClr>
              <a:buFont typeface="Arial" pitchFamily="34" charset="0"/>
              <a:buChar char="-"/>
              <a:defRPr/>
            </a:pPr>
            <a:r>
              <a:rPr lang="ru-RU" dirty="0" smtClean="0"/>
              <a:t>Стратегические, экологические, финансовые, операционные, организационные, политические, регуляторные...</a:t>
            </a:r>
          </a:p>
        </p:txBody>
      </p:sp>
    </p:spTree>
    <p:extLst>
      <p:ext uri="{BB962C8B-B14F-4D97-AF65-F5344CB8AC3E}">
        <p14:creationId xmlns:p14="http://schemas.microsoft.com/office/powerpoint/2010/main" val="194722953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3" cstate="print"/>
          <a:srcRect/>
          <a:stretch>
            <a:fillRect/>
          </a:stretch>
        </p:blipFill>
        <p:spPr bwMode="auto">
          <a:xfrm>
            <a:off x="381000" y="1219200"/>
            <a:ext cx="8386763" cy="5257800"/>
          </a:xfrm>
          <a:prstGeom prst="rect">
            <a:avLst/>
          </a:prstGeom>
          <a:noFill/>
          <a:ln w="9525">
            <a:noFill/>
            <a:miter lim="800000"/>
            <a:headEnd/>
            <a:tailEnd/>
          </a:ln>
        </p:spPr>
      </p:pic>
      <p:sp>
        <p:nvSpPr>
          <p:cNvPr id="56323" name="Title 1"/>
          <p:cNvSpPr txBox="1">
            <a:spLocks/>
          </p:cNvSpPr>
          <p:nvPr/>
        </p:nvSpPr>
        <p:spPr bwMode="auto">
          <a:xfrm>
            <a:off x="0" y="0"/>
            <a:ext cx="9144000" cy="1066800"/>
          </a:xfrm>
          <a:prstGeom prst="rect">
            <a:avLst/>
          </a:prstGeom>
          <a:solidFill>
            <a:srgbClr val="184BB2"/>
          </a:solidFill>
          <a:ln w="9525">
            <a:noFill/>
            <a:miter lim="800000"/>
            <a:headEnd/>
            <a:tailEnd/>
          </a:ln>
        </p:spPr>
        <p:txBody>
          <a:bodyPr anchor="ctr"/>
          <a:lstStyle/>
          <a:p>
            <a:r>
              <a:rPr lang="en-US" sz="3200">
                <a:solidFill>
                  <a:schemeClr val="bg1"/>
                </a:solidFill>
                <a:cs typeface="Arial" pitchFamily="34" charset="0"/>
              </a:rPr>
              <a:t>Results Matrix</a:t>
            </a:r>
          </a:p>
        </p:txBody>
      </p:sp>
      <p:sp>
        <p:nvSpPr>
          <p:cNvPr id="2" name="Oval 1"/>
          <p:cNvSpPr/>
          <p:nvPr/>
        </p:nvSpPr>
        <p:spPr>
          <a:xfrm>
            <a:off x="4140200" y="1916113"/>
            <a:ext cx="1584325" cy="1008062"/>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395288" y="1633538"/>
            <a:ext cx="8353425" cy="4675187"/>
          </a:xfrm>
          <a:noFill/>
        </p:spPr>
        <p:txBody>
          <a:bodyPr/>
          <a:lstStyle/>
          <a:p>
            <a:pPr eaLnBrk="1" hangingPunct="1">
              <a:lnSpc>
                <a:spcPct val="80000"/>
              </a:lnSpc>
              <a:spcAft>
                <a:spcPct val="55000"/>
              </a:spcAft>
              <a:buClr>
                <a:srgbClr val="006699"/>
              </a:buClr>
              <a:buFont typeface="Wingdings" pitchFamily="2" charset="2"/>
              <a:buNone/>
            </a:pPr>
            <a:r>
              <a:rPr lang="en-GB" sz="2400" b="1" smtClean="0"/>
              <a:t>Changes in institutional performance or behaviours</a:t>
            </a:r>
          </a:p>
          <a:p>
            <a:pPr eaLnBrk="1" hangingPunct="1">
              <a:lnSpc>
                <a:spcPct val="80000"/>
              </a:lnSpc>
              <a:spcAft>
                <a:spcPct val="55000"/>
              </a:spcAft>
              <a:buClr>
                <a:srgbClr val="006699"/>
              </a:buClr>
              <a:buFont typeface="Wingdings" pitchFamily="2" charset="2"/>
              <a:buChar char="§"/>
            </a:pPr>
            <a:r>
              <a:rPr lang="en-GB" sz="2400" smtClean="0"/>
              <a:t>Strategic contribution to the country priorities/MDGs</a:t>
            </a:r>
          </a:p>
          <a:p>
            <a:pPr eaLnBrk="1" hangingPunct="1">
              <a:lnSpc>
                <a:spcPct val="80000"/>
              </a:lnSpc>
              <a:spcAft>
                <a:spcPct val="55000"/>
              </a:spcAft>
              <a:buClr>
                <a:srgbClr val="006699"/>
              </a:buClr>
              <a:buFont typeface="Wingdings" pitchFamily="2" charset="2"/>
              <a:buChar char="§"/>
            </a:pPr>
            <a:r>
              <a:rPr lang="en-GB" sz="2400" smtClean="0"/>
              <a:t>Number of outcomes </a:t>
            </a:r>
            <a:r>
              <a:rPr lang="en-GB" sz="2400" b="1" i="1" smtClean="0"/>
              <a:t>depends</a:t>
            </a:r>
            <a:r>
              <a:rPr lang="en-GB" sz="2400" smtClean="0"/>
              <a:t> on challenges and UNCT comparative advantages</a:t>
            </a:r>
          </a:p>
          <a:p>
            <a:pPr eaLnBrk="1" hangingPunct="1">
              <a:lnSpc>
                <a:spcPct val="80000"/>
              </a:lnSpc>
              <a:spcAft>
                <a:spcPct val="55000"/>
              </a:spcAft>
              <a:buClr>
                <a:srgbClr val="006699"/>
              </a:buClr>
              <a:buFont typeface="Wingdings" pitchFamily="2" charset="2"/>
              <a:buChar char="§"/>
            </a:pPr>
            <a:r>
              <a:rPr lang="en-GB" sz="2400" smtClean="0"/>
              <a:t>Collective priorities (</a:t>
            </a:r>
            <a:r>
              <a:rPr lang="en-GB" sz="2400" i="1" smtClean="0"/>
              <a:t>but do not require contributions from every agency</a:t>
            </a:r>
            <a:r>
              <a:rPr lang="en-GB" sz="2400" smtClean="0"/>
              <a:t>)</a:t>
            </a:r>
          </a:p>
          <a:p>
            <a:pPr eaLnBrk="1" hangingPunct="1">
              <a:lnSpc>
                <a:spcPct val="80000"/>
              </a:lnSpc>
              <a:spcAft>
                <a:spcPct val="55000"/>
              </a:spcAft>
              <a:buClr>
                <a:srgbClr val="006699"/>
              </a:buClr>
              <a:buFont typeface="Wingdings" pitchFamily="2" charset="2"/>
              <a:buChar char="§"/>
            </a:pPr>
            <a:r>
              <a:rPr lang="en-US" altLang="ja-JP" sz="2400" smtClean="0">
                <a:ea typeface="MS PGothic" pitchFamily="34" charset="-128"/>
              </a:rPr>
              <a:t>Produced by the combined effects of the contributing outputs</a:t>
            </a:r>
          </a:p>
          <a:p>
            <a:pPr eaLnBrk="1" hangingPunct="1">
              <a:lnSpc>
                <a:spcPct val="80000"/>
              </a:lnSpc>
              <a:spcAft>
                <a:spcPct val="55000"/>
              </a:spcAft>
              <a:buClr>
                <a:srgbClr val="006699"/>
              </a:buClr>
              <a:buFont typeface="Wingdings" pitchFamily="2" charset="2"/>
              <a:buChar char="§"/>
            </a:pPr>
            <a:r>
              <a:rPr lang="en-US" altLang="ja-JP" sz="2400" smtClean="0">
                <a:ea typeface="MS PGothic" pitchFamily="34" charset="-128"/>
              </a:rPr>
              <a:t>Reflect a choice about strategy or policy</a:t>
            </a:r>
            <a:endParaRPr lang="en-US" sz="2400" b="1" smtClean="0"/>
          </a:p>
        </p:txBody>
      </p:sp>
      <p:sp>
        <p:nvSpPr>
          <p:cNvPr id="2506755" name="Rectangle 3"/>
          <p:cNvSpPr>
            <a:spLocks noGrp="1" noChangeArrowheads="1"/>
          </p:cNvSpPr>
          <p:nvPr>
            <p:ph type="title"/>
          </p:nvPr>
        </p:nvSpPr>
        <p:spPr>
          <a:xfrm>
            <a:off x="1120775" y="269875"/>
            <a:ext cx="7772400" cy="1143000"/>
          </a:xfrm>
        </p:spPr>
        <p:txBody>
          <a:bodyPr/>
          <a:lstStyle/>
          <a:p>
            <a:pPr eaLnBrk="1" hangingPunct="1">
              <a:defRPr/>
            </a:pPr>
            <a:r>
              <a:rPr lang="en-US" sz="3600" dirty="0" smtClean="0"/>
              <a:t>Outcomes: </a:t>
            </a:r>
            <a:br>
              <a:rPr lang="en-US" sz="3600" dirty="0" smtClean="0"/>
            </a:br>
            <a:r>
              <a:rPr lang="en-US" sz="3600" dirty="0" smtClean="0"/>
              <a:t>Definition &amp; key features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Title 1"/>
          <p:cNvSpPr txBox="1">
            <a:spLocks/>
          </p:cNvSpPr>
          <p:nvPr/>
        </p:nvSpPr>
        <p:spPr bwMode="auto">
          <a:xfrm>
            <a:off x="0" y="0"/>
            <a:ext cx="9144000" cy="1066800"/>
          </a:xfrm>
          <a:prstGeom prst="rect">
            <a:avLst/>
          </a:prstGeom>
          <a:solidFill>
            <a:srgbClr val="184BB2"/>
          </a:solidFill>
          <a:ln w="9525">
            <a:noFill/>
            <a:miter lim="800000"/>
            <a:headEnd/>
            <a:tailEnd/>
          </a:ln>
        </p:spPr>
        <p:txBody>
          <a:bodyPr anchor="ctr"/>
          <a:lstStyle/>
          <a:p>
            <a:r>
              <a:rPr lang="ru-RU" sz="3200" dirty="0" smtClean="0">
                <a:solidFill>
                  <a:schemeClr val="bg1"/>
                </a:solidFill>
                <a:cs typeface="Arial" pitchFamily="34" charset="0"/>
              </a:rPr>
              <a:t>Матрица результатов</a:t>
            </a:r>
            <a:r>
              <a:rPr lang="en-US" sz="3200" dirty="0" smtClean="0">
                <a:solidFill>
                  <a:schemeClr val="bg1"/>
                </a:solidFill>
                <a:cs typeface="Arial" pitchFamily="34" charset="0"/>
              </a:rPr>
              <a:t> </a:t>
            </a:r>
            <a:r>
              <a:rPr lang="en-US" sz="2400" dirty="0" smtClean="0">
                <a:solidFill>
                  <a:schemeClr val="bg1"/>
                </a:solidFill>
                <a:cs typeface="Arial" pitchFamily="34" charset="0"/>
              </a:rPr>
              <a:t>(Results Matrix)</a:t>
            </a:r>
            <a:endParaRPr lang="en-US" sz="2400" dirty="0">
              <a:solidFill>
                <a:schemeClr val="bg1"/>
              </a:solidFill>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27256740"/>
              </p:ext>
            </p:extLst>
          </p:nvPr>
        </p:nvGraphicFramePr>
        <p:xfrm>
          <a:off x="304800" y="1600201"/>
          <a:ext cx="8077200" cy="4691619"/>
        </p:xfrm>
        <a:graphic>
          <a:graphicData uri="http://schemas.openxmlformats.org/drawingml/2006/table">
            <a:tbl>
              <a:tblPr firstRow="1" firstCol="1" bandRow="1">
                <a:tableStyleId>{5C22544A-7EE6-4342-B048-85BDC9FD1C3A}</a:tableStyleId>
              </a:tblPr>
              <a:tblGrid>
                <a:gridCol w="1143000"/>
                <a:gridCol w="1219200"/>
                <a:gridCol w="990600"/>
                <a:gridCol w="762000"/>
                <a:gridCol w="990600"/>
                <a:gridCol w="838200"/>
                <a:gridCol w="2133600"/>
              </a:tblGrid>
              <a:tr h="457199">
                <a:tc gridSpan="7">
                  <a:txBody>
                    <a:bodyPr/>
                    <a:lstStyle/>
                    <a:p>
                      <a:pPr marL="0" marR="0" algn="ctr">
                        <a:lnSpc>
                          <a:spcPct val="115000"/>
                        </a:lnSpc>
                        <a:spcBef>
                          <a:spcPts val="0"/>
                        </a:spcBef>
                        <a:spcAft>
                          <a:spcPts val="0"/>
                        </a:spcAft>
                      </a:pPr>
                      <a:r>
                        <a:rPr lang="ru-RU" sz="2000" dirty="0">
                          <a:effectLst/>
                        </a:rPr>
                        <a:t>Детализированная таблица результатов Рамочной программы ООН</a:t>
                      </a:r>
                      <a:endParaRPr lang="en-US" sz="1400" dirty="0">
                        <a:effectLst/>
                        <a:latin typeface="Calibri"/>
                        <a:ea typeface="Calibri"/>
                        <a:cs typeface="Arial"/>
                      </a:endParaRPr>
                    </a:p>
                  </a:txBody>
                  <a:tcPr marL="61086" marR="610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0966">
                <a:tc gridSpan="7">
                  <a:txBody>
                    <a:bodyPr/>
                    <a:lstStyle/>
                    <a:p>
                      <a:pPr marL="0" marR="0">
                        <a:lnSpc>
                          <a:spcPct val="115000"/>
                        </a:lnSpc>
                        <a:spcBef>
                          <a:spcPts val="0"/>
                        </a:spcBef>
                        <a:spcAft>
                          <a:spcPts val="0"/>
                        </a:spcAft>
                      </a:pPr>
                      <a:r>
                        <a:rPr lang="ru-RU" sz="1200" dirty="0">
                          <a:effectLst/>
                        </a:rPr>
                        <a:t>Национальные приоритеты в области развития: </a:t>
                      </a:r>
                      <a:endParaRPr lang="en-US" sz="1000" dirty="0">
                        <a:effectLst/>
                        <a:latin typeface="Calibri"/>
                        <a:ea typeface="Calibri"/>
                        <a:cs typeface="Arial"/>
                      </a:endParaRPr>
                    </a:p>
                  </a:txBody>
                  <a:tcPr marL="61086" marR="610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53667">
                <a:tc>
                  <a:txBody>
                    <a:bodyPr/>
                    <a:lstStyle/>
                    <a:p>
                      <a:pPr marL="0" marR="0">
                        <a:lnSpc>
                          <a:spcPct val="115000"/>
                        </a:lnSpc>
                        <a:spcBef>
                          <a:spcPts val="0"/>
                        </a:spcBef>
                        <a:spcAft>
                          <a:spcPts val="0"/>
                        </a:spcAft>
                      </a:pPr>
                      <a:r>
                        <a:rPr lang="ru-RU" sz="1600" dirty="0" smtClean="0">
                          <a:effectLst/>
                        </a:rPr>
                        <a:t>Результаты</a:t>
                      </a:r>
                      <a:endParaRPr lang="en-US" sz="1600" dirty="0" smtClean="0">
                        <a:effectLst/>
                      </a:endParaRPr>
                    </a:p>
                    <a:p>
                      <a:pPr marL="0" marR="0">
                        <a:lnSpc>
                          <a:spcPct val="115000"/>
                        </a:lnSpc>
                        <a:spcBef>
                          <a:spcPts val="0"/>
                        </a:spcBef>
                        <a:spcAft>
                          <a:spcPts val="0"/>
                        </a:spcAft>
                      </a:pPr>
                      <a:r>
                        <a:rPr lang="en-US" sz="1200" dirty="0" smtClean="0">
                          <a:effectLst/>
                        </a:rPr>
                        <a:t>(Outcomes)</a:t>
                      </a:r>
                      <a:r>
                        <a:rPr lang="ru-RU" sz="1200" dirty="0" smtClean="0">
                          <a:effectLst/>
                        </a:rPr>
                        <a:t> </a:t>
                      </a:r>
                      <a:r>
                        <a:rPr lang="ru-RU" sz="1100" u="sng" dirty="0" smtClean="0">
                          <a:effectLst/>
                        </a:rPr>
                        <a:t>перечислить </a:t>
                      </a:r>
                      <a:r>
                        <a:rPr lang="ru-RU" sz="1100" u="sng" dirty="0">
                          <a:effectLst/>
                        </a:rPr>
                        <a:t>задействованные агентства ООН по каждому результату и указать головное агентство по данному </a:t>
                      </a:r>
                      <a:r>
                        <a:rPr lang="ru-RU" sz="1100" u="sng" dirty="0" smtClean="0">
                          <a:effectLst/>
                        </a:rPr>
                        <a:t>результату</a:t>
                      </a:r>
                      <a:endParaRPr lang="en-US" sz="1200" dirty="0">
                        <a:effectLst/>
                      </a:endParaRPr>
                    </a:p>
                    <a:p>
                      <a:pPr marL="0" marR="0">
                        <a:lnSpc>
                          <a:spcPct val="115000"/>
                        </a:lnSpc>
                        <a:spcBef>
                          <a:spcPts val="0"/>
                        </a:spcBef>
                        <a:spcAft>
                          <a:spcPts val="0"/>
                        </a:spcAft>
                      </a:pPr>
                      <a:r>
                        <a:rPr lang="ru-RU" sz="1100" dirty="0">
                          <a:effectLst/>
                        </a:rPr>
                        <a:t> </a:t>
                      </a:r>
                      <a:endParaRPr lang="en-US" sz="1200" dirty="0">
                        <a:effectLst/>
                        <a:latin typeface="Calibri"/>
                        <a:ea typeface="Calibri"/>
                        <a:cs typeface="Arial"/>
                      </a:endParaRPr>
                    </a:p>
                  </a:txBody>
                  <a:tcPr marL="61086" marR="61086" marT="0" marB="0"/>
                </a:tc>
                <a:tc>
                  <a:txBody>
                    <a:bodyPr/>
                    <a:lstStyle/>
                    <a:p>
                      <a:pPr marL="0" marR="0">
                        <a:lnSpc>
                          <a:spcPct val="115000"/>
                        </a:lnSpc>
                        <a:spcBef>
                          <a:spcPts val="0"/>
                        </a:spcBef>
                        <a:spcAft>
                          <a:spcPts val="0"/>
                        </a:spcAft>
                      </a:pPr>
                      <a:r>
                        <a:rPr lang="ru-RU" sz="1200" dirty="0">
                          <a:effectLst/>
                        </a:rPr>
                        <a:t>Индикаторы и целевые </a:t>
                      </a:r>
                      <a:r>
                        <a:rPr lang="ru-RU" sz="1200" dirty="0" smtClean="0">
                          <a:effectLst/>
                        </a:rPr>
                        <a:t>показатели</a:t>
                      </a:r>
                      <a:r>
                        <a:rPr lang="en-US" sz="1200" dirty="0" smtClean="0">
                          <a:effectLst/>
                        </a:rPr>
                        <a:t> </a:t>
                      </a:r>
                      <a:r>
                        <a:rPr lang="en-US" sz="1050" dirty="0" smtClean="0">
                          <a:effectLst/>
                        </a:rPr>
                        <a:t>(Indicators and targets)</a:t>
                      </a:r>
                    </a:p>
                    <a:p>
                      <a:pPr marL="0" marR="0">
                        <a:lnSpc>
                          <a:spcPct val="115000"/>
                        </a:lnSpc>
                        <a:spcBef>
                          <a:spcPts val="0"/>
                        </a:spcBef>
                        <a:spcAft>
                          <a:spcPts val="0"/>
                        </a:spcAft>
                      </a:pPr>
                      <a:r>
                        <a:rPr lang="ru-RU" sz="1200" dirty="0" smtClean="0">
                          <a:effectLst/>
                        </a:rPr>
                        <a:t> </a:t>
                      </a:r>
                      <a:r>
                        <a:rPr lang="ru-RU" sz="1100" u="sng" dirty="0" smtClean="0">
                          <a:effectLst/>
                        </a:rPr>
                        <a:t>все </a:t>
                      </a:r>
                      <a:r>
                        <a:rPr lang="ru-RU" sz="1100" u="sng" dirty="0">
                          <a:effectLst/>
                        </a:rPr>
                        <a:t>индикаторы должны содержать данные (описание) исходного и целевого уровней</a:t>
                      </a:r>
                      <a:endParaRPr lang="en-US" sz="1200" dirty="0">
                        <a:effectLst/>
                        <a:latin typeface="Calibri"/>
                        <a:ea typeface="Calibri"/>
                        <a:cs typeface="Arial"/>
                      </a:endParaRPr>
                    </a:p>
                  </a:txBody>
                  <a:tcPr marL="61086" marR="61086" marT="0" marB="0"/>
                </a:tc>
                <a:tc>
                  <a:txBody>
                    <a:bodyPr/>
                    <a:lstStyle/>
                    <a:p>
                      <a:pPr marL="0" marR="0">
                        <a:lnSpc>
                          <a:spcPct val="115000"/>
                        </a:lnSpc>
                        <a:spcBef>
                          <a:spcPts val="0"/>
                        </a:spcBef>
                        <a:spcAft>
                          <a:spcPts val="0"/>
                        </a:spcAft>
                      </a:pPr>
                      <a:r>
                        <a:rPr lang="ru-RU" sz="1600" dirty="0">
                          <a:effectLst/>
                        </a:rPr>
                        <a:t>Исходные </a:t>
                      </a:r>
                      <a:r>
                        <a:rPr lang="ru-RU" sz="1600" dirty="0" smtClean="0">
                          <a:effectLst/>
                        </a:rPr>
                        <a:t>данные</a:t>
                      </a:r>
                      <a:endParaRPr lang="en-US" sz="1600" dirty="0" smtClean="0">
                        <a:effectLst/>
                      </a:endParaRPr>
                    </a:p>
                    <a:p>
                      <a:pPr marL="0" marR="0">
                        <a:lnSpc>
                          <a:spcPct val="115000"/>
                        </a:lnSpc>
                        <a:spcBef>
                          <a:spcPts val="0"/>
                        </a:spcBef>
                        <a:spcAft>
                          <a:spcPts val="0"/>
                        </a:spcAft>
                      </a:pPr>
                      <a:r>
                        <a:rPr lang="en-US" sz="1200" dirty="0" smtClean="0">
                          <a:effectLst/>
                        </a:rPr>
                        <a:t>(Baseline)</a:t>
                      </a:r>
                      <a:endParaRPr lang="en-US" sz="1050" dirty="0">
                        <a:effectLst/>
                      </a:endParaRPr>
                    </a:p>
                    <a:p>
                      <a:pPr marL="0" marR="0">
                        <a:lnSpc>
                          <a:spcPct val="115000"/>
                        </a:lnSpc>
                        <a:spcBef>
                          <a:spcPts val="0"/>
                        </a:spcBef>
                        <a:spcAft>
                          <a:spcPts val="0"/>
                        </a:spcAft>
                      </a:pPr>
                      <a:r>
                        <a:rPr lang="ru-RU" sz="1600" dirty="0">
                          <a:effectLst/>
                        </a:rPr>
                        <a:t> </a:t>
                      </a:r>
                      <a:endParaRPr lang="en-US" sz="1200" dirty="0">
                        <a:effectLst/>
                        <a:latin typeface="Calibri"/>
                        <a:ea typeface="Calibri"/>
                        <a:cs typeface="Arial"/>
                      </a:endParaRPr>
                    </a:p>
                  </a:txBody>
                  <a:tcPr marL="61086" marR="61086" marT="0" marB="0"/>
                </a:tc>
                <a:tc>
                  <a:txBody>
                    <a:bodyPr/>
                    <a:lstStyle/>
                    <a:p>
                      <a:pPr marL="0" marR="0">
                        <a:lnSpc>
                          <a:spcPct val="115000"/>
                        </a:lnSpc>
                        <a:spcBef>
                          <a:spcPts val="0"/>
                        </a:spcBef>
                        <a:spcAft>
                          <a:spcPts val="0"/>
                        </a:spcAft>
                      </a:pPr>
                      <a:r>
                        <a:rPr lang="ru-RU" sz="1600" dirty="0">
                          <a:effectLst/>
                        </a:rPr>
                        <a:t>Метод </a:t>
                      </a:r>
                      <a:r>
                        <a:rPr lang="ru-RU" sz="1600" dirty="0" smtClean="0">
                          <a:effectLst/>
                        </a:rPr>
                        <a:t>проверки</a:t>
                      </a:r>
                      <a:endParaRPr lang="en-US" sz="1600" dirty="0" smtClean="0">
                        <a:effectLst/>
                      </a:endParaRPr>
                    </a:p>
                    <a:p>
                      <a:pPr marL="0" marR="0">
                        <a:lnSpc>
                          <a:spcPct val="115000"/>
                        </a:lnSpc>
                        <a:spcBef>
                          <a:spcPts val="0"/>
                        </a:spcBef>
                        <a:spcAft>
                          <a:spcPts val="0"/>
                        </a:spcAft>
                      </a:pPr>
                      <a:r>
                        <a:rPr lang="en-US" sz="1200" dirty="0" smtClean="0">
                          <a:effectLst/>
                          <a:latin typeface="Calibri"/>
                          <a:ea typeface="Calibri"/>
                          <a:cs typeface="Arial"/>
                        </a:rPr>
                        <a:t>(</a:t>
                      </a:r>
                      <a:r>
                        <a:rPr lang="en-US" sz="1200" dirty="0" err="1" smtClean="0">
                          <a:effectLst/>
                          <a:latin typeface="Calibri"/>
                          <a:ea typeface="Calibri"/>
                          <a:cs typeface="Arial"/>
                        </a:rPr>
                        <a:t>MoV</a:t>
                      </a:r>
                      <a:r>
                        <a:rPr lang="en-US" sz="1200" dirty="0" smtClean="0">
                          <a:effectLst/>
                          <a:latin typeface="Calibri"/>
                          <a:ea typeface="Calibri"/>
                          <a:cs typeface="Arial"/>
                        </a:rPr>
                        <a:t>)</a:t>
                      </a:r>
                      <a:endParaRPr lang="en-US" sz="1050" dirty="0">
                        <a:effectLst/>
                        <a:latin typeface="Calibri"/>
                        <a:ea typeface="Calibri"/>
                        <a:cs typeface="Arial"/>
                      </a:endParaRPr>
                    </a:p>
                  </a:txBody>
                  <a:tcPr marL="61086" marR="61086" marT="0" marB="0"/>
                </a:tc>
                <a:tc>
                  <a:txBody>
                    <a:bodyPr/>
                    <a:lstStyle/>
                    <a:p>
                      <a:pPr marL="0" marR="0">
                        <a:lnSpc>
                          <a:spcPct val="115000"/>
                        </a:lnSpc>
                        <a:spcBef>
                          <a:spcPts val="0"/>
                        </a:spcBef>
                        <a:spcAft>
                          <a:spcPts val="0"/>
                        </a:spcAft>
                      </a:pPr>
                      <a:r>
                        <a:rPr lang="ru-RU" sz="1600" b="1" dirty="0">
                          <a:solidFill>
                            <a:srgbClr val="FF0000"/>
                          </a:solidFill>
                          <a:effectLst/>
                        </a:rPr>
                        <a:t>Риски и </a:t>
                      </a:r>
                      <a:r>
                        <a:rPr lang="ru-RU" sz="1600" b="1" dirty="0" smtClean="0">
                          <a:solidFill>
                            <a:srgbClr val="FF0000"/>
                          </a:solidFill>
                          <a:effectLst/>
                        </a:rPr>
                        <a:t>предположения</a:t>
                      </a:r>
                      <a:endParaRPr lang="en-US" sz="1600" b="1" dirty="0" smtClean="0">
                        <a:solidFill>
                          <a:srgbClr val="FF0000"/>
                        </a:solidFill>
                        <a:effectLst/>
                      </a:endParaRPr>
                    </a:p>
                    <a:p>
                      <a:pPr marL="0" marR="0">
                        <a:lnSpc>
                          <a:spcPct val="115000"/>
                        </a:lnSpc>
                        <a:spcBef>
                          <a:spcPts val="0"/>
                        </a:spcBef>
                        <a:spcAft>
                          <a:spcPts val="0"/>
                        </a:spcAft>
                      </a:pPr>
                      <a:r>
                        <a:rPr lang="en-US" sz="1200" b="1" dirty="0" smtClean="0">
                          <a:solidFill>
                            <a:srgbClr val="FF0000"/>
                          </a:solidFill>
                          <a:effectLst/>
                          <a:latin typeface="Calibri"/>
                          <a:ea typeface="Calibri"/>
                          <a:cs typeface="Arial"/>
                        </a:rPr>
                        <a:t>(Risks and Assumptions)</a:t>
                      </a:r>
                      <a:endParaRPr lang="en-US" sz="1050" b="1" dirty="0">
                        <a:solidFill>
                          <a:srgbClr val="FF0000"/>
                        </a:solidFill>
                        <a:effectLst/>
                        <a:latin typeface="Calibri"/>
                        <a:ea typeface="Calibri"/>
                        <a:cs typeface="Arial"/>
                      </a:endParaRPr>
                    </a:p>
                  </a:txBody>
                  <a:tcPr marL="61086" marR="61086" marT="0" marB="0"/>
                </a:tc>
                <a:tc>
                  <a:txBody>
                    <a:bodyPr/>
                    <a:lstStyle/>
                    <a:p>
                      <a:pPr marL="0" marR="0">
                        <a:lnSpc>
                          <a:spcPct val="115000"/>
                        </a:lnSpc>
                        <a:spcBef>
                          <a:spcPts val="0"/>
                        </a:spcBef>
                        <a:spcAft>
                          <a:spcPts val="0"/>
                        </a:spcAft>
                      </a:pPr>
                      <a:r>
                        <a:rPr lang="ru-RU" sz="1600" dirty="0">
                          <a:effectLst/>
                        </a:rPr>
                        <a:t>Роль партнеров</a:t>
                      </a:r>
                      <a:r>
                        <a:rPr lang="ru-RU" sz="1100" dirty="0">
                          <a:effectLst/>
                        </a:rPr>
                        <a:t> </a:t>
                      </a:r>
                      <a:endParaRPr lang="en-US" sz="1100" dirty="0" smtClean="0">
                        <a:effectLst/>
                      </a:endParaRPr>
                    </a:p>
                    <a:p>
                      <a:pPr marL="0" marR="0">
                        <a:lnSpc>
                          <a:spcPct val="115000"/>
                        </a:lnSpc>
                        <a:spcBef>
                          <a:spcPts val="0"/>
                        </a:spcBef>
                        <a:spcAft>
                          <a:spcPts val="0"/>
                        </a:spcAft>
                      </a:pPr>
                      <a:r>
                        <a:rPr lang="ru-RU" sz="1100" u="sng" dirty="0" smtClean="0">
                          <a:effectLst/>
                        </a:rPr>
                        <a:t>описать </a:t>
                      </a:r>
                      <a:r>
                        <a:rPr lang="ru-RU" sz="1100" u="sng" dirty="0">
                          <a:effectLst/>
                        </a:rPr>
                        <a:t>вклад партнеров вне системы </a:t>
                      </a:r>
                      <a:r>
                        <a:rPr lang="ru-RU" sz="1100" u="sng" dirty="0" smtClean="0">
                          <a:effectLst/>
                        </a:rPr>
                        <a:t>ООН</a:t>
                      </a:r>
                      <a:endParaRPr lang="en-US" sz="1200" dirty="0">
                        <a:effectLst/>
                      </a:endParaRPr>
                    </a:p>
                    <a:p>
                      <a:pPr marL="0" marR="0">
                        <a:lnSpc>
                          <a:spcPct val="115000"/>
                        </a:lnSpc>
                        <a:spcBef>
                          <a:spcPts val="0"/>
                        </a:spcBef>
                        <a:spcAft>
                          <a:spcPts val="0"/>
                        </a:spcAft>
                      </a:pPr>
                      <a:r>
                        <a:rPr lang="ru-RU" sz="1100" u="none" strike="noStrike" dirty="0">
                          <a:effectLst/>
                        </a:rPr>
                        <a:t> </a:t>
                      </a:r>
                      <a:endParaRPr lang="en-US" sz="1200" dirty="0">
                        <a:effectLst/>
                      </a:endParaRPr>
                    </a:p>
                    <a:p>
                      <a:pPr marL="0" marR="0">
                        <a:lnSpc>
                          <a:spcPct val="115000"/>
                        </a:lnSpc>
                        <a:spcBef>
                          <a:spcPts val="0"/>
                        </a:spcBef>
                        <a:spcAft>
                          <a:spcPts val="0"/>
                        </a:spcAft>
                      </a:pPr>
                      <a:r>
                        <a:rPr lang="ru-RU" sz="1100" dirty="0">
                          <a:effectLst/>
                        </a:rPr>
                        <a:t> </a:t>
                      </a:r>
                      <a:endParaRPr lang="en-US" sz="1200" dirty="0">
                        <a:effectLst/>
                        <a:latin typeface="Calibri"/>
                        <a:ea typeface="Calibri"/>
                        <a:cs typeface="Arial"/>
                      </a:endParaRPr>
                    </a:p>
                  </a:txBody>
                  <a:tcPr marL="61086" marR="61086" marT="0" marB="0"/>
                </a:tc>
                <a:tc>
                  <a:txBody>
                    <a:bodyPr/>
                    <a:lstStyle/>
                    <a:p>
                      <a:pPr marL="0" marR="0">
                        <a:lnSpc>
                          <a:spcPct val="115000"/>
                        </a:lnSpc>
                        <a:spcBef>
                          <a:spcPts val="0"/>
                        </a:spcBef>
                        <a:spcAft>
                          <a:spcPts val="0"/>
                        </a:spcAft>
                      </a:pPr>
                      <a:r>
                        <a:rPr lang="ru-RU" sz="1600" dirty="0">
                          <a:effectLst/>
                        </a:rPr>
                        <a:t>Ориентировочные потребности и источники ресурсного обеспечения</a:t>
                      </a:r>
                      <a:endParaRPr lang="en-US" sz="1200" dirty="0">
                        <a:effectLst/>
                      </a:endParaRPr>
                    </a:p>
                    <a:p>
                      <a:pPr marL="0" marR="0">
                        <a:lnSpc>
                          <a:spcPct val="115000"/>
                        </a:lnSpc>
                        <a:spcBef>
                          <a:spcPts val="0"/>
                        </a:spcBef>
                        <a:spcAft>
                          <a:spcPts val="0"/>
                        </a:spcAft>
                      </a:pPr>
                      <a:r>
                        <a:rPr lang="ru-RU" sz="1100" u="sng" dirty="0">
                          <a:effectLst/>
                        </a:rPr>
                        <a:t>[оценить требуемый объем финансовых ресурсов для реализации системой ООН вклада в достижение заявленного результата и оценочный объем финансового вклада каждого агентства в достижение заявленного результата как из основного бюджета, так и из других источников Необязательный пункт: указание объема финансового вклада или совместного финансирования со стороны Правительства</a:t>
                      </a:r>
                      <a:endParaRPr lang="en-US" sz="1200" dirty="0">
                        <a:effectLst/>
                        <a:latin typeface="Calibri"/>
                        <a:ea typeface="Calibri"/>
                        <a:cs typeface="Arial"/>
                      </a:endParaRPr>
                    </a:p>
                  </a:txBody>
                  <a:tcPr marL="61086" marR="61086" marT="0" marB="0"/>
                </a:tc>
              </a:tr>
            </a:tbl>
          </a:graphicData>
        </a:graphic>
      </p:graphicFrame>
    </p:spTree>
    <p:extLst>
      <p:ext uri="{BB962C8B-B14F-4D97-AF65-F5344CB8AC3E}">
        <p14:creationId xmlns:p14="http://schemas.microsoft.com/office/powerpoint/2010/main" val="4557101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8274" name="Rectangle 2"/>
          <p:cNvSpPr>
            <a:spLocks noGrp="1" noChangeArrowheads="1"/>
          </p:cNvSpPr>
          <p:nvPr>
            <p:ph type="title" idx="4294967295"/>
          </p:nvPr>
        </p:nvSpPr>
        <p:spPr>
          <a:xfrm>
            <a:off x="685800" y="76200"/>
            <a:ext cx="7772400" cy="1143000"/>
          </a:xfrm>
        </p:spPr>
        <p:txBody>
          <a:bodyPr/>
          <a:lstStyle/>
          <a:p>
            <a:pPr eaLnBrk="1" hangingPunct="1">
              <a:defRPr/>
            </a:pPr>
            <a:r>
              <a:rPr lang="en-US" sz="2800" smtClean="0"/>
              <a:t>Example: </a:t>
            </a:r>
            <a:br>
              <a:rPr lang="en-US" sz="2800" smtClean="0"/>
            </a:br>
            <a:r>
              <a:rPr lang="en-US" sz="2800" smtClean="0"/>
              <a:t>Indicators, Baseline, Target and MoV</a:t>
            </a:r>
            <a:endParaRPr lang="en-GB" sz="2800" smtClean="0"/>
          </a:p>
        </p:txBody>
      </p:sp>
      <p:sp>
        <p:nvSpPr>
          <p:cNvPr id="61443" name="Rectangle 3"/>
          <p:cNvSpPr>
            <a:spLocks noChangeArrowheads="1"/>
          </p:cNvSpPr>
          <p:nvPr/>
        </p:nvSpPr>
        <p:spPr bwMode="auto">
          <a:xfrm>
            <a:off x="307975" y="4029075"/>
            <a:ext cx="2816225" cy="2286000"/>
          </a:xfrm>
          <a:prstGeom prst="rect">
            <a:avLst/>
          </a:prstGeom>
          <a:noFill/>
          <a:ln w="9525">
            <a:solidFill>
              <a:schemeClr val="tx1"/>
            </a:solidFill>
            <a:miter lim="800000"/>
            <a:headEnd/>
            <a:tailEnd/>
          </a:ln>
          <a:effectLst/>
        </p:spPr>
        <p:txBody>
          <a:bodyPr anchor="ctr"/>
          <a:lstStyle/>
          <a:p>
            <a:r>
              <a:rPr lang="en-GB" sz="2400" i="1" u="sng">
                <a:solidFill>
                  <a:srgbClr val="000099"/>
                </a:solidFill>
              </a:rPr>
              <a:t>Output:</a:t>
            </a:r>
          </a:p>
          <a:p>
            <a:r>
              <a:rPr lang="en-GB" sz="2400">
                <a:solidFill>
                  <a:srgbClr val="000099"/>
                </a:solidFill>
              </a:rPr>
              <a:t>800 teachers in Belem Province can deliver the new curriculum effectively</a:t>
            </a:r>
          </a:p>
        </p:txBody>
      </p:sp>
      <p:sp>
        <p:nvSpPr>
          <p:cNvPr id="61444" name="Rectangle 4"/>
          <p:cNvSpPr>
            <a:spLocks noChangeArrowheads="1"/>
          </p:cNvSpPr>
          <p:nvPr/>
        </p:nvSpPr>
        <p:spPr bwMode="auto">
          <a:xfrm>
            <a:off x="250825" y="1362075"/>
            <a:ext cx="2873375" cy="2309813"/>
          </a:xfrm>
          <a:prstGeom prst="rect">
            <a:avLst/>
          </a:prstGeom>
          <a:noFill/>
          <a:ln w="9525">
            <a:solidFill>
              <a:schemeClr val="tx1"/>
            </a:solidFill>
            <a:miter lim="800000"/>
            <a:headEnd/>
            <a:tailEnd/>
          </a:ln>
          <a:effectLst/>
        </p:spPr>
        <p:txBody>
          <a:bodyPr anchor="ctr"/>
          <a:lstStyle/>
          <a:p>
            <a:r>
              <a:rPr lang="en-GB" sz="2400" i="1" u="sng">
                <a:solidFill>
                  <a:srgbClr val="000099"/>
                </a:solidFill>
              </a:rPr>
              <a:t>Outcome:</a:t>
            </a:r>
          </a:p>
          <a:p>
            <a:r>
              <a:rPr lang="en-GB" sz="2400">
                <a:solidFill>
                  <a:srgbClr val="000099"/>
                </a:solidFill>
              </a:rPr>
              <a:t>By 2007, more girls in </a:t>
            </a:r>
            <a:r>
              <a:rPr lang="en-GB" sz="2400" i="1">
                <a:solidFill>
                  <a:srgbClr val="000099"/>
                </a:solidFill>
              </a:rPr>
              <a:t>Belem </a:t>
            </a:r>
            <a:r>
              <a:rPr lang="en-GB" sz="2400">
                <a:solidFill>
                  <a:srgbClr val="000099"/>
                </a:solidFill>
              </a:rPr>
              <a:t>Province enjoy a quality, basic education</a:t>
            </a:r>
          </a:p>
        </p:txBody>
      </p:sp>
      <p:sp>
        <p:nvSpPr>
          <p:cNvPr id="61445" name="Oval 5"/>
          <p:cNvSpPr>
            <a:spLocks noChangeArrowheads="1"/>
          </p:cNvSpPr>
          <p:nvPr/>
        </p:nvSpPr>
        <p:spPr bwMode="auto">
          <a:xfrm>
            <a:off x="3282950" y="1195388"/>
            <a:ext cx="3089275" cy="2655887"/>
          </a:xfrm>
          <a:prstGeom prst="ellipse">
            <a:avLst/>
          </a:prstGeom>
          <a:solidFill>
            <a:srgbClr val="FFFF00"/>
          </a:solidFill>
          <a:ln w="9525">
            <a:solidFill>
              <a:schemeClr val="tx1"/>
            </a:solidFill>
            <a:round/>
            <a:headEnd/>
            <a:tailEnd/>
          </a:ln>
          <a:effectLst/>
        </p:spPr>
        <p:txBody>
          <a:bodyPr anchor="ctr">
            <a:spAutoFit/>
          </a:bodyPr>
          <a:lstStyle/>
          <a:p>
            <a:pPr>
              <a:lnSpc>
                <a:spcPct val="90000"/>
              </a:lnSpc>
            </a:pPr>
            <a:r>
              <a:rPr lang="en-US" u="sng"/>
              <a:t>Indicator:</a:t>
            </a:r>
            <a:r>
              <a:rPr lang="en-US"/>
              <a:t> </a:t>
            </a:r>
          </a:p>
          <a:p>
            <a:pPr>
              <a:lnSpc>
                <a:spcPct val="90000"/>
              </a:lnSpc>
            </a:pPr>
            <a:r>
              <a:rPr lang="en-US"/>
              <a:t>Net enrolment ratio</a:t>
            </a:r>
          </a:p>
          <a:p>
            <a:pPr>
              <a:lnSpc>
                <a:spcPct val="90000"/>
              </a:lnSpc>
            </a:pPr>
            <a:r>
              <a:rPr lang="en-US"/>
              <a:t>(M; F)</a:t>
            </a:r>
          </a:p>
          <a:p>
            <a:pPr>
              <a:lnSpc>
                <a:spcPct val="90000"/>
              </a:lnSpc>
            </a:pPr>
            <a:r>
              <a:rPr lang="en-US" u="sng"/>
              <a:t>Baseline:</a:t>
            </a:r>
            <a:r>
              <a:rPr lang="en-US"/>
              <a:t> F:45%</a:t>
            </a:r>
          </a:p>
          <a:p>
            <a:pPr>
              <a:lnSpc>
                <a:spcPct val="90000"/>
              </a:lnSpc>
            </a:pPr>
            <a:r>
              <a:rPr lang="en-US" u="sng"/>
              <a:t>Target:</a:t>
            </a:r>
            <a:r>
              <a:rPr lang="en-US"/>
              <a:t> F: 75%</a:t>
            </a:r>
          </a:p>
          <a:p>
            <a:pPr>
              <a:lnSpc>
                <a:spcPct val="90000"/>
              </a:lnSpc>
            </a:pPr>
            <a:r>
              <a:rPr lang="en-US"/>
              <a:t>- % Improvement in school test scores</a:t>
            </a:r>
            <a:endParaRPr lang="en-GB"/>
          </a:p>
        </p:txBody>
      </p:sp>
      <p:sp>
        <p:nvSpPr>
          <p:cNvPr id="61446" name="Oval 6"/>
          <p:cNvSpPr>
            <a:spLocks noChangeArrowheads="1"/>
          </p:cNvSpPr>
          <p:nvPr/>
        </p:nvSpPr>
        <p:spPr bwMode="auto">
          <a:xfrm>
            <a:off x="6248400" y="1484313"/>
            <a:ext cx="2665413" cy="2009775"/>
          </a:xfrm>
          <a:prstGeom prst="ellipse">
            <a:avLst/>
          </a:prstGeom>
          <a:solidFill>
            <a:srgbClr val="99FF66"/>
          </a:solidFill>
          <a:ln w="9525">
            <a:solidFill>
              <a:schemeClr val="tx1"/>
            </a:solidFill>
            <a:round/>
            <a:headEnd/>
            <a:tailEnd/>
          </a:ln>
          <a:effectLst/>
        </p:spPr>
        <p:txBody>
          <a:bodyPr anchor="ctr">
            <a:spAutoFit/>
          </a:bodyPr>
          <a:lstStyle/>
          <a:p>
            <a:pPr>
              <a:lnSpc>
                <a:spcPct val="90000"/>
              </a:lnSpc>
            </a:pPr>
            <a:r>
              <a:rPr lang="en-US" u="sng" dirty="0">
                <a:solidFill>
                  <a:schemeClr val="tx2"/>
                </a:solidFill>
              </a:rPr>
              <a:t>Source of Data</a:t>
            </a:r>
          </a:p>
          <a:p>
            <a:pPr>
              <a:lnSpc>
                <a:spcPct val="90000"/>
              </a:lnSpc>
              <a:buFontTx/>
              <a:buChar char="-"/>
            </a:pPr>
            <a:r>
              <a:rPr lang="en-US" dirty="0">
                <a:solidFill>
                  <a:schemeClr val="tx2"/>
                </a:solidFill>
              </a:rPr>
              <a:t>MICS (survey)</a:t>
            </a:r>
          </a:p>
          <a:p>
            <a:pPr>
              <a:lnSpc>
                <a:spcPct val="90000"/>
              </a:lnSpc>
              <a:buFontTx/>
              <a:buChar char="-"/>
            </a:pPr>
            <a:r>
              <a:rPr lang="en-US" dirty="0">
                <a:solidFill>
                  <a:schemeClr val="tx2"/>
                </a:solidFill>
              </a:rPr>
              <a:t>Annual school test scores report</a:t>
            </a:r>
            <a:endParaRPr lang="en-GB" dirty="0">
              <a:solidFill>
                <a:schemeClr val="tx2"/>
              </a:solidFill>
            </a:endParaRPr>
          </a:p>
        </p:txBody>
      </p:sp>
      <p:sp>
        <p:nvSpPr>
          <p:cNvPr id="61447" name="Oval 7"/>
          <p:cNvSpPr>
            <a:spLocks noChangeArrowheads="1"/>
          </p:cNvSpPr>
          <p:nvPr/>
        </p:nvSpPr>
        <p:spPr bwMode="auto">
          <a:xfrm>
            <a:off x="3046413" y="3648075"/>
            <a:ext cx="3582987" cy="3151188"/>
          </a:xfrm>
          <a:prstGeom prst="ellipse">
            <a:avLst/>
          </a:prstGeom>
          <a:solidFill>
            <a:srgbClr val="FFFF00"/>
          </a:solidFill>
          <a:ln w="9525">
            <a:solidFill>
              <a:schemeClr val="tx1"/>
            </a:solidFill>
            <a:round/>
            <a:headEnd/>
            <a:tailEnd/>
          </a:ln>
          <a:effectLst/>
        </p:spPr>
        <p:txBody>
          <a:bodyPr lIns="0" tIns="0" rIns="0" bIns="0">
            <a:spAutoFit/>
          </a:bodyPr>
          <a:lstStyle/>
          <a:p>
            <a:pPr>
              <a:lnSpc>
                <a:spcPct val="90000"/>
              </a:lnSpc>
            </a:pPr>
            <a:r>
              <a:rPr lang="en-US" u="sng"/>
              <a:t>Indicator:</a:t>
            </a:r>
            <a:r>
              <a:rPr lang="en-US"/>
              <a:t> </a:t>
            </a:r>
          </a:p>
          <a:p>
            <a:pPr>
              <a:lnSpc>
                <a:spcPct val="90000"/>
              </a:lnSpc>
            </a:pPr>
            <a:r>
              <a:rPr lang="en-US"/>
              <a:t># Teachers with new certification</a:t>
            </a:r>
          </a:p>
          <a:p>
            <a:pPr>
              <a:lnSpc>
                <a:spcPct val="90000"/>
              </a:lnSpc>
            </a:pPr>
            <a:r>
              <a:rPr lang="en-US" u="sng"/>
              <a:t>Baseline:</a:t>
            </a:r>
            <a:r>
              <a:rPr lang="en-US"/>
              <a:t> 0</a:t>
            </a:r>
          </a:p>
          <a:p>
            <a:pPr>
              <a:lnSpc>
                <a:spcPct val="90000"/>
              </a:lnSpc>
            </a:pPr>
            <a:r>
              <a:rPr lang="en-US" u="sng"/>
              <a:t>Target:</a:t>
            </a:r>
            <a:r>
              <a:rPr lang="en-US"/>
              <a:t> 800</a:t>
            </a:r>
          </a:p>
          <a:p>
            <a:pPr>
              <a:lnSpc>
                <a:spcPct val="90000"/>
              </a:lnSpc>
              <a:buFontTx/>
              <a:buChar char="-"/>
            </a:pPr>
            <a:r>
              <a:rPr lang="en-US"/>
              <a:t>Teacher proficiency reports</a:t>
            </a:r>
          </a:p>
          <a:p>
            <a:pPr>
              <a:lnSpc>
                <a:spcPct val="90000"/>
              </a:lnSpc>
              <a:buFontTx/>
              <a:buChar char="-"/>
            </a:pPr>
            <a:r>
              <a:rPr lang="en-GB"/>
              <a:t>Improvement in school satisfaction ratings</a:t>
            </a:r>
          </a:p>
        </p:txBody>
      </p:sp>
      <p:sp>
        <p:nvSpPr>
          <p:cNvPr id="61448" name="Oval 8"/>
          <p:cNvSpPr>
            <a:spLocks noChangeArrowheads="1"/>
          </p:cNvSpPr>
          <p:nvPr/>
        </p:nvSpPr>
        <p:spPr bwMode="auto">
          <a:xfrm>
            <a:off x="6372225" y="4332288"/>
            <a:ext cx="2665413" cy="2009775"/>
          </a:xfrm>
          <a:prstGeom prst="ellipse">
            <a:avLst/>
          </a:prstGeom>
          <a:solidFill>
            <a:srgbClr val="99FF66"/>
          </a:solidFill>
          <a:ln w="9525">
            <a:solidFill>
              <a:schemeClr val="tx1"/>
            </a:solidFill>
            <a:round/>
            <a:headEnd/>
            <a:tailEnd/>
          </a:ln>
          <a:effectLst/>
        </p:spPr>
        <p:txBody>
          <a:bodyPr anchor="ctr">
            <a:spAutoFit/>
          </a:bodyPr>
          <a:lstStyle/>
          <a:p>
            <a:pPr>
              <a:lnSpc>
                <a:spcPct val="90000"/>
              </a:lnSpc>
            </a:pPr>
            <a:r>
              <a:rPr lang="en-US" u="sng">
                <a:solidFill>
                  <a:schemeClr val="tx2"/>
                </a:solidFill>
              </a:rPr>
              <a:t>Source of Data</a:t>
            </a:r>
            <a:r>
              <a:rPr lang="en-US">
                <a:solidFill>
                  <a:schemeClr val="tx2"/>
                </a:solidFill>
              </a:rPr>
              <a:t>:</a:t>
            </a:r>
          </a:p>
          <a:p>
            <a:pPr>
              <a:lnSpc>
                <a:spcPct val="90000"/>
              </a:lnSpc>
              <a:buFontTx/>
              <a:buChar char="-"/>
            </a:pPr>
            <a:r>
              <a:rPr lang="en-US">
                <a:solidFill>
                  <a:schemeClr val="tx2"/>
                </a:solidFill>
              </a:rPr>
              <a:t> MECYS  EMIS</a:t>
            </a:r>
          </a:p>
          <a:p>
            <a:pPr>
              <a:lnSpc>
                <a:spcPct val="90000"/>
              </a:lnSpc>
              <a:buFontTx/>
              <a:buChar char="-"/>
            </a:pPr>
            <a:r>
              <a:rPr lang="en-US">
                <a:solidFill>
                  <a:schemeClr val="tx2"/>
                </a:solidFill>
              </a:rPr>
              <a:t>School satisfaction surveys</a:t>
            </a:r>
            <a:endParaRPr lang="en-GB">
              <a:solidFill>
                <a:schemeClr val="tx2"/>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8274" name="Rectangle 2"/>
          <p:cNvSpPr>
            <a:spLocks noGrp="1" noChangeArrowheads="1"/>
          </p:cNvSpPr>
          <p:nvPr>
            <p:ph type="title" idx="4294967295"/>
          </p:nvPr>
        </p:nvSpPr>
        <p:spPr>
          <a:xfrm>
            <a:off x="685800" y="76199"/>
            <a:ext cx="7772400" cy="1285875"/>
          </a:xfrm>
        </p:spPr>
        <p:txBody>
          <a:bodyPr/>
          <a:lstStyle/>
          <a:p>
            <a:pPr algn="l" eaLnBrk="1" hangingPunct="1">
              <a:defRPr/>
            </a:pPr>
            <a:r>
              <a:rPr lang="ru-RU" sz="2800" dirty="0" smtClean="0"/>
              <a:t>Пример</a:t>
            </a:r>
            <a:r>
              <a:rPr lang="en-US" sz="2800" dirty="0" smtClean="0"/>
              <a:t>: </a:t>
            </a:r>
            <a:r>
              <a:rPr lang="ru-RU" sz="2800" dirty="0" smtClean="0"/>
              <a:t/>
            </a:r>
            <a:br>
              <a:rPr lang="ru-RU" sz="2800" dirty="0" smtClean="0"/>
            </a:br>
            <a:r>
              <a:rPr lang="ru-RU" sz="2800" dirty="0" smtClean="0"/>
              <a:t>Индикаторы</a:t>
            </a:r>
            <a:r>
              <a:rPr lang="en-US" sz="2800" dirty="0" smtClean="0"/>
              <a:t>, </a:t>
            </a:r>
            <a:r>
              <a:rPr lang="ru-RU" sz="2800" dirty="0" smtClean="0"/>
              <a:t>исходные показатели</a:t>
            </a:r>
            <a:r>
              <a:rPr lang="en-US" sz="2800" dirty="0" smtClean="0"/>
              <a:t>, </a:t>
            </a:r>
            <a:r>
              <a:rPr lang="ru-RU" sz="2800" dirty="0" smtClean="0"/>
              <a:t>Цель</a:t>
            </a:r>
            <a:r>
              <a:rPr lang="en-US" sz="2800" dirty="0" smtClean="0"/>
              <a:t> </a:t>
            </a:r>
            <a:r>
              <a:rPr lang="ru-RU" sz="2800" dirty="0" smtClean="0"/>
              <a:t>и способы проверки</a:t>
            </a:r>
            <a:endParaRPr lang="en-GB" sz="2800" dirty="0" smtClean="0"/>
          </a:p>
        </p:txBody>
      </p:sp>
      <p:sp>
        <p:nvSpPr>
          <p:cNvPr id="61443" name="Rectangle 3"/>
          <p:cNvSpPr>
            <a:spLocks noChangeArrowheads="1"/>
          </p:cNvSpPr>
          <p:nvPr/>
        </p:nvSpPr>
        <p:spPr bwMode="auto">
          <a:xfrm>
            <a:off x="307975" y="4029075"/>
            <a:ext cx="2816225" cy="2286000"/>
          </a:xfrm>
          <a:prstGeom prst="rect">
            <a:avLst/>
          </a:prstGeom>
          <a:noFill/>
          <a:ln w="9525">
            <a:solidFill>
              <a:schemeClr val="tx1"/>
            </a:solidFill>
            <a:miter lim="800000"/>
            <a:headEnd/>
            <a:tailEnd/>
          </a:ln>
          <a:effectLst/>
        </p:spPr>
        <p:txBody>
          <a:bodyPr anchor="ctr"/>
          <a:lstStyle/>
          <a:p>
            <a:r>
              <a:rPr lang="ru-RU" sz="2400" i="1" u="sng" dirty="0" smtClean="0">
                <a:solidFill>
                  <a:srgbClr val="000099"/>
                </a:solidFill>
              </a:rPr>
              <a:t>Выход</a:t>
            </a:r>
            <a:r>
              <a:rPr lang="en-US" sz="2400" i="1" u="sng" dirty="0" smtClean="0">
                <a:solidFill>
                  <a:srgbClr val="000099"/>
                </a:solidFill>
              </a:rPr>
              <a:t> </a:t>
            </a:r>
            <a:r>
              <a:rPr lang="en-US" i="1" u="sng" dirty="0" smtClean="0">
                <a:solidFill>
                  <a:srgbClr val="000099"/>
                </a:solidFill>
              </a:rPr>
              <a:t>(output)</a:t>
            </a:r>
            <a:r>
              <a:rPr lang="en-GB" sz="2400" i="1" u="sng" dirty="0" smtClean="0">
                <a:solidFill>
                  <a:srgbClr val="000099"/>
                </a:solidFill>
              </a:rPr>
              <a:t>:</a:t>
            </a:r>
            <a:endParaRPr lang="en-GB" sz="2400" i="1" u="sng" dirty="0">
              <a:solidFill>
                <a:srgbClr val="000099"/>
              </a:solidFill>
            </a:endParaRPr>
          </a:p>
          <a:p>
            <a:r>
              <a:rPr lang="en-GB" sz="2400" dirty="0">
                <a:solidFill>
                  <a:srgbClr val="000099"/>
                </a:solidFill>
              </a:rPr>
              <a:t>800 </a:t>
            </a:r>
            <a:r>
              <a:rPr lang="ru-RU" sz="2400" dirty="0" smtClean="0">
                <a:solidFill>
                  <a:srgbClr val="000099"/>
                </a:solidFill>
              </a:rPr>
              <a:t>учителей в провинции </a:t>
            </a:r>
            <a:r>
              <a:rPr lang="ru-RU" sz="2400" dirty="0" err="1" smtClean="0">
                <a:solidFill>
                  <a:srgbClr val="000099"/>
                </a:solidFill>
              </a:rPr>
              <a:t>Белем</a:t>
            </a:r>
            <a:r>
              <a:rPr lang="ru-RU" sz="2400" dirty="0" smtClean="0">
                <a:solidFill>
                  <a:srgbClr val="000099"/>
                </a:solidFill>
              </a:rPr>
              <a:t> готовы к эффективному преподаванию по новой программе</a:t>
            </a:r>
            <a:endParaRPr lang="en-GB" sz="2400" dirty="0">
              <a:solidFill>
                <a:srgbClr val="000099"/>
              </a:solidFill>
            </a:endParaRPr>
          </a:p>
        </p:txBody>
      </p:sp>
      <p:sp>
        <p:nvSpPr>
          <p:cNvPr id="61444" name="Rectangle 4"/>
          <p:cNvSpPr>
            <a:spLocks noChangeArrowheads="1"/>
          </p:cNvSpPr>
          <p:nvPr/>
        </p:nvSpPr>
        <p:spPr bwMode="auto">
          <a:xfrm>
            <a:off x="250825" y="1362075"/>
            <a:ext cx="3042443" cy="2309813"/>
          </a:xfrm>
          <a:prstGeom prst="rect">
            <a:avLst/>
          </a:prstGeom>
          <a:noFill/>
          <a:ln w="9525">
            <a:solidFill>
              <a:schemeClr val="tx1"/>
            </a:solidFill>
            <a:miter lim="800000"/>
            <a:headEnd/>
            <a:tailEnd/>
          </a:ln>
          <a:effectLst/>
        </p:spPr>
        <p:txBody>
          <a:bodyPr anchor="ctr"/>
          <a:lstStyle/>
          <a:p>
            <a:r>
              <a:rPr lang="ru-RU" sz="2400" i="1" u="sng" dirty="0" smtClean="0">
                <a:solidFill>
                  <a:srgbClr val="000099"/>
                </a:solidFill>
              </a:rPr>
              <a:t>Результат</a:t>
            </a:r>
            <a:r>
              <a:rPr lang="en-US" sz="2400" i="1" u="sng" dirty="0" smtClean="0">
                <a:solidFill>
                  <a:srgbClr val="000099"/>
                </a:solidFill>
              </a:rPr>
              <a:t> </a:t>
            </a:r>
            <a:r>
              <a:rPr lang="en-US" i="1" u="sng" dirty="0" smtClean="0">
                <a:solidFill>
                  <a:srgbClr val="000099"/>
                </a:solidFill>
              </a:rPr>
              <a:t>(outcome)</a:t>
            </a:r>
            <a:r>
              <a:rPr lang="en-GB" sz="2400" i="1" u="sng" dirty="0" smtClean="0">
                <a:solidFill>
                  <a:srgbClr val="000099"/>
                </a:solidFill>
              </a:rPr>
              <a:t>:</a:t>
            </a:r>
            <a:endParaRPr lang="en-GB" sz="2400" i="1" u="sng" dirty="0">
              <a:solidFill>
                <a:srgbClr val="000099"/>
              </a:solidFill>
            </a:endParaRPr>
          </a:p>
          <a:p>
            <a:r>
              <a:rPr lang="ru-RU" sz="2000" dirty="0" smtClean="0">
                <a:solidFill>
                  <a:srgbClr val="000099"/>
                </a:solidFill>
              </a:rPr>
              <a:t>К </a:t>
            </a:r>
            <a:r>
              <a:rPr lang="en-GB" sz="2000" dirty="0" smtClean="0">
                <a:solidFill>
                  <a:srgbClr val="000099"/>
                </a:solidFill>
              </a:rPr>
              <a:t>2007</a:t>
            </a:r>
            <a:r>
              <a:rPr lang="ru-RU" sz="2000" dirty="0" smtClean="0">
                <a:solidFill>
                  <a:srgbClr val="000099"/>
                </a:solidFill>
              </a:rPr>
              <a:t> году</a:t>
            </a:r>
            <a:r>
              <a:rPr lang="en-GB" sz="2000" dirty="0" smtClean="0">
                <a:solidFill>
                  <a:srgbClr val="000099"/>
                </a:solidFill>
              </a:rPr>
              <a:t> </a:t>
            </a:r>
            <a:r>
              <a:rPr lang="ru-RU" sz="2000" dirty="0" smtClean="0">
                <a:solidFill>
                  <a:srgbClr val="000099"/>
                </a:solidFill>
              </a:rPr>
              <a:t>больше девочек в провинции </a:t>
            </a:r>
            <a:r>
              <a:rPr lang="ru-RU" sz="2000" dirty="0" err="1" smtClean="0">
                <a:solidFill>
                  <a:srgbClr val="000099"/>
                </a:solidFill>
              </a:rPr>
              <a:t>Белем</a:t>
            </a:r>
            <a:r>
              <a:rPr lang="ru-RU" sz="2000" dirty="0" smtClean="0">
                <a:solidFill>
                  <a:srgbClr val="000099"/>
                </a:solidFill>
              </a:rPr>
              <a:t> получают качественное базовое образование</a:t>
            </a:r>
            <a:endParaRPr lang="en-GB" sz="2000" dirty="0">
              <a:solidFill>
                <a:srgbClr val="000099"/>
              </a:solidFill>
            </a:endParaRPr>
          </a:p>
        </p:txBody>
      </p:sp>
      <p:sp>
        <p:nvSpPr>
          <p:cNvPr id="61445" name="Oval 5"/>
          <p:cNvSpPr>
            <a:spLocks noChangeArrowheads="1"/>
          </p:cNvSpPr>
          <p:nvPr/>
        </p:nvSpPr>
        <p:spPr bwMode="auto">
          <a:xfrm>
            <a:off x="3293268" y="1143000"/>
            <a:ext cx="3089275" cy="3129088"/>
          </a:xfrm>
          <a:prstGeom prst="ellipse">
            <a:avLst/>
          </a:prstGeom>
          <a:solidFill>
            <a:srgbClr val="FFFF00"/>
          </a:solidFill>
          <a:ln w="9525">
            <a:solidFill>
              <a:schemeClr val="tx1"/>
            </a:solidFill>
            <a:round/>
            <a:headEnd/>
            <a:tailEnd/>
          </a:ln>
          <a:effectLst/>
        </p:spPr>
        <p:txBody>
          <a:bodyPr anchor="ctr">
            <a:spAutoFit/>
          </a:bodyPr>
          <a:lstStyle/>
          <a:p>
            <a:pPr>
              <a:lnSpc>
                <a:spcPct val="90000"/>
              </a:lnSpc>
            </a:pPr>
            <a:r>
              <a:rPr lang="ru-RU" sz="1400" u="sng" dirty="0" smtClean="0"/>
              <a:t>Индикатор</a:t>
            </a:r>
            <a:r>
              <a:rPr lang="en-US" sz="1400" u="sng" dirty="0" smtClean="0"/>
              <a:t> </a:t>
            </a:r>
            <a:r>
              <a:rPr lang="en-US" sz="1100" u="sng" dirty="0" smtClean="0"/>
              <a:t>(indicator</a:t>
            </a:r>
            <a:r>
              <a:rPr lang="en-US" sz="1400" u="sng" dirty="0" smtClean="0"/>
              <a:t>):</a:t>
            </a:r>
            <a:r>
              <a:rPr lang="en-US" sz="1400" dirty="0" smtClean="0"/>
              <a:t> </a:t>
            </a:r>
            <a:endParaRPr lang="en-US" sz="1400" dirty="0"/>
          </a:p>
          <a:p>
            <a:pPr>
              <a:lnSpc>
                <a:spcPct val="90000"/>
              </a:lnSpc>
            </a:pPr>
            <a:r>
              <a:rPr lang="ru-RU" sz="1400" dirty="0" smtClean="0"/>
              <a:t>Чистый коэффициент охвата</a:t>
            </a:r>
            <a:endParaRPr lang="en-US" sz="1400" dirty="0"/>
          </a:p>
          <a:p>
            <a:pPr>
              <a:lnSpc>
                <a:spcPct val="90000"/>
              </a:lnSpc>
            </a:pPr>
            <a:r>
              <a:rPr lang="en-US" sz="1400" dirty="0"/>
              <a:t>(M; </a:t>
            </a:r>
            <a:r>
              <a:rPr lang="ru-RU" sz="1400" dirty="0" smtClean="0"/>
              <a:t>Ж</a:t>
            </a:r>
            <a:r>
              <a:rPr lang="en-US" sz="1400" dirty="0" smtClean="0"/>
              <a:t>)</a:t>
            </a:r>
            <a:endParaRPr lang="en-US" sz="1400" dirty="0"/>
          </a:p>
          <a:p>
            <a:pPr>
              <a:lnSpc>
                <a:spcPct val="90000"/>
              </a:lnSpc>
            </a:pPr>
            <a:r>
              <a:rPr lang="ru-RU" sz="1400" u="sng" dirty="0" smtClean="0"/>
              <a:t>Исходный показатель</a:t>
            </a:r>
            <a:r>
              <a:rPr lang="en-US" sz="1400" u="sng" dirty="0" smtClean="0"/>
              <a:t> (</a:t>
            </a:r>
            <a:r>
              <a:rPr lang="en-US" sz="1100" u="sng" dirty="0" smtClean="0"/>
              <a:t>baseline</a:t>
            </a:r>
            <a:r>
              <a:rPr lang="en-US" sz="1400" u="sng" dirty="0" smtClean="0"/>
              <a:t>):</a:t>
            </a:r>
            <a:r>
              <a:rPr lang="en-US" sz="1400" dirty="0" smtClean="0"/>
              <a:t> </a:t>
            </a:r>
            <a:r>
              <a:rPr lang="ru-RU" sz="1400" dirty="0" smtClean="0"/>
              <a:t>Ж</a:t>
            </a:r>
            <a:r>
              <a:rPr lang="en-US" sz="1400" dirty="0" smtClean="0"/>
              <a:t>:45</a:t>
            </a:r>
            <a:r>
              <a:rPr lang="en-US" sz="1400" dirty="0"/>
              <a:t>%</a:t>
            </a:r>
          </a:p>
          <a:p>
            <a:pPr>
              <a:lnSpc>
                <a:spcPct val="90000"/>
              </a:lnSpc>
            </a:pPr>
            <a:r>
              <a:rPr lang="ru-RU" sz="1400" u="sng" dirty="0" smtClean="0"/>
              <a:t>Целевой показатель</a:t>
            </a:r>
            <a:r>
              <a:rPr lang="en-US" sz="1400" u="sng" dirty="0" smtClean="0"/>
              <a:t> (</a:t>
            </a:r>
            <a:r>
              <a:rPr lang="en-US" sz="1100" u="sng" dirty="0" smtClean="0"/>
              <a:t>target</a:t>
            </a:r>
            <a:r>
              <a:rPr lang="en-US" sz="1400" u="sng" dirty="0" smtClean="0"/>
              <a:t>):</a:t>
            </a:r>
            <a:r>
              <a:rPr lang="en-US" sz="1400" dirty="0" smtClean="0"/>
              <a:t> </a:t>
            </a:r>
            <a:r>
              <a:rPr lang="ru-RU" sz="1400" dirty="0"/>
              <a:t>Ж</a:t>
            </a:r>
            <a:r>
              <a:rPr lang="en-US" sz="1400" dirty="0" smtClean="0"/>
              <a:t>: </a:t>
            </a:r>
            <a:r>
              <a:rPr lang="en-US" sz="1400" dirty="0"/>
              <a:t>75%</a:t>
            </a:r>
          </a:p>
          <a:p>
            <a:pPr>
              <a:lnSpc>
                <a:spcPct val="90000"/>
              </a:lnSpc>
            </a:pPr>
            <a:r>
              <a:rPr lang="en-US" sz="1400" dirty="0"/>
              <a:t>- % </a:t>
            </a:r>
            <a:r>
              <a:rPr lang="ru-RU" sz="1400" dirty="0" smtClean="0"/>
              <a:t>улучшения баллов, полученных по школьным тестам</a:t>
            </a:r>
            <a:endParaRPr lang="en-GB" sz="1400" dirty="0"/>
          </a:p>
        </p:txBody>
      </p:sp>
      <p:sp>
        <p:nvSpPr>
          <p:cNvPr id="61446" name="Oval 6"/>
          <p:cNvSpPr>
            <a:spLocks noChangeArrowheads="1"/>
          </p:cNvSpPr>
          <p:nvPr/>
        </p:nvSpPr>
        <p:spPr bwMode="auto">
          <a:xfrm>
            <a:off x="6248400" y="1742633"/>
            <a:ext cx="2665413" cy="1493133"/>
          </a:xfrm>
          <a:prstGeom prst="ellipse">
            <a:avLst/>
          </a:prstGeom>
          <a:solidFill>
            <a:srgbClr val="99FF66"/>
          </a:solidFill>
          <a:ln w="9525">
            <a:solidFill>
              <a:schemeClr val="tx1"/>
            </a:solidFill>
            <a:round/>
            <a:headEnd/>
            <a:tailEnd/>
          </a:ln>
          <a:effectLst/>
        </p:spPr>
        <p:txBody>
          <a:bodyPr anchor="ctr">
            <a:spAutoFit/>
          </a:bodyPr>
          <a:lstStyle/>
          <a:p>
            <a:pPr>
              <a:lnSpc>
                <a:spcPct val="90000"/>
              </a:lnSpc>
            </a:pPr>
            <a:r>
              <a:rPr lang="ru-RU" sz="1400" u="sng" dirty="0" smtClean="0">
                <a:solidFill>
                  <a:schemeClr val="tx2"/>
                </a:solidFill>
              </a:rPr>
              <a:t>Источник данных</a:t>
            </a:r>
            <a:endParaRPr lang="en-US" sz="1400" u="sng" dirty="0">
              <a:solidFill>
                <a:schemeClr val="tx2"/>
              </a:solidFill>
            </a:endParaRPr>
          </a:p>
          <a:p>
            <a:pPr>
              <a:lnSpc>
                <a:spcPct val="90000"/>
              </a:lnSpc>
              <a:buFontTx/>
              <a:buChar char="-"/>
            </a:pPr>
            <a:r>
              <a:rPr lang="en-US" sz="1400" dirty="0">
                <a:solidFill>
                  <a:schemeClr val="tx2"/>
                </a:solidFill>
              </a:rPr>
              <a:t>MICS </a:t>
            </a:r>
            <a:r>
              <a:rPr lang="en-US" sz="1400" dirty="0" smtClean="0">
                <a:solidFill>
                  <a:schemeClr val="tx2"/>
                </a:solidFill>
              </a:rPr>
              <a:t>(</a:t>
            </a:r>
            <a:r>
              <a:rPr lang="ru-RU" sz="1400" dirty="0" smtClean="0">
                <a:solidFill>
                  <a:schemeClr val="tx2"/>
                </a:solidFill>
              </a:rPr>
              <a:t>опросы</a:t>
            </a:r>
            <a:r>
              <a:rPr lang="en-US" sz="1400" dirty="0" smtClean="0">
                <a:solidFill>
                  <a:schemeClr val="tx2"/>
                </a:solidFill>
              </a:rPr>
              <a:t>)</a:t>
            </a:r>
            <a:endParaRPr lang="en-US" sz="1400" dirty="0">
              <a:solidFill>
                <a:schemeClr val="tx2"/>
              </a:solidFill>
            </a:endParaRPr>
          </a:p>
          <a:p>
            <a:pPr>
              <a:lnSpc>
                <a:spcPct val="90000"/>
              </a:lnSpc>
              <a:buFontTx/>
              <a:buChar char="-"/>
            </a:pPr>
            <a:r>
              <a:rPr lang="ru-RU" sz="1400" dirty="0" smtClean="0">
                <a:solidFill>
                  <a:schemeClr val="tx2"/>
                </a:solidFill>
              </a:rPr>
              <a:t>Годовые отчеты о результатах тестирования</a:t>
            </a:r>
            <a:endParaRPr lang="en-GB" sz="1400" dirty="0">
              <a:solidFill>
                <a:schemeClr val="tx2"/>
              </a:solidFill>
            </a:endParaRPr>
          </a:p>
        </p:txBody>
      </p:sp>
      <p:sp>
        <p:nvSpPr>
          <p:cNvPr id="61447" name="Oval 7"/>
          <p:cNvSpPr>
            <a:spLocks noChangeArrowheads="1"/>
          </p:cNvSpPr>
          <p:nvPr/>
        </p:nvSpPr>
        <p:spPr bwMode="auto">
          <a:xfrm>
            <a:off x="3046413" y="3943657"/>
            <a:ext cx="3582987" cy="2570786"/>
          </a:xfrm>
          <a:prstGeom prst="ellipse">
            <a:avLst/>
          </a:prstGeom>
          <a:solidFill>
            <a:srgbClr val="FFFF00"/>
          </a:solidFill>
          <a:ln w="9525">
            <a:solidFill>
              <a:schemeClr val="tx1"/>
            </a:solidFill>
            <a:round/>
            <a:headEnd/>
            <a:tailEnd/>
          </a:ln>
          <a:effectLst/>
        </p:spPr>
        <p:txBody>
          <a:bodyPr lIns="0" tIns="0" rIns="0" bIns="0">
            <a:spAutoFit/>
          </a:bodyPr>
          <a:lstStyle/>
          <a:p>
            <a:pPr>
              <a:lnSpc>
                <a:spcPct val="90000"/>
              </a:lnSpc>
            </a:pPr>
            <a:r>
              <a:rPr lang="ru-RU" sz="1200" u="sng" dirty="0" smtClean="0"/>
              <a:t>Индикатор</a:t>
            </a:r>
            <a:r>
              <a:rPr lang="en-US" sz="1200" u="sng" dirty="0"/>
              <a:t> (indicator)</a:t>
            </a:r>
            <a:r>
              <a:rPr lang="en-US" sz="1600" u="sng" dirty="0"/>
              <a:t>:</a:t>
            </a:r>
            <a:r>
              <a:rPr lang="en-US" sz="1600" dirty="0"/>
              <a:t> </a:t>
            </a:r>
            <a:endParaRPr lang="en-US" sz="1600" dirty="0" smtClean="0"/>
          </a:p>
          <a:p>
            <a:pPr>
              <a:lnSpc>
                <a:spcPct val="90000"/>
              </a:lnSpc>
            </a:pPr>
            <a:r>
              <a:rPr lang="en-US" sz="1200" dirty="0" smtClean="0"/>
              <a:t># </a:t>
            </a:r>
            <a:r>
              <a:rPr lang="ru-RU" sz="1200" dirty="0" smtClean="0"/>
              <a:t>учителей – обладателей нового сертификата</a:t>
            </a:r>
            <a:endParaRPr lang="en-US" sz="1200" dirty="0"/>
          </a:p>
          <a:p>
            <a:pPr>
              <a:lnSpc>
                <a:spcPct val="90000"/>
              </a:lnSpc>
            </a:pPr>
            <a:r>
              <a:rPr lang="ru-RU" sz="1200" u="sng" dirty="0" smtClean="0"/>
              <a:t>Исходный показатель </a:t>
            </a:r>
            <a:r>
              <a:rPr lang="en-US" sz="1600" u="sng" dirty="0"/>
              <a:t>(</a:t>
            </a:r>
            <a:r>
              <a:rPr lang="en-US" sz="1200" u="sng" dirty="0"/>
              <a:t>baseline</a:t>
            </a:r>
            <a:r>
              <a:rPr lang="en-US" sz="1600" u="sng" dirty="0"/>
              <a:t>):</a:t>
            </a:r>
            <a:r>
              <a:rPr lang="en-US" sz="1600" dirty="0"/>
              <a:t> </a:t>
            </a:r>
            <a:r>
              <a:rPr lang="en-US" sz="1200" dirty="0" smtClean="0"/>
              <a:t>0</a:t>
            </a:r>
            <a:endParaRPr lang="en-US" sz="1200" dirty="0"/>
          </a:p>
          <a:p>
            <a:pPr>
              <a:lnSpc>
                <a:spcPct val="90000"/>
              </a:lnSpc>
            </a:pPr>
            <a:r>
              <a:rPr lang="ru-RU" sz="1200" u="sng" dirty="0" smtClean="0"/>
              <a:t>Целевой показатель</a:t>
            </a:r>
            <a:r>
              <a:rPr lang="en-US" sz="1600" u="sng" dirty="0"/>
              <a:t> (</a:t>
            </a:r>
            <a:r>
              <a:rPr lang="en-US" sz="1200" u="sng" dirty="0"/>
              <a:t>target</a:t>
            </a:r>
            <a:r>
              <a:rPr lang="en-US" sz="1600" u="sng" dirty="0"/>
              <a:t>):</a:t>
            </a:r>
            <a:r>
              <a:rPr lang="en-US" sz="1200" dirty="0" smtClean="0"/>
              <a:t> </a:t>
            </a:r>
            <a:r>
              <a:rPr lang="en-US" sz="1200" dirty="0"/>
              <a:t>800</a:t>
            </a:r>
          </a:p>
          <a:p>
            <a:pPr>
              <a:lnSpc>
                <a:spcPct val="90000"/>
              </a:lnSpc>
              <a:buFontTx/>
              <a:buChar char="-"/>
            </a:pPr>
            <a:r>
              <a:rPr lang="ru-RU" sz="1200" dirty="0" smtClean="0"/>
              <a:t>Отчеты о подготовленности учителей</a:t>
            </a:r>
            <a:endParaRPr lang="en-US" sz="1200" dirty="0"/>
          </a:p>
          <a:p>
            <a:pPr>
              <a:lnSpc>
                <a:spcPct val="90000"/>
              </a:lnSpc>
              <a:buFontTx/>
              <a:buChar char="-"/>
            </a:pPr>
            <a:r>
              <a:rPr lang="ru-RU" sz="1200" dirty="0" smtClean="0"/>
              <a:t>Улучшение показателей удовлетворенности школьным образованием</a:t>
            </a:r>
            <a:endParaRPr lang="en-GB" sz="1200" dirty="0"/>
          </a:p>
        </p:txBody>
      </p:sp>
      <p:sp>
        <p:nvSpPr>
          <p:cNvPr id="61448" name="Oval 8"/>
          <p:cNvSpPr>
            <a:spLocks noChangeArrowheads="1"/>
          </p:cNvSpPr>
          <p:nvPr/>
        </p:nvSpPr>
        <p:spPr bwMode="auto">
          <a:xfrm>
            <a:off x="6372225" y="4045291"/>
            <a:ext cx="2665413" cy="2583769"/>
          </a:xfrm>
          <a:prstGeom prst="ellipse">
            <a:avLst/>
          </a:prstGeom>
          <a:solidFill>
            <a:srgbClr val="99FF66"/>
          </a:solidFill>
          <a:ln w="9525">
            <a:solidFill>
              <a:schemeClr val="tx1"/>
            </a:solidFill>
            <a:round/>
            <a:headEnd/>
            <a:tailEnd/>
          </a:ln>
          <a:effectLst/>
        </p:spPr>
        <p:txBody>
          <a:bodyPr anchor="ctr">
            <a:spAutoFit/>
          </a:bodyPr>
          <a:lstStyle/>
          <a:p>
            <a:pPr>
              <a:lnSpc>
                <a:spcPct val="90000"/>
              </a:lnSpc>
            </a:pPr>
            <a:r>
              <a:rPr lang="ru-RU" u="sng" dirty="0" smtClean="0">
                <a:solidFill>
                  <a:schemeClr val="tx2"/>
                </a:solidFill>
              </a:rPr>
              <a:t>Источник данных</a:t>
            </a:r>
            <a:r>
              <a:rPr lang="en-US" dirty="0" smtClean="0">
                <a:solidFill>
                  <a:schemeClr val="tx2"/>
                </a:solidFill>
              </a:rPr>
              <a:t>:</a:t>
            </a:r>
            <a:endParaRPr lang="en-US" dirty="0">
              <a:solidFill>
                <a:schemeClr val="tx2"/>
              </a:solidFill>
            </a:endParaRPr>
          </a:p>
          <a:p>
            <a:pPr>
              <a:lnSpc>
                <a:spcPct val="90000"/>
              </a:lnSpc>
              <a:buFontTx/>
              <a:buChar char="-"/>
            </a:pPr>
            <a:r>
              <a:rPr lang="en-US" dirty="0">
                <a:solidFill>
                  <a:schemeClr val="tx2"/>
                </a:solidFill>
              </a:rPr>
              <a:t> MECYS  EMIS</a:t>
            </a:r>
          </a:p>
          <a:p>
            <a:pPr>
              <a:lnSpc>
                <a:spcPct val="90000"/>
              </a:lnSpc>
              <a:buFontTx/>
              <a:buChar char="-"/>
            </a:pPr>
            <a:r>
              <a:rPr lang="ru-RU" dirty="0" smtClean="0">
                <a:solidFill>
                  <a:schemeClr val="tx2"/>
                </a:solidFill>
              </a:rPr>
              <a:t>Опросы об удовлетворенности школьным образованием</a:t>
            </a:r>
            <a:endParaRPr lang="en-GB" dirty="0">
              <a:solidFill>
                <a:schemeClr val="tx2"/>
              </a:solidFill>
            </a:endParaRPr>
          </a:p>
        </p:txBody>
      </p:sp>
    </p:spTree>
    <p:extLst>
      <p:ext uri="{BB962C8B-B14F-4D97-AF65-F5344CB8AC3E}">
        <p14:creationId xmlns:p14="http://schemas.microsoft.com/office/powerpoint/2010/main" val="10931095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395288" y="1633538"/>
            <a:ext cx="8353425" cy="4675187"/>
          </a:xfrm>
          <a:noFill/>
        </p:spPr>
        <p:txBody>
          <a:bodyPr/>
          <a:lstStyle/>
          <a:p>
            <a:pPr eaLnBrk="1" hangingPunct="1">
              <a:lnSpc>
                <a:spcPct val="80000"/>
              </a:lnSpc>
              <a:spcAft>
                <a:spcPct val="55000"/>
              </a:spcAft>
              <a:buClr>
                <a:srgbClr val="006699"/>
              </a:buClr>
              <a:buFont typeface="Wingdings" pitchFamily="2" charset="2"/>
              <a:buNone/>
            </a:pPr>
            <a:r>
              <a:rPr lang="ru-RU" sz="2400" b="1" dirty="0" smtClean="0"/>
              <a:t>Изменение деятельности институтов или институционального поведения</a:t>
            </a:r>
          </a:p>
          <a:p>
            <a:pPr eaLnBrk="1" hangingPunct="1">
              <a:lnSpc>
                <a:spcPct val="80000"/>
              </a:lnSpc>
              <a:spcAft>
                <a:spcPct val="55000"/>
              </a:spcAft>
              <a:buClr>
                <a:srgbClr val="006699"/>
              </a:buClr>
              <a:buFont typeface="Wingdings" pitchFamily="2" charset="2"/>
              <a:buChar char="§"/>
            </a:pPr>
            <a:r>
              <a:rPr lang="ru-RU" sz="2400" dirty="0" smtClean="0"/>
              <a:t>Стратегический вклад в реализацию национальных приоритетов/ЦРТ</a:t>
            </a:r>
          </a:p>
          <a:p>
            <a:pPr eaLnBrk="1" hangingPunct="1">
              <a:lnSpc>
                <a:spcPct val="80000"/>
              </a:lnSpc>
              <a:spcAft>
                <a:spcPct val="55000"/>
              </a:spcAft>
              <a:buClr>
                <a:srgbClr val="006699"/>
              </a:buClr>
              <a:buFont typeface="Wingdings" pitchFamily="2" charset="2"/>
              <a:buChar char="§"/>
            </a:pPr>
            <a:r>
              <a:rPr lang="ru-RU" sz="2400" dirty="0" smtClean="0"/>
              <a:t>Количество результатов определяется существующими проблемами и конкурентными преимуществами системы ООН в стране</a:t>
            </a:r>
          </a:p>
          <a:p>
            <a:pPr eaLnBrk="1" hangingPunct="1">
              <a:lnSpc>
                <a:spcPct val="80000"/>
              </a:lnSpc>
              <a:spcAft>
                <a:spcPct val="55000"/>
              </a:spcAft>
              <a:buClr>
                <a:srgbClr val="006699"/>
              </a:buClr>
              <a:buFont typeface="Wingdings" pitchFamily="2" charset="2"/>
              <a:buChar char="§"/>
            </a:pPr>
            <a:r>
              <a:rPr lang="ru-RU" sz="2400" dirty="0" smtClean="0"/>
              <a:t>Совместные приоритеты (не предполагающие при этом вклада от каждого агентства)</a:t>
            </a:r>
          </a:p>
          <a:p>
            <a:pPr eaLnBrk="1" hangingPunct="1">
              <a:lnSpc>
                <a:spcPct val="80000"/>
              </a:lnSpc>
              <a:spcAft>
                <a:spcPct val="55000"/>
              </a:spcAft>
              <a:buClr>
                <a:srgbClr val="006699"/>
              </a:buClr>
              <a:buFont typeface="Wingdings" pitchFamily="2" charset="2"/>
              <a:buChar char="§"/>
            </a:pPr>
            <a:r>
              <a:rPr lang="ru-RU" altLang="ja-JP" sz="2400" dirty="0" smtClean="0"/>
              <a:t>Обеспечиваются взаимодействием составляющих выходов</a:t>
            </a:r>
          </a:p>
          <a:p>
            <a:pPr eaLnBrk="1" hangingPunct="1">
              <a:lnSpc>
                <a:spcPct val="80000"/>
              </a:lnSpc>
              <a:spcAft>
                <a:spcPct val="55000"/>
              </a:spcAft>
              <a:buClr>
                <a:srgbClr val="006699"/>
              </a:buClr>
              <a:buFont typeface="Wingdings" pitchFamily="2" charset="2"/>
              <a:buChar char="§"/>
            </a:pPr>
            <a:r>
              <a:rPr lang="ru-RU" altLang="ja-JP" sz="2400" dirty="0" smtClean="0"/>
              <a:t>Отражают выбор относительно стратегии или политики</a:t>
            </a:r>
            <a:endParaRPr lang="ru-RU" sz="2400" b="1" dirty="0" smtClean="0"/>
          </a:p>
        </p:txBody>
      </p:sp>
      <p:sp>
        <p:nvSpPr>
          <p:cNvPr id="2506755" name="Rectangle 3"/>
          <p:cNvSpPr>
            <a:spLocks noGrp="1" noChangeArrowheads="1"/>
          </p:cNvSpPr>
          <p:nvPr>
            <p:ph type="title"/>
          </p:nvPr>
        </p:nvSpPr>
        <p:spPr>
          <a:xfrm>
            <a:off x="1120775" y="269875"/>
            <a:ext cx="7772400" cy="1143000"/>
          </a:xfrm>
        </p:spPr>
        <p:txBody>
          <a:bodyPr/>
          <a:lstStyle/>
          <a:p>
            <a:pPr eaLnBrk="1" hangingPunct="1">
              <a:defRPr/>
            </a:pPr>
            <a:r>
              <a:rPr lang="ru-RU" sz="3600" dirty="0" smtClean="0"/>
              <a:t>Результаты </a:t>
            </a:r>
            <a:r>
              <a:rPr lang="ru-RU" sz="2400" dirty="0" smtClean="0"/>
              <a:t>(</a:t>
            </a:r>
            <a:r>
              <a:rPr lang="en-US" sz="2400" dirty="0" smtClean="0"/>
              <a:t>Outcomes)</a:t>
            </a:r>
            <a:r>
              <a:rPr lang="ru-RU" sz="3600" dirty="0" smtClean="0"/>
              <a:t>: </a:t>
            </a:r>
            <a:r>
              <a:rPr dirty="0"/>
              <a:t/>
            </a:r>
            <a:br>
              <a:rPr dirty="0"/>
            </a:br>
            <a:r>
              <a:rPr lang="ru-RU" sz="3600" dirty="0" smtClean="0"/>
              <a:t>Определение и ключевые особенности</a:t>
            </a:r>
          </a:p>
        </p:txBody>
      </p:sp>
    </p:spTree>
    <p:extLst>
      <p:ext uri="{BB962C8B-B14F-4D97-AF65-F5344CB8AC3E}">
        <p14:creationId xmlns:p14="http://schemas.microsoft.com/office/powerpoint/2010/main" val="39434038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lstStyle/>
          <a:p>
            <a:r>
              <a:rPr lang="en-US" dirty="0" smtClean="0"/>
              <a:t>CHAIN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4911258"/>
              </p:ext>
            </p:extLst>
          </p:nvPr>
        </p:nvGraphicFramePr>
        <p:xfrm>
          <a:off x="152400" y="1600200"/>
          <a:ext cx="8839200" cy="5222240"/>
        </p:xfrm>
        <a:graphic>
          <a:graphicData uri="http://schemas.openxmlformats.org/drawingml/2006/table">
            <a:tbl>
              <a:tblPr firstRow="1" bandRow="1">
                <a:tableStyleId>{5C22544A-7EE6-4342-B048-85BDC9FD1C3A}</a:tableStyleId>
              </a:tblPr>
              <a:tblGrid>
                <a:gridCol w="1767840"/>
                <a:gridCol w="1767840"/>
                <a:gridCol w="1767840"/>
                <a:gridCol w="1767840"/>
                <a:gridCol w="1767840"/>
              </a:tblGrid>
              <a:tr h="370840">
                <a:tc gridSpan="2">
                  <a:txBody>
                    <a:bodyPr/>
                    <a:lstStyle/>
                    <a:p>
                      <a:pPr algn="ctr"/>
                      <a:r>
                        <a:rPr lang="en-US" dirty="0" smtClean="0"/>
                        <a:t>IMPLEMENTATION</a:t>
                      </a:r>
                      <a:endParaRPr lang="en-US" dirty="0"/>
                    </a:p>
                  </a:txBody>
                  <a:tcPr>
                    <a:solidFill>
                      <a:srgbClr val="FFC000"/>
                    </a:solidFill>
                  </a:tcPr>
                </a:tc>
                <a:tc hMerge="1">
                  <a:txBody>
                    <a:bodyPr/>
                    <a:lstStyle/>
                    <a:p>
                      <a:endParaRPr lang="en-US" dirty="0"/>
                    </a:p>
                  </a:txBody>
                  <a:tcPr/>
                </a:tc>
                <a:tc gridSpan="3">
                  <a:txBody>
                    <a:bodyPr/>
                    <a:lstStyle/>
                    <a:p>
                      <a:pPr algn="ctr"/>
                      <a:r>
                        <a:rPr lang="en-US" dirty="0" smtClean="0"/>
                        <a:t>RESULTS</a:t>
                      </a:r>
                      <a:endParaRPr lang="en-US" dirty="0"/>
                    </a:p>
                  </a:txBody>
                  <a:tcPr>
                    <a:solidFill>
                      <a:srgbClr val="FFC000"/>
                    </a:solidFill>
                  </a:tcPr>
                </a:tc>
                <a:tc hMerge="1">
                  <a:txBody>
                    <a:bodyPr/>
                    <a:lstStyle/>
                    <a:p>
                      <a:endParaRPr lang="en-US" dirty="0"/>
                    </a:p>
                  </a:txBody>
                  <a:tcPr/>
                </a:tc>
                <a:tc hMerge="1">
                  <a:txBody>
                    <a:bodyPr/>
                    <a:lstStyle/>
                    <a:p>
                      <a:endParaRPr lang="en-US" dirty="0"/>
                    </a:p>
                  </a:txBody>
                  <a:tcPr/>
                </a:tc>
              </a:tr>
              <a:tr h="370840">
                <a:tc>
                  <a:txBody>
                    <a:bodyPr/>
                    <a:lstStyle/>
                    <a:p>
                      <a:pPr algn="ctr"/>
                      <a:r>
                        <a:rPr lang="en-US" dirty="0" smtClean="0">
                          <a:solidFill>
                            <a:srgbClr val="C00000"/>
                          </a:solidFill>
                        </a:rPr>
                        <a:t>Inputs</a:t>
                      </a:r>
                      <a:endParaRPr lang="en-US" dirty="0">
                        <a:solidFill>
                          <a:srgbClr val="C00000"/>
                        </a:solidFill>
                      </a:endParaRPr>
                    </a:p>
                  </a:txBody>
                  <a:tcPr/>
                </a:tc>
                <a:tc>
                  <a:txBody>
                    <a:bodyPr/>
                    <a:lstStyle/>
                    <a:p>
                      <a:pPr algn="ctr"/>
                      <a:r>
                        <a:rPr lang="en-US" dirty="0" smtClean="0">
                          <a:solidFill>
                            <a:srgbClr val="C00000"/>
                          </a:solidFill>
                        </a:rPr>
                        <a:t>Activities</a:t>
                      </a:r>
                      <a:endParaRPr lang="en-US" dirty="0">
                        <a:solidFill>
                          <a:srgbClr val="C00000"/>
                        </a:solidFill>
                      </a:endParaRPr>
                    </a:p>
                  </a:txBody>
                  <a:tcPr/>
                </a:tc>
                <a:tc>
                  <a:txBody>
                    <a:bodyPr/>
                    <a:lstStyle/>
                    <a:p>
                      <a:pPr algn="ctr"/>
                      <a:r>
                        <a:rPr lang="en-US" dirty="0" smtClean="0">
                          <a:solidFill>
                            <a:srgbClr val="C00000"/>
                          </a:solidFill>
                        </a:rPr>
                        <a:t>Outputs</a:t>
                      </a:r>
                      <a:endParaRPr lang="en-US" dirty="0">
                        <a:solidFill>
                          <a:srgbClr val="C00000"/>
                        </a:solidFill>
                      </a:endParaRPr>
                    </a:p>
                  </a:txBody>
                  <a:tcPr/>
                </a:tc>
                <a:tc>
                  <a:txBody>
                    <a:bodyPr/>
                    <a:lstStyle/>
                    <a:p>
                      <a:pPr algn="ctr"/>
                      <a:r>
                        <a:rPr lang="en-US" dirty="0" smtClean="0">
                          <a:solidFill>
                            <a:srgbClr val="C00000"/>
                          </a:solidFill>
                        </a:rPr>
                        <a:t>Outcomes</a:t>
                      </a:r>
                      <a:endParaRPr lang="en-US" dirty="0">
                        <a:solidFill>
                          <a:srgbClr val="C00000"/>
                        </a:solidFill>
                      </a:endParaRPr>
                    </a:p>
                  </a:txBody>
                  <a:tcPr/>
                </a:tc>
                <a:tc>
                  <a:txBody>
                    <a:bodyPr/>
                    <a:lstStyle/>
                    <a:p>
                      <a:pPr algn="ctr"/>
                      <a:r>
                        <a:rPr lang="en-US" dirty="0" smtClean="0">
                          <a:solidFill>
                            <a:srgbClr val="C00000"/>
                          </a:solidFill>
                        </a:rPr>
                        <a:t>Goals</a:t>
                      </a:r>
                      <a:endParaRPr lang="en-US" dirty="0">
                        <a:solidFill>
                          <a:srgbClr val="C00000"/>
                        </a:solidFill>
                      </a:endParaRPr>
                    </a:p>
                  </a:txBody>
                  <a:tcPr/>
                </a:tc>
              </a:tr>
              <a:tr h="370840">
                <a:tc>
                  <a:txBody>
                    <a:bodyPr/>
                    <a:lstStyle/>
                    <a:p>
                      <a:r>
                        <a:rPr lang="en-US" dirty="0" smtClean="0">
                          <a:solidFill>
                            <a:schemeClr val="tx1"/>
                          </a:solidFill>
                        </a:rPr>
                        <a:t>Financial,</a:t>
                      </a:r>
                      <a:r>
                        <a:rPr lang="en-US" baseline="0" dirty="0" smtClean="0">
                          <a:solidFill>
                            <a:schemeClr val="tx1"/>
                          </a:solidFill>
                        </a:rPr>
                        <a:t> technical, and human  resources;</a:t>
                      </a:r>
                    </a:p>
                    <a:p>
                      <a:r>
                        <a:rPr lang="en-US" baseline="0" dirty="0" smtClean="0">
                          <a:solidFill>
                            <a:schemeClr val="tx1"/>
                          </a:solidFill>
                        </a:rPr>
                        <a:t>Knowledge transfer;</a:t>
                      </a:r>
                    </a:p>
                    <a:p>
                      <a:r>
                        <a:rPr lang="en-US" baseline="0" dirty="0" smtClean="0">
                          <a:solidFill>
                            <a:schemeClr val="tx1"/>
                          </a:solidFill>
                        </a:rPr>
                        <a:t>Technical support;</a:t>
                      </a:r>
                    </a:p>
                    <a:p>
                      <a:r>
                        <a:rPr lang="en-US" baseline="0" dirty="0" smtClean="0">
                          <a:solidFill>
                            <a:schemeClr val="tx1"/>
                          </a:solidFill>
                        </a:rPr>
                        <a:t>Other</a:t>
                      </a:r>
                    </a:p>
                  </a:txBody>
                  <a:tcPr/>
                </a:tc>
                <a:tc>
                  <a:txBody>
                    <a:bodyPr/>
                    <a:lstStyle/>
                    <a:p>
                      <a:r>
                        <a:rPr lang="en-US" dirty="0" smtClean="0">
                          <a:solidFill>
                            <a:schemeClr val="tx1"/>
                          </a:solidFill>
                        </a:rPr>
                        <a:t>Actions and processes that are utilizing </a:t>
                      </a:r>
                      <a:r>
                        <a:rPr lang="en-US" baseline="0" dirty="0" smtClean="0">
                          <a:solidFill>
                            <a:schemeClr val="tx1"/>
                          </a:solidFill>
                        </a:rPr>
                        <a:t> inputs to produce and deliver outputs</a:t>
                      </a:r>
                      <a:endParaRPr lang="en-US" dirty="0">
                        <a:solidFill>
                          <a:schemeClr val="tx1"/>
                        </a:solidFill>
                      </a:endParaRPr>
                    </a:p>
                  </a:txBody>
                  <a:tcPr/>
                </a:tc>
                <a:tc>
                  <a:txBody>
                    <a:bodyPr/>
                    <a:lstStyle/>
                    <a:p>
                      <a:r>
                        <a:rPr lang="en-US" dirty="0" smtClean="0">
                          <a:solidFill>
                            <a:schemeClr val="tx1"/>
                          </a:solidFill>
                        </a:rPr>
                        <a:t>Products, services, skills, evidence, individual and institutional capacities</a:t>
                      </a:r>
                      <a:r>
                        <a:rPr lang="en-US" baseline="0" dirty="0" smtClean="0">
                          <a:solidFill>
                            <a:schemeClr val="tx1"/>
                          </a:solidFill>
                        </a:rPr>
                        <a:t> that are delivered from inputs and activities</a:t>
                      </a:r>
                      <a:r>
                        <a:rPr lang="en-US" dirty="0" smtClean="0">
                          <a:solidFill>
                            <a:schemeClr val="tx1"/>
                          </a:solidFill>
                        </a:rPr>
                        <a:t>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1-2 years</a:t>
                      </a:r>
                      <a:endParaRPr lang="en-US" b="1" dirty="0">
                        <a:solidFill>
                          <a:srgbClr val="FF0000"/>
                        </a:solidFill>
                      </a:endParaRPr>
                    </a:p>
                  </a:txBody>
                  <a:tcPr/>
                </a:tc>
                <a:tc>
                  <a:txBody>
                    <a:bodyPr/>
                    <a:lstStyle/>
                    <a:p>
                      <a:r>
                        <a:rPr lang="en-US" dirty="0" smtClean="0">
                          <a:solidFill>
                            <a:schemeClr val="tx1"/>
                          </a:solidFill>
                        </a:rPr>
                        <a:t>Institutional and behavioral change in development conditions</a:t>
                      </a:r>
                      <a:r>
                        <a:rPr lang="en-US" baseline="0" dirty="0" smtClean="0">
                          <a:solidFill>
                            <a:schemeClr val="tx1"/>
                          </a:solidFill>
                        </a:rPr>
                        <a:t> caused by delivery and utilization of outputs. </a:t>
                      </a:r>
                    </a:p>
                    <a:p>
                      <a:endParaRPr lang="en-US" baseline="0" dirty="0" smtClean="0">
                        <a:solidFill>
                          <a:schemeClr val="tx1"/>
                        </a:solidFill>
                      </a:endParaRPr>
                    </a:p>
                    <a:p>
                      <a:endParaRPr lang="en-US" baseline="0" dirty="0" smtClean="0">
                        <a:solidFill>
                          <a:schemeClr val="tx1"/>
                        </a:solidFill>
                      </a:endParaRPr>
                    </a:p>
                    <a:p>
                      <a:endParaRPr lang="en-US" baseline="0" dirty="0" smtClean="0">
                        <a:solidFill>
                          <a:schemeClr val="tx1"/>
                        </a:solidFill>
                      </a:endParaRPr>
                    </a:p>
                    <a:p>
                      <a:endParaRPr lang="en-US" baseline="0" dirty="0" smtClean="0">
                        <a:solidFill>
                          <a:schemeClr val="tx1"/>
                        </a:solidFill>
                      </a:endParaRPr>
                    </a:p>
                    <a:p>
                      <a:endParaRPr lang="en-US" b="1" baseline="0" dirty="0" smtClean="0">
                        <a:solidFill>
                          <a:srgbClr val="FF0000"/>
                        </a:solidFill>
                      </a:endParaRPr>
                    </a:p>
                    <a:p>
                      <a:endParaRPr lang="en-US" b="1" baseline="0" dirty="0" smtClean="0">
                        <a:solidFill>
                          <a:srgbClr val="FF0000"/>
                        </a:solidFill>
                      </a:endParaRPr>
                    </a:p>
                    <a:p>
                      <a:r>
                        <a:rPr lang="en-US" b="1" baseline="0" dirty="0" smtClean="0">
                          <a:solidFill>
                            <a:srgbClr val="FF0000"/>
                          </a:solidFill>
                        </a:rPr>
                        <a:t>5 years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Positive and/or negative long-term effects on people’s lives produced by a development intervention, directly or indirectly, These effects can be socio-economic, cultural, institutional, environmental, technological;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rgbClr val="FF0000"/>
                          </a:solidFill>
                          <a:latin typeface="+mn-lt"/>
                          <a:ea typeface="+mn-ea"/>
                          <a:cs typeface="+mn-cs"/>
                        </a:rPr>
                        <a:t>10 years +</a:t>
                      </a:r>
                    </a:p>
                  </a:txBody>
                  <a:tcPr/>
                </a:tc>
              </a:tr>
            </a:tbl>
          </a:graphicData>
        </a:graphic>
      </p:graphicFrame>
    </p:spTree>
    <p:extLst>
      <p:ext uri="{BB962C8B-B14F-4D97-AF65-F5344CB8AC3E}">
        <p14:creationId xmlns:p14="http://schemas.microsoft.com/office/powerpoint/2010/main" val="55719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Последовательность результатов</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7087976"/>
              </p:ext>
            </p:extLst>
          </p:nvPr>
        </p:nvGraphicFramePr>
        <p:xfrm>
          <a:off x="152400" y="1600200"/>
          <a:ext cx="8839200" cy="5354320"/>
        </p:xfrm>
        <a:graphic>
          <a:graphicData uri="http://schemas.openxmlformats.org/drawingml/2006/table">
            <a:tbl>
              <a:tblPr firstRow="1" bandRow="1">
                <a:tableStyleId>{5C22544A-7EE6-4342-B048-85BDC9FD1C3A}</a:tableStyleId>
              </a:tblPr>
              <a:tblGrid>
                <a:gridCol w="1767840"/>
                <a:gridCol w="1767840"/>
                <a:gridCol w="1767840"/>
                <a:gridCol w="1767840"/>
                <a:gridCol w="1767840"/>
              </a:tblGrid>
              <a:tr h="370840">
                <a:tc gridSpan="2">
                  <a:txBody>
                    <a:bodyPr/>
                    <a:lstStyle/>
                    <a:p>
                      <a:pPr algn="ctr"/>
                      <a:r>
                        <a:rPr dirty="0" err="1"/>
                        <a:t>Реализация</a:t>
                      </a:r>
                      <a:endParaRPr lang="ru-RU" dirty="0"/>
                    </a:p>
                  </a:txBody>
                  <a:tcPr>
                    <a:solidFill>
                      <a:srgbClr val="FFC000"/>
                    </a:solidFill>
                  </a:tcPr>
                </a:tc>
                <a:tc hMerge="1">
                  <a:txBody>
                    <a:bodyPr/>
                    <a:lstStyle/>
                    <a:p>
                      <a:endParaRPr lang="en-US" dirty="0"/>
                    </a:p>
                  </a:txBody>
                  <a:tcPr/>
                </a:tc>
                <a:tc gridSpan="3">
                  <a:txBody>
                    <a:bodyPr/>
                    <a:lstStyle/>
                    <a:p>
                      <a:pPr algn="ctr"/>
                      <a:r>
                        <a:t>Результаты</a:t>
                      </a:r>
                      <a:endParaRPr lang="ru-RU" dirty="0"/>
                    </a:p>
                  </a:txBody>
                  <a:tcPr>
                    <a:solidFill>
                      <a:srgbClr val="FFC000"/>
                    </a:solidFill>
                  </a:tcPr>
                </a:tc>
                <a:tc hMerge="1">
                  <a:txBody>
                    <a:bodyPr/>
                    <a:lstStyle/>
                    <a:p>
                      <a:endParaRPr lang="en-US" dirty="0"/>
                    </a:p>
                  </a:txBody>
                  <a:tcPr/>
                </a:tc>
                <a:tc hMerge="1">
                  <a:txBody>
                    <a:bodyPr/>
                    <a:lstStyle/>
                    <a:p>
                      <a:endParaRPr lang="en-US" dirty="0"/>
                    </a:p>
                  </a:txBody>
                  <a:tcPr/>
                </a:tc>
              </a:tr>
              <a:tr h="370840">
                <a:tc>
                  <a:txBody>
                    <a:bodyPr/>
                    <a:lstStyle/>
                    <a:p>
                      <a:pPr algn="ctr"/>
                      <a:r>
                        <a:rPr lang="en-US" sz="1600" dirty="0" err="1" smtClean="0">
                          <a:solidFill>
                            <a:srgbClr val="C00000"/>
                          </a:solidFill>
                        </a:rPr>
                        <a:t>Реcурсы</a:t>
                      </a:r>
                      <a:r>
                        <a:rPr lang="en-US" sz="1600" dirty="0" smtClean="0">
                          <a:solidFill>
                            <a:srgbClr val="C00000"/>
                          </a:solidFill>
                        </a:rPr>
                        <a:t> /</a:t>
                      </a:r>
                      <a:r>
                        <a:rPr lang="en-US" sz="1600" baseline="0" dirty="0" smtClean="0">
                          <a:solidFill>
                            <a:srgbClr val="C00000"/>
                          </a:solidFill>
                        </a:rPr>
                        <a:t> </a:t>
                      </a:r>
                      <a:r>
                        <a:rPr lang="en-US" sz="1600" dirty="0" err="1" smtClean="0">
                          <a:solidFill>
                            <a:srgbClr val="C00000"/>
                          </a:solidFill>
                        </a:rPr>
                        <a:t>Вклад</a:t>
                      </a:r>
                      <a:endParaRPr lang="en-US" sz="1600" dirty="0" smtClean="0">
                        <a:solidFill>
                          <a:srgbClr val="C00000"/>
                        </a:solidFill>
                      </a:endParaRPr>
                    </a:p>
                    <a:p>
                      <a:pPr algn="ctr"/>
                      <a:r>
                        <a:rPr lang="en-US" sz="1400" dirty="0" smtClean="0">
                          <a:solidFill>
                            <a:srgbClr val="C00000"/>
                          </a:solidFill>
                        </a:rPr>
                        <a:t>(Inputs)</a:t>
                      </a:r>
                      <a:endParaRPr lang="ru-RU" sz="1400" dirty="0">
                        <a:solidFill>
                          <a:srgbClr val="C00000"/>
                        </a:solidFill>
                      </a:endParaRPr>
                    </a:p>
                  </a:txBody>
                  <a:tcPr/>
                </a:tc>
                <a:tc>
                  <a:txBody>
                    <a:bodyPr/>
                    <a:lstStyle/>
                    <a:p>
                      <a:pPr algn="ctr"/>
                      <a:r>
                        <a:rPr lang="en-US" sz="1600" dirty="0" err="1" smtClean="0">
                          <a:solidFill>
                            <a:srgbClr val="C00000"/>
                          </a:solidFill>
                        </a:rPr>
                        <a:t>Мероприятия</a:t>
                      </a:r>
                      <a:endParaRPr lang="en-US" sz="1600" dirty="0" smtClean="0">
                        <a:solidFill>
                          <a:srgbClr val="C00000"/>
                        </a:solidFill>
                      </a:endParaRPr>
                    </a:p>
                    <a:p>
                      <a:pPr algn="ctr"/>
                      <a:r>
                        <a:rPr lang="en-US" sz="1400" dirty="0" smtClean="0">
                          <a:solidFill>
                            <a:srgbClr val="C00000"/>
                          </a:solidFill>
                        </a:rPr>
                        <a:t>(Activities)</a:t>
                      </a:r>
                      <a:endParaRPr lang="ru-RU" sz="1400" dirty="0">
                        <a:solidFill>
                          <a:srgbClr val="C00000"/>
                        </a:solidFill>
                      </a:endParaRPr>
                    </a:p>
                  </a:txBody>
                  <a:tcPr/>
                </a:tc>
                <a:tc>
                  <a:txBody>
                    <a:bodyPr/>
                    <a:lstStyle/>
                    <a:p>
                      <a:pPr algn="ctr"/>
                      <a:r>
                        <a:rPr lang="en-US" sz="1600" dirty="0" err="1" smtClean="0">
                          <a:solidFill>
                            <a:srgbClr val="C00000"/>
                          </a:solidFill>
                        </a:rPr>
                        <a:t>Выходы</a:t>
                      </a:r>
                      <a:endParaRPr lang="en-US" sz="1600" dirty="0" smtClean="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rPr>
                        <a:t>(Outputs)</a:t>
                      </a:r>
                      <a:endParaRPr lang="ru-RU" sz="1400" dirty="0" smtClean="0">
                        <a:solidFill>
                          <a:srgbClr val="C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solidFill>
                            <a:srgbClr val="C00000"/>
                          </a:solidFill>
                        </a:rPr>
                        <a:t>Результаты</a:t>
                      </a:r>
                      <a:r>
                        <a:rPr lang="en-US" sz="1600" dirty="0" smtClean="0">
                          <a:solidFill>
                            <a:srgbClr val="C00000"/>
                          </a:solidFill>
                        </a:rPr>
                        <a:t> </a:t>
                      </a:r>
                      <a:r>
                        <a:rPr lang="en-US" sz="1400" dirty="0" smtClean="0">
                          <a:solidFill>
                            <a:srgbClr val="C00000"/>
                          </a:solidFill>
                        </a:rPr>
                        <a:t>(Outcomes)</a:t>
                      </a:r>
                      <a:endParaRPr lang="ru-RU" sz="1600" dirty="0" smtClean="0">
                        <a:solidFill>
                          <a:srgbClr val="C00000"/>
                        </a:solidFill>
                      </a:endParaRPr>
                    </a:p>
                  </a:txBody>
                  <a:tcPr/>
                </a:tc>
                <a:tc>
                  <a:txBody>
                    <a:bodyPr/>
                    <a:lstStyle/>
                    <a:p>
                      <a:pPr algn="ctr"/>
                      <a:r>
                        <a:rPr lang="en-US" sz="1600" dirty="0" err="1" smtClean="0">
                          <a:solidFill>
                            <a:srgbClr val="C00000"/>
                          </a:solidFill>
                        </a:rPr>
                        <a:t>Цели</a:t>
                      </a:r>
                      <a:endParaRPr lang="en-US" sz="1600" dirty="0" smtClean="0">
                        <a:solidFill>
                          <a:srgbClr val="C00000"/>
                        </a:solidFill>
                      </a:endParaRPr>
                    </a:p>
                    <a:p>
                      <a:pPr algn="ctr"/>
                      <a:r>
                        <a:rPr lang="en-US" sz="1400" dirty="0" smtClean="0">
                          <a:solidFill>
                            <a:srgbClr val="C00000"/>
                          </a:solidFill>
                        </a:rPr>
                        <a:t>(Goals)</a:t>
                      </a:r>
                      <a:endParaRPr lang="ru-RU" sz="1400" dirty="0">
                        <a:solidFill>
                          <a:srgbClr val="C00000"/>
                        </a:solidFill>
                      </a:endParaRPr>
                    </a:p>
                  </a:txBody>
                  <a:tcPr/>
                </a:tc>
              </a:tr>
              <a:tr h="370840">
                <a:tc>
                  <a:txBody>
                    <a:bodyPr/>
                    <a:lstStyle/>
                    <a:p>
                      <a:r>
                        <a:rPr lang="en-US" sz="1500" dirty="0" smtClean="0">
                          <a:solidFill>
                            <a:schemeClr val="tx1"/>
                          </a:solidFill>
                        </a:rPr>
                        <a:t>Финансовые, технические, человеческие ресурсы</a:t>
                      </a:r>
                    </a:p>
                    <a:p>
                      <a:r>
                        <a:rPr lang="en-US" sz="1500" baseline="0" dirty="0" smtClean="0">
                          <a:solidFill>
                            <a:schemeClr val="tx1"/>
                          </a:solidFill>
                        </a:rPr>
                        <a:t>Передача знаний</a:t>
                      </a:r>
                    </a:p>
                    <a:p>
                      <a:r>
                        <a:rPr lang="en-US" sz="1500" baseline="0" dirty="0" smtClean="0">
                          <a:solidFill>
                            <a:schemeClr val="tx1"/>
                          </a:solidFill>
                        </a:rPr>
                        <a:t>Техническая поддержка</a:t>
                      </a:r>
                    </a:p>
                    <a:p>
                      <a:r>
                        <a:rPr lang="en-US" sz="1500" baseline="0" dirty="0" smtClean="0">
                          <a:solidFill>
                            <a:schemeClr val="tx1"/>
                          </a:solidFill>
                        </a:rPr>
                        <a:t>Иное</a:t>
                      </a:r>
                    </a:p>
                  </a:txBody>
                  <a:tcPr/>
                </a:tc>
                <a:tc>
                  <a:txBody>
                    <a:bodyPr/>
                    <a:lstStyle/>
                    <a:p>
                      <a:r>
                        <a:rPr lang="en-US" sz="1500" dirty="0" smtClean="0">
                          <a:solidFill>
                            <a:schemeClr val="tx1"/>
                          </a:solidFill>
                        </a:rPr>
                        <a:t>Действия и процессы, предполагающие использование ресурсов для обеспечения и получения выходов</a:t>
                      </a:r>
                      <a:endParaRPr lang="ru-RU" sz="1500" dirty="0">
                        <a:solidFill>
                          <a:schemeClr val="tx1"/>
                        </a:solidFill>
                      </a:endParaRPr>
                    </a:p>
                  </a:txBody>
                  <a:tcPr/>
                </a:tc>
                <a:tc>
                  <a:txBody>
                    <a:bodyPr/>
                    <a:lstStyle/>
                    <a:p>
                      <a:r>
                        <a:rPr lang="en-US" sz="1500" dirty="0" smtClean="0">
                          <a:solidFill>
                            <a:schemeClr val="tx1"/>
                          </a:solidFill>
                        </a:rPr>
                        <a:t>Продукты, услуги, </a:t>
                      </a:r>
                      <a:r>
                        <a:rPr lang="ru-RU" sz="1500" dirty="0" smtClean="0">
                          <a:solidFill>
                            <a:schemeClr val="tx1"/>
                          </a:solidFill>
                        </a:rPr>
                        <a:t>навыки</a:t>
                      </a:r>
                      <a:r>
                        <a:rPr lang="en-US" sz="1500" dirty="0" smtClean="0">
                          <a:solidFill>
                            <a:schemeClr val="tx1"/>
                          </a:solidFill>
                        </a:rPr>
                        <a:t>, доказательства, потенциал отдельных лиц и институтов, </a:t>
                      </a:r>
                      <a:r>
                        <a:rPr lang="ru-RU" sz="1500" dirty="0" smtClean="0">
                          <a:solidFill>
                            <a:schemeClr val="tx1"/>
                          </a:solidFill>
                        </a:rPr>
                        <a:t>полученные</a:t>
                      </a:r>
                      <a:r>
                        <a:rPr lang="ru-RU" sz="1500" baseline="0" dirty="0" smtClean="0">
                          <a:solidFill>
                            <a:schemeClr val="tx1"/>
                          </a:solidFill>
                        </a:rPr>
                        <a:t> от </a:t>
                      </a:r>
                      <a:r>
                        <a:rPr lang="ru-RU" sz="1500" dirty="0" smtClean="0">
                          <a:solidFill>
                            <a:schemeClr val="tx1"/>
                          </a:solidFill>
                        </a:rPr>
                        <a:t>вкладываемых</a:t>
                      </a:r>
                      <a:r>
                        <a:rPr lang="en-US" sz="1500" dirty="0" smtClean="0">
                          <a:solidFill>
                            <a:schemeClr val="tx1"/>
                          </a:solidFill>
                        </a:rPr>
                        <a:t> ресурсов и мероприятий</a:t>
                      </a:r>
                      <a:r>
                        <a:rPr sz="1500" dirty="0"/>
                        <a:t> </a:t>
                      </a:r>
                    </a:p>
                    <a:p>
                      <a:endParaRPr lang="ru-RU" sz="1500" dirty="0" smtClean="0">
                        <a:solidFill>
                          <a:schemeClr val="tx1"/>
                        </a:solidFill>
                      </a:endParaRPr>
                    </a:p>
                    <a:p>
                      <a:endParaRPr lang="ru-RU" sz="1500" dirty="0" smtClean="0">
                        <a:solidFill>
                          <a:schemeClr val="tx1"/>
                        </a:solidFill>
                      </a:endParaRPr>
                    </a:p>
                    <a:p>
                      <a:endParaRPr lang="ru-RU" sz="1500" dirty="0" smtClean="0">
                        <a:solidFill>
                          <a:schemeClr val="tx1"/>
                        </a:solidFill>
                      </a:endParaRPr>
                    </a:p>
                    <a:p>
                      <a:endParaRPr lang="ru-RU" sz="1500" dirty="0" smtClean="0">
                        <a:solidFill>
                          <a:schemeClr val="tx1"/>
                        </a:solidFill>
                      </a:endParaRPr>
                    </a:p>
                    <a:p>
                      <a:endParaRPr lang="ru-RU" sz="1500" dirty="0" smtClean="0">
                        <a:solidFill>
                          <a:schemeClr val="tx1"/>
                        </a:solidFill>
                      </a:endParaRPr>
                    </a:p>
                    <a:p>
                      <a:endParaRPr lang="ru-RU" sz="1500" dirty="0" smtClean="0">
                        <a:solidFill>
                          <a:schemeClr val="tx1"/>
                        </a:solidFill>
                      </a:endParaRPr>
                    </a:p>
                    <a:p>
                      <a:endParaRPr lang="ru-RU" sz="1500" b="1" dirty="0" smtClean="0">
                        <a:solidFill>
                          <a:srgbClr val="FF0000"/>
                        </a:solidFill>
                      </a:endParaRPr>
                    </a:p>
                    <a:p>
                      <a:endParaRPr lang="ru-RU" sz="1500" b="1" dirty="0" smtClean="0">
                        <a:solidFill>
                          <a:srgbClr val="FF0000"/>
                        </a:solidFill>
                      </a:endParaRPr>
                    </a:p>
                    <a:p>
                      <a:r>
                        <a:rPr lang="en-US" sz="1500" b="1" dirty="0" smtClean="0">
                          <a:solidFill>
                            <a:srgbClr val="FF0000"/>
                          </a:solidFill>
                        </a:rPr>
                        <a:t>1 - 2 года</a:t>
                      </a:r>
                      <a:endParaRPr lang="ru-RU" sz="1500" b="1" dirty="0">
                        <a:solidFill>
                          <a:srgbClr val="FF0000"/>
                        </a:solidFill>
                      </a:endParaRPr>
                    </a:p>
                  </a:txBody>
                  <a:tcPr/>
                </a:tc>
                <a:tc>
                  <a:txBody>
                    <a:bodyPr/>
                    <a:lstStyle/>
                    <a:p>
                      <a:r>
                        <a:rPr lang="en-US" sz="1500" dirty="0" smtClean="0">
                          <a:solidFill>
                            <a:schemeClr val="tx1"/>
                          </a:solidFill>
                        </a:rPr>
                        <a:t>Институциональные и поведенческие изменения условий развития, обеспеченные реализацией и использованием выходов </a:t>
                      </a:r>
                    </a:p>
                    <a:p>
                      <a:endParaRPr lang="ru-RU" sz="1500" baseline="0" dirty="0" smtClean="0">
                        <a:solidFill>
                          <a:schemeClr val="tx1"/>
                        </a:solidFill>
                      </a:endParaRPr>
                    </a:p>
                    <a:p>
                      <a:endParaRPr lang="ru-RU" sz="1500" baseline="0" dirty="0" smtClean="0">
                        <a:solidFill>
                          <a:schemeClr val="tx1"/>
                        </a:solidFill>
                      </a:endParaRPr>
                    </a:p>
                    <a:p>
                      <a:endParaRPr lang="ru-RU" sz="1500" baseline="0" dirty="0" smtClean="0">
                        <a:solidFill>
                          <a:schemeClr val="tx1"/>
                        </a:solidFill>
                      </a:endParaRPr>
                    </a:p>
                    <a:p>
                      <a:endParaRPr lang="ru-RU" sz="1500" b="1" baseline="0" dirty="0" smtClean="0">
                        <a:solidFill>
                          <a:srgbClr val="FF0000"/>
                        </a:solidFill>
                      </a:endParaRPr>
                    </a:p>
                    <a:p>
                      <a:endParaRPr lang="ru-RU" sz="1500" b="1" baseline="0" dirty="0" smtClean="0">
                        <a:solidFill>
                          <a:srgbClr val="FF0000"/>
                        </a:solidFill>
                      </a:endParaRPr>
                    </a:p>
                    <a:p>
                      <a:endParaRPr lang="ru-RU" sz="1500" b="1" baseline="0" dirty="0" smtClean="0">
                        <a:solidFill>
                          <a:srgbClr val="FF0000"/>
                        </a:solidFill>
                      </a:endParaRPr>
                    </a:p>
                    <a:p>
                      <a:endParaRPr lang="ru-RU" sz="1500" b="1" baseline="0" dirty="0" smtClean="0">
                        <a:solidFill>
                          <a:srgbClr val="FF0000"/>
                        </a:solidFill>
                      </a:endParaRPr>
                    </a:p>
                    <a:p>
                      <a:endParaRPr lang="ru-RU" sz="1500" b="1" baseline="0" dirty="0" smtClean="0">
                        <a:solidFill>
                          <a:srgbClr val="FF0000"/>
                        </a:solidFill>
                      </a:endParaRPr>
                    </a:p>
                    <a:p>
                      <a:endParaRPr lang="ru-RU" sz="1500" b="1" baseline="0" dirty="0" smtClean="0">
                        <a:solidFill>
                          <a:srgbClr val="FF0000"/>
                        </a:solidFill>
                      </a:endParaRPr>
                    </a:p>
                    <a:p>
                      <a:endParaRPr lang="ru-RU" sz="1500" b="1" baseline="0" dirty="0" smtClean="0">
                        <a:solidFill>
                          <a:srgbClr val="FF0000"/>
                        </a:solidFill>
                      </a:endParaRPr>
                    </a:p>
                    <a:p>
                      <a:r>
                        <a:rPr lang="en-US" sz="1500" b="1" baseline="0" dirty="0" smtClean="0">
                          <a:solidFill>
                            <a:srgbClr val="FF0000"/>
                          </a:solidFill>
                        </a:rPr>
                        <a:t>5 лет</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500" b="0" i="0" u="none" strike="noStrike" kern="1200" baseline="0" dirty="0" smtClean="0">
                          <a:solidFill>
                            <a:schemeClr val="tx1"/>
                          </a:solidFill>
                          <a:latin typeface="+mn-lt"/>
                        </a:rPr>
                        <a:t>Позитивный и/или негативный долгосрочный эффект на жизни людей от прямого или косвенного воздействия в рамках работы в целях развития. Этот эффект может носить : социально-экономический, культурный, институциональный, экологический, технологический и пр. характер. </a:t>
                      </a:r>
                    </a:p>
                    <a:p>
                      <a:pPr marL="0" marR="0" indent="0" algn="l" defTabSz="457200" rtl="0" eaLnBrk="1" fontAlgn="auto" latinLnBrk="0" hangingPunct="1">
                        <a:lnSpc>
                          <a:spcPct val="100000"/>
                        </a:lnSpc>
                        <a:spcBef>
                          <a:spcPts val="0"/>
                        </a:spcBef>
                        <a:spcAft>
                          <a:spcPts val="0"/>
                        </a:spcAft>
                        <a:buClrTx/>
                        <a:buSzTx/>
                        <a:buFontTx/>
                        <a:buNone/>
                        <a:tabLst/>
                        <a:defRPr/>
                      </a:pPr>
                      <a:r>
                        <a:rPr lang="ru-RU" sz="1500" b="1" i="0" u="none" strike="noStrike" kern="1200" baseline="0" dirty="0" smtClean="0">
                          <a:solidFill>
                            <a:srgbClr val="FF0000"/>
                          </a:solidFill>
                          <a:latin typeface="+mn-lt"/>
                        </a:rPr>
                        <a:t>10 и более лет</a:t>
                      </a:r>
                    </a:p>
                  </a:txBody>
                  <a:tcPr/>
                </a:tc>
              </a:tr>
            </a:tbl>
          </a:graphicData>
        </a:graphic>
      </p:graphicFrame>
    </p:spTree>
    <p:extLst>
      <p:ext uri="{BB962C8B-B14F-4D97-AF65-F5344CB8AC3E}">
        <p14:creationId xmlns:p14="http://schemas.microsoft.com/office/powerpoint/2010/main" val="2678916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2400" dirty="0" smtClean="0">
                <a:solidFill>
                  <a:srgbClr val="C00000"/>
                </a:solidFill>
              </a:rPr>
              <a:t>IMPACT /GOAL</a:t>
            </a:r>
            <a:endParaRPr lang="en-US" sz="2400" dirty="0">
              <a:solidFill>
                <a:srgbClr val="C00000"/>
              </a:solidFill>
            </a:endParaRPr>
          </a:p>
        </p:txBody>
      </p:sp>
      <p:sp>
        <p:nvSpPr>
          <p:cNvPr id="4" name="Text Placeholder 3"/>
          <p:cNvSpPr>
            <a:spLocks noGrp="1"/>
          </p:cNvSpPr>
          <p:nvPr>
            <p:ph type="body" sz="half" idx="2"/>
          </p:nvPr>
        </p:nvSpPr>
        <p:spPr>
          <a:xfrm>
            <a:off x="457201" y="1435100"/>
            <a:ext cx="2209800" cy="4691063"/>
          </a:xfrm>
        </p:spPr>
        <p:txBody>
          <a:bodyPr/>
          <a:lstStyle/>
          <a:p>
            <a:r>
              <a:rPr lang="en-US" sz="2200" b="1" dirty="0" smtClean="0">
                <a:solidFill>
                  <a:schemeClr val="accent1">
                    <a:lumMod val="75000"/>
                  </a:schemeClr>
                </a:solidFill>
              </a:rPr>
              <a:t>OUTCOME</a:t>
            </a:r>
          </a:p>
          <a:p>
            <a:endParaRPr lang="en-US" sz="1800" dirty="0"/>
          </a:p>
          <a:p>
            <a:endParaRPr lang="en-US" sz="1800" dirty="0" smtClean="0"/>
          </a:p>
          <a:p>
            <a:endParaRPr lang="en-US" sz="1800" dirty="0"/>
          </a:p>
          <a:p>
            <a:endParaRPr lang="en-US" sz="2000" dirty="0" smtClean="0"/>
          </a:p>
          <a:p>
            <a:r>
              <a:rPr lang="en-US" sz="2000" dirty="0" smtClean="0"/>
              <a:t>OUTPUT</a:t>
            </a:r>
          </a:p>
          <a:p>
            <a:endParaRPr lang="en-US" sz="2000" dirty="0"/>
          </a:p>
          <a:p>
            <a:endParaRPr lang="en-US" sz="2000" dirty="0" smtClean="0"/>
          </a:p>
          <a:p>
            <a:endParaRPr lang="en-US" sz="1800" dirty="0" smtClean="0"/>
          </a:p>
          <a:p>
            <a:endParaRPr lang="en-US" sz="1800" dirty="0"/>
          </a:p>
          <a:p>
            <a:endParaRPr lang="en-US" sz="1800" dirty="0" smtClean="0"/>
          </a:p>
          <a:p>
            <a:r>
              <a:rPr lang="en-US" sz="1800" dirty="0" smtClean="0"/>
              <a:t>ACTIVITY</a:t>
            </a:r>
            <a:endParaRPr lang="en-US" sz="1800" dirty="0"/>
          </a:p>
        </p:txBody>
      </p:sp>
      <p:sp>
        <p:nvSpPr>
          <p:cNvPr id="6" name="Content Placeholder 5"/>
          <p:cNvSpPr>
            <a:spLocks noGrp="1"/>
          </p:cNvSpPr>
          <p:nvPr>
            <p:ph idx="1"/>
          </p:nvPr>
        </p:nvSpPr>
        <p:spPr>
          <a:xfrm>
            <a:off x="2971800" y="353208"/>
            <a:ext cx="5715000" cy="6508750"/>
          </a:xfrm>
        </p:spPr>
        <p:txBody>
          <a:bodyPr/>
          <a:lstStyle/>
          <a:p>
            <a:pPr marL="0" indent="0">
              <a:buNone/>
            </a:pPr>
            <a:r>
              <a:rPr lang="en-US" sz="1800" b="1" dirty="0" smtClean="0"/>
              <a:t>People exercise their rights to </a:t>
            </a:r>
            <a:r>
              <a:rPr lang="en-US" sz="1800" b="1" dirty="0"/>
              <a:t>fair </a:t>
            </a:r>
            <a:r>
              <a:rPr lang="en-US" sz="1800" b="1" dirty="0" smtClean="0"/>
              <a:t>trial, justice, and asylum in corruption-free environment in line with international norms and human rights standards. </a:t>
            </a:r>
          </a:p>
          <a:p>
            <a:pPr marL="0" indent="0">
              <a:buNone/>
            </a:pPr>
            <a:endParaRPr lang="en-US" sz="1800" b="1" dirty="0" smtClean="0"/>
          </a:p>
          <a:p>
            <a:pPr marL="0" indent="0">
              <a:buNone/>
            </a:pPr>
            <a:r>
              <a:rPr lang="en-US" sz="1800" b="1" dirty="0" smtClean="0"/>
              <a:t>Government </a:t>
            </a:r>
            <a:r>
              <a:rPr lang="en-US" sz="1800" b="1" dirty="0"/>
              <a:t>meets international obligations and standards for juvenile justice, managing migration and the fight against organized </a:t>
            </a:r>
            <a:r>
              <a:rPr lang="en-US" sz="1800" b="1" dirty="0" smtClean="0"/>
              <a:t>crime and corruption</a:t>
            </a:r>
          </a:p>
          <a:p>
            <a:pPr marL="0" indent="0">
              <a:buNone/>
            </a:pPr>
            <a:endParaRPr lang="en-US" sz="1800" dirty="0" smtClean="0"/>
          </a:p>
          <a:p>
            <a:pPr marL="0" indent="0">
              <a:buNone/>
            </a:pPr>
            <a:r>
              <a:rPr lang="en-US" sz="1800" b="1" dirty="0" smtClean="0"/>
              <a:t>State </a:t>
            </a:r>
            <a:r>
              <a:rPr lang="en-US" sz="1800" b="1" dirty="0"/>
              <a:t>institutions have </a:t>
            </a:r>
            <a:r>
              <a:rPr lang="en-US" sz="1800" b="1" dirty="0" smtClean="0"/>
              <a:t>the capacity </a:t>
            </a:r>
            <a:r>
              <a:rPr lang="en-US" sz="1800" b="1" dirty="0"/>
              <a:t>to ensure a </a:t>
            </a:r>
            <a:r>
              <a:rPr lang="en-US" sz="1800" b="1" dirty="0" smtClean="0"/>
              <a:t>unified response </a:t>
            </a:r>
            <a:r>
              <a:rPr lang="en-US" sz="1800" b="1" dirty="0"/>
              <a:t>to </a:t>
            </a:r>
            <a:r>
              <a:rPr lang="en-US" sz="1800" b="1" dirty="0" smtClean="0"/>
              <a:t>corruption </a:t>
            </a:r>
            <a:r>
              <a:rPr lang="en-US" sz="1800" b="1" dirty="0"/>
              <a:t>crime </a:t>
            </a:r>
            <a:r>
              <a:rPr lang="en-US" sz="1800" b="1" dirty="0" smtClean="0"/>
              <a:t>in line </a:t>
            </a:r>
            <a:r>
              <a:rPr lang="en-US" sz="1800" b="1" dirty="0"/>
              <a:t>with international </a:t>
            </a:r>
            <a:r>
              <a:rPr lang="en-US" sz="1800" b="1" dirty="0" smtClean="0"/>
              <a:t>standards and norms						 </a:t>
            </a:r>
          </a:p>
          <a:p>
            <a:pPr marL="0" indent="0">
              <a:buNone/>
            </a:pPr>
            <a:r>
              <a:rPr lang="en-US" sz="1800" b="1" dirty="0"/>
              <a:t>K</a:t>
            </a:r>
            <a:r>
              <a:rPr lang="en-US" sz="1800" b="1" dirty="0" smtClean="0"/>
              <a:t>ey </a:t>
            </a:r>
            <a:r>
              <a:rPr lang="en-US" sz="1800" b="1" dirty="0"/>
              <a:t>line ministries have </a:t>
            </a:r>
            <a:r>
              <a:rPr lang="en-US" sz="1800" b="1" dirty="0" smtClean="0"/>
              <a:t>increased capacity to </a:t>
            </a:r>
            <a:r>
              <a:rPr lang="en-US" sz="1800" b="1" dirty="0"/>
              <a:t>e</a:t>
            </a:r>
            <a:r>
              <a:rPr lang="en-US" sz="1800" b="1" dirty="0" smtClean="0"/>
              <a:t>fficiently manage migration </a:t>
            </a:r>
            <a:r>
              <a:rPr lang="en-US" sz="1800" b="1" dirty="0"/>
              <a:t>and </a:t>
            </a:r>
            <a:r>
              <a:rPr lang="en-US" sz="1800" b="1" dirty="0" smtClean="0"/>
              <a:t>asylum                                     </a:t>
            </a:r>
          </a:p>
          <a:p>
            <a:pPr marL="0" indent="0">
              <a:buNone/>
            </a:pPr>
            <a:r>
              <a:rPr lang="en-US" sz="1800" b="1" dirty="0" smtClean="0"/>
              <a:t>Support the review of national anti-corruption legislation and migration laws to align them with the international standards                                                                          </a:t>
            </a:r>
          </a:p>
          <a:p>
            <a:pPr marL="0" indent="0">
              <a:buNone/>
            </a:pPr>
            <a:r>
              <a:rPr lang="en-US" sz="1800" b="1" dirty="0" smtClean="0"/>
              <a:t>Facilitate parliamentary groups in adopting the legislative amendments </a:t>
            </a:r>
          </a:p>
          <a:p>
            <a:pPr marL="0" indent="0">
              <a:buNone/>
            </a:pPr>
            <a:r>
              <a:rPr lang="en-US" sz="1800" b="1" dirty="0" smtClean="0"/>
              <a:t>Support a comprehensive programme of training of respective staff of Justice, Border control, and Migration National Agencies in application of the amended laws and enforcement of anti-corruption measures</a:t>
            </a:r>
            <a:endParaRPr lang="en-US" sz="1800" b="1" dirty="0"/>
          </a:p>
        </p:txBody>
      </p:sp>
    </p:spTree>
    <p:extLst>
      <p:ext uri="{BB962C8B-B14F-4D97-AF65-F5344CB8AC3E}">
        <p14:creationId xmlns:p14="http://schemas.microsoft.com/office/powerpoint/2010/main" val="27225264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ru-RU" dirty="0" smtClean="0">
                <a:solidFill>
                  <a:srgbClr val="C00000"/>
                </a:solidFill>
              </a:rPr>
              <a:t>Воздействие /цель</a:t>
            </a:r>
            <a:r>
              <a:rPr lang="en-US" dirty="0" smtClean="0">
                <a:solidFill>
                  <a:srgbClr val="C00000"/>
                </a:solidFill>
              </a:rPr>
              <a:t/>
            </a:r>
            <a:br>
              <a:rPr lang="en-US" dirty="0" smtClean="0">
                <a:solidFill>
                  <a:srgbClr val="C00000"/>
                </a:solidFill>
              </a:rPr>
            </a:br>
            <a:r>
              <a:rPr lang="en-US" sz="1600" dirty="0" smtClean="0">
                <a:solidFill>
                  <a:srgbClr val="C00000"/>
                </a:solidFill>
              </a:rPr>
              <a:t>(Impact / Goal)</a:t>
            </a:r>
            <a:endParaRPr lang="ru-RU" sz="1600" dirty="0">
              <a:solidFill>
                <a:srgbClr val="C00000"/>
              </a:solidFill>
            </a:endParaRPr>
          </a:p>
        </p:txBody>
      </p:sp>
      <p:sp>
        <p:nvSpPr>
          <p:cNvPr id="4" name="Text Placeholder 3"/>
          <p:cNvSpPr>
            <a:spLocks noGrp="1"/>
          </p:cNvSpPr>
          <p:nvPr>
            <p:ph type="body" sz="half" idx="2"/>
          </p:nvPr>
        </p:nvSpPr>
        <p:spPr>
          <a:xfrm>
            <a:off x="457201" y="1435100"/>
            <a:ext cx="2209800" cy="4691063"/>
          </a:xfrm>
        </p:spPr>
        <p:txBody>
          <a:bodyPr/>
          <a:lstStyle/>
          <a:p>
            <a:r>
              <a:rPr lang="ru-RU" sz="2000" b="1" dirty="0" smtClean="0">
                <a:solidFill>
                  <a:schemeClr val="accent1">
                    <a:lumMod val="75000"/>
                  </a:schemeClr>
                </a:solidFill>
              </a:rPr>
              <a:t>РЕЗУЛЬТАТ</a:t>
            </a:r>
            <a:endParaRPr lang="en-US" sz="2000" b="1" dirty="0" smtClean="0">
              <a:solidFill>
                <a:schemeClr val="accent1">
                  <a:lumMod val="75000"/>
                </a:schemeClr>
              </a:solidFill>
            </a:endParaRPr>
          </a:p>
          <a:p>
            <a:r>
              <a:rPr lang="en-US" sz="1600" b="1" dirty="0" smtClean="0">
                <a:solidFill>
                  <a:schemeClr val="accent1">
                    <a:lumMod val="75000"/>
                  </a:schemeClr>
                </a:solidFill>
              </a:rPr>
              <a:t>(Outcome)</a:t>
            </a:r>
            <a:endParaRPr lang="ru-RU" sz="1600" b="1" dirty="0" smtClean="0">
              <a:solidFill>
                <a:schemeClr val="accent1">
                  <a:lumMod val="75000"/>
                </a:schemeClr>
              </a:solidFill>
            </a:endParaRPr>
          </a:p>
          <a:p>
            <a:endParaRPr lang="ru-RU" sz="1800" dirty="0"/>
          </a:p>
          <a:p>
            <a:endParaRPr lang="ru-RU" sz="1800" dirty="0" smtClean="0"/>
          </a:p>
          <a:p>
            <a:endParaRPr lang="ru-RU" sz="1800" dirty="0"/>
          </a:p>
          <a:p>
            <a:endParaRPr lang="ru-RU" sz="2000" dirty="0" smtClean="0"/>
          </a:p>
          <a:p>
            <a:r>
              <a:rPr lang="ru-RU" sz="2000" dirty="0" smtClean="0"/>
              <a:t>Выход</a:t>
            </a:r>
            <a:endParaRPr lang="en-US" sz="2000" dirty="0" smtClean="0"/>
          </a:p>
          <a:p>
            <a:r>
              <a:rPr lang="en-US" sz="1600" dirty="0" smtClean="0"/>
              <a:t>(Output)</a:t>
            </a:r>
            <a:endParaRPr lang="ru-RU" sz="1600" dirty="0" smtClean="0"/>
          </a:p>
          <a:p>
            <a:endParaRPr lang="ru-RU" sz="2000" dirty="0"/>
          </a:p>
          <a:p>
            <a:endParaRPr lang="ru-RU" sz="2000" dirty="0" smtClean="0"/>
          </a:p>
          <a:p>
            <a:endParaRPr lang="ru-RU" sz="1800" dirty="0" smtClean="0"/>
          </a:p>
          <a:p>
            <a:endParaRPr lang="ru-RU" sz="1800" dirty="0"/>
          </a:p>
          <a:p>
            <a:r>
              <a:rPr lang="ru-RU" sz="1800" dirty="0" smtClean="0"/>
              <a:t>Мероприятие</a:t>
            </a:r>
            <a:endParaRPr lang="en-US" sz="1800" dirty="0" smtClean="0"/>
          </a:p>
          <a:p>
            <a:r>
              <a:rPr lang="en-US" sz="1600" dirty="0" smtClean="0"/>
              <a:t>(Activity)</a:t>
            </a:r>
            <a:endParaRPr lang="ru-RU" sz="1600" dirty="0"/>
          </a:p>
        </p:txBody>
      </p:sp>
      <p:sp>
        <p:nvSpPr>
          <p:cNvPr id="6" name="Content Placeholder 5"/>
          <p:cNvSpPr>
            <a:spLocks noGrp="1"/>
          </p:cNvSpPr>
          <p:nvPr>
            <p:ph idx="1"/>
          </p:nvPr>
        </p:nvSpPr>
        <p:spPr>
          <a:xfrm>
            <a:off x="2971800" y="353208"/>
            <a:ext cx="5715000" cy="6508750"/>
          </a:xfrm>
        </p:spPr>
        <p:txBody>
          <a:bodyPr/>
          <a:lstStyle/>
          <a:p>
            <a:pPr marL="0" indent="0">
              <a:buNone/>
            </a:pPr>
            <a:r>
              <a:rPr lang="ru-RU" sz="1400" b="1" dirty="0" smtClean="0"/>
              <a:t>Население пользуются правами на справедливый суд, судебную защиту и убежище в свободной от коррупции среде в соответствии с международными нормами и стандартами в области прав человека. </a:t>
            </a:r>
            <a:endParaRPr lang="ru-RU" sz="1400" dirty="0" smtClean="0"/>
          </a:p>
          <a:p>
            <a:pPr marL="0" indent="0">
              <a:buNone/>
            </a:pPr>
            <a:endParaRPr lang="ru-RU" sz="1400" b="1" dirty="0" smtClean="0"/>
          </a:p>
          <a:p>
            <a:pPr marL="0" indent="0">
              <a:buNone/>
            </a:pPr>
            <a:r>
              <a:rPr lang="ru-RU" sz="1400" b="1" dirty="0" smtClean="0"/>
              <a:t>Правительство  выполняет международные обязательства и стандарты в области ювенальной юстиции, управления миграцией и борьбы с организованной преступностью и коррупцией</a:t>
            </a:r>
          </a:p>
          <a:p>
            <a:pPr marL="0" indent="0">
              <a:buNone/>
            </a:pPr>
            <a:endParaRPr lang="ru-RU" sz="1400" b="1" dirty="0" smtClean="0"/>
          </a:p>
          <a:p>
            <a:pPr marL="0" indent="0">
              <a:buNone/>
            </a:pPr>
            <a:r>
              <a:rPr lang="ru-RU" sz="1400" b="1" dirty="0" smtClean="0"/>
              <a:t>Государственные институты обладают потенциалов в области принятия согласованных ответных мер по борьбе с коррупционной преступностью в соответствии с международными нормами и стандартами</a:t>
            </a:r>
            <a:r>
              <a:rPr lang="en-US" sz="1400" b="1" dirty="0" smtClean="0"/>
              <a:t>						</a:t>
            </a:r>
            <a:r>
              <a:rPr lang="ru-RU" sz="1400" b="1" dirty="0" smtClean="0"/>
              <a:t>   </a:t>
            </a:r>
          </a:p>
          <a:p>
            <a:pPr marL="0" indent="0">
              <a:buNone/>
            </a:pPr>
            <a:r>
              <a:rPr lang="ru-RU" sz="1400" b="1" dirty="0" smtClean="0"/>
              <a:t>Ведущие </a:t>
            </a:r>
            <a:r>
              <a:rPr lang="ru-RU" sz="1400" b="1" dirty="0"/>
              <a:t>отраслевые министерства обладают расширенным потенциалом в области эффективного управления миграционными процессами и предоставления убежища                                    </a:t>
            </a:r>
            <a:endParaRPr lang="ru-RU" sz="1400" b="1" dirty="0" smtClean="0"/>
          </a:p>
          <a:p>
            <a:pPr marL="0" indent="0">
              <a:buNone/>
            </a:pPr>
            <a:r>
              <a:rPr lang="ru-RU" sz="1400" b="1" dirty="0" smtClean="0"/>
              <a:t>Содействие доработке национального законодательства о противодействии коррупции и регулировании миграции с учетом международных стандартов                                    </a:t>
            </a:r>
          </a:p>
          <a:p>
            <a:pPr marL="0" indent="0">
              <a:buNone/>
            </a:pPr>
            <a:r>
              <a:rPr lang="ru-RU" sz="1400" b="1" dirty="0" smtClean="0"/>
              <a:t>                                    </a:t>
            </a:r>
            <a:endParaRPr lang="ru-RU" sz="1400" dirty="0" smtClean="0"/>
          </a:p>
          <a:p>
            <a:pPr marL="0" indent="0">
              <a:buNone/>
            </a:pPr>
            <a:r>
              <a:rPr lang="ru-RU" sz="1400" b="1" dirty="0" smtClean="0"/>
              <a:t>Поддержка деятельности парламентских групп по принятию изменений и дополнений в законодательство </a:t>
            </a:r>
          </a:p>
          <a:p>
            <a:pPr marL="0" indent="0">
              <a:buNone/>
            </a:pPr>
            <a:r>
              <a:rPr lang="ru-RU" sz="1400" b="1" dirty="0" smtClean="0"/>
              <a:t>Поддержка реализации комплексной программы подготовки и обучения для работников системы судопроизводства, охраны границ, национальных агентств по миграции в области применения измененных законов и реализации антикоррупционных мер</a:t>
            </a:r>
            <a:endParaRPr lang="ru-RU" sz="1400" b="1" dirty="0"/>
          </a:p>
        </p:txBody>
      </p:sp>
    </p:spTree>
    <p:extLst>
      <p:ext uri="{BB962C8B-B14F-4D97-AF65-F5344CB8AC3E}">
        <p14:creationId xmlns:p14="http://schemas.microsoft.com/office/powerpoint/2010/main" val="684920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8226" name="Rectangle 2"/>
          <p:cNvSpPr>
            <a:spLocks noGrp="1" noChangeArrowheads="1"/>
          </p:cNvSpPr>
          <p:nvPr>
            <p:ph type="title"/>
          </p:nvPr>
        </p:nvSpPr>
        <p:spPr>
          <a:xfrm>
            <a:off x="685800" y="188913"/>
            <a:ext cx="7772400" cy="658812"/>
          </a:xfrm>
        </p:spPr>
        <p:txBody>
          <a:bodyPr/>
          <a:lstStyle/>
          <a:p>
            <a:pPr eaLnBrk="1" hangingPunct="1">
              <a:defRPr/>
            </a:pPr>
            <a:r>
              <a:rPr lang="en-US" sz="4000" smtClean="0"/>
              <a:t>Typical pitfalls</a:t>
            </a:r>
          </a:p>
        </p:txBody>
      </p:sp>
      <p:sp>
        <p:nvSpPr>
          <p:cNvPr id="65539" name="Rectangle 3"/>
          <p:cNvSpPr>
            <a:spLocks noGrp="1" noChangeArrowheads="1"/>
          </p:cNvSpPr>
          <p:nvPr>
            <p:ph type="body" idx="1"/>
          </p:nvPr>
        </p:nvSpPr>
        <p:spPr>
          <a:xfrm>
            <a:off x="468313" y="981075"/>
            <a:ext cx="8280400" cy="5689600"/>
          </a:xfrm>
        </p:spPr>
        <p:txBody>
          <a:bodyPr/>
          <a:lstStyle/>
          <a:p>
            <a:pPr eaLnBrk="1" hangingPunct="1">
              <a:lnSpc>
                <a:spcPct val="80000"/>
              </a:lnSpc>
            </a:pPr>
            <a:r>
              <a:rPr lang="en-US" sz="2400" dirty="0" smtClean="0"/>
              <a:t>Wordy (..and no change language)</a:t>
            </a:r>
          </a:p>
          <a:p>
            <a:pPr eaLnBrk="1" hangingPunct="1">
              <a:lnSpc>
                <a:spcPct val="80000"/>
              </a:lnSpc>
              <a:buFontTx/>
              <a:buNone/>
            </a:pPr>
            <a:r>
              <a:rPr lang="en-GB" sz="2400" b="1" dirty="0" smtClean="0">
                <a:solidFill>
                  <a:schemeClr val="accent2"/>
                </a:solidFill>
              </a:rPr>
              <a:t>	</a:t>
            </a:r>
            <a:r>
              <a:rPr lang="en-GB" sz="2400" b="1" i="1" dirty="0" smtClean="0">
                <a:solidFill>
                  <a:schemeClr val="accent2"/>
                </a:solidFill>
              </a:rPr>
              <a:t>To promote equitable economic development and democratic governance in accordance with international norms by strengthening national capacities at all levels and empowering citizens and increasing their participation in decision-making processes</a:t>
            </a:r>
            <a:endParaRPr lang="en-US" sz="2400" i="1" dirty="0" smtClean="0"/>
          </a:p>
          <a:p>
            <a:pPr eaLnBrk="1" hangingPunct="1">
              <a:lnSpc>
                <a:spcPct val="80000"/>
              </a:lnSpc>
              <a:buFontTx/>
              <a:buNone/>
            </a:pPr>
            <a:endParaRPr lang="en-GB" sz="2400" b="1" i="1" dirty="0" smtClean="0">
              <a:solidFill>
                <a:schemeClr val="accent2"/>
              </a:solidFill>
            </a:endParaRPr>
          </a:p>
          <a:p>
            <a:pPr eaLnBrk="1" hangingPunct="1">
              <a:lnSpc>
                <a:spcPct val="80000"/>
              </a:lnSpc>
            </a:pPr>
            <a:r>
              <a:rPr lang="en-US" sz="2400" dirty="0" smtClean="0"/>
              <a:t>Too ambitious</a:t>
            </a:r>
          </a:p>
          <a:p>
            <a:pPr eaLnBrk="1" hangingPunct="1">
              <a:lnSpc>
                <a:spcPct val="80000"/>
              </a:lnSpc>
              <a:buFontTx/>
              <a:buNone/>
            </a:pPr>
            <a:r>
              <a:rPr lang="en-GB" sz="2400" b="1" dirty="0" smtClean="0">
                <a:solidFill>
                  <a:schemeClr val="accent2"/>
                </a:solidFill>
              </a:rPr>
              <a:t>	</a:t>
            </a:r>
            <a:r>
              <a:rPr lang="en-GB" sz="2400" b="1" i="1" dirty="0" smtClean="0">
                <a:solidFill>
                  <a:schemeClr val="accent2"/>
                </a:solidFill>
              </a:rPr>
              <a:t>Strengthened rule of law, equal access to justice and the promotion of rights</a:t>
            </a:r>
            <a:endParaRPr lang="en-US" sz="2400" b="1" i="1" dirty="0" smtClean="0">
              <a:solidFill>
                <a:schemeClr val="accent2"/>
              </a:solidFill>
            </a:endParaRPr>
          </a:p>
          <a:p>
            <a:pPr eaLnBrk="1" hangingPunct="1">
              <a:lnSpc>
                <a:spcPct val="80000"/>
              </a:lnSpc>
            </a:pPr>
            <a:endParaRPr lang="en-US" sz="2400" i="1" dirty="0" smtClean="0"/>
          </a:p>
          <a:p>
            <a:pPr eaLnBrk="1" hangingPunct="1">
              <a:lnSpc>
                <a:spcPct val="80000"/>
              </a:lnSpc>
            </a:pPr>
            <a:r>
              <a:rPr lang="en-US" sz="2400" dirty="0" smtClean="0"/>
              <a:t>Containing multiple results</a:t>
            </a:r>
          </a:p>
          <a:p>
            <a:pPr eaLnBrk="1" hangingPunct="1">
              <a:lnSpc>
                <a:spcPct val="80000"/>
              </a:lnSpc>
              <a:buFontTx/>
              <a:buNone/>
            </a:pPr>
            <a:r>
              <a:rPr lang="en-US" altLang="zh-CN" sz="2400" b="1" dirty="0" smtClean="0">
                <a:solidFill>
                  <a:schemeClr val="accent2"/>
                </a:solidFill>
                <a:ea typeface="宋体" pitchFamily="2" charset="-122"/>
              </a:rPr>
              <a:t>	</a:t>
            </a:r>
            <a:r>
              <a:rPr lang="en-US" altLang="zh-CN" sz="2400" b="1" i="1" dirty="0" smtClean="0">
                <a:solidFill>
                  <a:schemeClr val="accent2"/>
                </a:solidFill>
                <a:ea typeface="宋体" pitchFamily="2" charset="-122"/>
              </a:rPr>
              <a:t>The state improves its delivery of services and its protection of rights—with the involvement of civil society and in compliance with its international commitments</a:t>
            </a:r>
            <a:r>
              <a:rPr lang="en-US" altLang="zh-CN" sz="2400" i="1" dirty="0" smtClean="0">
                <a:ea typeface="宋体" pitchFamily="2" charset="-122"/>
              </a:rPr>
              <a:t> </a:t>
            </a:r>
          </a:p>
          <a:p>
            <a:pPr eaLnBrk="1" hangingPunct="1">
              <a:lnSpc>
                <a:spcPct val="80000"/>
              </a:lnSpc>
            </a:pPr>
            <a:endParaRPr lang="en-US" sz="24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12" dur="500"/>
                                        <p:tgtEl>
                                          <p:spTgt spid="655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9">
                                            <p:txEl>
                                              <p:pRg st="6" end="6"/>
                                            </p:txEl>
                                          </p:spTgt>
                                        </p:tgtEl>
                                        <p:attrNameLst>
                                          <p:attrName>style.visibility</p:attrName>
                                        </p:attrNameLst>
                                      </p:cBhvr>
                                      <p:to>
                                        <p:strVal val="visible"/>
                                      </p:to>
                                    </p:set>
                                    <p:animEffect transition="in" filter="blinds(horizontal)">
                                      <p:cBhvr>
                                        <p:cTn id="17" dur="5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TotalTime>
  <Words>4358</Words>
  <Application>Microsoft Office PowerPoint</Application>
  <PresentationFormat>On-screen Show (4:3)</PresentationFormat>
  <Paragraphs>626</Paragraphs>
  <Slides>32</Slides>
  <Notes>28</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ＭＳ Ｐゴシック</vt:lpstr>
      <vt:lpstr>ＭＳ Ｐゴシック</vt:lpstr>
      <vt:lpstr>宋体</vt:lpstr>
      <vt:lpstr>Arial</vt:lpstr>
      <vt:lpstr>Calibri</vt:lpstr>
      <vt:lpstr>Times New Roman</vt:lpstr>
      <vt:lpstr>Wingdings</vt:lpstr>
      <vt:lpstr>Office Theme</vt:lpstr>
      <vt:lpstr>Formulating  Outcomes and Indicators</vt:lpstr>
      <vt:lpstr>Формулировки результатов и индикаторов</vt:lpstr>
      <vt:lpstr>Outcomes:  Definition &amp; key features</vt:lpstr>
      <vt:lpstr>Результаты (Outcomes):  Определение и ключевые особенности</vt:lpstr>
      <vt:lpstr>CHAIN OF RESULTS</vt:lpstr>
      <vt:lpstr>Последовательность результатов</vt:lpstr>
      <vt:lpstr>IMPACT /GOAL</vt:lpstr>
      <vt:lpstr>Воздействие /цель (Impact / Goal)</vt:lpstr>
      <vt:lpstr>Typical pitfalls</vt:lpstr>
      <vt:lpstr>Формулировки результатов - типичные ошибки</vt:lpstr>
      <vt:lpstr>Typical pitfalls</vt:lpstr>
      <vt:lpstr>Типичные ошибки</vt:lpstr>
      <vt:lpstr>Indicator</vt:lpstr>
      <vt:lpstr>Индикатор (Indicator)</vt:lpstr>
      <vt:lpstr>Baseline, Target, MoV</vt:lpstr>
      <vt:lpstr>Исходное и целевое значения, способ проверки</vt:lpstr>
      <vt:lpstr>Baseline, Target and Achievement</vt:lpstr>
      <vt:lpstr>Исходная ситуация, целевой показатель и достижения</vt:lpstr>
      <vt:lpstr>Types of Indicators</vt:lpstr>
      <vt:lpstr>Типы индикаторов (indicators)</vt:lpstr>
      <vt:lpstr>How to develop good indicators</vt:lpstr>
      <vt:lpstr>Разработка подходящих индикаторов</vt:lpstr>
      <vt:lpstr>Good example</vt:lpstr>
      <vt:lpstr>Хороший пример</vt:lpstr>
      <vt:lpstr>Assumption</vt:lpstr>
      <vt:lpstr>Предположение (Assumption)</vt:lpstr>
      <vt:lpstr>Risk</vt:lpstr>
      <vt:lpstr>Риск (Risk)</vt:lpstr>
      <vt:lpstr>PowerPoint Presentation</vt:lpstr>
      <vt:lpstr>PowerPoint Presentation</vt:lpstr>
      <vt:lpstr>Example:  Indicators, Baseline, Target and MoV</vt:lpstr>
      <vt:lpstr>Пример:  Индикаторы, исходные показатели, Цель и способы проверки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alexandra.behns</dc:creator>
  <cp:lastModifiedBy>Darya Mironava</cp:lastModifiedBy>
  <cp:revision>154</cp:revision>
  <dcterms:created xsi:type="dcterms:W3CDTF">2011-03-01T16:41:56Z</dcterms:created>
  <dcterms:modified xsi:type="dcterms:W3CDTF">2014-09-29T09:41:26Z</dcterms:modified>
</cp:coreProperties>
</file>