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22"/>
  </p:notesMasterIdLst>
  <p:handoutMasterIdLst>
    <p:handoutMasterId r:id="rId23"/>
  </p:handoutMasterIdLst>
  <p:sldIdLst>
    <p:sldId id="284" r:id="rId5"/>
    <p:sldId id="257" r:id="rId6"/>
    <p:sldId id="280" r:id="rId7"/>
    <p:sldId id="281" r:id="rId8"/>
    <p:sldId id="294" r:id="rId9"/>
    <p:sldId id="292" r:id="rId10"/>
    <p:sldId id="300" r:id="rId11"/>
    <p:sldId id="301" r:id="rId12"/>
    <p:sldId id="287" r:id="rId13"/>
    <p:sldId id="290" r:id="rId14"/>
    <p:sldId id="298" r:id="rId15"/>
    <p:sldId id="296" r:id="rId16"/>
    <p:sldId id="289" r:id="rId17"/>
    <p:sldId id="293" r:id="rId18"/>
    <p:sldId id="299" r:id="rId19"/>
    <p:sldId id="286" r:id="rId20"/>
    <p:sldId id="285" r:id="rId21"/>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7F00"/>
    <a:srgbClr val="CB333B"/>
    <a:srgbClr val="727274"/>
    <a:srgbClr val="63B487"/>
    <a:srgbClr val="409171"/>
    <a:srgbClr val="35A37C"/>
    <a:srgbClr val="114C43"/>
    <a:srgbClr val="0E2874"/>
    <a:srgbClr val="061668"/>
    <a:srgbClr val="01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5" autoAdjust="0"/>
    <p:restoredTop sz="97753" autoAdjust="0"/>
  </p:normalViewPr>
  <p:slideViewPr>
    <p:cSldViewPr snapToGrid="0">
      <p:cViewPr varScale="1">
        <p:scale>
          <a:sx n="114" d="100"/>
          <a:sy n="114" d="100"/>
        </p:scale>
        <p:origin x="258" y="90"/>
      </p:cViewPr>
      <p:guideLst>
        <p:guide orient="horz" pos="1620"/>
        <p:guide orient="horz" pos="700"/>
        <p:guide orient="horz" pos="454"/>
        <p:guide pos="2880"/>
        <p:guide pos="346"/>
        <p:guide pos="576"/>
        <p:guide pos="5587"/>
        <p:guide pos="1613"/>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3/15/2018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89"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42711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presenter version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mj-lt"/>
                <a:cs typeface="Roboto Regular"/>
              </a:defRPr>
            </a:lvl1pPr>
            <a:lvl2pPr marL="0" indent="0" algn="ctr">
              <a:spcBef>
                <a:spcPts val="1000"/>
              </a:spcBef>
              <a:buNone/>
              <a:defRPr sz="2400" b="0">
                <a:solidFill>
                  <a:schemeClr val="accent2">
                    <a:lumMod val="75000"/>
                  </a:schemeClr>
                </a:solidFill>
                <a:latin typeface="+mj-l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extLst>
      <p:ext uri="{BB962C8B-B14F-4D97-AF65-F5344CB8AC3E}">
        <p14:creationId xmlns:p14="http://schemas.microsoft.com/office/powerpoint/2010/main" val="81731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1"/>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latin typeface="+mn-lt"/>
              </a:defRPr>
            </a:lvl2pPr>
            <a:lvl3pPr>
              <a:spcBef>
                <a:spcPts val="600"/>
              </a:spcBef>
              <a:defRPr>
                <a:latin typeface="+mn-lt"/>
              </a:defRPr>
            </a:lvl3pPr>
            <a:lvl4pPr>
              <a:spcBef>
                <a:spcPts val="600"/>
              </a:spcBef>
              <a:defRPr>
                <a:latin typeface="+mn-lt"/>
              </a:defRPr>
            </a:lvl4pPr>
            <a:lvl5pPr>
              <a:spcBef>
                <a:spcPts val="600"/>
              </a:spcBef>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spTree>
    <p:extLst>
      <p:ext uri="{BB962C8B-B14F-4D97-AF65-F5344CB8AC3E}">
        <p14:creationId xmlns:p14="http://schemas.microsoft.com/office/powerpoint/2010/main" val="19780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7" y="389210"/>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spTree>
    <p:extLst>
      <p:ext uri="{BB962C8B-B14F-4D97-AF65-F5344CB8AC3E}">
        <p14:creationId xmlns:p14="http://schemas.microsoft.com/office/powerpoint/2010/main" val="1485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3" y="382695"/>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79"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1"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spTree>
    <p:extLst>
      <p:ext uri="{BB962C8B-B14F-4D97-AF65-F5344CB8AC3E}">
        <p14:creationId xmlns:p14="http://schemas.microsoft.com/office/powerpoint/2010/main" val="18247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751431"/>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2018   |   amia.org</a:t>
            </a:r>
            <a:endParaRPr lang="en-US" dirty="0"/>
          </a:p>
        </p:txBody>
      </p:sp>
      <p:sp>
        <p:nvSpPr>
          <p:cNvPr id="7" name="Text Placeholder 6"/>
          <p:cNvSpPr>
            <a:spLocks noGrp="1"/>
          </p:cNvSpPr>
          <p:nvPr>
            <p:ph type="body" sz="quarter" idx="12"/>
          </p:nvPr>
        </p:nvSpPr>
        <p:spPr>
          <a:xfrm>
            <a:off x="546100" y="3063876"/>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0" y="3437182"/>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0" y="4026672"/>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38324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2018   |   amia.org</a:t>
            </a:r>
            <a:endParaRPr lang="en-US" dirty="0"/>
          </a:p>
        </p:txBody>
      </p:sp>
      <p:sp>
        <p:nvSpPr>
          <p:cNvPr id="7" name="Text Placeholder 6"/>
          <p:cNvSpPr>
            <a:spLocks noGrp="1"/>
          </p:cNvSpPr>
          <p:nvPr>
            <p:ph type="body" sz="quarter" idx="12"/>
          </p:nvPr>
        </p:nvSpPr>
        <p:spPr>
          <a:xfrm>
            <a:off x="546100" y="2373497"/>
            <a:ext cx="4237011" cy="2212676"/>
          </a:xfrm>
        </p:spPr>
        <p:txBody>
          <a:bodyPr anchor="ctr"/>
          <a:lstStyle>
            <a:lvl1pPr>
              <a:defRPr sz="1800"/>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262223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99556"/>
            <a:ext cx="6777732" cy="32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78" y="939255"/>
            <a:ext cx="8056359" cy="3570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pic>
        <p:nvPicPr>
          <p:cNvPr id="7" name="Picture 6" descr="amia-logo_color.png"/>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cSld>
  <p:clrMap bg1="lt1" tx1="dk1" bg2="lt2" tx2="dk2" accent1="accent1" accent2="accent2" accent3="accent3" accent4="accent4" accent5="accent5" accent6="accent6" hlink="hlink" folHlink="folHlink"/>
  <p:sldLayoutIdLst>
    <p:sldLayoutId id="2147484515" r:id="rId1"/>
    <p:sldLayoutId id="2147484584" r:id="rId2"/>
    <p:sldLayoutId id="2147484522" r:id="rId3"/>
    <p:sldLayoutId id="2147484517" r:id="rId4"/>
    <p:sldLayoutId id="2147484518" r:id="rId5"/>
    <p:sldLayoutId id="2147484588" r:id="rId6"/>
    <p:sldLayoutId id="2147484589" r:id="rId7"/>
  </p:sldLayoutIdLst>
  <p:hf hdr="0" dt="0"/>
  <p:txStyles>
    <p:titleStyle>
      <a:lvl1pPr algn="l" rtl="0" eaLnBrk="1" fontAlgn="base" hangingPunct="1">
        <a:lnSpc>
          <a:spcPct val="80000"/>
        </a:lnSpc>
        <a:spcBef>
          <a:spcPct val="0"/>
        </a:spcBef>
        <a:spcAft>
          <a:spcPct val="0"/>
        </a:spcAft>
        <a:defRPr sz="2600" b="1" i="0">
          <a:solidFill>
            <a:schemeClr val="accent1"/>
          </a:solidFill>
          <a:latin typeface="+mj-lt"/>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0728" y="2312670"/>
            <a:ext cx="4399412" cy="1149033"/>
          </a:xfrm>
        </p:spPr>
        <p:txBody>
          <a:bodyPr/>
          <a:lstStyle/>
          <a:p>
            <a:r>
              <a:rPr lang="en-US" dirty="0" err="1"/>
              <a:t>Mehedi</a:t>
            </a:r>
            <a:r>
              <a:rPr lang="en-US" dirty="0"/>
              <a:t> Hasan, Alexander Kotov, April </a:t>
            </a:r>
            <a:r>
              <a:rPr lang="en-US" dirty="0" err="1"/>
              <a:t>Idalski</a:t>
            </a:r>
            <a:r>
              <a:rPr lang="en-US" dirty="0"/>
              <a:t> </a:t>
            </a:r>
            <a:r>
              <a:rPr lang="en-US" dirty="0" err="1"/>
              <a:t>Carcone</a:t>
            </a:r>
            <a:r>
              <a:rPr lang="en-US" dirty="0"/>
              <a:t>, Ming Dong, Sylvie </a:t>
            </a:r>
            <a:r>
              <a:rPr lang="en-US" dirty="0" err="1"/>
              <a:t>Naar</a:t>
            </a:r>
            <a:endParaRPr lang="en-US" dirty="0"/>
          </a:p>
          <a:p>
            <a:pPr lvl="1"/>
            <a:r>
              <a:rPr lang="en-US" dirty="0"/>
              <a:t>Wayne State University, Detroit, MI</a:t>
            </a:r>
          </a:p>
          <a:p>
            <a:pPr lvl="1"/>
            <a:endParaRPr lang="en-US" dirty="0"/>
          </a:p>
        </p:txBody>
      </p:sp>
      <p:sp>
        <p:nvSpPr>
          <p:cNvPr id="5" name="Text Placeholder 4"/>
          <p:cNvSpPr>
            <a:spLocks noGrp="1"/>
          </p:cNvSpPr>
          <p:nvPr>
            <p:ph type="body" sz="quarter" idx="10"/>
          </p:nvPr>
        </p:nvSpPr>
        <p:spPr>
          <a:xfrm>
            <a:off x="553588" y="860962"/>
            <a:ext cx="6886304" cy="1301213"/>
          </a:xfrm>
        </p:spPr>
        <p:txBody>
          <a:bodyPr/>
          <a:lstStyle/>
          <a:p>
            <a:r>
              <a:rPr lang="en-US" sz="2200" dirty="0"/>
              <a:t>Predicting the Outcome of Patient-Provider Communication Sequences using Recurrent Neural Networks and Probabilistic Models</a:t>
            </a:r>
          </a:p>
          <a:p>
            <a:pPr lvl="1"/>
            <a:r>
              <a:rPr lang="en-US" sz="1400" dirty="0"/>
              <a:t>S38: Predictive Modeling for Clinical Outcomes and Beyond</a:t>
            </a:r>
          </a:p>
        </p:txBody>
      </p:sp>
      <p:pic>
        <p:nvPicPr>
          <p:cNvPr id="6" name="Picture 2" descr="Image result for wayne state university transparent">
            <a:extLst>
              <a:ext uri="{FF2B5EF4-FFF2-40B4-BE49-F238E27FC236}">
                <a16:creationId xmlns:a16="http://schemas.microsoft.com/office/drawing/2014/main" id="{2D9B2BED-5867-49DD-B353-861BA45C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8049"/>
            <a:ext cx="765954" cy="49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7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Methods: Recurrent Neural Networks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7077" y="939255"/>
            <a:ext cx="8053813" cy="3570961"/>
          </a:xfrm>
        </p:spPr>
        <p:txBody>
          <a:bodyPr/>
          <a:lstStyle/>
          <a:p>
            <a:pPr marL="285750" indent="-285750">
              <a:buFont typeface="Arial" panose="020B0604020202020204" pitchFamily="34" charset="0"/>
              <a:buChar char="•"/>
            </a:pPr>
            <a:r>
              <a:rPr lang="en-US" dirty="0"/>
              <a:t>Able to capture long-term dependencies between observations in a sequence</a:t>
            </a:r>
          </a:p>
          <a:p>
            <a:pPr marL="285750" indent="-285750">
              <a:buFont typeface="Arial" panose="020B0604020202020204" pitchFamily="34" charset="0"/>
              <a:buChar char="•"/>
            </a:pPr>
            <a:r>
              <a:rPr lang="en-US" dirty="0"/>
              <a:t>Allow information to be passed between temporally separated observations in a sequence </a:t>
            </a:r>
          </a:p>
          <a:p>
            <a:pPr marL="285750" indent="-285750">
              <a:buFont typeface="Arial" panose="020B0604020202020204" pitchFamily="34" charset="0"/>
              <a:buChar char="•"/>
            </a:pPr>
            <a:r>
              <a:rPr lang="en-US" dirty="0"/>
              <a:t>Have a memory, which can be reset</a:t>
            </a:r>
          </a:p>
          <a:p>
            <a:pPr marL="285750" indent="-285750">
              <a:buFont typeface="Arial" panose="020B0604020202020204" pitchFamily="34" charset="0"/>
              <a:buChar char="•"/>
            </a:pPr>
            <a:r>
              <a:rPr lang="en-US" dirty="0"/>
              <a:t>RNNs have demonstrated remarkable results for NLP tasks, such as machine translation</a:t>
            </a:r>
          </a:p>
          <a:p>
            <a:pPr marL="285750" indent="-285750">
              <a:buFont typeface="Arial" panose="020B0604020202020204" pitchFamily="34" charset="0"/>
              <a:buChar char="•"/>
            </a:pPr>
            <a:r>
              <a:rPr lang="en-US" dirty="0"/>
              <a:t>Employed RNN methods:</a:t>
            </a:r>
          </a:p>
          <a:p>
            <a:pPr lvl="1"/>
            <a:r>
              <a:rPr lang="en-US" sz="1600" dirty="0"/>
              <a:t>Long Short Term Memory (LSTM)</a:t>
            </a:r>
          </a:p>
          <a:p>
            <a:pPr lvl="1"/>
            <a:r>
              <a:rPr lang="en-US" sz="1600" dirty="0"/>
              <a:t>Gated Recurrent Unit (GRU) </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10</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08FD8B0D-83ED-40C4-A737-5D78FE953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3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1B1E832-2D3A-4A0F-A0B8-A4367B064430}"/>
              </a:ext>
            </a:extLst>
          </p:cNvPr>
          <p:cNvPicPr>
            <a:picLocks noChangeAspect="1"/>
          </p:cNvPicPr>
          <p:nvPr/>
        </p:nvPicPr>
        <p:blipFill>
          <a:blip r:embed="rId2"/>
          <a:stretch>
            <a:fillRect/>
          </a:stretch>
        </p:blipFill>
        <p:spPr>
          <a:xfrm>
            <a:off x="1468477" y="1026987"/>
            <a:ext cx="6106377" cy="2619741"/>
          </a:xfrm>
          <a:prstGeom prst="rect">
            <a:avLst/>
          </a:prstGeom>
        </p:spPr>
      </p:pic>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Methods: Recurrent Neural Networks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11</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08FD8B0D-83ED-40C4-A737-5D78FE953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F353F29-0458-43BD-85FC-00D2119E7FCF}"/>
              </a:ext>
            </a:extLst>
          </p:cNvPr>
          <p:cNvSpPr txBox="1">
            <a:spLocks/>
          </p:cNvSpPr>
          <p:nvPr/>
        </p:nvSpPr>
        <p:spPr bwMode="auto">
          <a:xfrm>
            <a:off x="1384182" y="1712946"/>
            <a:ext cx="6048464" cy="23557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endParaRPr lang="en-US" kern="0" dirty="0"/>
          </a:p>
          <a:p>
            <a:endParaRPr lang="en-US" kern="0" dirty="0"/>
          </a:p>
          <a:p>
            <a:endParaRPr lang="en-US" kern="0" dirty="0"/>
          </a:p>
          <a:p>
            <a:endParaRPr lang="en-US" kern="0" dirty="0"/>
          </a:p>
          <a:p>
            <a:endParaRPr lang="en-US" kern="0" dirty="0"/>
          </a:p>
          <a:p>
            <a:endParaRPr lang="en-US" kern="0" dirty="0"/>
          </a:p>
        </p:txBody>
      </p:sp>
      <p:pic>
        <p:nvPicPr>
          <p:cNvPr id="8" name="Picture 7">
            <a:extLst>
              <a:ext uri="{FF2B5EF4-FFF2-40B4-BE49-F238E27FC236}">
                <a16:creationId xmlns:a16="http://schemas.microsoft.com/office/drawing/2014/main" id="{22E9BB3E-FA78-4225-81AD-194D7C39BDFE}"/>
              </a:ext>
            </a:extLst>
          </p:cNvPr>
          <p:cNvPicPr>
            <a:picLocks noChangeAspect="1"/>
          </p:cNvPicPr>
          <p:nvPr/>
        </p:nvPicPr>
        <p:blipFill>
          <a:blip r:embed="rId4"/>
          <a:stretch>
            <a:fillRect/>
          </a:stretch>
        </p:blipFill>
        <p:spPr>
          <a:xfrm>
            <a:off x="2075826" y="3895811"/>
            <a:ext cx="4861249" cy="746619"/>
          </a:xfrm>
          <a:prstGeom prst="rect">
            <a:avLst/>
          </a:prstGeom>
        </p:spPr>
      </p:pic>
      <p:sp>
        <p:nvSpPr>
          <p:cNvPr id="10" name="TextBox 9">
            <a:extLst>
              <a:ext uri="{FF2B5EF4-FFF2-40B4-BE49-F238E27FC236}">
                <a16:creationId xmlns:a16="http://schemas.microsoft.com/office/drawing/2014/main" id="{A787371E-4330-4007-9739-E55EBC07CBBD}"/>
              </a:ext>
            </a:extLst>
          </p:cNvPr>
          <p:cNvSpPr txBox="1"/>
          <p:nvPr/>
        </p:nvSpPr>
        <p:spPr>
          <a:xfrm>
            <a:off x="1433273" y="4104590"/>
            <a:ext cx="633507" cy="323165"/>
          </a:xfrm>
          <a:prstGeom prst="rect">
            <a:avLst/>
          </a:prstGeom>
          <a:noFill/>
        </p:spPr>
        <p:txBody>
          <a:bodyPr wrap="none" rtlCol="0">
            <a:spAutoFit/>
          </a:bodyPr>
          <a:lstStyle/>
          <a:p>
            <a:r>
              <a:rPr lang="en-US" sz="1500" b="1" dirty="0"/>
              <a:t>Loss</a:t>
            </a:r>
          </a:p>
        </p:txBody>
      </p:sp>
      <p:sp>
        <p:nvSpPr>
          <p:cNvPr id="3" name="Rectangle: Rounded Corners 2">
            <a:extLst>
              <a:ext uri="{FF2B5EF4-FFF2-40B4-BE49-F238E27FC236}">
                <a16:creationId xmlns:a16="http://schemas.microsoft.com/office/drawing/2014/main" id="{51C3DC90-ECEF-4E3E-8636-7C03CB1D382C}"/>
              </a:ext>
            </a:extLst>
          </p:cNvPr>
          <p:cNvSpPr/>
          <p:nvPr/>
        </p:nvSpPr>
        <p:spPr>
          <a:xfrm>
            <a:off x="2701255" y="897309"/>
            <a:ext cx="4731391" cy="470097"/>
          </a:xfrm>
          <a:prstGeom prst="roundRect">
            <a:avLst/>
          </a:prstGeom>
          <a:noFill/>
          <a:ln>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1" name="Oval 10">
            <a:extLst>
              <a:ext uri="{FF2B5EF4-FFF2-40B4-BE49-F238E27FC236}">
                <a16:creationId xmlns:a16="http://schemas.microsoft.com/office/drawing/2014/main" id="{0C4FC7D6-CA00-435E-ABCC-26BAC70C29B2}"/>
              </a:ext>
            </a:extLst>
          </p:cNvPr>
          <p:cNvSpPr/>
          <p:nvPr/>
        </p:nvSpPr>
        <p:spPr>
          <a:xfrm>
            <a:off x="6937074" y="897007"/>
            <a:ext cx="495571" cy="470399"/>
          </a:xfrm>
          <a:prstGeom prst="ellipse">
            <a:avLst/>
          </a:prstGeom>
          <a:noFill/>
          <a:ln>
            <a:solidFill>
              <a:schemeClr val="accent5">
                <a:lumMod val="60000"/>
                <a:lumOff val="40000"/>
              </a:schemeClr>
            </a:solidFill>
          </a:ln>
        </p:spPr>
        <p:style>
          <a:lnRef idx="2">
            <a:schemeClr val="accent4"/>
          </a:lnRef>
          <a:fillRef idx="1">
            <a:schemeClr val="lt1"/>
          </a:fillRef>
          <a:effectRef idx="0">
            <a:schemeClr val="accent4"/>
          </a:effectRef>
          <a:fontRef idx="minor">
            <a:schemeClr val="dk1"/>
          </a:fontRef>
        </p:style>
        <p:txBody>
          <a:bodyPr lIns="91440" tIns="91440" bIns="91440" rtlCol="0" anchor="t"/>
          <a:lstStyle/>
          <a:p>
            <a:pPr algn="ctr"/>
            <a:endParaRPr lang="en-US" sz="1200" dirty="0" err="1">
              <a:ln>
                <a:solidFill>
                  <a:srgbClr val="FF0000"/>
                </a:solidFill>
              </a:ln>
              <a:noFill/>
              <a:latin typeface="Roboto Regular"/>
              <a:cs typeface="Roboto Regular"/>
            </a:endParaRPr>
          </a:p>
        </p:txBody>
      </p:sp>
      <p:sp>
        <p:nvSpPr>
          <p:cNvPr id="12" name="Rectangle: Rounded Corners 11">
            <a:extLst>
              <a:ext uri="{FF2B5EF4-FFF2-40B4-BE49-F238E27FC236}">
                <a16:creationId xmlns:a16="http://schemas.microsoft.com/office/drawing/2014/main" id="{9A4A8692-A790-43A9-89AE-C5EC0A3C03EF}"/>
              </a:ext>
            </a:extLst>
          </p:cNvPr>
          <p:cNvSpPr/>
          <p:nvPr/>
        </p:nvSpPr>
        <p:spPr>
          <a:xfrm>
            <a:off x="4790114" y="4068660"/>
            <a:ext cx="2231471" cy="419450"/>
          </a:xfrm>
          <a:prstGeom prst="roundRect">
            <a:avLst/>
          </a:prstGeom>
          <a:noFill/>
          <a:ln>
            <a:solidFill>
              <a:schemeClr val="accent5">
                <a:lumMod val="60000"/>
                <a:lumOff val="40000"/>
              </a:schemeClr>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3" name="Rectangle: Rounded Corners 12">
            <a:extLst>
              <a:ext uri="{FF2B5EF4-FFF2-40B4-BE49-F238E27FC236}">
                <a16:creationId xmlns:a16="http://schemas.microsoft.com/office/drawing/2014/main" id="{EB1D32B2-A1F7-4A7E-A451-A3F65AD2B098}"/>
              </a:ext>
            </a:extLst>
          </p:cNvPr>
          <p:cNvSpPr/>
          <p:nvPr/>
        </p:nvSpPr>
        <p:spPr>
          <a:xfrm>
            <a:off x="2541864" y="3895811"/>
            <a:ext cx="2105637" cy="746619"/>
          </a:xfrm>
          <a:prstGeom prst="roundRect">
            <a:avLst/>
          </a:prstGeom>
          <a:noFill/>
          <a:ln>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Tree>
    <p:extLst>
      <p:ext uri="{BB962C8B-B14F-4D97-AF65-F5344CB8AC3E}">
        <p14:creationId xmlns:p14="http://schemas.microsoft.com/office/powerpoint/2010/main" val="3523796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1"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Methods: Behavior Code Embeddings</a:t>
            </a:r>
          </a:p>
        </p:txBody>
      </p:sp>
      <p:pic>
        <p:nvPicPr>
          <p:cNvPr id="8" name="Content Placeholder 7">
            <a:extLst>
              <a:ext uri="{FF2B5EF4-FFF2-40B4-BE49-F238E27FC236}">
                <a16:creationId xmlns:a16="http://schemas.microsoft.com/office/drawing/2014/main" id="{E1C78FAE-D767-4C36-B6DC-9509798F9833}"/>
              </a:ext>
            </a:extLst>
          </p:cNvPr>
          <p:cNvPicPr>
            <a:picLocks noGrp="1" noChangeAspect="1"/>
          </p:cNvPicPr>
          <p:nvPr>
            <p:ph sz="quarter" idx="12"/>
          </p:nvPr>
        </p:nvPicPr>
        <p:blipFill>
          <a:blip r:embed="rId2"/>
          <a:stretch>
            <a:fillRect/>
          </a:stretch>
        </p:blipFill>
        <p:spPr>
          <a:xfrm>
            <a:off x="5247461" y="1015450"/>
            <a:ext cx="3308382" cy="3247847"/>
          </a:xfrm>
          <a:ln>
            <a:solidFill>
              <a:schemeClr val="tx1"/>
            </a:solidFill>
          </a:ln>
        </p:spPr>
      </p:pic>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12</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08FD8B0D-83ED-40C4-A737-5D78FE953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AE974A5F-D1BA-4406-BF98-C9009ACF1EBE}"/>
              </a:ext>
            </a:extLst>
          </p:cNvPr>
          <p:cNvSpPr txBox="1">
            <a:spLocks/>
          </p:cNvSpPr>
          <p:nvPr/>
        </p:nvSpPr>
        <p:spPr bwMode="auto">
          <a:xfrm>
            <a:off x="470877" y="999759"/>
            <a:ext cx="4570207" cy="3464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pPr marL="285750" indent="-285750">
              <a:buFont typeface="Arial" panose="020B0604020202020204" pitchFamily="34" charset="0"/>
              <a:buChar char="•"/>
            </a:pPr>
            <a:r>
              <a:rPr lang="en-US" kern="0" dirty="0"/>
              <a:t>Embeddings (i.e. real-valued low-dimensional vector representations) of behavior codes are produced as a byproduct of training RNNs</a:t>
            </a:r>
          </a:p>
          <a:p>
            <a:pPr marL="285750" indent="-285750">
              <a:buFont typeface="Arial" panose="020B0604020202020204" pitchFamily="34" charset="0"/>
              <a:buChar char="•"/>
            </a:pPr>
            <a:r>
              <a:rPr lang="en-US" kern="0" dirty="0"/>
              <a:t>Embeddings of similar codes are close to each other in low-dimensional space. </a:t>
            </a:r>
          </a:p>
          <a:p>
            <a:pPr marL="285750" indent="-285750">
              <a:buFont typeface="Arial" panose="020B0604020202020204" pitchFamily="34" charset="0"/>
              <a:buChar char="•"/>
            </a:pPr>
            <a:r>
              <a:rPr lang="en-US" kern="0" dirty="0"/>
              <a:t>The behaviors that tend to elicit CHT+/CML+ group together, whereas the behaviors that tend to elicit CHT-/CML- also group together and are located in the opposite regions of semantic space. </a:t>
            </a:r>
          </a:p>
          <a:p>
            <a:endParaRPr lang="en-US" kern="0" dirty="0"/>
          </a:p>
        </p:txBody>
      </p:sp>
      <p:sp>
        <p:nvSpPr>
          <p:cNvPr id="3" name="Oval 2">
            <a:extLst>
              <a:ext uri="{FF2B5EF4-FFF2-40B4-BE49-F238E27FC236}">
                <a16:creationId xmlns:a16="http://schemas.microsoft.com/office/drawing/2014/main" id="{5FE56BED-5483-4365-B28D-4D1797D668E6}"/>
              </a:ext>
            </a:extLst>
          </p:cNvPr>
          <p:cNvSpPr/>
          <p:nvPr/>
        </p:nvSpPr>
        <p:spPr>
          <a:xfrm rot="563510">
            <a:off x="5305746" y="1243859"/>
            <a:ext cx="580953" cy="2012462"/>
          </a:xfrm>
          <a:prstGeom prst="ellipse">
            <a:avLst/>
          </a:prstGeom>
          <a:noFill/>
          <a:ln>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9" name="Oval 8">
            <a:extLst>
              <a:ext uri="{FF2B5EF4-FFF2-40B4-BE49-F238E27FC236}">
                <a16:creationId xmlns:a16="http://schemas.microsoft.com/office/drawing/2014/main" id="{D50500FD-4269-4200-99DC-2E8D66EE6666}"/>
              </a:ext>
            </a:extLst>
          </p:cNvPr>
          <p:cNvSpPr/>
          <p:nvPr/>
        </p:nvSpPr>
        <p:spPr>
          <a:xfrm rot="415986">
            <a:off x="7506677" y="1903046"/>
            <a:ext cx="1008185" cy="1641231"/>
          </a:xfrm>
          <a:prstGeom prst="ellipse">
            <a:avLst/>
          </a:prstGeom>
          <a:noFill/>
          <a:ln>
            <a:solidFill>
              <a:schemeClr val="accent5">
                <a:lumMod val="60000"/>
                <a:lumOff val="40000"/>
              </a:schemeClr>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0" name="TextBox 9">
            <a:extLst>
              <a:ext uri="{FF2B5EF4-FFF2-40B4-BE49-F238E27FC236}">
                <a16:creationId xmlns:a16="http://schemas.microsoft.com/office/drawing/2014/main" id="{06116696-AA6B-43E0-85ED-A34573612DE8}"/>
              </a:ext>
            </a:extLst>
          </p:cNvPr>
          <p:cNvSpPr txBox="1"/>
          <p:nvPr/>
        </p:nvSpPr>
        <p:spPr>
          <a:xfrm>
            <a:off x="5145437" y="4325171"/>
            <a:ext cx="3607078" cy="307777"/>
          </a:xfrm>
          <a:prstGeom prst="rect">
            <a:avLst/>
          </a:prstGeom>
          <a:noFill/>
        </p:spPr>
        <p:txBody>
          <a:bodyPr wrap="none" rtlCol="0">
            <a:spAutoFit/>
          </a:bodyPr>
          <a:lstStyle/>
          <a:p>
            <a:r>
              <a:rPr lang="en-US" sz="1400" dirty="0"/>
              <a:t>2D embedding diagram produced by t-SNE</a:t>
            </a:r>
          </a:p>
        </p:txBody>
      </p:sp>
    </p:spTree>
    <p:extLst>
      <p:ext uri="{BB962C8B-B14F-4D97-AF65-F5344CB8AC3E}">
        <p14:creationId xmlns:p14="http://schemas.microsoft.com/office/powerpoint/2010/main" val="237132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Results: Model Performance</a:t>
            </a:r>
          </a:p>
        </p:txBody>
      </p:sp>
      <p:graphicFrame>
        <p:nvGraphicFramePr>
          <p:cNvPr id="7" name="Content Placeholder 6">
            <a:extLst>
              <a:ext uri="{FF2B5EF4-FFF2-40B4-BE49-F238E27FC236}">
                <a16:creationId xmlns:a16="http://schemas.microsoft.com/office/drawing/2014/main" id="{B5893FC5-B7D0-4A92-9914-6A13A3DABB0B}"/>
              </a:ext>
            </a:extLst>
          </p:cNvPr>
          <p:cNvGraphicFramePr>
            <a:graphicFrameLocks noGrp="1"/>
          </p:cNvGraphicFramePr>
          <p:nvPr>
            <p:ph sz="quarter" idx="12"/>
            <p:extLst>
              <p:ext uri="{D42A27DB-BD31-4B8C-83A1-F6EECF244321}">
                <p14:modId xmlns:p14="http://schemas.microsoft.com/office/powerpoint/2010/main" val="2253520460"/>
              </p:ext>
            </p:extLst>
          </p:nvPr>
        </p:nvGraphicFramePr>
        <p:xfrm>
          <a:off x="547688" y="939800"/>
          <a:ext cx="8054977" cy="3337560"/>
        </p:xfrm>
        <a:graphic>
          <a:graphicData uri="http://schemas.openxmlformats.org/drawingml/2006/table">
            <a:tbl>
              <a:tblPr firstRow="1" bandRow="1">
                <a:tableStyleId>{5C22544A-7EE6-4342-B048-85BDC9FD1C3A}</a:tableStyleId>
              </a:tblPr>
              <a:tblGrid>
                <a:gridCol w="2036121">
                  <a:extLst>
                    <a:ext uri="{9D8B030D-6E8A-4147-A177-3AD203B41FA5}">
                      <a16:colId xmlns:a16="http://schemas.microsoft.com/office/drawing/2014/main" val="1157712076"/>
                    </a:ext>
                  </a:extLst>
                </a:gridCol>
                <a:gridCol w="981512">
                  <a:extLst>
                    <a:ext uri="{9D8B030D-6E8A-4147-A177-3AD203B41FA5}">
                      <a16:colId xmlns:a16="http://schemas.microsoft.com/office/drawing/2014/main" val="3613495617"/>
                    </a:ext>
                  </a:extLst>
                </a:gridCol>
                <a:gridCol w="906011">
                  <a:extLst>
                    <a:ext uri="{9D8B030D-6E8A-4147-A177-3AD203B41FA5}">
                      <a16:colId xmlns:a16="http://schemas.microsoft.com/office/drawing/2014/main" val="213471618"/>
                    </a:ext>
                  </a:extLst>
                </a:gridCol>
                <a:gridCol w="956345">
                  <a:extLst>
                    <a:ext uri="{9D8B030D-6E8A-4147-A177-3AD203B41FA5}">
                      <a16:colId xmlns:a16="http://schemas.microsoft.com/office/drawing/2014/main" val="1355102114"/>
                    </a:ext>
                  </a:extLst>
                </a:gridCol>
                <a:gridCol w="873566">
                  <a:extLst>
                    <a:ext uri="{9D8B030D-6E8A-4147-A177-3AD203B41FA5}">
                      <a16:colId xmlns:a16="http://schemas.microsoft.com/office/drawing/2014/main" val="2042246340"/>
                    </a:ext>
                  </a:extLst>
                </a:gridCol>
                <a:gridCol w="1150711">
                  <a:extLst>
                    <a:ext uri="{9D8B030D-6E8A-4147-A177-3AD203B41FA5}">
                      <a16:colId xmlns:a16="http://schemas.microsoft.com/office/drawing/2014/main" val="3251010355"/>
                    </a:ext>
                  </a:extLst>
                </a:gridCol>
                <a:gridCol w="1150711">
                  <a:extLst>
                    <a:ext uri="{9D8B030D-6E8A-4147-A177-3AD203B41FA5}">
                      <a16:colId xmlns:a16="http://schemas.microsoft.com/office/drawing/2014/main" val="2274130413"/>
                    </a:ext>
                  </a:extLst>
                </a:gridCol>
              </a:tblGrid>
              <a:tr h="370840">
                <a:tc rowSpan="2">
                  <a:txBody>
                    <a:bodyPr/>
                    <a:lstStyle/>
                    <a:p>
                      <a:r>
                        <a:rPr lang="en-US" dirty="0"/>
                        <a:t>Method</a:t>
                      </a:r>
                    </a:p>
                  </a:txBody>
                  <a:tcPr/>
                </a:tc>
                <a:tc gridSpan="3">
                  <a:txBody>
                    <a:bodyPr/>
                    <a:lstStyle/>
                    <a:p>
                      <a:r>
                        <a:rPr lang="en-US" dirty="0"/>
                        <a:t>Under-sampling</a:t>
                      </a:r>
                    </a:p>
                  </a:txBody>
                  <a:tcPr/>
                </a:tc>
                <a:tc hMerge="1">
                  <a:txBody>
                    <a:bodyPr/>
                    <a:lstStyle/>
                    <a:p>
                      <a:endParaRPr lang="en-US" dirty="0"/>
                    </a:p>
                  </a:txBody>
                  <a:tcPr/>
                </a:tc>
                <a:tc hMerge="1">
                  <a:txBody>
                    <a:bodyPr/>
                    <a:lstStyle/>
                    <a:p>
                      <a:endParaRPr lang="en-US" dirty="0"/>
                    </a:p>
                  </a:txBody>
                  <a:tcPr/>
                </a:tc>
                <a:tc gridSpan="3">
                  <a:txBody>
                    <a:bodyPr/>
                    <a:lstStyle/>
                    <a:p>
                      <a:r>
                        <a:rPr lang="en-US" dirty="0"/>
                        <a:t>Over-sampling</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66385744"/>
                  </a:ext>
                </a:extLst>
              </a:tr>
              <a:tr h="370840">
                <a:tc vMerge="1">
                  <a:txBody>
                    <a:bodyPr/>
                    <a:lstStyle/>
                    <a:p>
                      <a:endParaRPr lang="en-US" dirty="0"/>
                    </a:p>
                  </a:txBody>
                  <a:tcPr/>
                </a:tc>
                <a:tc>
                  <a:txBody>
                    <a:bodyPr/>
                    <a:lstStyle/>
                    <a:p>
                      <a:pPr marL="63500" marR="0">
                        <a:lnSpc>
                          <a:spcPts val="1095"/>
                        </a:lnSpc>
                        <a:spcBef>
                          <a:spcPts val="0"/>
                        </a:spcBef>
                        <a:spcAft>
                          <a:spcPts val="0"/>
                        </a:spcAft>
                      </a:pPr>
                      <a:r>
                        <a:rPr lang="en-US" sz="1400" b="1" dirty="0">
                          <a:solidFill>
                            <a:srgbClr val="C00000"/>
                          </a:solidFill>
                          <a:effectLst/>
                          <a:latin typeface="Arial" panose="020B0604020202020204" pitchFamily="34" charset="0"/>
                          <a:ea typeface="Arial" panose="020B0604020202020204" pitchFamily="34" charset="0"/>
                          <a:cs typeface="Arial" panose="020B0604020202020204" pitchFamily="34" charset="0"/>
                        </a:rPr>
                        <a:t>Precision</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095"/>
                        </a:lnSpc>
                        <a:spcBef>
                          <a:spcPts val="0"/>
                        </a:spcBef>
                        <a:spcAft>
                          <a:spcPts val="0"/>
                        </a:spcAft>
                      </a:pPr>
                      <a:r>
                        <a:rPr lang="en-US" sz="1400" b="1" dirty="0">
                          <a:solidFill>
                            <a:srgbClr val="C00000"/>
                          </a:solidFill>
                          <a:effectLst/>
                          <a:latin typeface="Arial" panose="020B0604020202020204" pitchFamily="34" charset="0"/>
                          <a:ea typeface="Arial" panose="020B0604020202020204" pitchFamily="34" charset="0"/>
                          <a:cs typeface="Arial" panose="020B0604020202020204" pitchFamily="34" charset="0"/>
                        </a:rPr>
                        <a:t>Recall</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095"/>
                        </a:lnSpc>
                        <a:spcBef>
                          <a:spcPts val="0"/>
                        </a:spcBef>
                        <a:spcAft>
                          <a:spcPts val="0"/>
                        </a:spcAft>
                      </a:pPr>
                      <a:r>
                        <a:rPr lang="en-US" sz="1400" b="1" dirty="0">
                          <a:solidFill>
                            <a:srgbClr val="C00000"/>
                          </a:solidFill>
                          <a:effectLst/>
                          <a:latin typeface="Arial" panose="020B0604020202020204" pitchFamily="34" charset="0"/>
                          <a:ea typeface="Arial" panose="020B0604020202020204" pitchFamily="34" charset="0"/>
                          <a:cs typeface="Arial" panose="020B0604020202020204" pitchFamily="34" charset="0"/>
                        </a:rPr>
                        <a:t>F1-Score</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095"/>
                        </a:lnSpc>
                        <a:spcBef>
                          <a:spcPts val="0"/>
                        </a:spcBef>
                        <a:spcAft>
                          <a:spcPts val="0"/>
                        </a:spcAft>
                      </a:pPr>
                      <a:r>
                        <a:rPr lang="en-US" sz="1400" b="1" dirty="0">
                          <a:solidFill>
                            <a:srgbClr val="C00000"/>
                          </a:solidFill>
                          <a:effectLst/>
                          <a:latin typeface="Arial" panose="020B0604020202020204" pitchFamily="34" charset="0"/>
                          <a:ea typeface="Arial" panose="020B0604020202020204" pitchFamily="34" charset="0"/>
                          <a:cs typeface="Arial" panose="020B0604020202020204" pitchFamily="34" charset="0"/>
                        </a:rPr>
                        <a:t>Precision</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095"/>
                        </a:lnSpc>
                        <a:spcBef>
                          <a:spcPts val="0"/>
                        </a:spcBef>
                        <a:spcAft>
                          <a:spcPts val="0"/>
                        </a:spcAft>
                      </a:pPr>
                      <a:r>
                        <a:rPr lang="en-US" sz="1400" b="1" dirty="0">
                          <a:solidFill>
                            <a:srgbClr val="C00000"/>
                          </a:solidFill>
                          <a:effectLst/>
                          <a:latin typeface="Arial" panose="020B0604020202020204" pitchFamily="34" charset="0"/>
                          <a:ea typeface="Arial" panose="020B0604020202020204" pitchFamily="34" charset="0"/>
                          <a:cs typeface="Arial" panose="020B0604020202020204" pitchFamily="34" charset="0"/>
                        </a:rPr>
                        <a:t>Recall</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095"/>
                        </a:lnSpc>
                        <a:spcBef>
                          <a:spcPts val="0"/>
                        </a:spcBef>
                        <a:spcAft>
                          <a:spcPts val="0"/>
                        </a:spcAft>
                      </a:pPr>
                      <a:r>
                        <a:rPr lang="en-US" sz="1400" b="1" dirty="0">
                          <a:solidFill>
                            <a:srgbClr val="C00000"/>
                          </a:solidFill>
                          <a:effectLst/>
                          <a:latin typeface="Arial" panose="020B0604020202020204" pitchFamily="34" charset="0"/>
                          <a:ea typeface="Arial" panose="020B0604020202020204" pitchFamily="34" charset="0"/>
                          <a:cs typeface="Arial" panose="020B0604020202020204" pitchFamily="34" charset="0"/>
                        </a:rPr>
                        <a:t>F1-Score</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13938946"/>
                  </a:ext>
                </a:extLst>
              </a:tr>
              <a:tr h="370840">
                <a:tc>
                  <a:txBody>
                    <a:bodyPr/>
                    <a:lstStyle/>
                    <a:p>
                      <a:pPr marL="762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Markov Chain 1</a:t>
                      </a:r>
                      <a:r>
                        <a:rPr lang="en-US" sz="1400" baseline="30000" dirty="0">
                          <a:effectLst/>
                          <a:latin typeface="Arial" panose="020B0604020202020204" pitchFamily="34" charset="0"/>
                          <a:ea typeface="Arial" panose="020B0604020202020204" pitchFamily="34" charset="0"/>
                          <a:cs typeface="Arial" panose="020B0604020202020204" pitchFamily="34" charset="0"/>
                        </a:rPr>
                        <a:t>st</a:t>
                      </a:r>
                      <a:r>
                        <a:rPr lang="en-US" sz="1400" dirty="0">
                          <a:effectLst/>
                          <a:latin typeface="Arial" panose="020B0604020202020204" pitchFamily="34" charset="0"/>
                          <a:ea typeface="Arial" panose="020B0604020202020204" pitchFamily="34" charset="0"/>
                          <a:cs typeface="Arial" panose="020B0604020202020204" pitchFamily="34" charset="0"/>
                        </a:rPr>
                        <a:t> Order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0.7060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0.7044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0.7038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0.7932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0.7799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0.7775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03166516"/>
                  </a:ext>
                </a:extLst>
              </a:tr>
              <a:tr h="370840">
                <a:tc>
                  <a:txBody>
                    <a:bodyPr/>
                    <a:lstStyle/>
                    <a:p>
                      <a:pPr marL="76200" marR="0">
                        <a:lnSpc>
                          <a:spcPts val="114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Markov Chain 2</a:t>
                      </a:r>
                      <a:r>
                        <a:rPr lang="en-US" sz="1400" baseline="30000">
                          <a:effectLst/>
                          <a:latin typeface="Arial" panose="020B0604020202020204" pitchFamily="34" charset="0"/>
                          <a:ea typeface="Arial" panose="020B0604020202020204" pitchFamily="34" charset="0"/>
                          <a:cs typeface="Arial" panose="020B0604020202020204" pitchFamily="34" charset="0"/>
                        </a:rPr>
                        <a:t>nd</a:t>
                      </a:r>
                      <a:r>
                        <a:rPr lang="en-US" sz="1400">
                          <a:effectLst/>
                          <a:latin typeface="Arial" panose="020B0604020202020204" pitchFamily="34" charset="0"/>
                          <a:ea typeface="Arial" panose="020B0604020202020204" pitchFamily="34" charset="0"/>
                          <a:cs typeface="Arial" panose="020B0604020202020204" pitchFamily="34" charset="0"/>
                        </a:rPr>
                        <a:t> Order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0.6395</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0.6385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0.6379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0.7111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0.7029</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4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0.7000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711961633"/>
                  </a:ext>
                </a:extLst>
              </a:tr>
              <a:tr h="370840">
                <a:tc>
                  <a:txBody>
                    <a:bodyPr/>
                    <a:lstStyle/>
                    <a:p>
                      <a:pPr marL="76200" marR="0">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Hidden Markov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0.6244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0.6143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0.6067</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0.7775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0.7567</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0.7520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411373020"/>
                  </a:ext>
                </a:extLst>
              </a:tr>
              <a:tr h="370840">
                <a:tc>
                  <a:txBody>
                    <a:bodyPr/>
                    <a:lstStyle/>
                    <a:p>
                      <a:pPr marL="76200" marR="0">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LSTM</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0.8672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0.8626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0.8622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0.8411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0.8372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0.8368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056359259"/>
                  </a:ext>
                </a:extLst>
              </a:tr>
              <a:tr h="370840">
                <a:tc>
                  <a:txBody>
                    <a:bodyPr/>
                    <a:lstStyle/>
                    <a:p>
                      <a:pPr marL="76200" marR="0">
                        <a:lnSpc>
                          <a:spcPts val="114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LSTM-TR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0.8733</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0.8681</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0.8677</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0.8424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0.8385</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0.8381</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09535412"/>
                  </a:ext>
                </a:extLst>
              </a:tr>
              <a:tr h="370840">
                <a:tc>
                  <a:txBody>
                    <a:bodyPr/>
                    <a:lstStyle/>
                    <a:p>
                      <a:pPr marL="76200" marR="0">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GRU</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0.8674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0.8648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0.8646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0.8379</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0.8342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0"/>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0.8337</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650334965"/>
                  </a:ext>
                </a:extLst>
              </a:tr>
              <a:tr h="370840">
                <a:tc>
                  <a:txBody>
                    <a:bodyPr/>
                    <a:lstStyle/>
                    <a:p>
                      <a:pPr marL="76200" marR="0">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GRU-TR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0.8705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0.8676</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0.8673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0.8412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a:effectLst/>
                          <a:latin typeface="Arial" panose="020B0604020202020204" pitchFamily="34" charset="0"/>
                          <a:ea typeface="Arial" panose="020B0604020202020204" pitchFamily="34" charset="0"/>
                          <a:cs typeface="Arial" panose="020B0604020202020204" pitchFamily="34" charset="0"/>
                        </a:rPr>
                        <a:t>0.8377</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0.8373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42708595"/>
                  </a:ext>
                </a:extLst>
              </a:tr>
            </a:tbl>
          </a:graphicData>
        </a:graphic>
      </p:graphicFrame>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13</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16C60CC7-6676-44CC-8A67-89DA8A13E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9D9885E5-EA5B-4229-A987-742E311E5BAC}"/>
              </a:ext>
            </a:extLst>
          </p:cNvPr>
          <p:cNvSpPr/>
          <p:nvPr/>
        </p:nvSpPr>
        <p:spPr>
          <a:xfrm>
            <a:off x="479834" y="1729211"/>
            <a:ext cx="8121057" cy="1104523"/>
          </a:xfrm>
          <a:prstGeom prst="roundRect">
            <a:avLst/>
          </a:prstGeom>
          <a:noFill/>
          <a:ln>
            <a:solidFill>
              <a:schemeClr val="accent5">
                <a:lumMod val="60000"/>
                <a:lumOff val="40000"/>
              </a:schemeClr>
            </a:solidFill>
          </a:ln>
          <a:effectLst>
            <a:glow rad="63500">
              <a:schemeClr val="accent2">
                <a:satMod val="175000"/>
                <a:alpha val="40000"/>
              </a:schemeClr>
            </a:glow>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8" name="Rectangle: Rounded Corners 7">
            <a:extLst>
              <a:ext uri="{FF2B5EF4-FFF2-40B4-BE49-F238E27FC236}">
                <a16:creationId xmlns:a16="http://schemas.microsoft.com/office/drawing/2014/main" id="{30313C1A-59F7-45EE-BABF-A6966197E132}"/>
              </a:ext>
            </a:extLst>
          </p:cNvPr>
          <p:cNvSpPr/>
          <p:nvPr/>
        </p:nvSpPr>
        <p:spPr>
          <a:xfrm>
            <a:off x="479834" y="2915216"/>
            <a:ext cx="8121057" cy="1362144"/>
          </a:xfrm>
          <a:prstGeom prst="roundRect">
            <a:avLst/>
          </a:prstGeom>
          <a:noFill/>
          <a:ln>
            <a:solidFill>
              <a:srgbClr val="F77F00"/>
            </a:solidFill>
          </a:ln>
          <a:effectLst>
            <a:glow rad="63500">
              <a:schemeClr val="accent4">
                <a:satMod val="175000"/>
                <a:alpha val="40000"/>
              </a:schemeClr>
            </a:glow>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9" name="Rectangle 8">
            <a:extLst>
              <a:ext uri="{FF2B5EF4-FFF2-40B4-BE49-F238E27FC236}">
                <a16:creationId xmlns:a16="http://schemas.microsoft.com/office/drawing/2014/main" id="{8F9F5AFA-B1DE-4F50-B621-2968E1CD4CD5}"/>
              </a:ext>
            </a:extLst>
          </p:cNvPr>
          <p:cNvSpPr/>
          <p:nvPr/>
        </p:nvSpPr>
        <p:spPr>
          <a:xfrm>
            <a:off x="546139" y="3268301"/>
            <a:ext cx="7991279" cy="344032"/>
          </a:xfrm>
          <a:prstGeom prst="rect">
            <a:avLst/>
          </a:prstGeom>
          <a:noFill/>
          <a:ln>
            <a:solidFill>
              <a:srgbClr val="002060"/>
            </a:solidFill>
          </a:ln>
          <a:effectLst>
            <a:glow rad="63500">
              <a:schemeClr val="accent1">
                <a:satMod val="175000"/>
                <a:alpha val="40000"/>
              </a:schemeClr>
            </a:glow>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Tree>
    <p:extLst>
      <p:ext uri="{BB962C8B-B14F-4D97-AF65-F5344CB8AC3E}">
        <p14:creationId xmlns:p14="http://schemas.microsoft.com/office/powerpoint/2010/main" val="218552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Conclusion</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4533" y="987894"/>
            <a:ext cx="8056358" cy="3039357"/>
          </a:xfrm>
        </p:spPr>
        <p:txBody>
          <a:bodyPr/>
          <a:lstStyle/>
          <a:p>
            <a:pPr marL="285750" indent="-285750">
              <a:buFont typeface="Arial" panose="020B0604020202020204" pitchFamily="34" charset="0"/>
              <a:buChar char="•"/>
            </a:pPr>
            <a:r>
              <a:rPr lang="en-US" dirty="0"/>
              <a:t>The task of predicting the outcome of patient-provider communication exchanges can be framed as a sequence classification problem</a:t>
            </a:r>
          </a:p>
          <a:p>
            <a:pPr marL="285750" indent="-285750">
              <a:buFont typeface="Arial" panose="020B0604020202020204" pitchFamily="34" charset="0"/>
              <a:buChar char="•"/>
            </a:pPr>
            <a:r>
              <a:rPr lang="en-US" dirty="0"/>
              <a:t>RNNs significantly outperform probabilistic models for this problem</a:t>
            </a:r>
          </a:p>
          <a:p>
            <a:pPr marL="285750" indent="-285750">
              <a:buFont typeface="Arial" panose="020B0604020202020204" pitchFamily="34" charset="0"/>
              <a:buChar char="•"/>
            </a:pPr>
            <a:r>
              <a:rPr lang="en-US" dirty="0"/>
              <a:t>LSTM with target replication as a training strategy is the most accurate predictor of the outcome of communication exchanges in clinical interviews</a:t>
            </a:r>
          </a:p>
          <a:p>
            <a:pPr marL="285750" indent="-285750">
              <a:buFont typeface="Arial" panose="020B0604020202020204" pitchFamily="34" charset="0"/>
              <a:buChar char="•"/>
            </a:pPr>
            <a:r>
              <a:rPr lang="en-US" dirty="0"/>
              <a:t>Deep learning methods can be successfully applied for real-time monitoring of the progression of motivational interviews and establishing causal relationships between different provider communication strategies and patient behaviors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14</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2B673572-8645-45AC-832F-0410C3B76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1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Future Research Directions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p:txBody>
          <a:bodyPr/>
          <a:lstStyle/>
          <a:p>
            <a:pPr marL="285750" indent="-285750">
              <a:buFont typeface="Arial" panose="020B0604020202020204" pitchFamily="34" charset="0"/>
              <a:buChar char="•"/>
            </a:pPr>
            <a:r>
              <a:rPr lang="en-US" dirty="0"/>
              <a:t>Apply the proposed methods to other types of behavioral interventions or clinical interviews</a:t>
            </a:r>
          </a:p>
          <a:p>
            <a:pPr marL="285750" indent="-285750">
              <a:buFont typeface="Arial" panose="020B0604020202020204" pitchFamily="34" charset="0"/>
              <a:buChar char="•"/>
            </a:pPr>
            <a:r>
              <a:rPr lang="en-US" dirty="0"/>
              <a:t>Automated methods to identify the most effective provider communication strategies to elicit a specific type of behavioral response from a given demographic group of patients (e.g. African-American adolescents)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15</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2B673572-8645-45AC-832F-0410C3B76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93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Acknowledgments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7077" y="939255"/>
            <a:ext cx="3828073" cy="3570961"/>
          </a:xfrm>
        </p:spPr>
        <p:txBody>
          <a:bodyPr/>
          <a:lstStyle/>
          <a:p>
            <a:endParaRPr lang="en-US" dirty="0"/>
          </a:p>
          <a:p>
            <a:r>
              <a:rPr lang="en-US" dirty="0"/>
              <a:t>Advisor:</a:t>
            </a:r>
          </a:p>
          <a:p>
            <a:pPr marL="274320" lvl="1" indent="0">
              <a:buNone/>
            </a:pPr>
            <a:r>
              <a:rPr lang="en-US" dirty="0"/>
              <a:t>Dr. Alexander Kotov</a:t>
            </a:r>
          </a:p>
          <a:p>
            <a:pPr marL="274320" lvl="1" indent="0">
              <a:buNone/>
            </a:pPr>
            <a:r>
              <a:rPr lang="en-US" dirty="0"/>
              <a:t>Textual Data Analytics Lab</a:t>
            </a:r>
          </a:p>
          <a:p>
            <a:pPr marL="274320" lvl="1" indent="0">
              <a:buNone/>
            </a:pPr>
            <a:r>
              <a:rPr lang="en-US" dirty="0"/>
              <a:t>Wayne State University</a:t>
            </a:r>
          </a:p>
          <a:p>
            <a:r>
              <a:rPr lang="en-US" dirty="0"/>
              <a:t>Other collaborators:</a:t>
            </a:r>
          </a:p>
          <a:p>
            <a:pPr lvl="1"/>
            <a:r>
              <a:rPr lang="en-US" dirty="0"/>
              <a:t>Dr. April Carcone</a:t>
            </a:r>
          </a:p>
          <a:p>
            <a:pPr lvl="1"/>
            <a:r>
              <a:rPr lang="en-US" dirty="0"/>
              <a:t>Dr. Ming Dong</a:t>
            </a:r>
          </a:p>
          <a:p>
            <a:pPr lvl="1"/>
            <a:r>
              <a:rPr lang="en-US" dirty="0"/>
              <a:t>Dr. Sylvie Naar</a:t>
            </a:r>
          </a:p>
          <a:p>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16</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sp>
        <p:nvSpPr>
          <p:cNvPr id="6" name="Content Placeholder 2">
            <a:extLst>
              <a:ext uri="{FF2B5EF4-FFF2-40B4-BE49-F238E27FC236}">
                <a16:creationId xmlns:a16="http://schemas.microsoft.com/office/drawing/2014/main" id="{81578D61-8D13-4CE5-B653-B11A471EE808}"/>
              </a:ext>
            </a:extLst>
          </p:cNvPr>
          <p:cNvSpPr txBox="1">
            <a:spLocks/>
          </p:cNvSpPr>
          <p:nvPr/>
        </p:nvSpPr>
        <p:spPr bwMode="auto">
          <a:xfrm>
            <a:off x="4630127" y="939254"/>
            <a:ext cx="3828073" cy="3570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endParaRPr lang="en-US" kern="0" dirty="0"/>
          </a:p>
          <a:p>
            <a:r>
              <a:rPr lang="en-US" kern="0" dirty="0"/>
              <a:t>Funding:</a:t>
            </a:r>
          </a:p>
          <a:p>
            <a:pPr marL="274320" lvl="1" indent="0">
              <a:buFont typeface="Arial"/>
              <a:buNone/>
            </a:pPr>
            <a:r>
              <a:rPr lang="en-US" kern="0" dirty="0"/>
              <a:t>National Institute of Health (NIDDK)</a:t>
            </a:r>
          </a:p>
          <a:p>
            <a:pPr marL="274320" lvl="1" indent="0">
              <a:buFont typeface="Arial"/>
              <a:buNone/>
            </a:pPr>
            <a:r>
              <a:rPr lang="en-US" kern="0" dirty="0"/>
              <a:t>           R21DK108071</a:t>
            </a:r>
          </a:p>
          <a:p>
            <a:r>
              <a:rPr lang="en-US" kern="0" dirty="0"/>
              <a:t>Department of Family Medicine and Public Health members:</a:t>
            </a:r>
          </a:p>
          <a:p>
            <a:pPr lvl="1"/>
            <a:r>
              <a:rPr lang="en-US" dirty="0"/>
              <a:t>Student assistants </a:t>
            </a:r>
          </a:p>
          <a:p>
            <a:pPr lvl="1"/>
            <a:r>
              <a:rPr lang="en-US" kern="0" dirty="0"/>
              <a:t>Research staff</a:t>
            </a:r>
          </a:p>
          <a:p>
            <a:endParaRPr lang="en-US" kern="0" dirty="0"/>
          </a:p>
        </p:txBody>
      </p:sp>
      <p:pic>
        <p:nvPicPr>
          <p:cNvPr id="7" name="Picture 2" descr="Image result for wayne state university transparent">
            <a:extLst>
              <a:ext uri="{FF2B5EF4-FFF2-40B4-BE49-F238E27FC236}">
                <a16:creationId xmlns:a16="http://schemas.microsoft.com/office/drawing/2014/main" id="{F87F0DC6-F6D3-431E-A51C-B2B23C223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68BAE9B-7BCB-4765-88D9-482B92EEABE1}"/>
              </a:ext>
            </a:extLst>
          </p:cNvPr>
          <p:cNvPicPr>
            <a:picLocks noChangeAspect="1"/>
          </p:cNvPicPr>
          <p:nvPr/>
        </p:nvPicPr>
        <p:blipFill rotWithShape="1">
          <a:blip r:embed="rId3"/>
          <a:srcRect t="18146" b="16167"/>
          <a:stretch/>
        </p:blipFill>
        <p:spPr>
          <a:xfrm>
            <a:off x="4883284" y="1955605"/>
            <a:ext cx="488530" cy="320904"/>
          </a:xfrm>
          <a:prstGeom prst="rect">
            <a:avLst/>
          </a:prstGeom>
        </p:spPr>
      </p:pic>
    </p:spTree>
    <p:extLst>
      <p:ext uri="{BB962C8B-B14F-4D97-AF65-F5344CB8AC3E}">
        <p14:creationId xmlns:p14="http://schemas.microsoft.com/office/powerpoint/2010/main" val="748648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6807" y="1626326"/>
            <a:ext cx="6007513" cy="1668483"/>
          </a:xfrm>
        </p:spPr>
        <p:txBody>
          <a:bodyPr/>
          <a:lstStyle/>
          <a:p>
            <a:r>
              <a:rPr lang="en-US" dirty="0"/>
              <a:t>Thank you! Questions?</a:t>
            </a:r>
          </a:p>
        </p:txBody>
      </p:sp>
      <p:pic>
        <p:nvPicPr>
          <p:cNvPr id="3" name="Picture 2" descr="Image result for wayne state university transparent">
            <a:extLst>
              <a:ext uri="{FF2B5EF4-FFF2-40B4-BE49-F238E27FC236}">
                <a16:creationId xmlns:a16="http://schemas.microsoft.com/office/drawing/2014/main" id="{6A0CB70D-7FBC-4114-BAF4-8D7A49EDA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16" y="261322"/>
            <a:ext cx="786164" cy="50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24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Disclosure</a:t>
            </a:r>
          </a:p>
        </p:txBody>
      </p:sp>
      <p:sp>
        <p:nvSpPr>
          <p:cNvPr id="3" name="Content Placeholder 2"/>
          <p:cNvSpPr>
            <a:spLocks noGrp="1"/>
          </p:cNvSpPr>
          <p:nvPr>
            <p:ph sz="quarter" idx="12"/>
          </p:nvPr>
        </p:nvSpPr>
        <p:spPr/>
        <p:txBody>
          <a:bodyPr/>
          <a:lstStyle/>
          <a:p>
            <a:r>
              <a:rPr lang="en-US" dirty="0"/>
              <a:t>I and my co-authors as well as my and their spouses/partners have no relevant relationships with commercial interests to disclose.</a:t>
            </a:r>
          </a:p>
        </p:txBody>
      </p:sp>
      <p:sp>
        <p:nvSpPr>
          <p:cNvPr id="4" name="Slide Number Placeholder 3"/>
          <p:cNvSpPr>
            <a:spLocks noGrp="1"/>
          </p:cNvSpPr>
          <p:nvPr>
            <p:ph type="sldNum" sz="quarter" idx="4"/>
          </p:nvPr>
        </p:nvSpPr>
        <p:spPr/>
        <p:txBody>
          <a:bodyPr/>
          <a:lstStyle/>
          <a:p>
            <a:fld id="{42C32FFB-F9AE-46F0-A233-A2E628258990}" type="slidenum">
              <a:rPr lang="en-US" smtClean="0"/>
              <a:pPr/>
              <a:t>2</a:t>
            </a:fld>
            <a:endParaRPr lang="en-US"/>
          </a:p>
        </p:txBody>
      </p:sp>
      <p:sp>
        <p:nvSpPr>
          <p:cNvPr id="5" name="Footer Placeholder 4"/>
          <p:cNvSpPr>
            <a:spLocks noGrp="1"/>
          </p:cNvSpPr>
          <p:nvPr>
            <p:ph type="ftr" sz="quarter" idx="3"/>
          </p:nvPr>
        </p:nvSpPr>
        <p:spPr/>
        <p:txBody>
          <a:bodyPr/>
          <a:lstStyle/>
          <a:p>
            <a:r>
              <a:rPr lang="en-US" dirty="0"/>
              <a:t>AMIA 2018 Informatics Summit   |   amia.org</a:t>
            </a:r>
          </a:p>
        </p:txBody>
      </p:sp>
      <p:pic>
        <p:nvPicPr>
          <p:cNvPr id="8" name="Picture 2" descr="Image result for wayne state university transparent">
            <a:extLst>
              <a:ext uri="{FF2B5EF4-FFF2-40B4-BE49-F238E27FC236}">
                <a16:creationId xmlns:a16="http://schemas.microsoft.com/office/drawing/2014/main" id="{E2B30C99-1C85-403B-94E4-FF99A5EBD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79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B7D2-324C-4736-A4D3-8B863A75C904}"/>
              </a:ext>
            </a:extLst>
          </p:cNvPr>
          <p:cNvSpPr>
            <a:spLocks noGrp="1"/>
          </p:cNvSpPr>
          <p:nvPr>
            <p:ph type="title"/>
          </p:nvPr>
        </p:nvSpPr>
        <p:spPr/>
        <p:txBody>
          <a:bodyPr/>
          <a:lstStyle/>
          <a:p>
            <a:r>
              <a:rPr lang="en-US"/>
              <a:t>Learning Objectives</a:t>
            </a:r>
            <a:endParaRPr lang="en-US" dirty="0"/>
          </a:p>
        </p:txBody>
      </p:sp>
      <p:sp>
        <p:nvSpPr>
          <p:cNvPr id="3" name="Content Placeholder 2">
            <a:extLst>
              <a:ext uri="{FF2B5EF4-FFF2-40B4-BE49-F238E27FC236}">
                <a16:creationId xmlns:a16="http://schemas.microsoft.com/office/drawing/2014/main" id="{0B8082D5-DA3E-4243-BBB8-B811169C8FD8}"/>
              </a:ext>
            </a:extLst>
          </p:cNvPr>
          <p:cNvSpPr>
            <a:spLocks noGrp="1"/>
          </p:cNvSpPr>
          <p:nvPr>
            <p:ph sz="quarter" idx="12"/>
          </p:nvPr>
        </p:nvSpPr>
        <p:spPr/>
        <p:txBody>
          <a:bodyPr/>
          <a:lstStyle/>
          <a:p>
            <a:r>
              <a:rPr lang="en-US" dirty="0"/>
              <a:t>After participating in this session the learner should be better able to:</a:t>
            </a:r>
          </a:p>
          <a:p>
            <a:pPr lvl="1"/>
            <a:r>
              <a:rPr lang="en-US" dirty="0"/>
              <a:t>Formulate the problem of predicting the likelihood of eliciting a certain type of behavioral response during motivational interview as a sequence classification problem </a:t>
            </a:r>
          </a:p>
          <a:p>
            <a:pPr lvl="1"/>
            <a:r>
              <a:rPr lang="en-US" dirty="0"/>
              <a:t>Understand how probabilistic and deep learning based methods can be applied to address this problem</a:t>
            </a:r>
          </a:p>
          <a:p>
            <a:pPr lvl="1"/>
            <a:r>
              <a:rPr lang="en-US" dirty="0"/>
              <a:t>Learn how these methods can be applied to monitor the progression of motivational interviews and predicting the likelihood of eliciting “change talk”</a:t>
            </a:r>
          </a:p>
        </p:txBody>
      </p:sp>
      <p:sp>
        <p:nvSpPr>
          <p:cNvPr id="4" name="Slide Number Placeholder 3">
            <a:extLst>
              <a:ext uri="{FF2B5EF4-FFF2-40B4-BE49-F238E27FC236}">
                <a16:creationId xmlns:a16="http://schemas.microsoft.com/office/drawing/2014/main" id="{AE70FF5F-FD02-4F5E-A959-A21CD5525F3A}"/>
              </a:ext>
            </a:extLst>
          </p:cNvPr>
          <p:cNvSpPr>
            <a:spLocks noGrp="1"/>
          </p:cNvSpPr>
          <p:nvPr>
            <p:ph type="sldNum" sz="quarter" idx="4"/>
          </p:nvPr>
        </p:nvSpPr>
        <p:spPr/>
        <p:txBody>
          <a:bodyPr/>
          <a:lstStyle/>
          <a:p>
            <a:fld id="{42C32FFB-F9AE-46F0-A233-A2E628258990}" type="slidenum">
              <a:rPr lang="en-US" smtClean="0"/>
              <a:pPr/>
              <a:t>3</a:t>
            </a:fld>
            <a:endParaRPr lang="en-US"/>
          </a:p>
        </p:txBody>
      </p:sp>
      <p:sp>
        <p:nvSpPr>
          <p:cNvPr id="5" name="Footer Placeholder 4">
            <a:extLst>
              <a:ext uri="{FF2B5EF4-FFF2-40B4-BE49-F238E27FC236}">
                <a16:creationId xmlns:a16="http://schemas.microsoft.com/office/drawing/2014/main" id="{3DDE21D3-342C-46E7-81C2-45C6944D83E2}"/>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E8F2C674-E5AC-495E-9678-4C9DFACEB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5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Motivation</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7077" y="1015455"/>
            <a:ext cx="8056358" cy="3570961"/>
          </a:xfrm>
        </p:spPr>
        <p:txBody>
          <a:bodyPr/>
          <a:lstStyle/>
          <a:p>
            <a:pPr marL="285750" indent="-285750">
              <a:buFont typeface="Arial" panose="020B0604020202020204" pitchFamily="34" charset="0"/>
              <a:buChar char="•"/>
            </a:pPr>
            <a:r>
              <a:rPr lang="en-US" dirty="0"/>
              <a:t>The problem of analyzing temporally ordered sequences of observations generated by molecular, physiological and psychological processes to make predictions regarding the outcome of these processes arises in many domains of clinical informatics</a:t>
            </a:r>
          </a:p>
          <a:p>
            <a:pPr marL="285750" indent="-285750">
              <a:buFont typeface="Arial" panose="020B0604020202020204" pitchFamily="34" charset="0"/>
              <a:buChar char="•"/>
            </a:pPr>
            <a:r>
              <a:rPr lang="en-US" dirty="0"/>
              <a:t>We focus on predicting the outcome of patient-provider communication exchanges in the context of a clinical dialog  </a:t>
            </a:r>
          </a:p>
          <a:p>
            <a:pPr marL="285750" indent="-285750">
              <a:buFont typeface="Arial" panose="020B0604020202020204" pitchFamily="34" charset="0"/>
              <a:buChar char="•"/>
            </a:pPr>
            <a:r>
              <a:rPr lang="en-US" dirty="0"/>
              <a:t>Automated methods to estimate the likelihood of eliciting a particular behavioral response from a patient based on a sequence of coded patient-provider communication exchanges  </a:t>
            </a:r>
          </a:p>
          <a:p>
            <a:pPr marL="285750" indent="-285750">
              <a:buFont typeface="Arial" panose="020B0604020202020204" pitchFamily="34" charset="0"/>
              <a:buChar char="•"/>
            </a:pPr>
            <a:r>
              <a:rPr lang="en-US" dirty="0"/>
              <a:t>Such methods can be used to help providers monitor progression of a clinical dialog in real-time  </a:t>
            </a:r>
          </a:p>
          <a:p>
            <a:r>
              <a:rPr lang="en-US" dirty="0"/>
              <a:t> </a:t>
            </a:r>
          </a:p>
          <a:p>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4</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85D190D1-543B-489E-9D42-F69DEED29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9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Study Context</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06433" y="875918"/>
            <a:ext cx="8056358" cy="3764662"/>
          </a:xfrm>
        </p:spPr>
        <p:txBody>
          <a:bodyPr/>
          <a:lstStyle/>
          <a:p>
            <a:pPr marL="285750" indent="-285750">
              <a:buFont typeface="Arial" panose="020B0604020202020204" pitchFamily="34" charset="0"/>
              <a:buChar char="•"/>
            </a:pPr>
            <a:r>
              <a:rPr lang="en-US" dirty="0"/>
              <a:t>We focus on transcripts of Motivational Interviews (MI) with obese adolescents conducted by the counselors at the Department of Family Medicine and Public Health Sciences at Wayne State University</a:t>
            </a:r>
          </a:p>
          <a:p>
            <a:pPr marL="285750" indent="-285750">
              <a:buFont typeface="Arial" panose="020B0604020202020204" pitchFamily="34" charset="0"/>
              <a:buChar char="•"/>
            </a:pPr>
            <a:r>
              <a:rPr lang="en-US" dirty="0"/>
              <a:t>In our previous work, we proposed and evaluated machine learning methods for automated annotation of MI transcripts with behavior codes:</a:t>
            </a:r>
          </a:p>
          <a:p>
            <a:pPr lvl="1"/>
            <a:r>
              <a:rPr lang="en-US" sz="1200" dirty="0"/>
              <a:t>Alexander </a:t>
            </a:r>
            <a:r>
              <a:rPr lang="en-US" sz="1200" dirty="0" err="1"/>
              <a:t>Kotov</a:t>
            </a:r>
            <a:r>
              <a:rPr lang="en-US" sz="1200" dirty="0"/>
              <a:t>, </a:t>
            </a:r>
            <a:r>
              <a:rPr lang="en-US" sz="1200" dirty="0" err="1"/>
              <a:t>Mehedi</a:t>
            </a:r>
            <a:r>
              <a:rPr lang="en-US" sz="1200" dirty="0"/>
              <a:t> Hasan, April </a:t>
            </a:r>
            <a:r>
              <a:rPr lang="en-US" sz="1200" dirty="0" err="1"/>
              <a:t>Carcone</a:t>
            </a:r>
            <a:r>
              <a:rPr lang="en-US" sz="1200" dirty="0"/>
              <a:t> et al. "Interpretable Probabilistic Latent Variable Models for Automatic Annotation of Clinical Text", In Proceedings of the 2015 Annual Symposium of the American Medical Informatics Association (AMIA'15), pages 785-794</a:t>
            </a:r>
          </a:p>
          <a:p>
            <a:pPr lvl="1"/>
            <a:r>
              <a:rPr lang="en-US" sz="1200" dirty="0" err="1"/>
              <a:t>Mehedi</a:t>
            </a:r>
            <a:r>
              <a:rPr lang="en-US" sz="1200" dirty="0"/>
              <a:t> Hasan, Alexander </a:t>
            </a:r>
            <a:r>
              <a:rPr lang="en-US" sz="1200" dirty="0" err="1"/>
              <a:t>Kotov</a:t>
            </a:r>
            <a:r>
              <a:rPr lang="en-US" sz="1200" dirty="0"/>
              <a:t>, April </a:t>
            </a:r>
            <a:r>
              <a:rPr lang="en-US" sz="1200" dirty="0" err="1"/>
              <a:t>Idalski</a:t>
            </a:r>
            <a:r>
              <a:rPr lang="en-US" sz="1200" dirty="0"/>
              <a:t> </a:t>
            </a:r>
            <a:r>
              <a:rPr lang="en-US" sz="1200" dirty="0" err="1"/>
              <a:t>Carcone</a:t>
            </a:r>
            <a:r>
              <a:rPr lang="en-US" sz="1200" dirty="0"/>
              <a:t> et al., "A Study of the Effectiveness of Machine Learning Methods for Classification of Clinical Interview Fragments into a Large Number of Categories", In the Journal of Biomedical Informatics (JBI), Volume 62, August 2016, pages 21-31</a:t>
            </a:r>
          </a:p>
          <a:p>
            <a:pPr marL="285750" indent="-285750">
              <a:buFont typeface="Arial" panose="020B0604020202020204" pitchFamily="34" charset="0"/>
              <a:buChar char="•"/>
            </a:pPr>
            <a:r>
              <a:rPr lang="en-US" dirty="0"/>
              <a:t>In this work, we focus on machine learning methods to predict the outcome of MI interviews (eliciting patient’s motivational statements, a.k.a. “change talk”)</a:t>
            </a:r>
          </a:p>
          <a:p>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5</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3074" name="Picture 2" descr="Image result for wayne state university transparent">
            <a:extLst>
              <a:ext uri="{FF2B5EF4-FFF2-40B4-BE49-F238E27FC236}">
                <a16:creationId xmlns:a16="http://schemas.microsoft.com/office/drawing/2014/main" id="{162D08D9-0AB1-44A8-A729-272BC202E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5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82461"/>
            <a:ext cx="6783946" cy="640175"/>
          </a:xfrm>
        </p:spPr>
        <p:txBody>
          <a:bodyPr/>
          <a:lstStyle/>
          <a:p>
            <a:r>
              <a:rPr lang="en-US" dirty="0"/>
              <a:t>Study Data: A Fragment of Motivational Interview Transcript</a:t>
            </a:r>
          </a:p>
        </p:txBody>
      </p:sp>
      <p:graphicFrame>
        <p:nvGraphicFramePr>
          <p:cNvPr id="7" name="Content Placeholder 6">
            <a:extLst>
              <a:ext uri="{FF2B5EF4-FFF2-40B4-BE49-F238E27FC236}">
                <a16:creationId xmlns:a16="http://schemas.microsoft.com/office/drawing/2014/main" id="{682D0102-3E7F-42E1-8D20-6152D8391AC8}"/>
              </a:ext>
            </a:extLst>
          </p:cNvPr>
          <p:cNvGraphicFramePr>
            <a:graphicFrameLocks noGrp="1"/>
          </p:cNvGraphicFramePr>
          <p:nvPr>
            <p:ph sz="quarter" idx="12"/>
            <p:extLst>
              <p:ext uri="{D42A27DB-BD31-4B8C-83A1-F6EECF244321}">
                <p14:modId xmlns:p14="http://schemas.microsoft.com/office/powerpoint/2010/main" val="469180098"/>
              </p:ext>
            </p:extLst>
          </p:nvPr>
        </p:nvGraphicFramePr>
        <p:xfrm>
          <a:off x="547688" y="939798"/>
          <a:ext cx="8054976" cy="3591160"/>
        </p:xfrm>
        <a:graphic>
          <a:graphicData uri="http://schemas.openxmlformats.org/drawingml/2006/table">
            <a:tbl>
              <a:tblPr firstRow="1" bandRow="1">
                <a:tableStyleId>{5C22544A-7EE6-4342-B048-85BDC9FD1C3A}</a:tableStyleId>
              </a:tblPr>
              <a:tblGrid>
                <a:gridCol w="1138499">
                  <a:extLst>
                    <a:ext uri="{9D8B030D-6E8A-4147-A177-3AD203B41FA5}">
                      <a16:colId xmlns:a16="http://schemas.microsoft.com/office/drawing/2014/main" val="2048443737"/>
                    </a:ext>
                  </a:extLst>
                </a:gridCol>
                <a:gridCol w="2164360">
                  <a:extLst>
                    <a:ext uri="{9D8B030D-6E8A-4147-A177-3AD203B41FA5}">
                      <a16:colId xmlns:a16="http://schemas.microsoft.com/office/drawing/2014/main" val="3595479417"/>
                    </a:ext>
                  </a:extLst>
                </a:gridCol>
                <a:gridCol w="1442906">
                  <a:extLst>
                    <a:ext uri="{9D8B030D-6E8A-4147-A177-3AD203B41FA5}">
                      <a16:colId xmlns:a16="http://schemas.microsoft.com/office/drawing/2014/main" val="3023682003"/>
                    </a:ext>
                  </a:extLst>
                </a:gridCol>
                <a:gridCol w="3309211">
                  <a:extLst>
                    <a:ext uri="{9D8B030D-6E8A-4147-A177-3AD203B41FA5}">
                      <a16:colId xmlns:a16="http://schemas.microsoft.com/office/drawing/2014/main" val="2520917612"/>
                    </a:ext>
                  </a:extLst>
                </a:gridCol>
              </a:tblGrid>
              <a:tr h="327988">
                <a:tc>
                  <a:txBody>
                    <a:bodyPr/>
                    <a:lstStyle/>
                    <a:p>
                      <a:pPr marL="76200" marR="0">
                        <a:spcBef>
                          <a:spcPts val="0"/>
                        </a:spcBef>
                        <a:spcAft>
                          <a:spcPts val="0"/>
                        </a:spcAft>
                      </a:pPr>
                      <a:r>
                        <a:rPr lang="en-US" sz="1400" dirty="0">
                          <a:effectLst/>
                          <a:latin typeface="+mn-lt"/>
                          <a:ea typeface="Arial" panose="020B0604020202020204" pitchFamily="34" charset="0"/>
                          <a:cs typeface="Arial" panose="020B0604020202020204" pitchFamily="34" charset="0"/>
                        </a:rPr>
                        <a:t>Code</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spcBef>
                          <a:spcPts val="0"/>
                        </a:spcBef>
                        <a:spcAft>
                          <a:spcPts val="0"/>
                        </a:spcAft>
                      </a:pPr>
                      <a:r>
                        <a:rPr lang="en-US" sz="1400" dirty="0">
                          <a:effectLst/>
                          <a:latin typeface="+mn-lt"/>
                          <a:ea typeface="Arial" panose="020B0604020202020204" pitchFamily="34" charset="0"/>
                          <a:cs typeface="Arial" panose="020B0604020202020204" pitchFamily="34" charset="0"/>
                        </a:rPr>
                        <a:t>Behavior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a:effectLst/>
                          <a:latin typeface="+mn-lt"/>
                          <a:ea typeface="Arial" panose="020B0604020202020204" pitchFamily="34" charset="0"/>
                          <a:cs typeface="Arial" panose="020B0604020202020204" pitchFamily="34" charset="0"/>
                        </a:rPr>
                        <a:t>Speaker</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a:effectLst/>
                          <a:latin typeface="+mn-lt"/>
                          <a:ea typeface="Arial" panose="020B0604020202020204" pitchFamily="34" charset="0"/>
                          <a:cs typeface="Arial" panose="020B0604020202020204" pitchFamily="34" charset="0"/>
                        </a:rPr>
                        <a:t>Utterance</a:t>
                      </a:r>
                      <a:endParaRPr lang="en-US" sz="140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444177695"/>
                  </a:ext>
                </a:extLst>
              </a:tr>
              <a:tr h="395095">
                <a:tc>
                  <a:txBody>
                    <a:bodyPr/>
                    <a:lstStyle/>
                    <a:p>
                      <a:pPr marL="762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SS</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Structure Session</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Counselor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Okay. Can I meet with </a:t>
                      </a:r>
                      <a:r>
                        <a:rPr lang="en-US" sz="1400" dirty="0" err="1">
                          <a:effectLst/>
                          <a:latin typeface="+mn-lt"/>
                          <a:ea typeface="Arial" panose="020B0604020202020204" pitchFamily="34" charset="0"/>
                          <a:cs typeface="Arial" panose="020B0604020202020204" pitchFamily="34" charset="0"/>
                        </a:rPr>
                        <a:t>Xxxx</a:t>
                      </a:r>
                      <a:r>
                        <a:rPr lang="en-US" sz="1400" dirty="0">
                          <a:effectLst/>
                          <a:latin typeface="+mn-lt"/>
                          <a:ea typeface="Arial" panose="020B0604020202020204" pitchFamily="34" charset="0"/>
                          <a:cs typeface="Arial" panose="020B0604020202020204" pitchFamily="34" charset="0"/>
                        </a:rPr>
                        <a:t> alone for a few minutes?</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270615525"/>
                  </a:ext>
                </a:extLst>
              </a:tr>
              <a:tr h="327988">
                <a:tc>
                  <a:txBody>
                    <a:bodyPr/>
                    <a:lstStyle/>
                    <a:p>
                      <a:pPr marL="76200" marR="0">
                        <a:lnSpc>
                          <a:spcPts val="1060"/>
                        </a:lnSpc>
                        <a:spcBef>
                          <a:spcPts val="0"/>
                        </a:spcBef>
                        <a:spcAft>
                          <a:spcPts val="0"/>
                        </a:spcAft>
                      </a:pPr>
                      <a:r>
                        <a:rPr lang="en-US" sz="1400">
                          <a:effectLst/>
                          <a:latin typeface="+mn-lt"/>
                          <a:ea typeface="Arial" panose="020B0604020202020204" pitchFamily="34" charset="0"/>
                          <a:cs typeface="Arial" panose="020B0604020202020204" pitchFamily="34" charset="0"/>
                        </a:rPr>
                        <a:t>OQO</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Open-ended question, other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Counselor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So, </a:t>
                      </a:r>
                      <a:r>
                        <a:rPr lang="en-US" sz="1400" dirty="0" err="1">
                          <a:effectLst/>
                          <a:latin typeface="+mn-lt"/>
                          <a:ea typeface="Arial" panose="020B0604020202020204" pitchFamily="34" charset="0"/>
                          <a:cs typeface="Arial" panose="020B0604020202020204" pitchFamily="34" charset="0"/>
                        </a:rPr>
                        <a:t>Xxxx</a:t>
                      </a:r>
                      <a:r>
                        <a:rPr lang="en-US" sz="1400" dirty="0">
                          <a:effectLst/>
                          <a:latin typeface="+mn-lt"/>
                          <a:ea typeface="Arial" panose="020B0604020202020204" pitchFamily="34" charset="0"/>
                          <a:cs typeface="Arial" panose="020B0604020202020204" pitchFamily="34" charset="0"/>
                        </a:rPr>
                        <a:t>, how you doing?</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931892399"/>
                  </a:ext>
                </a:extLst>
              </a:tr>
              <a:tr h="327988">
                <a:tc>
                  <a:txBody>
                    <a:bodyPr/>
                    <a:lstStyle/>
                    <a:p>
                      <a:pPr marL="76200" marR="0">
                        <a:spcBef>
                          <a:spcPts val="0"/>
                        </a:spcBef>
                        <a:spcAft>
                          <a:spcPts val="0"/>
                        </a:spcAft>
                      </a:pPr>
                      <a:r>
                        <a:rPr lang="en-US" sz="1400" dirty="0">
                          <a:effectLst/>
                          <a:latin typeface="+mn-lt"/>
                          <a:ea typeface="Arial" panose="020B0604020202020204" pitchFamily="34" charset="0"/>
                          <a:cs typeface="Arial" panose="020B0604020202020204" pitchFamily="34" charset="0"/>
                        </a:rPr>
                        <a:t>HUPO</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spcBef>
                          <a:spcPts val="0"/>
                        </a:spcBef>
                        <a:spcAft>
                          <a:spcPts val="0"/>
                        </a:spcAft>
                      </a:pPr>
                      <a:r>
                        <a:rPr lang="en-US" sz="1400">
                          <a:effectLst/>
                          <a:latin typeface="+mn-lt"/>
                          <a:ea typeface="Arial" panose="020B0604020202020204" pitchFamily="34" charset="0"/>
                          <a:cs typeface="Arial" panose="020B0604020202020204" pitchFamily="34" charset="0"/>
                        </a:rPr>
                        <a:t>High uptake, other</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Adolescent</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Fine</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130343001"/>
                  </a:ext>
                </a:extLst>
              </a:tr>
              <a:tr h="395095">
                <a:tc>
                  <a:txBody>
                    <a:bodyPr/>
                    <a:lstStyle/>
                    <a:p>
                      <a:pPr marL="762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OQTBN</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lvl="0" indent="0" algn="l" defTabSz="457200" rtl="0" eaLnBrk="1" fontAlgn="auto" latinLnBrk="0" hangingPunct="1">
                        <a:lnSpc>
                          <a:spcPts val="1060"/>
                        </a:lnSpc>
                        <a:spcBef>
                          <a:spcPts val="0"/>
                        </a:spcBef>
                        <a:spcAft>
                          <a:spcPts val="0"/>
                        </a:spcAft>
                        <a:buClrTx/>
                        <a:buSzTx/>
                        <a:buFontTx/>
                        <a:buNone/>
                        <a:tabLst/>
                        <a:defRPr/>
                      </a:pPr>
                      <a:r>
                        <a:rPr lang="en-US" sz="1400" dirty="0">
                          <a:effectLst/>
                          <a:latin typeface="+mn-lt"/>
                          <a:ea typeface="Arial" panose="020B0604020202020204" pitchFamily="34" charset="0"/>
                          <a:cs typeface="Arial" panose="020B0604020202020204" pitchFamily="34" charset="0"/>
                        </a:rPr>
                        <a:t>Open-ended question, target behavior neutral</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Counselor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That’s good.  So, tell me how do you feel about your weight?</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711913670"/>
                  </a:ext>
                </a:extLst>
              </a:tr>
              <a:tr h="327988">
                <a:tc>
                  <a:txBody>
                    <a:bodyPr/>
                    <a:lstStyle/>
                    <a:p>
                      <a:pPr marL="76200" marR="0">
                        <a:spcBef>
                          <a:spcPts val="0"/>
                        </a:spcBef>
                        <a:spcAft>
                          <a:spcPts val="0"/>
                        </a:spcAft>
                      </a:pPr>
                      <a:r>
                        <a:rPr lang="en-US" sz="1400" dirty="0">
                          <a:effectLst/>
                          <a:latin typeface="+mn-lt"/>
                          <a:ea typeface="Arial" panose="020B0604020202020204" pitchFamily="34" charset="0"/>
                          <a:cs typeface="Arial" panose="020B0604020202020204" pitchFamily="34" charset="0"/>
                        </a:rPr>
                        <a:t>CHT+</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spcBef>
                          <a:spcPts val="0"/>
                        </a:spcBef>
                        <a:spcAft>
                          <a:spcPts val="0"/>
                        </a:spcAft>
                      </a:pPr>
                      <a:r>
                        <a:rPr lang="en-US" sz="1400" dirty="0">
                          <a:effectLst/>
                          <a:latin typeface="+mn-lt"/>
                          <a:ea typeface="Arial" panose="020B0604020202020204" pitchFamily="34" charset="0"/>
                          <a:cs typeface="Arial" panose="020B0604020202020204" pitchFamily="34" charset="0"/>
                        </a:rPr>
                        <a:t>Change talk positive</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Adolescent</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It’s not the best.</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2091932671"/>
                  </a:ext>
                </a:extLst>
              </a:tr>
              <a:tr h="395095">
                <a:tc>
                  <a:txBody>
                    <a:bodyPr/>
                    <a:lstStyle/>
                    <a:p>
                      <a:pPr marL="76200" marR="0">
                        <a:lnSpc>
                          <a:spcPts val="1060"/>
                        </a:lnSpc>
                        <a:spcBef>
                          <a:spcPts val="0"/>
                        </a:spcBef>
                        <a:spcAft>
                          <a:spcPts val="0"/>
                        </a:spcAft>
                      </a:pPr>
                      <a:r>
                        <a:rPr lang="en-US" sz="1400">
                          <a:effectLst/>
                          <a:latin typeface="+mn-lt"/>
                          <a:ea typeface="Arial" panose="020B0604020202020204" pitchFamily="34" charset="0"/>
                          <a:cs typeface="Arial" panose="020B0604020202020204" pitchFamily="34" charset="0"/>
                        </a:rPr>
                        <a:t>CQECHT+</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Closed question, elicit change talk positive</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Counselor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It’s not the best?</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159509339"/>
                  </a:ext>
                </a:extLst>
              </a:tr>
              <a:tr h="327988">
                <a:tc>
                  <a:txBody>
                    <a:bodyPr/>
                    <a:lstStyle/>
                    <a:p>
                      <a:pPr marL="76200" marR="0">
                        <a:spcBef>
                          <a:spcPts val="0"/>
                        </a:spcBef>
                        <a:spcAft>
                          <a:spcPts val="0"/>
                        </a:spcAft>
                      </a:pPr>
                      <a:r>
                        <a:rPr lang="en-US" sz="1400">
                          <a:effectLst/>
                          <a:latin typeface="+mn-lt"/>
                          <a:ea typeface="Arial" panose="020B0604020202020204" pitchFamily="34" charset="0"/>
                          <a:cs typeface="Arial" panose="020B0604020202020204" pitchFamily="34" charset="0"/>
                        </a:rPr>
                        <a:t>CHT+</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spcBef>
                          <a:spcPts val="0"/>
                        </a:spcBef>
                        <a:spcAft>
                          <a:spcPts val="0"/>
                        </a:spcAft>
                      </a:pPr>
                      <a:r>
                        <a:rPr lang="en-US" sz="1400" dirty="0">
                          <a:effectLst/>
                          <a:latin typeface="+mn-lt"/>
                          <a:ea typeface="Arial" panose="020B0604020202020204" pitchFamily="34" charset="0"/>
                          <a:cs typeface="Arial" panose="020B0604020202020204" pitchFamily="34" charset="0"/>
                        </a:rPr>
                        <a:t>Change talk positive</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Adolescent</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Yeah</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1065120125"/>
                  </a:ext>
                </a:extLst>
              </a:tr>
              <a:tr h="395095">
                <a:tc>
                  <a:txBody>
                    <a:bodyPr/>
                    <a:lstStyle/>
                    <a:p>
                      <a:pPr marL="76200" marR="0">
                        <a:lnSpc>
                          <a:spcPts val="1060"/>
                        </a:lnSpc>
                        <a:spcBef>
                          <a:spcPts val="0"/>
                        </a:spcBef>
                        <a:spcAft>
                          <a:spcPts val="0"/>
                        </a:spcAft>
                      </a:pPr>
                      <a:r>
                        <a:rPr lang="en-US" sz="1400">
                          <a:effectLst/>
                          <a:latin typeface="+mn-lt"/>
                          <a:ea typeface="Arial" panose="020B0604020202020204" pitchFamily="34" charset="0"/>
                          <a:cs typeface="Arial" panose="020B0604020202020204" pitchFamily="34" charset="0"/>
                        </a:rPr>
                        <a:t>CQTBN</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Closed question, target behavior normal</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Counselor</a:t>
                      </a:r>
                      <a:endParaRPr lang="en-US" sz="1400" dirty="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lnSpc>
                          <a:spcPts val="1060"/>
                        </a:lnSpc>
                        <a:spcBef>
                          <a:spcPts val="0"/>
                        </a:spcBef>
                        <a:spcAft>
                          <a:spcPts val="0"/>
                        </a:spcAft>
                      </a:pPr>
                      <a:r>
                        <a:rPr lang="en-US" sz="1400" dirty="0">
                          <a:effectLst/>
                          <a:latin typeface="+mn-lt"/>
                          <a:ea typeface="Arial" panose="020B0604020202020204" pitchFamily="34" charset="0"/>
                          <a:cs typeface="Arial" panose="020B0604020202020204" pitchFamily="34" charset="0"/>
                        </a:rPr>
                        <a:t>Okay, so have you tried to lose weight before?</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120245045"/>
                  </a:ext>
                </a:extLst>
              </a:tr>
              <a:tr h="327988">
                <a:tc>
                  <a:txBody>
                    <a:bodyPr/>
                    <a:lstStyle/>
                    <a:p>
                      <a:pPr marL="76200" marR="0">
                        <a:spcBef>
                          <a:spcPts val="0"/>
                        </a:spcBef>
                        <a:spcAft>
                          <a:spcPts val="0"/>
                        </a:spcAft>
                      </a:pPr>
                      <a:r>
                        <a:rPr lang="en-US" sz="1400">
                          <a:effectLst/>
                          <a:latin typeface="+mn-lt"/>
                          <a:ea typeface="Arial" panose="020B0604020202020204" pitchFamily="34" charset="0"/>
                          <a:cs typeface="Arial" panose="020B0604020202020204" pitchFamily="34" charset="0"/>
                        </a:rPr>
                        <a:t>HUPW</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76200" marR="0">
                        <a:spcBef>
                          <a:spcPts val="0"/>
                        </a:spcBef>
                        <a:spcAft>
                          <a:spcPts val="0"/>
                        </a:spcAft>
                      </a:pPr>
                      <a:r>
                        <a:rPr lang="en-US" sz="1400">
                          <a:effectLst/>
                          <a:latin typeface="+mn-lt"/>
                          <a:ea typeface="Arial" panose="020B0604020202020204" pitchFamily="34" charset="0"/>
                          <a:cs typeface="Arial" panose="020B0604020202020204" pitchFamily="34" charset="0"/>
                        </a:rPr>
                        <a:t>High uptake, weight</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a:effectLst/>
                          <a:latin typeface="+mn-lt"/>
                          <a:ea typeface="Arial" panose="020B0604020202020204" pitchFamily="34" charset="0"/>
                          <a:cs typeface="Arial" panose="020B0604020202020204" pitchFamily="34" charset="0"/>
                        </a:rPr>
                        <a:t>Adolescent</a:t>
                      </a:r>
                      <a:endParaRPr lang="en-US" sz="1400">
                        <a:effectLst/>
                        <a:latin typeface="+mn-lt"/>
                        <a:ea typeface="Calibri" panose="020F0502020204030204" pitchFamily="34" charset="0"/>
                        <a:cs typeface="Arial" panose="020B0604020202020204" pitchFamily="34" charset="0"/>
                      </a:endParaRPr>
                    </a:p>
                  </a:txBody>
                  <a:tcPr marL="45720" marR="45720" anchor="b"/>
                </a:tc>
                <a:tc>
                  <a:txBody>
                    <a:bodyPr/>
                    <a:lstStyle/>
                    <a:p>
                      <a:pPr marL="63500" marR="0">
                        <a:spcBef>
                          <a:spcPts val="0"/>
                        </a:spcBef>
                        <a:spcAft>
                          <a:spcPts val="0"/>
                        </a:spcAft>
                      </a:pPr>
                      <a:r>
                        <a:rPr lang="en-US" sz="1400" dirty="0">
                          <a:effectLst/>
                          <a:latin typeface="+mn-lt"/>
                          <a:ea typeface="Arial" panose="020B0604020202020204" pitchFamily="34" charset="0"/>
                          <a:cs typeface="Arial" panose="020B0604020202020204" pitchFamily="34" charset="0"/>
                        </a:rPr>
                        <a:t>Yes</a:t>
                      </a:r>
                      <a:endParaRPr lang="en-US" sz="1400" dirty="0">
                        <a:effectLst/>
                        <a:latin typeface="+mn-lt"/>
                        <a:ea typeface="Calibri" panose="020F0502020204030204" pitchFamily="34" charset="0"/>
                        <a:cs typeface="Arial" panose="020B0604020202020204" pitchFamily="34" charset="0"/>
                      </a:endParaRPr>
                    </a:p>
                  </a:txBody>
                  <a:tcPr marL="45720" marR="45720" anchor="b"/>
                </a:tc>
                <a:extLst>
                  <a:ext uri="{0D108BD9-81ED-4DB2-BD59-A6C34878D82A}">
                    <a16:rowId xmlns:a16="http://schemas.microsoft.com/office/drawing/2014/main" val="3893911379"/>
                  </a:ext>
                </a:extLst>
              </a:tr>
            </a:tbl>
          </a:graphicData>
        </a:graphic>
      </p:graphicFrame>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6</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DB9EAE59-0875-4077-8E3A-F178030CE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8" name="Arrow: Down 7">
            <a:extLst>
              <a:ext uri="{FF2B5EF4-FFF2-40B4-BE49-F238E27FC236}">
                <a16:creationId xmlns:a16="http://schemas.microsoft.com/office/drawing/2014/main" id="{BA9526FA-741E-4920-9253-868CBD2DE165}"/>
              </a:ext>
            </a:extLst>
          </p:cNvPr>
          <p:cNvSpPr/>
          <p:nvPr/>
        </p:nvSpPr>
        <p:spPr>
          <a:xfrm>
            <a:off x="1421395" y="1421393"/>
            <a:ext cx="122180" cy="1571573"/>
          </a:xfrm>
          <a:prstGeom prst="downArrow">
            <a:avLst/>
          </a:prstGeom>
          <a:solidFill>
            <a:schemeClr val="accent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Tree>
    <p:extLst>
      <p:ext uri="{BB962C8B-B14F-4D97-AF65-F5344CB8AC3E}">
        <p14:creationId xmlns:p14="http://schemas.microsoft.com/office/powerpoint/2010/main" val="10882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Study Data: Motivational Interviews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4533" y="1075957"/>
            <a:ext cx="8056358" cy="3699545"/>
          </a:xfrm>
        </p:spPr>
        <p:txBody>
          <a:bodyPr/>
          <a:lstStyle/>
          <a:p>
            <a:pPr marL="285750" indent="-285750">
              <a:buFont typeface="Arial" panose="020B0604020202020204" pitchFamily="34" charset="0"/>
              <a:buChar char="•"/>
            </a:pPr>
            <a:r>
              <a:rPr lang="en-US" dirty="0"/>
              <a:t>129 motivational interview transcripts that include 50,239 segmented and annotated utterances</a:t>
            </a:r>
          </a:p>
          <a:p>
            <a:pPr marL="285750" indent="-285750">
              <a:buFont typeface="Arial" panose="020B0604020202020204" pitchFamily="34" charset="0"/>
              <a:buChar char="•"/>
            </a:pPr>
            <a:r>
              <a:rPr lang="en-US" dirty="0"/>
              <a:t>5,143 observed sequences</a:t>
            </a:r>
          </a:p>
          <a:p>
            <a:pPr marL="788670" lvl="1" indent="-285750">
              <a:buFont typeface="Arial" panose="020B0604020202020204" pitchFamily="34" charset="0"/>
              <a:buChar char="•"/>
            </a:pPr>
            <a:r>
              <a:rPr lang="en-US" sz="1600" dirty="0"/>
              <a:t>4,225 or 82.15% were positive </a:t>
            </a:r>
          </a:p>
          <a:p>
            <a:pPr marL="788670" lvl="1" indent="-285750">
              <a:buFont typeface="Arial" panose="020B0604020202020204" pitchFamily="34" charset="0"/>
              <a:buChar char="•"/>
            </a:pPr>
            <a:r>
              <a:rPr lang="en-US" sz="1600" dirty="0"/>
              <a:t>Only 918 or 17.85% were negative</a:t>
            </a:r>
          </a:p>
          <a:p>
            <a:pPr marL="285750" indent="-285750">
              <a:buFont typeface="Arial" panose="020B0604020202020204" pitchFamily="34" charset="0"/>
              <a:buChar char="•"/>
            </a:pPr>
            <a:r>
              <a:rPr lang="en-US" dirty="0"/>
              <a:t>Dealing with </a:t>
            </a:r>
            <a:r>
              <a:rPr lang="en-US"/>
              <a:t>imbalanced data:</a:t>
            </a:r>
            <a:endParaRPr lang="en-US" dirty="0"/>
          </a:p>
          <a:p>
            <a:pPr marL="788670" lvl="1" indent="-285750">
              <a:buFont typeface="Arial" panose="020B0604020202020204" pitchFamily="34" charset="0"/>
              <a:buChar char="•"/>
            </a:pPr>
            <a:r>
              <a:rPr lang="en-US" sz="1600" b="1" dirty="0"/>
              <a:t>Oversampling</a:t>
            </a:r>
            <a:r>
              <a:rPr lang="en-US" sz="1600" dirty="0"/>
              <a:t>: new synthetic examples are generated for minority classes at the borderline between the majority and minority classes</a:t>
            </a:r>
          </a:p>
          <a:p>
            <a:pPr marL="788670" lvl="1" indent="-285750">
              <a:buFont typeface="Arial" panose="020B0604020202020204" pitchFamily="34" charset="0"/>
              <a:buChar char="•"/>
            </a:pPr>
            <a:r>
              <a:rPr lang="en-US" sz="1600" b="1" dirty="0" err="1"/>
              <a:t>Undersampling</a:t>
            </a:r>
            <a:r>
              <a:rPr lang="en-US" sz="1600" dirty="0"/>
              <a:t>: the number of samples in majority class was reduced by replacing the clusters of samples identified by the k-means clustering algorithm with the cluster centroids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7</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DB9EAE59-0875-4077-8E3A-F178030CE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9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Methods: Probabilistic Models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6139" y="1040023"/>
            <a:ext cx="4059417" cy="368218"/>
          </a:xfrm>
        </p:spPr>
        <p:txBody>
          <a:bodyPr/>
          <a:lstStyle/>
          <a:p>
            <a:pPr marL="285750" indent="-285750">
              <a:buFont typeface="Arial" panose="020B0604020202020204" pitchFamily="34" charset="0"/>
              <a:buChar char="•"/>
            </a:pPr>
            <a:r>
              <a:rPr lang="en-US" dirty="0"/>
              <a:t>Markov Chain (MC)</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8</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D20B57E5-C5AA-47A5-85DF-0DA379B93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C410EBBF-DF8D-4BB8-B227-7F6A3738D7E2}"/>
              </a:ext>
            </a:extLst>
          </p:cNvPr>
          <p:cNvSpPr txBox="1">
            <a:spLocks/>
          </p:cNvSpPr>
          <p:nvPr/>
        </p:nvSpPr>
        <p:spPr bwMode="auto">
          <a:xfrm>
            <a:off x="4433559" y="1038476"/>
            <a:ext cx="3486985" cy="2795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pPr marL="285750" indent="-285750">
              <a:buFont typeface="Arial" panose="020B0604020202020204" pitchFamily="34" charset="0"/>
              <a:buChar char="•"/>
            </a:pPr>
            <a:r>
              <a:rPr lang="en-US" kern="0" dirty="0"/>
              <a:t>Hidden Markov Model (HMM)</a:t>
            </a:r>
          </a:p>
        </p:txBody>
      </p:sp>
      <p:sp>
        <p:nvSpPr>
          <p:cNvPr id="89" name="TextBox 88">
            <a:extLst>
              <a:ext uri="{FF2B5EF4-FFF2-40B4-BE49-F238E27FC236}">
                <a16:creationId xmlns:a16="http://schemas.microsoft.com/office/drawing/2014/main" id="{90365140-91BA-42FE-B0A6-A266B576CFA6}"/>
              </a:ext>
            </a:extLst>
          </p:cNvPr>
          <p:cNvSpPr txBox="1"/>
          <p:nvPr/>
        </p:nvSpPr>
        <p:spPr>
          <a:xfrm>
            <a:off x="525326" y="2538518"/>
            <a:ext cx="407894" cy="246221"/>
          </a:xfrm>
          <a:prstGeom prst="rect">
            <a:avLst/>
          </a:prstGeom>
          <a:noFill/>
        </p:spPr>
        <p:txBody>
          <a:bodyPr wrap="square" rtlCol="0">
            <a:spAutoFit/>
          </a:bodyPr>
          <a:lstStyle/>
          <a:p>
            <a:r>
              <a:rPr lang="en-US" sz="1000" dirty="0"/>
              <a:t>0.3</a:t>
            </a:r>
          </a:p>
        </p:txBody>
      </p:sp>
      <p:grpSp>
        <p:nvGrpSpPr>
          <p:cNvPr id="34" name="Group 33">
            <a:extLst>
              <a:ext uri="{FF2B5EF4-FFF2-40B4-BE49-F238E27FC236}">
                <a16:creationId xmlns:a16="http://schemas.microsoft.com/office/drawing/2014/main" id="{7F0E5C61-B449-4421-9D2E-A2BA1B763902}"/>
              </a:ext>
            </a:extLst>
          </p:cNvPr>
          <p:cNvGrpSpPr/>
          <p:nvPr/>
        </p:nvGrpSpPr>
        <p:grpSpPr>
          <a:xfrm>
            <a:off x="708294" y="1534248"/>
            <a:ext cx="2513290" cy="2175283"/>
            <a:chOff x="540702" y="1255567"/>
            <a:chExt cx="2137937" cy="1271109"/>
          </a:xfrm>
        </p:grpSpPr>
        <p:sp>
          <p:nvSpPr>
            <p:cNvPr id="63" name="Oval 62">
              <a:extLst>
                <a:ext uri="{FF2B5EF4-FFF2-40B4-BE49-F238E27FC236}">
                  <a16:creationId xmlns:a16="http://schemas.microsoft.com/office/drawing/2014/main" id="{8EDA4D9B-A0ED-4DAF-8E0E-C5839372245A}"/>
                </a:ext>
              </a:extLst>
            </p:cNvPr>
            <p:cNvSpPr/>
            <p:nvPr/>
          </p:nvSpPr>
          <p:spPr>
            <a:xfrm>
              <a:off x="546140" y="1326905"/>
              <a:ext cx="691149" cy="400360"/>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64" name="Oval 63">
              <a:extLst>
                <a:ext uri="{FF2B5EF4-FFF2-40B4-BE49-F238E27FC236}">
                  <a16:creationId xmlns:a16="http://schemas.microsoft.com/office/drawing/2014/main" id="{F2A4DF64-65BE-4F6D-8A19-2A7F345E75ED}"/>
                </a:ext>
              </a:extLst>
            </p:cNvPr>
            <p:cNvSpPr/>
            <p:nvPr/>
          </p:nvSpPr>
          <p:spPr>
            <a:xfrm>
              <a:off x="540702" y="2069862"/>
              <a:ext cx="687820" cy="400360"/>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65" name="Oval 64">
              <a:extLst>
                <a:ext uri="{FF2B5EF4-FFF2-40B4-BE49-F238E27FC236}">
                  <a16:creationId xmlns:a16="http://schemas.microsoft.com/office/drawing/2014/main" id="{F0B05EEB-18A5-4BEF-B7DF-3CA4F65DC221}"/>
                </a:ext>
              </a:extLst>
            </p:cNvPr>
            <p:cNvSpPr/>
            <p:nvPr/>
          </p:nvSpPr>
          <p:spPr>
            <a:xfrm>
              <a:off x="1942907" y="2067115"/>
              <a:ext cx="708948" cy="400360"/>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66" name="Oval 65">
              <a:extLst>
                <a:ext uri="{FF2B5EF4-FFF2-40B4-BE49-F238E27FC236}">
                  <a16:creationId xmlns:a16="http://schemas.microsoft.com/office/drawing/2014/main" id="{C5C121B3-417F-41D2-A61E-9BF6DD6FF55B}"/>
                </a:ext>
              </a:extLst>
            </p:cNvPr>
            <p:cNvSpPr/>
            <p:nvPr/>
          </p:nvSpPr>
          <p:spPr>
            <a:xfrm>
              <a:off x="1942907" y="1340566"/>
              <a:ext cx="709667" cy="400360"/>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7" name="TextBox 6">
              <a:extLst>
                <a:ext uri="{FF2B5EF4-FFF2-40B4-BE49-F238E27FC236}">
                  <a16:creationId xmlns:a16="http://schemas.microsoft.com/office/drawing/2014/main" id="{F1006447-5C5A-4CDD-8760-92A0608C3619}"/>
                </a:ext>
              </a:extLst>
            </p:cNvPr>
            <p:cNvSpPr txBox="1"/>
            <p:nvPr/>
          </p:nvSpPr>
          <p:spPr>
            <a:xfrm>
              <a:off x="729687" y="1448606"/>
              <a:ext cx="389850" cy="276999"/>
            </a:xfrm>
            <a:prstGeom prst="rect">
              <a:avLst/>
            </a:prstGeom>
            <a:noFill/>
          </p:spPr>
          <p:txBody>
            <a:bodyPr wrap="none" rtlCol="0">
              <a:spAutoFit/>
            </a:bodyPr>
            <a:lstStyle/>
            <a:p>
              <a:r>
                <a:rPr lang="en-US" sz="1200" dirty="0"/>
                <a:t>SS</a:t>
              </a:r>
            </a:p>
          </p:txBody>
        </p:sp>
        <p:sp>
          <p:nvSpPr>
            <p:cNvPr id="68" name="TextBox 67">
              <a:extLst>
                <a:ext uri="{FF2B5EF4-FFF2-40B4-BE49-F238E27FC236}">
                  <a16:creationId xmlns:a16="http://schemas.microsoft.com/office/drawing/2014/main" id="{BF8EF37C-309F-48FC-A28F-AE60BAEA02C9}"/>
                </a:ext>
              </a:extLst>
            </p:cNvPr>
            <p:cNvSpPr txBox="1"/>
            <p:nvPr/>
          </p:nvSpPr>
          <p:spPr>
            <a:xfrm>
              <a:off x="646670" y="2192657"/>
              <a:ext cx="628698" cy="276999"/>
            </a:xfrm>
            <a:prstGeom prst="rect">
              <a:avLst/>
            </a:prstGeom>
            <a:noFill/>
          </p:spPr>
          <p:txBody>
            <a:bodyPr wrap="none" rtlCol="0">
              <a:spAutoFit/>
            </a:bodyPr>
            <a:lstStyle/>
            <a:p>
              <a:r>
                <a:rPr lang="en-US" sz="1200" dirty="0"/>
                <a:t>HUPO</a:t>
              </a:r>
            </a:p>
          </p:txBody>
        </p:sp>
        <p:sp>
          <p:nvSpPr>
            <p:cNvPr id="69" name="TextBox 68">
              <a:extLst>
                <a:ext uri="{FF2B5EF4-FFF2-40B4-BE49-F238E27FC236}">
                  <a16:creationId xmlns:a16="http://schemas.microsoft.com/office/drawing/2014/main" id="{984B6D34-E679-40E3-8CFE-360B073D091B}"/>
                </a:ext>
              </a:extLst>
            </p:cNvPr>
            <p:cNvSpPr txBox="1"/>
            <p:nvPr/>
          </p:nvSpPr>
          <p:spPr>
            <a:xfrm>
              <a:off x="2092196" y="1463927"/>
              <a:ext cx="545342" cy="276999"/>
            </a:xfrm>
            <a:prstGeom prst="rect">
              <a:avLst/>
            </a:prstGeom>
            <a:noFill/>
          </p:spPr>
          <p:txBody>
            <a:bodyPr wrap="none" rtlCol="0">
              <a:spAutoFit/>
            </a:bodyPr>
            <a:lstStyle/>
            <a:p>
              <a:r>
                <a:rPr lang="en-US" sz="1200" dirty="0"/>
                <a:t>OQO</a:t>
              </a:r>
            </a:p>
          </p:txBody>
        </p:sp>
        <p:sp>
          <p:nvSpPr>
            <p:cNvPr id="70" name="TextBox 69">
              <a:extLst>
                <a:ext uri="{FF2B5EF4-FFF2-40B4-BE49-F238E27FC236}">
                  <a16:creationId xmlns:a16="http://schemas.microsoft.com/office/drawing/2014/main" id="{73A66BBE-A168-4AEC-9DCD-336CA3C587FC}"/>
                </a:ext>
              </a:extLst>
            </p:cNvPr>
            <p:cNvSpPr txBox="1"/>
            <p:nvPr/>
          </p:nvSpPr>
          <p:spPr>
            <a:xfrm>
              <a:off x="2088413" y="2187269"/>
              <a:ext cx="590226" cy="276999"/>
            </a:xfrm>
            <a:prstGeom prst="rect">
              <a:avLst/>
            </a:prstGeom>
            <a:noFill/>
          </p:spPr>
          <p:txBody>
            <a:bodyPr wrap="none" rtlCol="0">
              <a:spAutoFit/>
            </a:bodyPr>
            <a:lstStyle/>
            <a:p>
              <a:r>
                <a:rPr lang="en-US" sz="1200" dirty="0"/>
                <a:t>CHT+</a:t>
              </a:r>
            </a:p>
          </p:txBody>
        </p:sp>
        <p:cxnSp>
          <p:nvCxnSpPr>
            <p:cNvPr id="20" name="Connector: Curved 19">
              <a:extLst>
                <a:ext uri="{FF2B5EF4-FFF2-40B4-BE49-F238E27FC236}">
                  <a16:creationId xmlns:a16="http://schemas.microsoft.com/office/drawing/2014/main" id="{C6BB8516-B6AE-4BB7-A89B-E4438D3572BB}"/>
                </a:ext>
              </a:extLst>
            </p:cNvPr>
            <p:cNvCxnSpPr>
              <a:cxnSpLocks/>
              <a:stCxn id="66" idx="3"/>
              <a:endCxn id="64" idx="7"/>
            </p:cNvCxnSpPr>
            <p:nvPr/>
          </p:nvCxnSpPr>
          <p:spPr bwMode="auto">
            <a:xfrm rot="5400000">
              <a:off x="1364216" y="1445873"/>
              <a:ext cx="446199" cy="91904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2" name="Connector: Curved 21">
              <a:extLst>
                <a:ext uri="{FF2B5EF4-FFF2-40B4-BE49-F238E27FC236}">
                  <a16:creationId xmlns:a16="http://schemas.microsoft.com/office/drawing/2014/main" id="{26839609-E52F-4A0B-9DFB-08CB05B04336}"/>
                </a:ext>
              </a:extLst>
            </p:cNvPr>
            <p:cNvCxnSpPr>
              <a:cxnSpLocks/>
              <a:stCxn id="64" idx="6"/>
              <a:endCxn id="65" idx="2"/>
            </p:cNvCxnSpPr>
            <p:nvPr/>
          </p:nvCxnSpPr>
          <p:spPr bwMode="auto">
            <a:xfrm flipV="1">
              <a:off x="1228522" y="2267295"/>
              <a:ext cx="714385" cy="2747"/>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 name="Connector: Curved 23">
              <a:extLst>
                <a:ext uri="{FF2B5EF4-FFF2-40B4-BE49-F238E27FC236}">
                  <a16:creationId xmlns:a16="http://schemas.microsoft.com/office/drawing/2014/main" id="{0F194D20-3148-4DC4-B6BD-7284A4EEE00C}"/>
                </a:ext>
              </a:extLst>
            </p:cNvPr>
            <p:cNvCxnSpPr>
              <a:cxnSpLocks/>
              <a:stCxn id="64" idx="0"/>
              <a:endCxn id="63" idx="4"/>
            </p:cNvCxnSpPr>
            <p:nvPr/>
          </p:nvCxnSpPr>
          <p:spPr bwMode="auto">
            <a:xfrm rot="5400000" flipH="1" flipV="1">
              <a:off x="716865" y="1895012"/>
              <a:ext cx="342597" cy="7103"/>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6" name="Connector: Curved 25">
              <a:extLst>
                <a:ext uri="{FF2B5EF4-FFF2-40B4-BE49-F238E27FC236}">
                  <a16:creationId xmlns:a16="http://schemas.microsoft.com/office/drawing/2014/main" id="{89A2AF44-0F36-4AFE-B478-9B92AAD81AF9}"/>
                </a:ext>
              </a:extLst>
            </p:cNvPr>
            <p:cNvCxnSpPr>
              <a:cxnSpLocks/>
              <a:stCxn id="63" idx="3"/>
              <a:endCxn id="64" idx="1"/>
            </p:cNvCxnSpPr>
            <p:nvPr/>
          </p:nvCxnSpPr>
          <p:spPr bwMode="auto">
            <a:xfrm rot="5400000">
              <a:off x="414464" y="1895601"/>
              <a:ext cx="459860" cy="5925"/>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00FF2E-178B-4363-95DB-409AA6DB3498}"/>
                </a:ext>
              </a:extLst>
            </p:cNvPr>
            <p:cNvCxnSpPr>
              <a:cxnSpLocks/>
              <a:stCxn id="63" idx="6"/>
              <a:endCxn id="66" idx="2"/>
            </p:cNvCxnSpPr>
            <p:nvPr/>
          </p:nvCxnSpPr>
          <p:spPr bwMode="auto">
            <a:xfrm>
              <a:off x="1237289" y="1527085"/>
              <a:ext cx="705618" cy="13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TextBox 30">
              <a:extLst>
                <a:ext uri="{FF2B5EF4-FFF2-40B4-BE49-F238E27FC236}">
                  <a16:creationId xmlns:a16="http://schemas.microsoft.com/office/drawing/2014/main" id="{5FDEABCB-4F00-4FEF-AFB3-249824F501CF}"/>
                </a:ext>
              </a:extLst>
            </p:cNvPr>
            <p:cNvSpPr txBox="1"/>
            <p:nvPr/>
          </p:nvSpPr>
          <p:spPr>
            <a:xfrm>
              <a:off x="1415091" y="1538188"/>
              <a:ext cx="360996" cy="246221"/>
            </a:xfrm>
            <a:prstGeom prst="rect">
              <a:avLst/>
            </a:prstGeom>
            <a:noFill/>
          </p:spPr>
          <p:txBody>
            <a:bodyPr wrap="none" rtlCol="0">
              <a:spAutoFit/>
            </a:bodyPr>
            <a:lstStyle/>
            <a:p>
              <a:r>
                <a:rPr lang="en-US" sz="1000" dirty="0"/>
                <a:t>0.7</a:t>
              </a:r>
            </a:p>
          </p:txBody>
        </p:sp>
        <p:sp>
          <p:nvSpPr>
            <p:cNvPr id="88" name="TextBox 87">
              <a:extLst>
                <a:ext uri="{FF2B5EF4-FFF2-40B4-BE49-F238E27FC236}">
                  <a16:creationId xmlns:a16="http://schemas.microsoft.com/office/drawing/2014/main" id="{78D76E69-0D5B-4B6B-AAEB-A6920793B312}"/>
                </a:ext>
              </a:extLst>
            </p:cNvPr>
            <p:cNvSpPr txBox="1"/>
            <p:nvPr/>
          </p:nvSpPr>
          <p:spPr>
            <a:xfrm>
              <a:off x="1426478" y="1772297"/>
              <a:ext cx="360996" cy="246221"/>
            </a:xfrm>
            <a:prstGeom prst="rect">
              <a:avLst/>
            </a:prstGeom>
            <a:noFill/>
          </p:spPr>
          <p:txBody>
            <a:bodyPr wrap="none" rtlCol="0">
              <a:spAutoFit/>
            </a:bodyPr>
            <a:lstStyle/>
            <a:p>
              <a:r>
                <a:rPr lang="en-US" sz="1000" dirty="0"/>
                <a:t>0.6</a:t>
              </a:r>
            </a:p>
          </p:txBody>
        </p:sp>
        <p:sp>
          <p:nvSpPr>
            <p:cNvPr id="90" name="TextBox 89">
              <a:extLst>
                <a:ext uri="{FF2B5EF4-FFF2-40B4-BE49-F238E27FC236}">
                  <a16:creationId xmlns:a16="http://schemas.microsoft.com/office/drawing/2014/main" id="{0EE6F530-61A3-48B7-9332-81987085FFF3}"/>
                </a:ext>
              </a:extLst>
            </p:cNvPr>
            <p:cNvSpPr txBox="1"/>
            <p:nvPr/>
          </p:nvSpPr>
          <p:spPr>
            <a:xfrm>
              <a:off x="871770" y="1853957"/>
              <a:ext cx="360996" cy="246221"/>
            </a:xfrm>
            <a:prstGeom prst="rect">
              <a:avLst/>
            </a:prstGeom>
            <a:noFill/>
          </p:spPr>
          <p:txBody>
            <a:bodyPr wrap="none" rtlCol="0">
              <a:spAutoFit/>
            </a:bodyPr>
            <a:lstStyle/>
            <a:p>
              <a:r>
                <a:rPr lang="en-US" sz="1000" dirty="0"/>
                <a:t>0.1</a:t>
              </a:r>
            </a:p>
          </p:txBody>
        </p:sp>
        <p:sp>
          <p:nvSpPr>
            <p:cNvPr id="91" name="TextBox 90">
              <a:extLst>
                <a:ext uri="{FF2B5EF4-FFF2-40B4-BE49-F238E27FC236}">
                  <a16:creationId xmlns:a16="http://schemas.microsoft.com/office/drawing/2014/main" id="{DC99EDA5-E203-40FE-B550-C7F2D8E88185}"/>
                </a:ext>
              </a:extLst>
            </p:cNvPr>
            <p:cNvSpPr txBox="1"/>
            <p:nvPr/>
          </p:nvSpPr>
          <p:spPr>
            <a:xfrm>
              <a:off x="1447118" y="2280455"/>
              <a:ext cx="360996" cy="246221"/>
            </a:xfrm>
            <a:prstGeom prst="rect">
              <a:avLst/>
            </a:prstGeom>
            <a:noFill/>
          </p:spPr>
          <p:txBody>
            <a:bodyPr wrap="none" rtlCol="0">
              <a:spAutoFit/>
            </a:bodyPr>
            <a:lstStyle/>
            <a:p>
              <a:r>
                <a:rPr lang="en-US" sz="1000" dirty="0"/>
                <a:t>0.9</a:t>
              </a:r>
            </a:p>
          </p:txBody>
        </p:sp>
        <p:cxnSp>
          <p:nvCxnSpPr>
            <p:cNvPr id="33" name="Straight Arrow Connector 32">
              <a:extLst>
                <a:ext uri="{FF2B5EF4-FFF2-40B4-BE49-F238E27FC236}">
                  <a16:creationId xmlns:a16="http://schemas.microsoft.com/office/drawing/2014/main" id="{D13B12A5-EB00-4F2A-BD51-8DD55616D168}"/>
                </a:ext>
              </a:extLst>
            </p:cNvPr>
            <p:cNvCxnSpPr>
              <a:cxnSpLocks/>
              <a:stCxn id="66" idx="1"/>
              <a:endCxn id="63" idx="7"/>
            </p:cNvCxnSpPr>
            <p:nvPr/>
          </p:nvCxnSpPr>
          <p:spPr bwMode="auto">
            <a:xfrm flipH="1" flipV="1">
              <a:off x="1136073" y="1385536"/>
              <a:ext cx="910762" cy="13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4" name="TextBox 93">
              <a:extLst>
                <a:ext uri="{FF2B5EF4-FFF2-40B4-BE49-F238E27FC236}">
                  <a16:creationId xmlns:a16="http://schemas.microsoft.com/office/drawing/2014/main" id="{0E6064F4-2234-46F5-8632-80A1EC7BECBF}"/>
                </a:ext>
              </a:extLst>
            </p:cNvPr>
            <p:cNvSpPr txBox="1"/>
            <p:nvPr/>
          </p:nvSpPr>
          <p:spPr>
            <a:xfrm>
              <a:off x="1424073" y="1255567"/>
              <a:ext cx="360996" cy="246221"/>
            </a:xfrm>
            <a:prstGeom prst="rect">
              <a:avLst/>
            </a:prstGeom>
            <a:noFill/>
          </p:spPr>
          <p:txBody>
            <a:bodyPr wrap="none" rtlCol="0">
              <a:spAutoFit/>
            </a:bodyPr>
            <a:lstStyle/>
            <a:p>
              <a:r>
                <a:rPr lang="en-US" sz="1000" dirty="0"/>
                <a:t>0.4</a:t>
              </a:r>
            </a:p>
          </p:txBody>
        </p:sp>
      </p:grpSp>
      <p:grpSp>
        <p:nvGrpSpPr>
          <p:cNvPr id="146" name="Group 145">
            <a:extLst>
              <a:ext uri="{FF2B5EF4-FFF2-40B4-BE49-F238E27FC236}">
                <a16:creationId xmlns:a16="http://schemas.microsoft.com/office/drawing/2014/main" id="{00D283F4-41A6-491C-95D0-07C42AF86DDD}"/>
              </a:ext>
            </a:extLst>
          </p:cNvPr>
          <p:cNvGrpSpPr/>
          <p:nvPr/>
        </p:nvGrpSpPr>
        <p:grpSpPr>
          <a:xfrm>
            <a:off x="4604612" y="1559953"/>
            <a:ext cx="2400765" cy="2064319"/>
            <a:chOff x="540702" y="833271"/>
            <a:chExt cx="2158527" cy="1813161"/>
          </a:xfrm>
        </p:grpSpPr>
        <p:sp>
          <p:nvSpPr>
            <p:cNvPr id="147" name="Oval 146">
              <a:extLst>
                <a:ext uri="{FF2B5EF4-FFF2-40B4-BE49-F238E27FC236}">
                  <a16:creationId xmlns:a16="http://schemas.microsoft.com/office/drawing/2014/main" id="{EE5AF4F5-E408-469F-AB85-3EAA9B5B0DBD}"/>
                </a:ext>
              </a:extLst>
            </p:cNvPr>
            <p:cNvSpPr/>
            <p:nvPr/>
          </p:nvSpPr>
          <p:spPr>
            <a:xfrm>
              <a:off x="546139" y="946977"/>
              <a:ext cx="749409" cy="588939"/>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48" name="Oval 147">
              <a:extLst>
                <a:ext uri="{FF2B5EF4-FFF2-40B4-BE49-F238E27FC236}">
                  <a16:creationId xmlns:a16="http://schemas.microsoft.com/office/drawing/2014/main" id="{FC3C4112-831D-4A0F-940C-8101FD16168A}"/>
                </a:ext>
              </a:extLst>
            </p:cNvPr>
            <p:cNvSpPr/>
            <p:nvPr/>
          </p:nvSpPr>
          <p:spPr>
            <a:xfrm>
              <a:off x="540702" y="2003106"/>
              <a:ext cx="754846" cy="607149"/>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49" name="Oval 148">
              <a:extLst>
                <a:ext uri="{FF2B5EF4-FFF2-40B4-BE49-F238E27FC236}">
                  <a16:creationId xmlns:a16="http://schemas.microsoft.com/office/drawing/2014/main" id="{4EFD8DDB-DF95-41FC-B6F5-49BE79EC9CDD}"/>
                </a:ext>
              </a:extLst>
            </p:cNvPr>
            <p:cNvSpPr/>
            <p:nvPr/>
          </p:nvSpPr>
          <p:spPr>
            <a:xfrm>
              <a:off x="1942907" y="2000359"/>
              <a:ext cx="756322" cy="594682"/>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51" name="Oval 150">
              <a:extLst>
                <a:ext uri="{FF2B5EF4-FFF2-40B4-BE49-F238E27FC236}">
                  <a16:creationId xmlns:a16="http://schemas.microsoft.com/office/drawing/2014/main" id="{A67C5FF3-496E-453A-9407-146F5DCEB32E}"/>
                </a:ext>
              </a:extLst>
            </p:cNvPr>
            <p:cNvSpPr/>
            <p:nvPr/>
          </p:nvSpPr>
          <p:spPr>
            <a:xfrm>
              <a:off x="1942906" y="960640"/>
              <a:ext cx="756323" cy="575276"/>
            </a:xfrm>
            <a:prstGeom prst="ellipse">
              <a:avLst/>
            </a:prstGeom>
            <a:noFill/>
            <a:ln>
              <a:solidFill>
                <a:schemeClr val="tx1"/>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55" name="TextBox 154">
              <a:extLst>
                <a:ext uri="{FF2B5EF4-FFF2-40B4-BE49-F238E27FC236}">
                  <a16:creationId xmlns:a16="http://schemas.microsoft.com/office/drawing/2014/main" id="{DB2F3479-A507-445A-9016-0070273D51F8}"/>
                </a:ext>
              </a:extLst>
            </p:cNvPr>
            <p:cNvSpPr txBox="1"/>
            <p:nvPr/>
          </p:nvSpPr>
          <p:spPr>
            <a:xfrm>
              <a:off x="596595" y="1000864"/>
              <a:ext cx="670442" cy="553998"/>
            </a:xfrm>
            <a:prstGeom prst="rect">
              <a:avLst/>
            </a:prstGeom>
            <a:noFill/>
          </p:spPr>
          <p:txBody>
            <a:bodyPr wrap="square" rtlCol="0">
              <a:spAutoFit/>
            </a:bodyPr>
            <a:lstStyle/>
            <a:p>
              <a:pPr algn="ctr"/>
              <a:r>
                <a:rPr lang="en-US" sz="1000" dirty="0"/>
                <a:t>SS</a:t>
              </a:r>
            </a:p>
            <a:p>
              <a:pPr algn="ctr"/>
              <a:r>
                <a:rPr lang="en-US" sz="1000" dirty="0"/>
                <a:t>SO</a:t>
              </a:r>
            </a:p>
            <a:p>
              <a:pPr algn="ctr"/>
              <a:r>
                <a:rPr lang="en-US" sz="1000" dirty="0"/>
                <a:t>GINFO+</a:t>
              </a:r>
            </a:p>
          </p:txBody>
        </p:sp>
        <p:sp>
          <p:nvSpPr>
            <p:cNvPr id="156" name="TextBox 155">
              <a:extLst>
                <a:ext uri="{FF2B5EF4-FFF2-40B4-BE49-F238E27FC236}">
                  <a16:creationId xmlns:a16="http://schemas.microsoft.com/office/drawing/2014/main" id="{DCCC5CB3-AA33-48CC-A204-D10E3B3DEB89}"/>
                </a:ext>
              </a:extLst>
            </p:cNvPr>
            <p:cNvSpPr txBox="1"/>
            <p:nvPr/>
          </p:nvSpPr>
          <p:spPr>
            <a:xfrm>
              <a:off x="651247" y="2092434"/>
              <a:ext cx="577402" cy="553998"/>
            </a:xfrm>
            <a:prstGeom prst="rect">
              <a:avLst/>
            </a:prstGeom>
            <a:noFill/>
          </p:spPr>
          <p:txBody>
            <a:bodyPr wrap="none" rtlCol="0">
              <a:spAutoFit/>
            </a:bodyPr>
            <a:lstStyle/>
            <a:p>
              <a:pPr algn="ctr"/>
              <a:r>
                <a:rPr lang="en-US" sz="1000" dirty="0"/>
                <a:t>HUPO</a:t>
              </a:r>
            </a:p>
            <a:p>
              <a:pPr algn="ctr"/>
              <a:r>
                <a:rPr lang="en-US" sz="1000" dirty="0"/>
                <a:t>LUP+</a:t>
              </a:r>
            </a:p>
            <a:p>
              <a:pPr algn="ctr"/>
              <a:r>
                <a:rPr lang="en-US" sz="1000" dirty="0"/>
                <a:t>HUPW</a:t>
              </a:r>
            </a:p>
          </p:txBody>
        </p:sp>
        <p:sp>
          <p:nvSpPr>
            <p:cNvPr id="157" name="TextBox 156">
              <a:extLst>
                <a:ext uri="{FF2B5EF4-FFF2-40B4-BE49-F238E27FC236}">
                  <a16:creationId xmlns:a16="http://schemas.microsoft.com/office/drawing/2014/main" id="{28B5E1CD-FFBF-46F8-8912-384BE0752A54}"/>
                </a:ext>
              </a:extLst>
            </p:cNvPr>
            <p:cNvSpPr txBox="1"/>
            <p:nvPr/>
          </p:nvSpPr>
          <p:spPr>
            <a:xfrm>
              <a:off x="2110826" y="1083429"/>
              <a:ext cx="482824" cy="553998"/>
            </a:xfrm>
            <a:prstGeom prst="rect">
              <a:avLst/>
            </a:prstGeom>
            <a:noFill/>
          </p:spPr>
          <p:txBody>
            <a:bodyPr wrap="none" rtlCol="0">
              <a:spAutoFit/>
            </a:bodyPr>
            <a:lstStyle/>
            <a:p>
              <a:r>
                <a:rPr lang="en-US" sz="1000" dirty="0"/>
                <a:t>OQO</a:t>
              </a:r>
            </a:p>
            <a:p>
              <a:r>
                <a:rPr lang="en-US" sz="1000" dirty="0"/>
                <a:t>CQO</a:t>
              </a:r>
            </a:p>
            <a:p>
              <a:endParaRPr lang="en-US" sz="1000" dirty="0"/>
            </a:p>
          </p:txBody>
        </p:sp>
        <p:sp>
          <p:nvSpPr>
            <p:cNvPr id="158" name="TextBox 157">
              <a:extLst>
                <a:ext uri="{FF2B5EF4-FFF2-40B4-BE49-F238E27FC236}">
                  <a16:creationId xmlns:a16="http://schemas.microsoft.com/office/drawing/2014/main" id="{D134D3D3-675C-43A4-9DFB-15AF0EDB7C70}"/>
                </a:ext>
              </a:extLst>
            </p:cNvPr>
            <p:cNvSpPr txBox="1"/>
            <p:nvPr/>
          </p:nvSpPr>
          <p:spPr>
            <a:xfrm>
              <a:off x="2130302" y="2138913"/>
              <a:ext cx="530915" cy="400110"/>
            </a:xfrm>
            <a:prstGeom prst="rect">
              <a:avLst/>
            </a:prstGeom>
            <a:noFill/>
          </p:spPr>
          <p:txBody>
            <a:bodyPr wrap="none" rtlCol="0">
              <a:spAutoFit/>
            </a:bodyPr>
            <a:lstStyle/>
            <a:p>
              <a:r>
                <a:rPr lang="en-US" sz="1000" dirty="0"/>
                <a:t>CHT+</a:t>
              </a:r>
            </a:p>
            <a:p>
              <a:r>
                <a:rPr lang="en-US" sz="1000" dirty="0"/>
                <a:t>CML+</a:t>
              </a:r>
            </a:p>
          </p:txBody>
        </p:sp>
        <p:cxnSp>
          <p:nvCxnSpPr>
            <p:cNvPr id="159" name="Connector: Curved 158">
              <a:extLst>
                <a:ext uri="{FF2B5EF4-FFF2-40B4-BE49-F238E27FC236}">
                  <a16:creationId xmlns:a16="http://schemas.microsoft.com/office/drawing/2014/main" id="{83C2FF50-390E-4A1A-943F-EF6F493CAA45}"/>
                </a:ext>
              </a:extLst>
            </p:cNvPr>
            <p:cNvCxnSpPr>
              <a:cxnSpLocks/>
              <a:stCxn id="151" idx="3"/>
              <a:endCxn id="148" idx="7"/>
            </p:cNvCxnSpPr>
            <p:nvPr/>
          </p:nvCxnSpPr>
          <p:spPr bwMode="auto">
            <a:xfrm rot="5400000">
              <a:off x="1299159" y="1337513"/>
              <a:ext cx="640352" cy="86866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60" name="Connector: Curved 159">
              <a:extLst>
                <a:ext uri="{FF2B5EF4-FFF2-40B4-BE49-F238E27FC236}">
                  <a16:creationId xmlns:a16="http://schemas.microsoft.com/office/drawing/2014/main" id="{DF562546-5809-4DDB-B139-4DCB5A8B6309}"/>
                </a:ext>
              </a:extLst>
            </p:cNvPr>
            <p:cNvCxnSpPr>
              <a:cxnSpLocks/>
              <a:stCxn id="148" idx="6"/>
              <a:endCxn id="149" idx="2"/>
            </p:cNvCxnSpPr>
            <p:nvPr/>
          </p:nvCxnSpPr>
          <p:spPr bwMode="auto">
            <a:xfrm flipV="1">
              <a:off x="1295548" y="2297700"/>
              <a:ext cx="647359" cy="8981"/>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61" name="Connector: Curved 160">
              <a:extLst>
                <a:ext uri="{FF2B5EF4-FFF2-40B4-BE49-F238E27FC236}">
                  <a16:creationId xmlns:a16="http://schemas.microsoft.com/office/drawing/2014/main" id="{646474E8-EA23-4029-8968-6E39E2DB0547}"/>
                </a:ext>
              </a:extLst>
            </p:cNvPr>
            <p:cNvCxnSpPr>
              <a:cxnSpLocks/>
              <a:stCxn id="148" idx="0"/>
              <a:endCxn id="147" idx="4"/>
            </p:cNvCxnSpPr>
            <p:nvPr/>
          </p:nvCxnSpPr>
          <p:spPr bwMode="auto">
            <a:xfrm rot="5400000" flipH="1" flipV="1">
              <a:off x="685889" y="1768152"/>
              <a:ext cx="467190" cy="2719"/>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62" name="Connector: Curved 161">
              <a:extLst>
                <a:ext uri="{FF2B5EF4-FFF2-40B4-BE49-F238E27FC236}">
                  <a16:creationId xmlns:a16="http://schemas.microsoft.com/office/drawing/2014/main" id="{A68BA185-F379-42E2-83AB-E0512DFBA247}"/>
                </a:ext>
              </a:extLst>
            </p:cNvPr>
            <p:cNvCxnSpPr>
              <a:cxnSpLocks/>
              <a:stCxn id="147" idx="3"/>
              <a:endCxn id="148" idx="1"/>
            </p:cNvCxnSpPr>
            <p:nvPr/>
          </p:nvCxnSpPr>
          <p:spPr bwMode="auto">
            <a:xfrm rot="5400000">
              <a:off x="332391" y="1768524"/>
              <a:ext cx="642353" cy="464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63" name="Straight Arrow Connector 162">
              <a:extLst>
                <a:ext uri="{FF2B5EF4-FFF2-40B4-BE49-F238E27FC236}">
                  <a16:creationId xmlns:a16="http://schemas.microsoft.com/office/drawing/2014/main" id="{F031D0AC-B131-4384-A31C-8910E7A73D6A}"/>
                </a:ext>
              </a:extLst>
            </p:cNvPr>
            <p:cNvCxnSpPr>
              <a:cxnSpLocks/>
              <a:stCxn id="147" idx="6"/>
              <a:endCxn id="151" idx="2"/>
            </p:cNvCxnSpPr>
            <p:nvPr/>
          </p:nvCxnSpPr>
          <p:spPr bwMode="auto">
            <a:xfrm>
              <a:off x="1295548" y="1241447"/>
              <a:ext cx="647358" cy="68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4" name="TextBox 163">
              <a:extLst>
                <a:ext uri="{FF2B5EF4-FFF2-40B4-BE49-F238E27FC236}">
                  <a16:creationId xmlns:a16="http://schemas.microsoft.com/office/drawing/2014/main" id="{374C729C-2ABA-466C-9229-CC57004EA281}"/>
                </a:ext>
              </a:extLst>
            </p:cNvPr>
            <p:cNvSpPr txBox="1"/>
            <p:nvPr/>
          </p:nvSpPr>
          <p:spPr>
            <a:xfrm>
              <a:off x="1463666" y="1252766"/>
              <a:ext cx="360996" cy="246221"/>
            </a:xfrm>
            <a:prstGeom prst="rect">
              <a:avLst/>
            </a:prstGeom>
            <a:noFill/>
          </p:spPr>
          <p:txBody>
            <a:bodyPr wrap="none" rtlCol="0">
              <a:spAutoFit/>
            </a:bodyPr>
            <a:lstStyle/>
            <a:p>
              <a:r>
                <a:rPr lang="en-US" sz="1000" dirty="0"/>
                <a:t>0.7</a:t>
              </a:r>
            </a:p>
          </p:txBody>
        </p:sp>
        <p:sp>
          <p:nvSpPr>
            <p:cNvPr id="166" name="TextBox 165">
              <a:extLst>
                <a:ext uri="{FF2B5EF4-FFF2-40B4-BE49-F238E27FC236}">
                  <a16:creationId xmlns:a16="http://schemas.microsoft.com/office/drawing/2014/main" id="{57AC14E9-DCE6-48DA-8A27-4DA8A0C63362}"/>
                </a:ext>
              </a:extLst>
            </p:cNvPr>
            <p:cNvSpPr txBox="1"/>
            <p:nvPr/>
          </p:nvSpPr>
          <p:spPr>
            <a:xfrm>
              <a:off x="1482943" y="1566709"/>
              <a:ext cx="360996" cy="246221"/>
            </a:xfrm>
            <a:prstGeom prst="rect">
              <a:avLst/>
            </a:prstGeom>
            <a:noFill/>
          </p:spPr>
          <p:txBody>
            <a:bodyPr wrap="none" rtlCol="0">
              <a:spAutoFit/>
            </a:bodyPr>
            <a:lstStyle/>
            <a:p>
              <a:r>
                <a:rPr lang="en-US" sz="1000" dirty="0"/>
                <a:t>0.6</a:t>
              </a:r>
            </a:p>
          </p:txBody>
        </p:sp>
        <p:sp>
          <p:nvSpPr>
            <p:cNvPr id="168" name="TextBox 167">
              <a:extLst>
                <a:ext uri="{FF2B5EF4-FFF2-40B4-BE49-F238E27FC236}">
                  <a16:creationId xmlns:a16="http://schemas.microsoft.com/office/drawing/2014/main" id="{6CEE2DC7-5D3B-476A-A01E-71FE25328CC3}"/>
                </a:ext>
              </a:extLst>
            </p:cNvPr>
            <p:cNvSpPr txBox="1"/>
            <p:nvPr/>
          </p:nvSpPr>
          <p:spPr>
            <a:xfrm>
              <a:off x="923192" y="1712644"/>
              <a:ext cx="360996" cy="246221"/>
            </a:xfrm>
            <a:prstGeom prst="rect">
              <a:avLst/>
            </a:prstGeom>
            <a:noFill/>
          </p:spPr>
          <p:txBody>
            <a:bodyPr wrap="none" rtlCol="0">
              <a:spAutoFit/>
            </a:bodyPr>
            <a:lstStyle/>
            <a:p>
              <a:r>
                <a:rPr lang="en-US" sz="1000" dirty="0"/>
                <a:t>0.1</a:t>
              </a:r>
            </a:p>
          </p:txBody>
        </p:sp>
        <p:sp>
          <p:nvSpPr>
            <p:cNvPr id="169" name="TextBox 168">
              <a:extLst>
                <a:ext uri="{FF2B5EF4-FFF2-40B4-BE49-F238E27FC236}">
                  <a16:creationId xmlns:a16="http://schemas.microsoft.com/office/drawing/2014/main" id="{E2CECA8C-B19C-455B-A029-480D24ADCBB5}"/>
                </a:ext>
              </a:extLst>
            </p:cNvPr>
            <p:cNvSpPr txBox="1"/>
            <p:nvPr/>
          </p:nvSpPr>
          <p:spPr>
            <a:xfrm>
              <a:off x="1482943" y="2327750"/>
              <a:ext cx="360996" cy="246221"/>
            </a:xfrm>
            <a:prstGeom prst="rect">
              <a:avLst/>
            </a:prstGeom>
            <a:noFill/>
          </p:spPr>
          <p:txBody>
            <a:bodyPr wrap="none" rtlCol="0">
              <a:spAutoFit/>
            </a:bodyPr>
            <a:lstStyle/>
            <a:p>
              <a:r>
                <a:rPr lang="en-US" sz="1000" dirty="0"/>
                <a:t>0.9</a:t>
              </a:r>
            </a:p>
          </p:txBody>
        </p:sp>
        <p:cxnSp>
          <p:nvCxnSpPr>
            <p:cNvPr id="171" name="Straight Arrow Connector 170">
              <a:extLst>
                <a:ext uri="{FF2B5EF4-FFF2-40B4-BE49-F238E27FC236}">
                  <a16:creationId xmlns:a16="http://schemas.microsoft.com/office/drawing/2014/main" id="{566CD23C-7B3F-4BA3-BCDE-FA340728B626}"/>
                </a:ext>
              </a:extLst>
            </p:cNvPr>
            <p:cNvCxnSpPr>
              <a:cxnSpLocks/>
              <a:stCxn id="151" idx="1"/>
              <a:endCxn id="147" idx="7"/>
            </p:cNvCxnSpPr>
            <p:nvPr/>
          </p:nvCxnSpPr>
          <p:spPr bwMode="auto">
            <a:xfrm flipH="1" flipV="1">
              <a:off x="1185800" y="1033225"/>
              <a:ext cx="867867" cy="116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2" name="TextBox 171">
              <a:extLst>
                <a:ext uri="{FF2B5EF4-FFF2-40B4-BE49-F238E27FC236}">
                  <a16:creationId xmlns:a16="http://schemas.microsoft.com/office/drawing/2014/main" id="{6D74B848-80EA-4ACD-A942-FEEDDAFEE64E}"/>
                </a:ext>
              </a:extLst>
            </p:cNvPr>
            <p:cNvSpPr txBox="1"/>
            <p:nvPr/>
          </p:nvSpPr>
          <p:spPr>
            <a:xfrm>
              <a:off x="1458682" y="833271"/>
              <a:ext cx="360996" cy="246221"/>
            </a:xfrm>
            <a:prstGeom prst="rect">
              <a:avLst/>
            </a:prstGeom>
            <a:noFill/>
          </p:spPr>
          <p:txBody>
            <a:bodyPr wrap="none" rtlCol="0">
              <a:spAutoFit/>
            </a:bodyPr>
            <a:lstStyle/>
            <a:p>
              <a:r>
                <a:rPr lang="en-US" sz="1000" dirty="0"/>
                <a:t>0.4</a:t>
              </a:r>
            </a:p>
          </p:txBody>
        </p:sp>
      </p:grpSp>
      <p:sp>
        <p:nvSpPr>
          <p:cNvPr id="173" name="TextBox 172">
            <a:extLst>
              <a:ext uri="{FF2B5EF4-FFF2-40B4-BE49-F238E27FC236}">
                <a16:creationId xmlns:a16="http://schemas.microsoft.com/office/drawing/2014/main" id="{065B033D-8C3D-43DE-AAD8-C1C4DC3C6A25}"/>
              </a:ext>
            </a:extLst>
          </p:cNvPr>
          <p:cNvSpPr txBox="1"/>
          <p:nvPr/>
        </p:nvSpPr>
        <p:spPr>
          <a:xfrm>
            <a:off x="4427283" y="2564838"/>
            <a:ext cx="360996" cy="246221"/>
          </a:xfrm>
          <a:prstGeom prst="rect">
            <a:avLst/>
          </a:prstGeom>
          <a:noFill/>
        </p:spPr>
        <p:txBody>
          <a:bodyPr wrap="none" rtlCol="0">
            <a:spAutoFit/>
          </a:bodyPr>
          <a:lstStyle/>
          <a:p>
            <a:r>
              <a:rPr lang="en-US" sz="1000" dirty="0"/>
              <a:t>0.3</a:t>
            </a:r>
          </a:p>
        </p:txBody>
      </p:sp>
    </p:spTree>
    <p:extLst>
      <p:ext uri="{BB962C8B-B14F-4D97-AF65-F5344CB8AC3E}">
        <p14:creationId xmlns:p14="http://schemas.microsoft.com/office/powerpoint/2010/main" val="295767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Methods: Probabilistic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7076" y="939255"/>
                <a:ext cx="8311697" cy="3652199"/>
              </a:xfrm>
            </p:spPr>
            <p:txBody>
              <a:bodyPr/>
              <a:lstStyle/>
              <a:p>
                <a:pPr marL="285750" indent="-285750">
                  <a:buFont typeface="Arial" panose="020B0604020202020204" pitchFamily="34" charset="0"/>
                  <a:buChar char="•"/>
                </a:pPr>
                <a:r>
                  <a:rPr lang="en-US" dirty="0"/>
                  <a:t>Transition probability from behavior code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in model M:</a:t>
                </a:r>
              </a:p>
              <a:p>
                <a:endParaRPr lang="en-US" dirty="0"/>
              </a:p>
              <a:p>
                <a:pPr marL="285750" indent="-285750">
                  <a:buFont typeface="Arial" panose="020B0604020202020204" pitchFamily="34" charset="0"/>
                  <a:buChar char="•"/>
                </a:pPr>
                <a:r>
                  <a:rPr lang="en-US" dirty="0"/>
                  <a:t>Probability that a sequence of behavior codes S was generated by model 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Probability of successful outcome corresponds to the odds ratio of generating a sequence S from the models of successful versus unsuccessful interviews:</a:t>
                </a:r>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132D165-8EC1-424D-9DD5-E7301C9BBE4F}"/>
                  </a:ext>
                </a:extLst>
              </p:cNvPr>
              <p:cNvSpPr>
                <a:spLocks noGrp="1" noRot="1" noChangeAspect="1" noMove="1" noResize="1" noEditPoints="1" noAdjustHandles="1" noChangeArrowheads="1" noChangeShapeType="1" noTextEdit="1"/>
              </p:cNvSpPr>
              <p:nvPr>
                <p:ph sz="quarter" idx="12"/>
              </p:nvPr>
            </p:nvSpPr>
            <p:spPr>
              <a:xfrm>
                <a:off x="547076" y="939255"/>
                <a:ext cx="8311697" cy="3652199"/>
              </a:xfrm>
              <a:blipFill>
                <a:blip r:embed="rId2"/>
                <a:stretch>
                  <a:fillRect l="-1614" t="-2170" r="-22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9</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2018 Informatics Summit  |   amia.org</a:t>
            </a:r>
          </a:p>
        </p:txBody>
      </p:sp>
      <p:pic>
        <p:nvPicPr>
          <p:cNvPr id="6" name="Picture 2" descr="Image result for wayne state university transparent">
            <a:extLst>
              <a:ext uri="{FF2B5EF4-FFF2-40B4-BE49-F238E27FC236}">
                <a16:creationId xmlns:a16="http://schemas.microsoft.com/office/drawing/2014/main" id="{D20B57E5-C5AA-47A5-85DF-0DA379B93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141A5B8-A7EF-466F-840F-FC924119830F}"/>
              </a:ext>
            </a:extLst>
          </p:cNvPr>
          <p:cNvPicPr>
            <a:picLocks noChangeAspect="1"/>
          </p:cNvPicPr>
          <p:nvPr/>
        </p:nvPicPr>
        <p:blipFill>
          <a:blip r:embed="rId4"/>
          <a:stretch>
            <a:fillRect/>
          </a:stretch>
        </p:blipFill>
        <p:spPr>
          <a:xfrm>
            <a:off x="927589" y="1297534"/>
            <a:ext cx="1864248" cy="554048"/>
          </a:xfrm>
          <a:prstGeom prst="rect">
            <a:avLst/>
          </a:prstGeom>
        </p:spPr>
      </p:pic>
      <p:pic>
        <p:nvPicPr>
          <p:cNvPr id="8" name="Picture 7">
            <a:extLst>
              <a:ext uri="{FF2B5EF4-FFF2-40B4-BE49-F238E27FC236}">
                <a16:creationId xmlns:a16="http://schemas.microsoft.com/office/drawing/2014/main" id="{3E2DAF22-BDFC-4F98-AFC0-35434ADC0671}"/>
              </a:ext>
            </a:extLst>
          </p:cNvPr>
          <p:cNvPicPr>
            <a:picLocks noChangeAspect="1"/>
          </p:cNvPicPr>
          <p:nvPr/>
        </p:nvPicPr>
        <p:blipFill>
          <a:blip r:embed="rId5"/>
          <a:stretch>
            <a:fillRect/>
          </a:stretch>
        </p:blipFill>
        <p:spPr>
          <a:xfrm>
            <a:off x="927589" y="2209861"/>
            <a:ext cx="4899279" cy="685550"/>
          </a:xfrm>
          <a:prstGeom prst="rect">
            <a:avLst/>
          </a:prstGeom>
        </p:spPr>
      </p:pic>
      <p:pic>
        <p:nvPicPr>
          <p:cNvPr id="9" name="Picture 8">
            <a:extLst>
              <a:ext uri="{FF2B5EF4-FFF2-40B4-BE49-F238E27FC236}">
                <a16:creationId xmlns:a16="http://schemas.microsoft.com/office/drawing/2014/main" id="{70461FD2-F2B4-479A-8D3E-AA56440B7278}"/>
              </a:ext>
            </a:extLst>
          </p:cNvPr>
          <p:cNvPicPr>
            <a:picLocks noChangeAspect="1"/>
          </p:cNvPicPr>
          <p:nvPr/>
        </p:nvPicPr>
        <p:blipFill>
          <a:blip r:embed="rId6"/>
          <a:stretch>
            <a:fillRect/>
          </a:stretch>
        </p:blipFill>
        <p:spPr>
          <a:xfrm>
            <a:off x="768864" y="3787960"/>
            <a:ext cx="7868119" cy="756113"/>
          </a:xfrm>
          <a:prstGeom prst="rect">
            <a:avLst/>
          </a:prstGeom>
        </p:spPr>
      </p:pic>
    </p:spTree>
    <p:extLst>
      <p:ext uri="{BB962C8B-B14F-4D97-AF65-F5344CB8AC3E}">
        <p14:creationId xmlns:p14="http://schemas.microsoft.com/office/powerpoint/2010/main" val="2466817785"/>
      </p:ext>
    </p:extLst>
  </p:cSld>
  <p:clrMapOvr>
    <a:masterClrMapping/>
  </p:clrMapOvr>
</p:sld>
</file>

<file path=ppt/theme/theme1.xml><?xml version="1.0" encoding="utf-8"?>
<a:theme xmlns:a="http://schemas.openxmlformats.org/drawingml/2006/main" name="JPA Master PowerPoint">
  <a:themeElements>
    <a:clrScheme name="Custom 14">
      <a:dk1>
        <a:sysClr val="windowText" lastClr="000000"/>
      </a:dk1>
      <a:lt1>
        <a:sysClr val="window" lastClr="FFFFFF"/>
      </a:lt1>
      <a:dk2>
        <a:srgbClr val="404040"/>
      </a:dk2>
      <a:lt2>
        <a:srgbClr val="E1E1E1"/>
      </a:lt2>
      <a:accent1>
        <a:srgbClr val="CB333B"/>
      </a:accent1>
      <a:accent2>
        <a:srgbClr val="A2AAAD"/>
      </a:accent2>
      <a:accent3>
        <a:srgbClr val="000000"/>
      </a:accent3>
      <a:accent4>
        <a:srgbClr val="F2A900"/>
      </a:accent4>
      <a:accent5>
        <a:srgbClr val="440099"/>
      </a:accent5>
      <a:accent6>
        <a:srgbClr val="87265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FBA306-A956-431E-A2FB-DCA1445F3768}">
  <ds:schemaRefs>
    <ds:schemaRef ds:uri="http://schemas.microsoft.com/sharepoint/v3/contenttype/forms"/>
  </ds:schemaRefs>
</ds:datastoreItem>
</file>

<file path=customXml/itemProps2.xml><?xml version="1.0" encoding="utf-8"?>
<ds:datastoreItem xmlns:ds="http://schemas.openxmlformats.org/officeDocument/2006/customXml" ds:itemID="{B6292BCB-21BD-4E6D-8B29-5908CEB9F9EE}">
  <ds:schemaRefs>
    <ds:schemaRef ds:uri="eede3e04-ef7f-43f3-975e-805c0c5f1e8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9883a9a-8dc4-4a0a-a402-25be3a23f551"/>
    <ds:schemaRef ds:uri="http://www.w3.org/XML/1998/namespace"/>
    <ds:schemaRef ds:uri="http://purl.org/dc/dcmitype/"/>
  </ds:schemaRefs>
</ds:datastoreItem>
</file>

<file path=customXml/itemProps3.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3033</TotalTime>
  <Words>1278</Words>
  <Application>Microsoft Office PowerPoint</Application>
  <PresentationFormat>On-screen Show (16:9)</PresentationFormat>
  <Paragraphs>247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MS PGothic</vt:lpstr>
      <vt:lpstr>MS PGothic</vt:lpstr>
      <vt:lpstr>Arial</vt:lpstr>
      <vt:lpstr>Calibri</vt:lpstr>
      <vt:lpstr>Cambria Math</vt:lpstr>
      <vt:lpstr>Century Gothic</vt:lpstr>
      <vt:lpstr>Roboto Light</vt:lpstr>
      <vt:lpstr>Roboto Regular</vt:lpstr>
      <vt:lpstr>JPA Master PowerPoint</vt:lpstr>
      <vt:lpstr>PowerPoint Presentation</vt:lpstr>
      <vt:lpstr>Disclosure</vt:lpstr>
      <vt:lpstr>Learning Objectives</vt:lpstr>
      <vt:lpstr>Motivation</vt:lpstr>
      <vt:lpstr>Study Context</vt:lpstr>
      <vt:lpstr>Study Data: A Fragment of Motivational Interview Transcript</vt:lpstr>
      <vt:lpstr>Study Data: Motivational Interviews</vt:lpstr>
      <vt:lpstr>Methods: Probabilistic Models</vt:lpstr>
      <vt:lpstr>Methods: Probabilistic Models</vt:lpstr>
      <vt:lpstr>Methods: Recurrent Neural Networks</vt:lpstr>
      <vt:lpstr>Methods: Recurrent Neural Networks</vt:lpstr>
      <vt:lpstr>Methods: Behavior Code Embeddings</vt:lpstr>
      <vt:lpstr>Results: Model Performance</vt:lpstr>
      <vt:lpstr>Conclusion</vt:lpstr>
      <vt:lpstr>Future Research Directions</vt:lpstr>
      <vt:lpstr>Acknowledgments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Niloy Hasan</cp:lastModifiedBy>
  <cp:revision>306</cp:revision>
  <dcterms:modified xsi:type="dcterms:W3CDTF">2018-03-15T08:46:45Z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ies>
</file>