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25"/>
  </p:notesMasterIdLst>
  <p:handoutMasterIdLst>
    <p:handoutMasterId r:id="rId26"/>
  </p:handoutMasterIdLst>
  <p:sldIdLst>
    <p:sldId id="284" r:id="rId5"/>
    <p:sldId id="257" r:id="rId6"/>
    <p:sldId id="280" r:id="rId7"/>
    <p:sldId id="309" r:id="rId8"/>
    <p:sldId id="281" r:id="rId9"/>
    <p:sldId id="310" r:id="rId10"/>
    <p:sldId id="302" r:id="rId11"/>
    <p:sldId id="300" r:id="rId12"/>
    <p:sldId id="303" r:id="rId13"/>
    <p:sldId id="307" r:id="rId14"/>
    <p:sldId id="311" r:id="rId15"/>
    <p:sldId id="298" r:id="rId16"/>
    <p:sldId id="308" r:id="rId17"/>
    <p:sldId id="305" r:id="rId18"/>
    <p:sldId id="289" r:id="rId19"/>
    <p:sldId id="306" r:id="rId20"/>
    <p:sldId id="293" r:id="rId21"/>
    <p:sldId id="299" r:id="rId22"/>
    <p:sldId id="286" r:id="rId23"/>
    <p:sldId id="285" r:id="rId24"/>
  </p:sldIdLst>
  <p:sldSz cx="9144000" cy="5143500" type="screen16x9"/>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700">
          <p15:clr>
            <a:srgbClr val="A4A3A4"/>
          </p15:clr>
        </p15:guide>
        <p15:guide id="3" orient="horz" pos="454">
          <p15:clr>
            <a:srgbClr val="A4A3A4"/>
          </p15:clr>
        </p15:guide>
        <p15:guide id="4" pos="2880">
          <p15:clr>
            <a:srgbClr val="A4A3A4"/>
          </p15:clr>
        </p15:guide>
        <p15:guide id="5" pos="346">
          <p15:clr>
            <a:srgbClr val="A4A3A4"/>
          </p15:clr>
        </p15:guide>
        <p15:guide id="6" pos="576">
          <p15:clr>
            <a:srgbClr val="A4A3A4"/>
          </p15:clr>
        </p15:guide>
        <p15:guide id="7" pos="5587">
          <p15:clr>
            <a:srgbClr val="A4A3A4"/>
          </p15:clr>
        </p15:guide>
        <p15:guide id="8" pos="1613">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lissa Zuckerman" initials="MZ"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333B"/>
    <a:srgbClr val="F77F00"/>
    <a:srgbClr val="727274"/>
    <a:srgbClr val="63B487"/>
    <a:srgbClr val="409171"/>
    <a:srgbClr val="35A37C"/>
    <a:srgbClr val="114C43"/>
    <a:srgbClr val="0E2874"/>
    <a:srgbClr val="061668"/>
    <a:srgbClr val="01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5" autoAdjust="0"/>
    <p:restoredTop sz="93481" autoAdjust="0"/>
  </p:normalViewPr>
  <p:slideViewPr>
    <p:cSldViewPr snapToGrid="0">
      <p:cViewPr varScale="1">
        <p:scale>
          <a:sx n="84" d="100"/>
          <a:sy n="84" d="100"/>
        </p:scale>
        <p:origin x="1040" y="56"/>
      </p:cViewPr>
      <p:guideLst>
        <p:guide orient="horz" pos="1620"/>
        <p:guide orient="horz" pos="700"/>
        <p:guide orient="horz" pos="454"/>
        <p:guide pos="2880"/>
        <p:guide pos="346"/>
        <p:guide pos="576"/>
        <p:guide pos="5587"/>
        <p:guide pos="1613"/>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defRPr>
            </a:lvl1pPr>
          </a:lstStyle>
          <a:p>
            <a:fld id="{2503ED08-06E4-41ED-89E8-119D0EF02A48}" type="datetimeFigureOut">
              <a:rPr lang="en-US"/>
              <a:pPr/>
              <a:t>3/25/2019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eaLnBrk="0" hangingPunct="0">
              <a:defRPr sz="1300">
                <a:latin typeface="Calibri" pitchFamily="34"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D6C45BBB-83DA-4AD0-BB77-0E8391E9F2C8}" type="slidenum">
              <a:rPr lang="en-US"/>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1"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eaLnBrk="0" hangingPunct="0">
              <a:defRPr sz="1300">
                <a:latin typeface="Calibri" pitchFamily="34" charset="0"/>
                <a:ea typeface="ＭＳ Ｐゴシック" pitchFamily="-109" charset="-128"/>
                <a:cs typeface="ＭＳ Ｐゴシック" pitchFamily="-109" charset="-128"/>
              </a:defRPr>
            </a:lvl1pPr>
          </a:lstStyle>
          <a:p>
            <a:pPr>
              <a:defRPr/>
            </a:pPr>
            <a:endParaRPr lang="en-US"/>
          </a:p>
        </p:txBody>
      </p:sp>
      <p:sp>
        <p:nvSpPr>
          <p:cNvPr id="7175"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eaLnBrk="0" hangingPunct="0">
              <a:defRPr sz="1300">
                <a:latin typeface="Calibri" pitchFamily="34" charset="0"/>
              </a:defRPr>
            </a:lvl1pPr>
          </a:lstStyle>
          <a:p>
            <a:fld id="{CEFA16CB-AEBE-4616-A0C2-923B64A8254D}"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Calibri" pitchFamily="34" charset="0"/>
                <a:ea typeface="MS PGothic" pitchFamily="34" charset="-128"/>
                <a:cs typeface="MS PGothic" charset="0"/>
              </a:rPr>
              <a:t>1) an e-Coach usually responds to several previous patient statements in one email. In contrast, in a traditional, in-person MI session, each utterance is assumed to be a response to an immediately preceding utterance.</a:t>
            </a:r>
          </a:p>
          <a:p>
            <a:endParaRPr lang="en-US" sz="1200" b="0" i="0" u="none" strike="noStrike" kern="1200" baseline="0" dirty="0">
              <a:solidFill>
                <a:schemeClr val="tx1"/>
              </a:solidFill>
              <a:latin typeface="Calibri" pitchFamily="34" charset="0"/>
              <a:ea typeface="MS PGothic" pitchFamily="34" charset="-128"/>
              <a:cs typeface="MS PGothic" charset="0"/>
            </a:endParaRPr>
          </a:p>
          <a:p>
            <a:r>
              <a:rPr lang="en-US" sz="1200" b="0" i="0" u="none" strike="noStrike" kern="1200" baseline="0" dirty="0">
                <a:solidFill>
                  <a:schemeClr val="tx1"/>
                </a:solidFill>
                <a:latin typeface="Calibri" pitchFamily="34" charset="0"/>
                <a:ea typeface="MS PGothic" pitchFamily="34" charset="-128"/>
                <a:cs typeface="MS PGothic" charset="0"/>
              </a:rPr>
              <a:t>2) One sentence may be divided into fragments corresponding to multiple MI behaviors. On the other hand, several sentences may represent a single MI behavior.</a:t>
            </a:r>
            <a:endParaRPr lang="en-US" dirty="0"/>
          </a:p>
          <a:p>
            <a:endParaRPr lang="en-US" b="1"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7</a:t>
            </a:fld>
            <a:endParaRPr lang="en-US"/>
          </a:p>
        </p:txBody>
      </p:sp>
    </p:spTree>
    <p:extLst>
      <p:ext uri="{BB962C8B-B14F-4D97-AF65-F5344CB8AC3E}">
        <p14:creationId xmlns:p14="http://schemas.microsoft.com/office/powerpoint/2010/main" val="15060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8</a:t>
            </a:fld>
            <a:endParaRPr lang="en-US"/>
          </a:p>
        </p:txBody>
      </p:sp>
    </p:spTree>
    <p:extLst>
      <p:ext uri="{BB962C8B-B14F-4D97-AF65-F5344CB8AC3E}">
        <p14:creationId xmlns:p14="http://schemas.microsoft.com/office/powerpoint/2010/main" val="12788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MLP is a neural network that consists of one or several fully connected layers that map an input into one or several outputs</a:t>
            </a:r>
          </a:p>
        </p:txBody>
      </p:sp>
      <p:sp>
        <p:nvSpPr>
          <p:cNvPr id="4" name="Slide Number Placeholder 3"/>
          <p:cNvSpPr>
            <a:spLocks noGrp="1"/>
          </p:cNvSpPr>
          <p:nvPr>
            <p:ph type="sldNum" sz="quarter" idx="5"/>
          </p:nvPr>
        </p:nvSpPr>
        <p:spPr/>
        <p:txBody>
          <a:bodyPr/>
          <a:lstStyle/>
          <a:p>
            <a:fld id="{CEFA16CB-AEBE-4616-A0C2-923B64A8254D}" type="slidenum">
              <a:rPr lang="en-US" smtClean="0"/>
              <a:pPr/>
              <a:t>10</a:t>
            </a:fld>
            <a:endParaRPr lang="en-US"/>
          </a:p>
        </p:txBody>
      </p:sp>
    </p:spTree>
    <p:extLst>
      <p:ext uri="{BB962C8B-B14F-4D97-AF65-F5344CB8AC3E}">
        <p14:creationId xmlns:p14="http://schemas.microsoft.com/office/powerpoint/2010/main" val="1564869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t>CNN is used to extract the most significant features in a textual fragment based on the neighboring words or punctuation marks. </a:t>
            </a:r>
            <a:r>
              <a:rPr lang="en-US" sz="1200" dirty="0"/>
              <a:t>1D convolution is used, in which one filter is responsible for the extraction of one feature.</a:t>
            </a:r>
          </a:p>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12</a:t>
            </a:fld>
            <a:endParaRPr lang="en-US"/>
          </a:p>
        </p:txBody>
      </p:sp>
    </p:spTree>
    <p:extLst>
      <p:ext uri="{BB962C8B-B14F-4D97-AF65-F5344CB8AC3E}">
        <p14:creationId xmlns:p14="http://schemas.microsoft.com/office/powerpoint/2010/main" val="40952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A16CB-AEBE-4616-A0C2-923B64A8254D}" type="slidenum">
              <a:rPr lang="en-US" smtClean="0"/>
              <a:pPr/>
              <a:t>14</a:t>
            </a:fld>
            <a:endParaRPr lang="en-US"/>
          </a:p>
        </p:txBody>
      </p:sp>
    </p:spTree>
    <p:extLst>
      <p:ext uri="{BB962C8B-B14F-4D97-AF65-F5344CB8AC3E}">
        <p14:creationId xmlns:p14="http://schemas.microsoft.com/office/powerpoint/2010/main" val="31560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update references for JHIR paper</a:t>
            </a:r>
          </a:p>
        </p:txBody>
      </p:sp>
      <p:sp>
        <p:nvSpPr>
          <p:cNvPr id="4" name="Slide Number Placeholder 3"/>
          <p:cNvSpPr>
            <a:spLocks noGrp="1"/>
          </p:cNvSpPr>
          <p:nvPr>
            <p:ph type="sldNum" sz="quarter" idx="5"/>
          </p:nvPr>
        </p:nvSpPr>
        <p:spPr/>
        <p:txBody>
          <a:bodyPr/>
          <a:lstStyle/>
          <a:p>
            <a:fld id="{CEFA16CB-AEBE-4616-A0C2-923B64A8254D}" type="slidenum">
              <a:rPr lang="en-US" smtClean="0"/>
              <a:pPr/>
              <a:t>18</a:t>
            </a:fld>
            <a:endParaRPr lang="en-US"/>
          </a:p>
        </p:txBody>
      </p:sp>
    </p:spTree>
    <p:extLst>
      <p:ext uri="{BB962C8B-B14F-4D97-AF65-F5344CB8AC3E}">
        <p14:creationId xmlns:p14="http://schemas.microsoft.com/office/powerpoint/2010/main" val="2457752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lumMod val="85000"/>
          </a:schemeClr>
        </a:solidFill>
        <a:effectLst/>
      </p:bgPr>
    </p:bg>
    <p:spTree>
      <p:nvGrpSpPr>
        <p:cNvPr id="1" name=""/>
        <p:cNvGrpSpPr/>
        <p:nvPr/>
      </p:nvGrpSpPr>
      <p:grpSpPr>
        <a:xfrm>
          <a:off x="0" y="0"/>
          <a:ext cx="0" cy="0"/>
          <a:chOff x="0" y="0"/>
          <a:chExt cx="0" cy="0"/>
        </a:xfrm>
      </p:grpSpPr>
      <p:pic>
        <p:nvPicPr>
          <p:cNvPr id="7" name="Picture 6" descr="presenter version.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075" name="Rectangle 3"/>
          <p:cNvSpPr>
            <a:spLocks noGrp="1" noChangeArrowheads="1"/>
          </p:cNvSpPr>
          <p:nvPr>
            <p:ph type="subTitle" idx="1" hasCustomPrompt="1"/>
          </p:nvPr>
        </p:nvSpPr>
        <p:spPr>
          <a:xfrm>
            <a:off x="552920" y="2382518"/>
            <a:ext cx="3955994" cy="872034"/>
          </a:xfrm>
        </p:spPr>
        <p:txBody>
          <a:bodyPr wrap="square" bIns="0" anchor="t">
            <a:spAutoFit/>
          </a:bodyPr>
          <a:lstStyle>
            <a:lvl1pPr marL="0" indent="0" algn="l">
              <a:spcBef>
                <a:spcPts val="400"/>
              </a:spcBef>
              <a:buFontTx/>
              <a:buNone/>
              <a:defRPr sz="1800" b="1">
                <a:solidFill>
                  <a:schemeClr val="tx1"/>
                </a:solidFill>
                <a:latin typeface="Arial"/>
                <a:cs typeface="Arial"/>
              </a:defRPr>
            </a:lvl1pPr>
            <a:lvl2pPr marL="0" indent="0">
              <a:spcBef>
                <a:spcPts val="400"/>
              </a:spcBef>
              <a:buNone/>
              <a:defRPr sz="1600" baseline="0"/>
            </a:lvl2pPr>
          </a:lstStyle>
          <a:p>
            <a:r>
              <a:rPr lang="en-US" dirty="0"/>
              <a:t>Speaker</a:t>
            </a:r>
          </a:p>
          <a:p>
            <a:pPr lvl="1"/>
            <a:r>
              <a:rPr lang="en-US" dirty="0"/>
              <a:t>Institution</a:t>
            </a:r>
          </a:p>
          <a:p>
            <a:pPr lvl="1"/>
            <a:r>
              <a:rPr lang="en-US" dirty="0"/>
              <a:t>Twitter: #AMIA2017</a:t>
            </a:r>
          </a:p>
        </p:txBody>
      </p:sp>
      <p:sp>
        <p:nvSpPr>
          <p:cNvPr id="3" name="Text Placeholder 2"/>
          <p:cNvSpPr>
            <a:spLocks noGrp="1"/>
          </p:cNvSpPr>
          <p:nvPr>
            <p:ph type="body" sz="quarter" idx="10" hasCustomPrompt="1"/>
          </p:nvPr>
        </p:nvSpPr>
        <p:spPr>
          <a:xfrm>
            <a:off x="553589" y="1025725"/>
            <a:ext cx="5929707" cy="1112108"/>
          </a:xfrm>
        </p:spPr>
        <p:txBody>
          <a:bodyPr anchor="b"/>
          <a:lstStyle>
            <a:lvl1pPr>
              <a:lnSpc>
                <a:spcPct val="90000"/>
              </a:lnSpc>
              <a:spcBef>
                <a:spcPts val="400"/>
              </a:spcBef>
              <a:defRPr sz="2800" b="1">
                <a:solidFill>
                  <a:schemeClr val="accent1"/>
                </a:solidFill>
                <a:latin typeface="+mj-lt"/>
                <a:cs typeface="Roboto Regular"/>
              </a:defRPr>
            </a:lvl1pPr>
            <a:lvl2pPr marL="0" indent="0">
              <a:spcBef>
                <a:spcPts val="400"/>
              </a:spcBef>
              <a:buNone/>
              <a:defRPr sz="1600" b="0" baseline="0">
                <a:solidFill>
                  <a:schemeClr val="accent2">
                    <a:lumMod val="75000"/>
                  </a:schemeClr>
                </a:solidFill>
                <a:latin typeface="+mj-lt"/>
                <a:cs typeface="Roboto Light"/>
              </a:defRPr>
            </a:lvl2pPr>
          </a:lstStyle>
          <a:p>
            <a:pPr lvl="0"/>
            <a:r>
              <a:rPr lang="en-US" dirty="0"/>
              <a:t>Title</a:t>
            </a:r>
          </a:p>
          <a:p>
            <a:pPr lvl="1"/>
            <a:r>
              <a:rPr lang="en-US" dirty="0"/>
              <a:t>Session Number</a:t>
            </a:r>
          </a:p>
          <a:p>
            <a:pPr lvl="1"/>
            <a:r>
              <a:rPr lang="en-US" dirty="0"/>
              <a:t>Presentation Title</a:t>
            </a:r>
          </a:p>
        </p:txBody>
      </p:sp>
      <p:pic>
        <p:nvPicPr>
          <p:cNvPr id="5" name="Picture 4"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6054" y="343244"/>
            <a:ext cx="1948704" cy="494270"/>
          </a:xfrm>
          <a:prstGeom prst="rect">
            <a:avLst/>
          </a:prstGeom>
        </p:spPr>
      </p:pic>
    </p:spTree>
    <p:extLst>
      <p:ext uri="{BB962C8B-B14F-4D97-AF65-F5344CB8AC3E}">
        <p14:creationId xmlns:p14="http://schemas.microsoft.com/office/powerpoint/2010/main" val="342711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lumMod val="85000"/>
          </a:schemeClr>
        </a:solidFill>
        <a:effectLst/>
      </p:bgPr>
    </p:bg>
    <p:spTree>
      <p:nvGrpSpPr>
        <p:cNvPr id="1" name=""/>
        <p:cNvGrpSpPr/>
        <p:nvPr/>
      </p:nvGrpSpPr>
      <p:grpSpPr>
        <a:xfrm>
          <a:off x="0" y="0"/>
          <a:ext cx="0" cy="0"/>
          <a:chOff x="0" y="0"/>
          <a:chExt cx="0" cy="0"/>
        </a:xfrm>
      </p:grpSpPr>
      <p:pic>
        <p:nvPicPr>
          <p:cNvPr id="6" name="Picture 5" descr="presenter version2.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Text Placeholder 2"/>
          <p:cNvSpPr>
            <a:spLocks noGrp="1"/>
          </p:cNvSpPr>
          <p:nvPr>
            <p:ph type="body" sz="quarter" idx="10" hasCustomPrompt="1"/>
          </p:nvPr>
        </p:nvSpPr>
        <p:spPr>
          <a:xfrm>
            <a:off x="2787650" y="1259360"/>
            <a:ext cx="3566642" cy="1112108"/>
          </a:xfrm>
        </p:spPr>
        <p:txBody>
          <a:bodyPr anchor="t"/>
          <a:lstStyle>
            <a:lvl1pPr algn="ctr">
              <a:lnSpc>
                <a:spcPct val="90000"/>
              </a:lnSpc>
              <a:spcBef>
                <a:spcPts val="1000"/>
              </a:spcBef>
              <a:defRPr sz="4000" b="1">
                <a:solidFill>
                  <a:schemeClr val="accent1"/>
                </a:solidFill>
                <a:latin typeface="+mj-lt"/>
                <a:cs typeface="Roboto Regular"/>
              </a:defRPr>
            </a:lvl1pPr>
            <a:lvl2pPr marL="0" indent="0" algn="ctr">
              <a:spcBef>
                <a:spcPts val="1000"/>
              </a:spcBef>
              <a:buNone/>
              <a:defRPr sz="2400" b="0">
                <a:solidFill>
                  <a:schemeClr val="accent2">
                    <a:lumMod val="75000"/>
                  </a:schemeClr>
                </a:solidFill>
                <a:latin typeface="+mj-lt"/>
                <a:cs typeface="Roboto Light"/>
              </a:defRPr>
            </a:lvl2pPr>
          </a:lstStyle>
          <a:p>
            <a:pPr lvl="0"/>
            <a:r>
              <a:rPr lang="en-US" dirty="0"/>
              <a:t>Title</a:t>
            </a:r>
          </a:p>
          <a:p>
            <a:pPr lvl="1"/>
            <a:r>
              <a:rPr lang="en-US" dirty="0"/>
              <a:t>Subtitle</a:t>
            </a:r>
          </a:p>
        </p:txBody>
      </p:sp>
      <p:pic>
        <p:nvPicPr>
          <p:cNvPr id="7" name="Picture 6"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extLst>
      <p:ext uri="{BB962C8B-B14F-4D97-AF65-F5344CB8AC3E}">
        <p14:creationId xmlns:p14="http://schemas.microsoft.com/office/powerpoint/2010/main" val="81731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7" name="Title 26"/>
          <p:cNvSpPr>
            <a:spLocks noGrp="1"/>
          </p:cNvSpPr>
          <p:nvPr>
            <p:ph type="title"/>
          </p:nvPr>
        </p:nvSpPr>
        <p:spPr>
          <a:xfrm>
            <a:off x="547730" y="389211"/>
            <a:ext cx="6783946" cy="333425"/>
          </a:xfrm>
        </p:spPr>
        <p:txBody>
          <a:bodyPr/>
          <a:lstStyle/>
          <a:p>
            <a:r>
              <a:rPr lang="en-US" dirty="0"/>
              <a:t>Click to edit Master title style</a:t>
            </a:r>
          </a:p>
        </p:txBody>
      </p:sp>
      <p:sp>
        <p:nvSpPr>
          <p:cNvPr id="3" name="Content Placeholder 2"/>
          <p:cNvSpPr>
            <a:spLocks noGrp="1"/>
          </p:cNvSpPr>
          <p:nvPr>
            <p:ph sz="quarter" idx="12"/>
          </p:nvPr>
        </p:nvSpPr>
        <p:spPr>
          <a:xfrm>
            <a:off x="547077" y="939255"/>
            <a:ext cx="8056358" cy="3570961"/>
          </a:xfrm>
        </p:spPr>
        <p:txBody>
          <a:bodyPr/>
          <a:lstStyle>
            <a:lvl1pPr>
              <a:spcBef>
                <a:spcPts val="1200"/>
              </a:spcBef>
              <a:defRPr/>
            </a:lvl1pPr>
            <a:lvl2pPr>
              <a:spcBef>
                <a:spcPts val="600"/>
              </a:spcBef>
              <a:defRPr>
                <a:latin typeface="+mn-lt"/>
              </a:defRPr>
            </a:lvl2pPr>
            <a:lvl3pPr>
              <a:spcBef>
                <a:spcPts val="600"/>
              </a:spcBef>
              <a:defRPr>
                <a:latin typeface="+mn-lt"/>
              </a:defRPr>
            </a:lvl3pPr>
            <a:lvl4pPr>
              <a:spcBef>
                <a:spcPts val="600"/>
              </a:spcBef>
              <a:defRPr>
                <a:latin typeface="+mn-lt"/>
              </a:defRPr>
            </a:lvl4pPr>
            <a:lvl5pPr>
              <a:spcBef>
                <a:spcPts val="600"/>
              </a:spcBef>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0"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spTree>
    <p:extLst>
      <p:ext uri="{BB962C8B-B14F-4D97-AF65-F5344CB8AC3E}">
        <p14:creationId xmlns:p14="http://schemas.microsoft.com/office/powerpoint/2010/main" val="197800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7077" y="389210"/>
            <a:ext cx="6784599" cy="333425"/>
          </a:xfrm>
        </p:spPr>
        <p:txBody>
          <a:bodyPr/>
          <a:lstStyle/>
          <a:p>
            <a:r>
              <a:rPr lang="en-US" dirty="0"/>
              <a:t>Click to edit Master title style</a:t>
            </a:r>
          </a:p>
        </p:txBody>
      </p:sp>
      <p:sp>
        <p:nvSpPr>
          <p:cNvPr id="3"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4"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spTree>
    <p:extLst>
      <p:ext uri="{BB962C8B-B14F-4D97-AF65-F5344CB8AC3E}">
        <p14:creationId xmlns:p14="http://schemas.microsoft.com/office/powerpoint/2010/main" val="14852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6143" y="382695"/>
            <a:ext cx="6785533" cy="333425"/>
          </a:xfrm>
        </p:spPr>
        <p:txBody>
          <a:bodyPr/>
          <a:lstStyle/>
          <a:p>
            <a:r>
              <a:rPr lang="en-US" dirty="0"/>
              <a:t>Click to edit Master title style</a:t>
            </a:r>
          </a:p>
        </p:txBody>
      </p:sp>
      <p:sp>
        <p:nvSpPr>
          <p:cNvPr id="8" name="Content Placeholder 7"/>
          <p:cNvSpPr>
            <a:spLocks noGrp="1"/>
          </p:cNvSpPr>
          <p:nvPr>
            <p:ph sz="quarter" idx="12"/>
          </p:nvPr>
        </p:nvSpPr>
        <p:spPr>
          <a:xfrm>
            <a:off x="547079"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3"/>
          </p:nvPr>
        </p:nvSpPr>
        <p:spPr>
          <a:xfrm>
            <a:off x="4643591" y="945768"/>
            <a:ext cx="3924339" cy="3564448"/>
          </a:xfrm>
        </p:spPr>
        <p:txBody>
          <a:bodyPr/>
          <a:lstStyle>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11"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spTree>
    <p:extLst>
      <p:ext uri="{BB962C8B-B14F-4D97-AF65-F5344CB8AC3E}">
        <p14:creationId xmlns:p14="http://schemas.microsoft.com/office/powerpoint/2010/main" val="18247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2" name="Title 1"/>
          <p:cNvSpPr>
            <a:spLocks noGrp="1"/>
          </p:cNvSpPr>
          <p:nvPr>
            <p:ph type="title"/>
          </p:nvPr>
        </p:nvSpPr>
        <p:spPr>
          <a:xfrm>
            <a:off x="547081" y="2751431"/>
            <a:ext cx="4234470" cy="307777"/>
          </a:xfrm>
        </p:spPr>
        <p:txBody>
          <a:bodyPr anchor="ctr"/>
          <a:lstStyle>
            <a:lvl1pPr>
              <a:defRPr sz="2400"/>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2018   |   amia.org</a:t>
            </a:r>
            <a:endParaRPr lang="en-US" dirty="0"/>
          </a:p>
        </p:txBody>
      </p:sp>
      <p:sp>
        <p:nvSpPr>
          <p:cNvPr id="7" name="Text Placeholder 6"/>
          <p:cNvSpPr>
            <a:spLocks noGrp="1"/>
          </p:cNvSpPr>
          <p:nvPr>
            <p:ph type="body" sz="quarter" idx="12"/>
          </p:nvPr>
        </p:nvSpPr>
        <p:spPr>
          <a:xfrm>
            <a:off x="546100" y="3063876"/>
            <a:ext cx="4237011" cy="370418"/>
          </a:xfrm>
        </p:spPr>
        <p:txBody>
          <a:bodyPr anchor="ctr"/>
          <a:lstStyle>
            <a:lvl1pPr>
              <a:defRPr sz="1800"/>
            </a:lvl1pPr>
          </a:lstStyle>
          <a:p>
            <a:pPr lvl="0"/>
            <a:r>
              <a:rPr lang="en-US" dirty="0"/>
              <a:t>Click to edit Master text styles</a:t>
            </a:r>
          </a:p>
        </p:txBody>
      </p:sp>
      <p:sp>
        <p:nvSpPr>
          <p:cNvPr id="9" name="Text Placeholder 8"/>
          <p:cNvSpPr>
            <a:spLocks noGrp="1"/>
          </p:cNvSpPr>
          <p:nvPr>
            <p:ph type="body" sz="quarter" idx="13" hasCustomPrompt="1"/>
          </p:nvPr>
        </p:nvSpPr>
        <p:spPr>
          <a:xfrm>
            <a:off x="546100" y="3437182"/>
            <a:ext cx="4237011" cy="304028"/>
          </a:xfrm>
        </p:spPr>
        <p:txBody>
          <a:bodyPr anchor="ctr"/>
          <a:lstStyle>
            <a:lvl1pPr algn="l">
              <a:defRPr sz="1200">
                <a:solidFill>
                  <a:schemeClr val="accent2"/>
                </a:solidFill>
              </a:defRPr>
            </a:lvl1pPr>
          </a:lstStyle>
          <a:p>
            <a:pPr lvl="0"/>
            <a:r>
              <a:rPr lang="en-US" dirty="0"/>
              <a:t>CLICK TO EDIT MASTER TEXT STYLES</a:t>
            </a:r>
          </a:p>
        </p:txBody>
      </p:sp>
      <p:sp>
        <p:nvSpPr>
          <p:cNvPr id="11" name="Text Placeholder 10"/>
          <p:cNvSpPr>
            <a:spLocks noGrp="1"/>
          </p:cNvSpPr>
          <p:nvPr>
            <p:ph type="body" sz="quarter" idx="14"/>
          </p:nvPr>
        </p:nvSpPr>
        <p:spPr>
          <a:xfrm>
            <a:off x="546100" y="4026672"/>
            <a:ext cx="4237011" cy="311150"/>
          </a:xfrm>
        </p:spPr>
        <p:txBody>
          <a:bodyPr anchor="ctr"/>
          <a:lstStyle>
            <a:lvl1pPr>
              <a:defRPr sz="1200" b="1">
                <a:solidFill>
                  <a:schemeClr val="accent1"/>
                </a:solidFill>
              </a:defRPr>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383249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Rectangle 24"/>
          <p:cNvSpPr/>
          <p:nvPr userDrawn="1"/>
        </p:nvSpPr>
        <p:spPr>
          <a:xfrm>
            <a:off x="0" y="0"/>
            <a:ext cx="9144000" cy="5143500"/>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chemeClr val="bg1"/>
              </a:solidFill>
              <a:latin typeface="Roboto Regular"/>
              <a:cs typeface="Roboto Regular"/>
            </a:endParaRPr>
          </a:p>
        </p:txBody>
      </p:sp>
      <p:sp>
        <p:nvSpPr>
          <p:cNvPr id="5" name="Rectangle 4"/>
          <p:cNvSpPr/>
          <p:nvPr userDrawn="1"/>
        </p:nvSpPr>
        <p:spPr>
          <a:xfrm>
            <a:off x="5260718" y="0"/>
            <a:ext cx="3883282" cy="5143500"/>
          </a:xfrm>
          <a:prstGeom prst="rect">
            <a:avLst/>
          </a:prstGeom>
          <a:solidFill>
            <a:schemeClr val="accent2"/>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pic>
        <p:nvPicPr>
          <p:cNvPr id="24" name="Picture 23" descr="speaker.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144000" cy="2259542"/>
          </a:xfrm>
          <a:prstGeom prst="rect">
            <a:avLst/>
          </a:prstGeom>
        </p:spPr>
      </p:pic>
      <p:sp>
        <p:nvSpPr>
          <p:cNvPr id="3" name="Slide Number Placeholder 2"/>
          <p:cNvSpPr>
            <a:spLocks noGrp="1"/>
          </p:cNvSpPr>
          <p:nvPr>
            <p:ph type="sldNum" sz="quarter" idx="10"/>
          </p:nvPr>
        </p:nvSpPr>
        <p:spPr/>
        <p:txBody>
          <a:bodyPr/>
          <a:lstStyle>
            <a:lvl1pPr>
              <a:defRPr>
                <a:solidFill>
                  <a:schemeClr val="bg1"/>
                </a:solidFill>
              </a:defRPr>
            </a:lvl1pPr>
          </a:lstStyle>
          <a:p>
            <a:fld id="{42C32FFB-F9AE-46F0-A233-A2E628258990}" type="slidenum">
              <a:rPr lang="en-US" smtClean="0"/>
              <a:pPr/>
              <a:t>‹#›</a:t>
            </a:fld>
            <a:endParaRPr lang="en-US" sz="1000"/>
          </a:p>
        </p:txBody>
      </p:sp>
      <p:sp>
        <p:nvSpPr>
          <p:cNvPr id="4" name="Footer Placeholder 3"/>
          <p:cNvSpPr>
            <a:spLocks noGrp="1"/>
          </p:cNvSpPr>
          <p:nvPr>
            <p:ph type="ftr" sz="quarter" idx="11"/>
          </p:nvPr>
        </p:nvSpPr>
        <p:spPr>
          <a:xfrm>
            <a:off x="546139" y="4870450"/>
            <a:ext cx="4235411" cy="103201"/>
          </a:xfrm>
        </p:spPr>
        <p:txBody>
          <a:bodyPr/>
          <a:lstStyle>
            <a:lvl1pPr>
              <a:defRPr>
                <a:solidFill>
                  <a:schemeClr val="accent2"/>
                </a:solidFill>
              </a:defRPr>
            </a:lvl1pPr>
          </a:lstStyle>
          <a:p>
            <a:r>
              <a:rPr lang="en-US"/>
              <a:t>AMIA 2018   |   amia.org</a:t>
            </a:r>
            <a:endParaRPr lang="en-US" dirty="0"/>
          </a:p>
        </p:txBody>
      </p:sp>
      <p:sp>
        <p:nvSpPr>
          <p:cNvPr id="7" name="Text Placeholder 6"/>
          <p:cNvSpPr>
            <a:spLocks noGrp="1"/>
          </p:cNvSpPr>
          <p:nvPr>
            <p:ph type="body" sz="quarter" idx="12"/>
          </p:nvPr>
        </p:nvSpPr>
        <p:spPr>
          <a:xfrm>
            <a:off x="546100" y="2373497"/>
            <a:ext cx="4237011" cy="2212676"/>
          </a:xfrm>
        </p:spPr>
        <p:txBody>
          <a:bodyPr anchor="ctr"/>
          <a:lstStyle>
            <a:lvl1pPr>
              <a:defRPr sz="1800"/>
            </a:lvl1pPr>
          </a:lstStyle>
          <a:p>
            <a:pPr lvl="0"/>
            <a:r>
              <a:rPr lang="en-US" dirty="0"/>
              <a:t>Click to edit Master text styles</a:t>
            </a:r>
          </a:p>
        </p:txBody>
      </p:sp>
      <p:pic>
        <p:nvPicPr>
          <p:cNvPr id="12" name="Picture 11" descr="amia-logo_color.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614872" y="1848414"/>
            <a:ext cx="1727044" cy="438048"/>
          </a:xfrm>
          <a:prstGeom prst="rect">
            <a:avLst/>
          </a:prstGeom>
        </p:spPr>
      </p:pic>
      <p:pic>
        <p:nvPicPr>
          <p:cNvPr id="6" name="Picture 5" descr="fb.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654880" y="2572358"/>
            <a:ext cx="90084" cy="173533"/>
          </a:xfrm>
          <a:prstGeom prst="rect">
            <a:avLst/>
          </a:prstGeom>
        </p:spPr>
      </p:pic>
      <p:sp>
        <p:nvSpPr>
          <p:cNvPr id="8" name="Rectangle 7"/>
          <p:cNvSpPr/>
          <p:nvPr userDrawn="1"/>
        </p:nvSpPr>
        <p:spPr>
          <a:xfrm>
            <a:off x="5888741" y="2516174"/>
            <a:ext cx="2028761" cy="1369606"/>
          </a:xfrm>
          <a:prstGeom prst="rect">
            <a:avLst/>
          </a:prstGeom>
        </p:spPr>
        <p:txBody>
          <a:bodyPr wrap="none" lIns="0" tIns="0" rIns="0" bIns="0">
            <a:spAutoFit/>
          </a:bodyPr>
          <a:lstStyle/>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cs typeface="Roboto Regular"/>
            </a:endParaRPr>
          </a:p>
          <a:p>
            <a:pPr>
              <a:spcBef>
                <a:spcPts val="1000"/>
              </a:spcBef>
            </a:pPr>
            <a:r>
              <a:rPr lang="en-US" sz="1600" b="0" dirty="0">
                <a:solidFill>
                  <a:schemeClr val="tx1"/>
                </a:solidFill>
                <a:latin typeface="+mn-lt"/>
                <a:cs typeface="Roboto Regular"/>
              </a:rPr>
              <a:t>@AMIAinformatics</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Official Group of AMIA</a:t>
            </a:r>
          </a:p>
          <a:p>
            <a:pPr marL="0" marR="0" indent="0" algn="l" defTabSz="914400" rtl="0" eaLnBrk="1" fontAlgn="base" latinLnBrk="0" hangingPunct="1">
              <a:lnSpc>
                <a:spcPct val="100000"/>
              </a:lnSpc>
              <a:spcBef>
                <a:spcPts val="1000"/>
              </a:spcBef>
              <a:spcAft>
                <a:spcPct val="0"/>
              </a:spcAft>
              <a:buClrTx/>
              <a:buSzTx/>
              <a:buFontTx/>
              <a:buNone/>
              <a:tabLst/>
              <a:defRPr/>
            </a:pPr>
            <a:r>
              <a:rPr lang="en-US" sz="1600" b="0" dirty="0">
                <a:solidFill>
                  <a:schemeClr val="tx1"/>
                </a:solidFill>
                <a:latin typeface="+mn-lt"/>
              </a:rPr>
              <a:t>@</a:t>
            </a:r>
            <a:r>
              <a:rPr lang="en-US" sz="1600" b="0" dirty="0" err="1">
                <a:solidFill>
                  <a:schemeClr val="tx1"/>
                </a:solidFill>
                <a:latin typeface="+mn-lt"/>
              </a:rPr>
              <a:t>AMIAInformatics</a:t>
            </a:r>
            <a:endParaRPr lang="en-US" sz="1600" b="0" dirty="0">
              <a:solidFill>
                <a:schemeClr val="tx1"/>
              </a:solidFill>
              <a:latin typeface="+mn-lt"/>
            </a:endParaRPr>
          </a:p>
        </p:txBody>
      </p:sp>
      <p:pic>
        <p:nvPicPr>
          <p:cNvPr id="10" name="Picture 9" descr="twitter-xxl.png"/>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5610016" y="2930810"/>
            <a:ext cx="185955" cy="185955"/>
          </a:xfrm>
          <a:prstGeom prst="rect">
            <a:avLst/>
          </a:prstGeom>
        </p:spPr>
      </p:pic>
      <p:pic>
        <p:nvPicPr>
          <p:cNvPr id="18" name="Picture 17" descr="linkedin-512.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24654" y="3292326"/>
            <a:ext cx="150537" cy="150537"/>
          </a:xfrm>
          <a:prstGeom prst="rect">
            <a:avLst/>
          </a:prstGeom>
        </p:spPr>
      </p:pic>
      <p:pic>
        <p:nvPicPr>
          <p:cNvPr id="19" name="Picture 18" descr="youtube-xxl.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624654" y="3691046"/>
            <a:ext cx="190499" cy="190499"/>
          </a:xfrm>
          <a:prstGeom prst="rect">
            <a:avLst/>
          </a:prstGeom>
        </p:spPr>
      </p:pic>
      <p:sp>
        <p:nvSpPr>
          <p:cNvPr id="14" name="Rectangle 13"/>
          <p:cNvSpPr/>
          <p:nvPr userDrawn="1"/>
        </p:nvSpPr>
        <p:spPr>
          <a:xfrm>
            <a:off x="5888741" y="4026672"/>
            <a:ext cx="1654299" cy="246221"/>
          </a:xfrm>
          <a:prstGeom prst="rect">
            <a:avLst/>
          </a:prstGeom>
        </p:spPr>
        <p:txBody>
          <a:bodyPr wrap="square" lIns="0" tIns="0" rIns="0" bIns="0">
            <a:spAutoFit/>
          </a:bodyPr>
          <a:lstStyle/>
          <a:p>
            <a:r>
              <a:rPr lang="en-US" sz="1600" b="1" kern="1200" dirty="0">
                <a:solidFill>
                  <a:schemeClr val="accent1"/>
                </a:solidFill>
                <a:latin typeface="+mn-lt"/>
                <a:ea typeface="MS PGothic" pitchFamily="34" charset="-128"/>
                <a:cs typeface="Roboto Regular"/>
              </a:rPr>
              <a:t>#WhyInformatics</a:t>
            </a:r>
            <a:endParaRPr lang="en-US" sz="1600" b="1" dirty="0">
              <a:solidFill>
                <a:schemeClr val="accent1"/>
              </a:solidFill>
              <a:latin typeface="+mn-lt"/>
              <a:cs typeface="Roboto Regular"/>
            </a:endParaRPr>
          </a:p>
        </p:txBody>
      </p:sp>
    </p:spTree>
    <p:extLst>
      <p:ext uri="{BB962C8B-B14F-4D97-AF65-F5344CB8AC3E}">
        <p14:creationId xmlns:p14="http://schemas.microsoft.com/office/powerpoint/2010/main" val="262223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jpg"/>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Line 9"/>
          <p:cNvSpPr>
            <a:spLocks noChangeShapeType="1"/>
          </p:cNvSpPr>
          <p:nvPr/>
        </p:nvSpPr>
        <p:spPr bwMode="auto">
          <a:xfrm>
            <a:off x="553590" y="787019"/>
            <a:ext cx="8034356" cy="0"/>
          </a:xfrm>
          <a:prstGeom prst="line">
            <a:avLst/>
          </a:prstGeom>
          <a:noFill/>
          <a:ln w="12700" cmpd="sng">
            <a:solidFill>
              <a:schemeClr val="accent2"/>
            </a:solidFill>
            <a:round/>
            <a:headEnd/>
            <a:tailEnd/>
          </a:ln>
        </p:spPr>
        <p:txBody>
          <a:bodyPr wrap="none" anchor="ctr"/>
          <a:lstStyle/>
          <a:p>
            <a:pPr>
              <a:defRPr/>
            </a:pPr>
            <a:endParaRPr lang="en-US">
              <a:latin typeface="Arial" pitchFamily="-109" charset="0"/>
            </a:endParaRPr>
          </a:p>
        </p:txBody>
      </p:sp>
      <p:sp>
        <p:nvSpPr>
          <p:cNvPr id="1028" name="Rectangle 2"/>
          <p:cNvSpPr>
            <a:spLocks noGrp="1" noChangeArrowheads="1"/>
          </p:cNvSpPr>
          <p:nvPr>
            <p:ph type="title"/>
          </p:nvPr>
        </p:nvSpPr>
        <p:spPr bwMode="auto">
          <a:xfrm>
            <a:off x="547080" y="399556"/>
            <a:ext cx="6777732" cy="32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endParaRPr lang="en-US" dirty="0"/>
          </a:p>
        </p:txBody>
      </p:sp>
      <p:sp>
        <p:nvSpPr>
          <p:cNvPr id="1029" name="Rectangle 3"/>
          <p:cNvSpPr>
            <a:spLocks noGrp="1" noChangeArrowheads="1"/>
          </p:cNvSpPr>
          <p:nvPr>
            <p:ph type="body" idx="1"/>
          </p:nvPr>
        </p:nvSpPr>
        <p:spPr bwMode="auto">
          <a:xfrm>
            <a:off x="547078" y="939255"/>
            <a:ext cx="8056359" cy="357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a:t>
            </a:r>
            <a:r>
              <a:rPr lang="en-US" b="0" dirty="0"/>
              <a:t>ifth level</a:t>
            </a:r>
            <a:endParaRPr kumimoji="0" lang="en-US" sz="1400" b="0" i="0" u="none" strike="noStrike" kern="0" cap="none" spc="0" normalizeH="0" baseline="0" noProof="0" dirty="0">
              <a:ln>
                <a:noFill/>
              </a:ln>
              <a:solidFill>
                <a:srgbClr val="727274"/>
              </a:solidFill>
              <a:effectLst/>
              <a:uLnTx/>
              <a:uFillTx/>
              <a:latin typeface="+mn-lt"/>
              <a:ea typeface="ＭＳ Ｐゴシック"/>
            </a:endParaRPr>
          </a:p>
        </p:txBody>
      </p:sp>
      <p:sp>
        <p:nvSpPr>
          <p:cNvPr id="1030" name="Rectangle 6"/>
          <p:cNvSpPr>
            <a:spLocks noGrp="1" noChangeArrowheads="1"/>
          </p:cNvSpPr>
          <p:nvPr>
            <p:ph type="sldNum" sz="quarter" idx="4"/>
          </p:nvPr>
        </p:nvSpPr>
        <p:spPr bwMode="auto">
          <a:xfrm>
            <a:off x="6695891" y="4870067"/>
            <a:ext cx="1905000" cy="1384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r" eaLnBrk="0" hangingPunct="0">
              <a:defRPr sz="900" b="1">
                <a:solidFill>
                  <a:srgbClr val="FFFFFF"/>
                </a:solidFill>
                <a:latin typeface="Roboto Regular"/>
                <a:cs typeface="Roboto Regular"/>
              </a:defRPr>
            </a:lvl1pPr>
          </a:lstStyle>
          <a:p>
            <a:fld id="{42C32FFB-F9AE-46F0-A233-A2E628258990}" type="slidenum">
              <a:rPr lang="en-US" smtClean="0"/>
              <a:pPr/>
              <a:t>‹#›</a:t>
            </a:fld>
            <a:endParaRPr lang="en-US" sz="1000"/>
          </a:p>
        </p:txBody>
      </p:sp>
      <p:sp>
        <p:nvSpPr>
          <p:cNvPr id="8" name="Rectangle 5"/>
          <p:cNvSpPr>
            <a:spLocks noGrp="1" noChangeArrowheads="1"/>
          </p:cNvSpPr>
          <p:nvPr>
            <p:ph type="ftr" sz="quarter" idx="3"/>
          </p:nvPr>
        </p:nvSpPr>
        <p:spPr>
          <a:xfrm>
            <a:off x="546139" y="4870066"/>
            <a:ext cx="5029200" cy="103585"/>
          </a:xfrm>
          <a:prstGeom prst="rect">
            <a:avLst/>
          </a:prstGeom>
        </p:spPr>
        <p:txBody>
          <a:bodyPr vert="horz" wrap="square" lIns="0" tIns="0" rIns="0" bIns="0" numCol="1" anchor="ctr" anchorCtr="0" compatLnSpc="1">
            <a:prstTxWarp prst="textNoShape">
              <a:avLst/>
            </a:prstTxWarp>
          </a:bodyPr>
          <a:lstStyle>
            <a:lvl1pPr>
              <a:defRPr sz="900" b="1">
                <a:solidFill>
                  <a:srgbClr val="FFFFFF"/>
                </a:solidFill>
                <a:latin typeface="Roboto Regular"/>
                <a:cs typeface="Roboto Regular"/>
              </a:defRPr>
            </a:lvl1pPr>
          </a:lstStyle>
          <a:p>
            <a:r>
              <a:rPr lang="en-US"/>
              <a:t>AMIA 2018   |   amia.org</a:t>
            </a:r>
            <a:endParaRPr lang="en-US" dirty="0"/>
          </a:p>
        </p:txBody>
      </p:sp>
      <p:pic>
        <p:nvPicPr>
          <p:cNvPr id="7" name="Picture 6" descr="amia-logo_color.png"/>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475838" y="384420"/>
            <a:ext cx="1132702" cy="287299"/>
          </a:xfrm>
          <a:prstGeom prst="rect">
            <a:avLst/>
          </a:prstGeom>
        </p:spPr>
      </p:pic>
    </p:spTree>
  </p:cSld>
  <p:clrMap bg1="lt1" tx1="dk1" bg2="lt2" tx2="dk2" accent1="accent1" accent2="accent2" accent3="accent3" accent4="accent4" accent5="accent5" accent6="accent6" hlink="hlink" folHlink="folHlink"/>
  <p:sldLayoutIdLst>
    <p:sldLayoutId id="2147484515" r:id="rId1"/>
    <p:sldLayoutId id="2147484584" r:id="rId2"/>
    <p:sldLayoutId id="2147484522" r:id="rId3"/>
    <p:sldLayoutId id="2147484517" r:id="rId4"/>
    <p:sldLayoutId id="2147484518" r:id="rId5"/>
    <p:sldLayoutId id="2147484588" r:id="rId6"/>
    <p:sldLayoutId id="2147484589" r:id="rId7"/>
  </p:sldLayoutIdLst>
  <p:hf hdr="0" dt="0"/>
  <p:txStyles>
    <p:titleStyle>
      <a:lvl1pPr algn="l" rtl="0" eaLnBrk="1" fontAlgn="base" hangingPunct="1">
        <a:lnSpc>
          <a:spcPct val="80000"/>
        </a:lnSpc>
        <a:spcBef>
          <a:spcPct val="0"/>
        </a:spcBef>
        <a:spcAft>
          <a:spcPct val="0"/>
        </a:spcAft>
        <a:defRPr sz="2600" b="1" i="0">
          <a:solidFill>
            <a:schemeClr val="accent1"/>
          </a:solidFill>
          <a:latin typeface="+mj-lt"/>
          <a:ea typeface="MS PGothic" pitchFamily="34" charset="-128"/>
          <a:cs typeface="Roboto Regular"/>
        </a:defRPr>
      </a:lvl1pPr>
      <a:lvl2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2pPr>
      <a:lvl3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3pPr>
      <a:lvl4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4pPr>
      <a:lvl5pPr algn="l" rtl="0" eaLnBrk="1" fontAlgn="base" hangingPunct="1">
        <a:lnSpc>
          <a:spcPct val="90000"/>
        </a:lnSpc>
        <a:spcBef>
          <a:spcPct val="0"/>
        </a:spcBef>
        <a:spcAft>
          <a:spcPct val="0"/>
        </a:spcAft>
        <a:defRPr sz="2800">
          <a:solidFill>
            <a:schemeClr val="bg1"/>
          </a:solidFill>
          <a:latin typeface="Calibri" pitchFamily="34" charset="0"/>
          <a:ea typeface="MS PGothic" pitchFamily="34" charset="-128"/>
          <a:cs typeface="MS PGothic" charset="0"/>
        </a:defRPr>
      </a:lvl5pPr>
      <a:lvl6pPr marL="4572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6pPr>
      <a:lvl7pPr marL="9144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7pPr>
      <a:lvl8pPr marL="13716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8pPr>
      <a:lvl9pPr marL="1828800" algn="l" rtl="0" eaLnBrk="1" fontAlgn="base" hangingPunct="1">
        <a:lnSpc>
          <a:spcPct val="90000"/>
        </a:lnSpc>
        <a:spcBef>
          <a:spcPct val="0"/>
        </a:spcBef>
        <a:spcAft>
          <a:spcPct val="0"/>
        </a:spcAft>
        <a:defRPr sz="3000">
          <a:solidFill>
            <a:schemeClr val="bg1"/>
          </a:solidFill>
          <a:latin typeface="Century Gothic" pitchFamily="-109" charset="0"/>
          <a:ea typeface="ＭＳ Ｐゴシック" pitchFamily="-109" charset="-128"/>
          <a:cs typeface="ＭＳ Ｐゴシック" pitchFamily="-109" charset="-128"/>
        </a:defRPr>
      </a:lvl9pPr>
    </p:titleStyle>
    <p:body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30728" y="2312670"/>
            <a:ext cx="4399412" cy="1149033"/>
          </a:xfrm>
        </p:spPr>
        <p:txBody>
          <a:bodyPr/>
          <a:lstStyle/>
          <a:p>
            <a:r>
              <a:rPr lang="en-US" dirty="0"/>
              <a:t>Mehedi Hasan, Alexander Kotov, Sylvie </a:t>
            </a:r>
            <a:r>
              <a:rPr lang="en-US" dirty="0" err="1"/>
              <a:t>Naar</a:t>
            </a:r>
            <a:r>
              <a:rPr lang="en-US" dirty="0"/>
              <a:t>, Gwen Alexander, April </a:t>
            </a:r>
            <a:r>
              <a:rPr lang="en-US" dirty="0" err="1"/>
              <a:t>Carcone</a:t>
            </a:r>
            <a:endParaRPr lang="en-US" dirty="0"/>
          </a:p>
          <a:p>
            <a:pPr lvl="1"/>
            <a:r>
              <a:rPr lang="en-US" dirty="0"/>
              <a:t>Wayne State University, Detroit, MI</a:t>
            </a:r>
          </a:p>
          <a:p>
            <a:pPr lvl="1"/>
            <a:endParaRPr lang="en-US" dirty="0"/>
          </a:p>
        </p:txBody>
      </p:sp>
      <p:sp>
        <p:nvSpPr>
          <p:cNvPr id="5" name="Text Placeholder 4"/>
          <p:cNvSpPr>
            <a:spLocks noGrp="1"/>
          </p:cNvSpPr>
          <p:nvPr>
            <p:ph type="body" sz="quarter" idx="10"/>
          </p:nvPr>
        </p:nvSpPr>
        <p:spPr>
          <a:xfrm>
            <a:off x="553588" y="860962"/>
            <a:ext cx="7223006" cy="1301213"/>
          </a:xfrm>
        </p:spPr>
        <p:txBody>
          <a:bodyPr/>
          <a:lstStyle/>
          <a:p>
            <a:r>
              <a:rPr lang="en-US" sz="2200" dirty="0"/>
              <a:t>Deep Neural Architectures for Discourse Segmentation in E-Mail Based Behavioral Interventions</a:t>
            </a:r>
          </a:p>
          <a:p>
            <a:pPr lvl="1"/>
            <a:r>
              <a:rPr lang="en-US" sz="1400" dirty="0"/>
              <a:t>S04: Machine Learning in Clinical Predictive Modeling I</a:t>
            </a:r>
          </a:p>
        </p:txBody>
      </p:sp>
      <p:pic>
        <p:nvPicPr>
          <p:cNvPr id="6" name="Picture 2" descr="Image result for wayne state university transparent">
            <a:extLst>
              <a:ext uri="{FF2B5EF4-FFF2-40B4-BE49-F238E27FC236}">
                <a16:creationId xmlns:a16="http://schemas.microsoft.com/office/drawing/2014/main" id="{2D9B2BED-5867-49DD-B353-861BA45CF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8049"/>
            <a:ext cx="765954" cy="49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706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Multilayer Perceptron (MLP)</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378047" y="1017946"/>
            <a:ext cx="4647882" cy="3347753"/>
          </a:xfrm>
        </p:spPr>
        <p:txBody>
          <a:bodyPr/>
          <a:lstStyle/>
          <a:p>
            <a:pPr marL="285750" indent="-285750">
              <a:buFont typeface="Arial" panose="020B0604020202020204" pitchFamily="34" charset="0"/>
              <a:buChar char="•"/>
            </a:pPr>
            <a:r>
              <a:rPr lang="en-US" dirty="0"/>
              <a:t>The input to MLP consists of aggregated embeddings of </a:t>
            </a:r>
            <a:r>
              <a:rPr lang="en-US" i="1" dirty="0"/>
              <a:t>n</a:t>
            </a:r>
            <a:r>
              <a:rPr lang="en-US" dirty="0"/>
              <a:t> words or punctuation marks before and after each potential segment splitting point</a:t>
            </a:r>
          </a:p>
          <a:p>
            <a:pPr marL="285750" indent="-285750">
              <a:buFont typeface="Arial" panose="020B0604020202020204" pitchFamily="34" charset="0"/>
              <a:buChar char="•"/>
            </a:pPr>
            <a:r>
              <a:rPr lang="en-US" dirty="0"/>
              <a:t>Addition or multiplication was used for embedding aggregation  </a:t>
            </a:r>
          </a:p>
          <a:p>
            <a:pPr marL="285750" indent="-285750">
              <a:buFont typeface="Arial" panose="020B0604020202020204" pitchFamily="34" charset="0"/>
              <a:buChar char="•"/>
            </a:pPr>
            <a:r>
              <a:rPr lang="en-US" dirty="0"/>
              <a:t>We used one hidden layer consisting of 128 neurons</a:t>
            </a:r>
          </a:p>
          <a:p>
            <a:pPr marL="285750" indent="-285750">
              <a:buFont typeface="Arial" panose="020B0604020202020204" pitchFamily="34" charset="0"/>
              <a:buChar char="•"/>
            </a:pPr>
            <a:r>
              <a:rPr lang="en-US" dirty="0"/>
              <a:t>Rectified Linear Unit (</a:t>
            </a:r>
            <a:r>
              <a:rPr lang="en-US" dirty="0" err="1"/>
              <a:t>ReLU</a:t>
            </a:r>
            <a:r>
              <a:rPr lang="en-US" dirty="0"/>
              <a:t>) was used as an activation function</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10</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2B673572-8645-45AC-832F-0410C3B76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Group 102"/>
          <p:cNvGrpSpPr>
            <a:grpSpLocks noChangeAspect="1"/>
          </p:cNvGrpSpPr>
          <p:nvPr/>
        </p:nvGrpSpPr>
        <p:grpSpPr>
          <a:xfrm>
            <a:off x="4875637" y="807619"/>
            <a:ext cx="4116141" cy="3937262"/>
            <a:chOff x="3167723" y="2168687"/>
            <a:chExt cx="6862456" cy="6564228"/>
          </a:xfrm>
        </p:grpSpPr>
        <p:sp>
          <p:nvSpPr>
            <p:cNvPr id="104" name="Rectangle: Rounded Corners 280">
              <a:extLst>
                <a:ext uri="{FF2B5EF4-FFF2-40B4-BE49-F238E27FC236}">
                  <a16:creationId xmlns:a16="http://schemas.microsoft.com/office/drawing/2014/main" id="{CD1777D1-BED7-471B-AD4B-FB6BD0C6E510}"/>
                </a:ext>
              </a:extLst>
            </p:cNvPr>
            <p:cNvSpPr/>
            <p:nvPr/>
          </p:nvSpPr>
          <p:spPr>
            <a:xfrm>
              <a:off x="4152415" y="6529892"/>
              <a:ext cx="403298" cy="1408578"/>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Flowchart: Connector 104">
              <a:extLst>
                <a:ext uri="{FF2B5EF4-FFF2-40B4-BE49-F238E27FC236}">
                  <a16:creationId xmlns:a16="http://schemas.microsoft.com/office/drawing/2014/main" id="{F0D64367-15C6-4879-89B1-5C097628D87F}"/>
                </a:ext>
              </a:extLst>
            </p:cNvPr>
            <p:cNvSpPr/>
            <p:nvPr/>
          </p:nvSpPr>
          <p:spPr>
            <a:xfrm>
              <a:off x="4256672" y="69493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Connector 105">
              <a:extLst>
                <a:ext uri="{FF2B5EF4-FFF2-40B4-BE49-F238E27FC236}">
                  <a16:creationId xmlns:a16="http://schemas.microsoft.com/office/drawing/2014/main" id="{5ED0C49D-CC5E-431A-B922-B1580FE58EBD}"/>
                </a:ext>
              </a:extLst>
            </p:cNvPr>
            <p:cNvSpPr/>
            <p:nvPr/>
          </p:nvSpPr>
          <p:spPr>
            <a:xfrm>
              <a:off x="4255269" y="7293834"/>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Flowchart: Connector 106">
              <a:extLst>
                <a:ext uri="{FF2B5EF4-FFF2-40B4-BE49-F238E27FC236}">
                  <a16:creationId xmlns:a16="http://schemas.microsoft.com/office/drawing/2014/main" id="{536379D1-C4BE-46F3-BA16-A3BD0C2B54CD}"/>
                </a:ext>
              </a:extLst>
            </p:cNvPr>
            <p:cNvSpPr/>
            <p:nvPr/>
          </p:nvSpPr>
          <p:spPr>
            <a:xfrm>
              <a:off x="4256671" y="7638322"/>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Rectangle: Rounded Corners 284">
              <a:extLst>
                <a:ext uri="{FF2B5EF4-FFF2-40B4-BE49-F238E27FC236}">
                  <a16:creationId xmlns:a16="http://schemas.microsoft.com/office/drawing/2014/main" id="{8A795D27-FFCC-401D-8756-3D23B025D44F}"/>
                </a:ext>
              </a:extLst>
            </p:cNvPr>
            <p:cNvSpPr/>
            <p:nvPr/>
          </p:nvSpPr>
          <p:spPr>
            <a:xfrm>
              <a:off x="8318053" y="6529892"/>
              <a:ext cx="403298" cy="1408578"/>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Flowchart: Connector 108">
              <a:extLst>
                <a:ext uri="{FF2B5EF4-FFF2-40B4-BE49-F238E27FC236}">
                  <a16:creationId xmlns:a16="http://schemas.microsoft.com/office/drawing/2014/main" id="{61E868C3-1999-4505-B2AF-2187E82B1E6B}"/>
                </a:ext>
              </a:extLst>
            </p:cNvPr>
            <p:cNvSpPr/>
            <p:nvPr/>
          </p:nvSpPr>
          <p:spPr>
            <a:xfrm>
              <a:off x="8422310" y="69493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0" name="Flowchart: Connector 109">
              <a:extLst>
                <a:ext uri="{FF2B5EF4-FFF2-40B4-BE49-F238E27FC236}">
                  <a16:creationId xmlns:a16="http://schemas.microsoft.com/office/drawing/2014/main" id="{12567458-3C8B-48EE-A055-455F6003A87F}"/>
                </a:ext>
              </a:extLst>
            </p:cNvPr>
            <p:cNvSpPr/>
            <p:nvPr/>
          </p:nvSpPr>
          <p:spPr>
            <a:xfrm>
              <a:off x="8420907" y="7293834"/>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1" name="Flowchart: Connector 110">
              <a:extLst>
                <a:ext uri="{FF2B5EF4-FFF2-40B4-BE49-F238E27FC236}">
                  <a16:creationId xmlns:a16="http://schemas.microsoft.com/office/drawing/2014/main" id="{46727106-3302-459B-8CC9-919037D7ACFC}"/>
                </a:ext>
              </a:extLst>
            </p:cNvPr>
            <p:cNvSpPr/>
            <p:nvPr/>
          </p:nvSpPr>
          <p:spPr>
            <a:xfrm>
              <a:off x="8422309" y="7638322"/>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2" name="Rectangle: Rounded Corners 288">
              <a:extLst>
                <a:ext uri="{FF2B5EF4-FFF2-40B4-BE49-F238E27FC236}">
                  <a16:creationId xmlns:a16="http://schemas.microsoft.com/office/drawing/2014/main" id="{CAE5FC0A-59BD-40A3-824D-4B521007E9B0}"/>
                </a:ext>
              </a:extLst>
            </p:cNvPr>
            <p:cNvSpPr/>
            <p:nvPr/>
          </p:nvSpPr>
          <p:spPr>
            <a:xfrm>
              <a:off x="7279828" y="6529892"/>
              <a:ext cx="403298" cy="1408578"/>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Flowchart: Connector 112">
              <a:extLst>
                <a:ext uri="{FF2B5EF4-FFF2-40B4-BE49-F238E27FC236}">
                  <a16:creationId xmlns:a16="http://schemas.microsoft.com/office/drawing/2014/main" id="{74B40F21-F5DD-413F-BA09-0D13F3FDD116}"/>
                </a:ext>
              </a:extLst>
            </p:cNvPr>
            <p:cNvSpPr/>
            <p:nvPr/>
          </p:nvSpPr>
          <p:spPr>
            <a:xfrm>
              <a:off x="7384085" y="69493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4" name="Flowchart: Connector 113">
              <a:extLst>
                <a:ext uri="{FF2B5EF4-FFF2-40B4-BE49-F238E27FC236}">
                  <a16:creationId xmlns:a16="http://schemas.microsoft.com/office/drawing/2014/main" id="{3940D3FE-D890-445A-B770-C3A7F39F9EEE}"/>
                </a:ext>
              </a:extLst>
            </p:cNvPr>
            <p:cNvSpPr/>
            <p:nvPr/>
          </p:nvSpPr>
          <p:spPr>
            <a:xfrm>
              <a:off x="7382682" y="7293834"/>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5" name="Flowchart: Connector 114">
              <a:extLst>
                <a:ext uri="{FF2B5EF4-FFF2-40B4-BE49-F238E27FC236}">
                  <a16:creationId xmlns:a16="http://schemas.microsoft.com/office/drawing/2014/main" id="{CD76F76A-9057-4175-86F0-08EC28AAAF92}"/>
                </a:ext>
              </a:extLst>
            </p:cNvPr>
            <p:cNvSpPr/>
            <p:nvPr/>
          </p:nvSpPr>
          <p:spPr>
            <a:xfrm>
              <a:off x="7384084" y="7638322"/>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Rectangle: Rounded Corners 292">
              <a:extLst>
                <a:ext uri="{FF2B5EF4-FFF2-40B4-BE49-F238E27FC236}">
                  <a16:creationId xmlns:a16="http://schemas.microsoft.com/office/drawing/2014/main" id="{C103C93E-2AE3-4D0F-90C8-B5430513FB44}"/>
                </a:ext>
              </a:extLst>
            </p:cNvPr>
            <p:cNvSpPr/>
            <p:nvPr/>
          </p:nvSpPr>
          <p:spPr>
            <a:xfrm>
              <a:off x="6235400" y="6529892"/>
              <a:ext cx="403298" cy="1408578"/>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7" name="Flowchart: Connector 116">
              <a:extLst>
                <a:ext uri="{FF2B5EF4-FFF2-40B4-BE49-F238E27FC236}">
                  <a16:creationId xmlns:a16="http://schemas.microsoft.com/office/drawing/2014/main" id="{17D32F54-9DF3-4F36-B018-83B3EDDF9DB2}"/>
                </a:ext>
              </a:extLst>
            </p:cNvPr>
            <p:cNvSpPr/>
            <p:nvPr/>
          </p:nvSpPr>
          <p:spPr>
            <a:xfrm>
              <a:off x="6339657" y="69493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Flowchart: Connector 117">
              <a:extLst>
                <a:ext uri="{FF2B5EF4-FFF2-40B4-BE49-F238E27FC236}">
                  <a16:creationId xmlns:a16="http://schemas.microsoft.com/office/drawing/2014/main" id="{F4B82B11-9BC0-4A4D-87C8-0C081D313E6F}"/>
                </a:ext>
              </a:extLst>
            </p:cNvPr>
            <p:cNvSpPr/>
            <p:nvPr/>
          </p:nvSpPr>
          <p:spPr>
            <a:xfrm>
              <a:off x="6338254" y="7293834"/>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Flowchart: Connector 118">
              <a:extLst>
                <a:ext uri="{FF2B5EF4-FFF2-40B4-BE49-F238E27FC236}">
                  <a16:creationId xmlns:a16="http://schemas.microsoft.com/office/drawing/2014/main" id="{9927DAFA-5C11-49CF-A17B-E6444961ED04}"/>
                </a:ext>
              </a:extLst>
            </p:cNvPr>
            <p:cNvSpPr/>
            <p:nvPr/>
          </p:nvSpPr>
          <p:spPr>
            <a:xfrm>
              <a:off x="6339656" y="7638322"/>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Rectangle: Rounded Corners 296">
              <a:extLst>
                <a:ext uri="{FF2B5EF4-FFF2-40B4-BE49-F238E27FC236}">
                  <a16:creationId xmlns:a16="http://schemas.microsoft.com/office/drawing/2014/main" id="{DE9AB965-D4A6-4AA5-A2D9-6E9A03DEDB2F}"/>
                </a:ext>
              </a:extLst>
            </p:cNvPr>
            <p:cNvSpPr/>
            <p:nvPr/>
          </p:nvSpPr>
          <p:spPr>
            <a:xfrm>
              <a:off x="5196843" y="6529892"/>
              <a:ext cx="403298" cy="1408578"/>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Flowchart: Connector 120">
              <a:extLst>
                <a:ext uri="{FF2B5EF4-FFF2-40B4-BE49-F238E27FC236}">
                  <a16:creationId xmlns:a16="http://schemas.microsoft.com/office/drawing/2014/main" id="{2E30ECFB-1F42-4EA7-AE2C-7FC40B7C6E08}"/>
                </a:ext>
              </a:extLst>
            </p:cNvPr>
            <p:cNvSpPr/>
            <p:nvPr/>
          </p:nvSpPr>
          <p:spPr>
            <a:xfrm>
              <a:off x="5301100" y="69493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Flowchart: Connector 121">
              <a:extLst>
                <a:ext uri="{FF2B5EF4-FFF2-40B4-BE49-F238E27FC236}">
                  <a16:creationId xmlns:a16="http://schemas.microsoft.com/office/drawing/2014/main" id="{945736EA-A77C-465F-957B-E77E1EBBA064}"/>
                </a:ext>
              </a:extLst>
            </p:cNvPr>
            <p:cNvSpPr/>
            <p:nvPr/>
          </p:nvSpPr>
          <p:spPr>
            <a:xfrm>
              <a:off x="5299697" y="7293834"/>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Flowchart: Connector 122">
              <a:extLst>
                <a:ext uri="{FF2B5EF4-FFF2-40B4-BE49-F238E27FC236}">
                  <a16:creationId xmlns:a16="http://schemas.microsoft.com/office/drawing/2014/main" id="{EDC79A4F-8A2D-476F-B00F-082AF59AE434}"/>
                </a:ext>
              </a:extLst>
            </p:cNvPr>
            <p:cNvSpPr/>
            <p:nvPr/>
          </p:nvSpPr>
          <p:spPr>
            <a:xfrm>
              <a:off x="5301099" y="7638322"/>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24" name="Straight Arrow Connector 123">
              <a:extLst>
                <a:ext uri="{FF2B5EF4-FFF2-40B4-BE49-F238E27FC236}">
                  <a16:creationId xmlns:a16="http://schemas.microsoft.com/office/drawing/2014/main" id="{926766F0-B0B2-4E7B-AB65-A4727464BE81}"/>
                </a:ext>
              </a:extLst>
            </p:cNvPr>
            <p:cNvCxnSpPr>
              <a:cxnSpLocks/>
              <a:endCxn id="120" idx="2"/>
            </p:cNvCxnSpPr>
            <p:nvPr/>
          </p:nvCxnSpPr>
          <p:spPr>
            <a:xfrm flipV="1">
              <a:off x="5398492" y="7938470"/>
              <a:ext cx="0" cy="333334"/>
            </a:xfrm>
            <a:prstGeom prst="straightConnector1">
              <a:avLst/>
            </a:prstGeom>
            <a:noFill/>
            <a:ln w="6350" cap="flat" cmpd="sng" algn="ctr">
              <a:solidFill>
                <a:srgbClr val="4472C4"/>
              </a:solidFill>
              <a:prstDash val="solid"/>
              <a:miter lim="800000"/>
              <a:tailEnd type="triangle"/>
            </a:ln>
            <a:effectLst/>
          </p:spPr>
        </p:cxnSp>
        <p:cxnSp>
          <p:nvCxnSpPr>
            <p:cNvPr id="125" name="Straight Arrow Connector 124">
              <a:extLst>
                <a:ext uri="{FF2B5EF4-FFF2-40B4-BE49-F238E27FC236}">
                  <a16:creationId xmlns:a16="http://schemas.microsoft.com/office/drawing/2014/main" id="{80F223A2-DEAD-4EC6-812E-DB4B1421A419}"/>
                </a:ext>
              </a:extLst>
            </p:cNvPr>
            <p:cNvCxnSpPr>
              <a:cxnSpLocks/>
              <a:endCxn id="116" idx="2"/>
            </p:cNvCxnSpPr>
            <p:nvPr/>
          </p:nvCxnSpPr>
          <p:spPr>
            <a:xfrm flipV="1">
              <a:off x="6437049" y="7938470"/>
              <a:ext cx="0" cy="361468"/>
            </a:xfrm>
            <a:prstGeom prst="straightConnector1">
              <a:avLst/>
            </a:prstGeom>
            <a:noFill/>
            <a:ln w="6350" cap="flat" cmpd="sng" algn="ctr">
              <a:solidFill>
                <a:srgbClr val="4472C4"/>
              </a:solidFill>
              <a:prstDash val="solid"/>
              <a:miter lim="800000"/>
              <a:tailEnd type="triangle"/>
            </a:ln>
            <a:effectLst/>
          </p:spPr>
        </p:cxnSp>
        <p:cxnSp>
          <p:nvCxnSpPr>
            <p:cNvPr id="126" name="Straight Arrow Connector 125">
              <a:extLst>
                <a:ext uri="{FF2B5EF4-FFF2-40B4-BE49-F238E27FC236}">
                  <a16:creationId xmlns:a16="http://schemas.microsoft.com/office/drawing/2014/main" id="{0C139631-A641-4D07-BB65-2BD9B3ED649D}"/>
                </a:ext>
              </a:extLst>
            </p:cNvPr>
            <p:cNvCxnSpPr>
              <a:cxnSpLocks/>
              <a:endCxn id="112" idx="2"/>
            </p:cNvCxnSpPr>
            <p:nvPr/>
          </p:nvCxnSpPr>
          <p:spPr>
            <a:xfrm flipV="1">
              <a:off x="7478689" y="7938470"/>
              <a:ext cx="2788" cy="361468"/>
            </a:xfrm>
            <a:prstGeom prst="straightConnector1">
              <a:avLst/>
            </a:prstGeom>
            <a:noFill/>
            <a:ln w="6350" cap="flat" cmpd="sng" algn="ctr">
              <a:solidFill>
                <a:srgbClr val="4472C4"/>
              </a:solidFill>
              <a:prstDash val="solid"/>
              <a:miter lim="800000"/>
              <a:tailEnd type="triangle"/>
            </a:ln>
            <a:effectLst/>
          </p:spPr>
        </p:cxnSp>
        <p:cxnSp>
          <p:nvCxnSpPr>
            <p:cNvPr id="127" name="Straight Arrow Connector 126">
              <a:extLst>
                <a:ext uri="{FF2B5EF4-FFF2-40B4-BE49-F238E27FC236}">
                  <a16:creationId xmlns:a16="http://schemas.microsoft.com/office/drawing/2014/main" id="{E1E8D177-8A13-4481-BF97-8342F1633F67}"/>
                </a:ext>
              </a:extLst>
            </p:cNvPr>
            <p:cNvCxnSpPr>
              <a:cxnSpLocks/>
              <a:endCxn id="108" idx="2"/>
            </p:cNvCxnSpPr>
            <p:nvPr/>
          </p:nvCxnSpPr>
          <p:spPr>
            <a:xfrm flipV="1">
              <a:off x="8519702" y="7938470"/>
              <a:ext cx="0" cy="333334"/>
            </a:xfrm>
            <a:prstGeom prst="straightConnector1">
              <a:avLst/>
            </a:prstGeom>
            <a:noFill/>
            <a:ln w="6350" cap="flat" cmpd="sng" algn="ctr">
              <a:solidFill>
                <a:srgbClr val="4472C4"/>
              </a:solidFill>
              <a:prstDash val="solid"/>
              <a:miter lim="800000"/>
              <a:tailEnd type="triangle"/>
            </a:ln>
            <a:effectLst/>
          </p:spPr>
        </p:cxnSp>
        <p:sp>
          <p:nvSpPr>
            <p:cNvPr id="128" name="Rectangle: Rounded Corners 392">
              <a:extLst>
                <a:ext uri="{FF2B5EF4-FFF2-40B4-BE49-F238E27FC236}">
                  <a16:creationId xmlns:a16="http://schemas.microsoft.com/office/drawing/2014/main" id="{7713258D-155B-469F-B098-26704E14E306}"/>
                </a:ext>
              </a:extLst>
            </p:cNvPr>
            <p:cNvSpPr/>
            <p:nvPr/>
          </p:nvSpPr>
          <p:spPr>
            <a:xfrm>
              <a:off x="9353448" y="6527010"/>
              <a:ext cx="403298" cy="1408578"/>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Flowchart: Connector 128">
              <a:extLst>
                <a:ext uri="{FF2B5EF4-FFF2-40B4-BE49-F238E27FC236}">
                  <a16:creationId xmlns:a16="http://schemas.microsoft.com/office/drawing/2014/main" id="{A0C39D6F-BE87-4923-B1DC-58B5221E108B}"/>
                </a:ext>
              </a:extLst>
            </p:cNvPr>
            <p:cNvSpPr/>
            <p:nvPr/>
          </p:nvSpPr>
          <p:spPr>
            <a:xfrm>
              <a:off x="9457705" y="6946465"/>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0" name="Flowchart: Connector 129">
              <a:extLst>
                <a:ext uri="{FF2B5EF4-FFF2-40B4-BE49-F238E27FC236}">
                  <a16:creationId xmlns:a16="http://schemas.microsoft.com/office/drawing/2014/main" id="{F8602D19-C1CF-43A5-9AB7-296CB9E65DD0}"/>
                </a:ext>
              </a:extLst>
            </p:cNvPr>
            <p:cNvSpPr/>
            <p:nvPr/>
          </p:nvSpPr>
          <p:spPr>
            <a:xfrm>
              <a:off x="9456302" y="7290952"/>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1" name="Flowchart: Connector 130">
              <a:extLst>
                <a:ext uri="{FF2B5EF4-FFF2-40B4-BE49-F238E27FC236}">
                  <a16:creationId xmlns:a16="http://schemas.microsoft.com/office/drawing/2014/main" id="{35148A7A-6663-4228-A702-0CC41550B896}"/>
                </a:ext>
              </a:extLst>
            </p:cNvPr>
            <p:cNvSpPr/>
            <p:nvPr/>
          </p:nvSpPr>
          <p:spPr>
            <a:xfrm>
              <a:off x="9457704" y="763544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2" name="Straight Arrow Connector 131">
              <a:extLst>
                <a:ext uri="{FF2B5EF4-FFF2-40B4-BE49-F238E27FC236}">
                  <a16:creationId xmlns:a16="http://schemas.microsoft.com/office/drawing/2014/main" id="{26B7EA56-DD76-4656-9F5A-5EBB2F76DF67}"/>
                </a:ext>
              </a:extLst>
            </p:cNvPr>
            <p:cNvCxnSpPr>
              <a:cxnSpLocks/>
              <a:endCxn id="128" idx="2"/>
            </p:cNvCxnSpPr>
            <p:nvPr/>
          </p:nvCxnSpPr>
          <p:spPr>
            <a:xfrm flipV="1">
              <a:off x="9555097" y="7935588"/>
              <a:ext cx="0" cy="336216"/>
            </a:xfrm>
            <a:prstGeom prst="straightConnector1">
              <a:avLst/>
            </a:prstGeom>
            <a:noFill/>
            <a:ln w="6350" cap="flat" cmpd="sng" algn="ctr">
              <a:solidFill>
                <a:srgbClr val="4472C4"/>
              </a:solidFill>
              <a:prstDash val="solid"/>
              <a:miter lim="800000"/>
              <a:tailEnd type="triangle"/>
            </a:ln>
            <a:effectLst/>
          </p:spPr>
        </p:cxnSp>
        <p:sp>
          <p:nvSpPr>
            <p:cNvPr id="133" name="TextBox 132">
              <a:extLst>
                <a:ext uri="{FF2B5EF4-FFF2-40B4-BE49-F238E27FC236}">
                  <a16:creationId xmlns:a16="http://schemas.microsoft.com/office/drawing/2014/main" id="{D43017A3-6F50-471E-BFBF-D98D2C0A2344}"/>
                </a:ext>
              </a:extLst>
            </p:cNvPr>
            <p:cNvSpPr txBox="1"/>
            <p:nvPr/>
          </p:nvSpPr>
          <p:spPr>
            <a:xfrm>
              <a:off x="3992797" y="8233137"/>
              <a:ext cx="805063" cy="4559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yeah</a:t>
              </a:r>
            </a:p>
          </p:txBody>
        </p:sp>
        <p:sp>
          <p:nvSpPr>
            <p:cNvPr id="134" name="TextBox 133">
              <a:extLst>
                <a:ext uri="{FF2B5EF4-FFF2-40B4-BE49-F238E27FC236}">
                  <a16:creationId xmlns:a16="http://schemas.microsoft.com/office/drawing/2014/main" id="{2061F356-1392-4E71-863D-5CB60A6B4F96}"/>
                </a:ext>
              </a:extLst>
            </p:cNvPr>
            <p:cNvSpPr txBox="1"/>
            <p:nvPr/>
          </p:nvSpPr>
          <p:spPr>
            <a:xfrm>
              <a:off x="5187814" y="8233135"/>
              <a:ext cx="345663" cy="4559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a:t>
              </a:r>
            </a:p>
          </p:txBody>
        </p:sp>
        <p:sp>
          <p:nvSpPr>
            <p:cNvPr id="135" name="TextBox 134">
              <a:extLst>
                <a:ext uri="{FF2B5EF4-FFF2-40B4-BE49-F238E27FC236}">
                  <a16:creationId xmlns:a16="http://schemas.microsoft.com/office/drawing/2014/main" id="{99F12A6C-73ED-4848-A0F7-96CFEBECFF87}"/>
                </a:ext>
              </a:extLst>
            </p:cNvPr>
            <p:cNvSpPr txBox="1"/>
            <p:nvPr/>
          </p:nvSpPr>
          <p:spPr>
            <a:xfrm>
              <a:off x="6072271" y="8258597"/>
              <a:ext cx="760537" cy="4559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how</a:t>
              </a:r>
            </a:p>
          </p:txBody>
        </p:sp>
        <p:sp>
          <p:nvSpPr>
            <p:cNvPr id="136" name="TextBox 135">
              <a:extLst>
                <a:ext uri="{FF2B5EF4-FFF2-40B4-BE49-F238E27FC236}">
                  <a16:creationId xmlns:a16="http://schemas.microsoft.com/office/drawing/2014/main" id="{303EE729-065C-45A5-9EF0-692103CFFC3A}"/>
                </a:ext>
              </a:extLst>
            </p:cNvPr>
            <p:cNvSpPr txBox="1"/>
            <p:nvPr/>
          </p:nvSpPr>
          <p:spPr>
            <a:xfrm>
              <a:off x="7245577" y="8258597"/>
              <a:ext cx="546804" cy="4559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to</a:t>
              </a:r>
            </a:p>
          </p:txBody>
        </p:sp>
        <p:sp>
          <p:nvSpPr>
            <p:cNvPr id="137" name="TextBox 136">
              <a:extLst>
                <a:ext uri="{FF2B5EF4-FFF2-40B4-BE49-F238E27FC236}">
                  <a16:creationId xmlns:a16="http://schemas.microsoft.com/office/drawing/2014/main" id="{8E8763B5-8D8B-498E-B422-72E0A5F44060}"/>
                </a:ext>
              </a:extLst>
            </p:cNvPr>
            <p:cNvSpPr txBox="1"/>
            <p:nvPr/>
          </p:nvSpPr>
          <p:spPr>
            <a:xfrm>
              <a:off x="8196651" y="8253616"/>
              <a:ext cx="653670" cy="4559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eat</a:t>
              </a:r>
            </a:p>
          </p:txBody>
        </p:sp>
        <p:sp>
          <p:nvSpPr>
            <p:cNvPr id="138" name="TextBox 137">
              <a:extLst>
                <a:ext uri="{FF2B5EF4-FFF2-40B4-BE49-F238E27FC236}">
                  <a16:creationId xmlns:a16="http://schemas.microsoft.com/office/drawing/2014/main" id="{AE54DC4E-2F22-44C2-A9EB-6EC050591FF5}"/>
                </a:ext>
              </a:extLst>
            </p:cNvPr>
            <p:cNvSpPr txBox="1"/>
            <p:nvPr/>
          </p:nvSpPr>
          <p:spPr>
            <a:xfrm>
              <a:off x="9082625" y="8276950"/>
              <a:ext cx="947554" cy="4559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better</a:t>
              </a:r>
            </a:p>
          </p:txBody>
        </p:sp>
        <p:cxnSp>
          <p:nvCxnSpPr>
            <p:cNvPr id="139" name="Straight Arrow Connector 138">
              <a:extLst>
                <a:ext uri="{FF2B5EF4-FFF2-40B4-BE49-F238E27FC236}">
                  <a16:creationId xmlns:a16="http://schemas.microsoft.com/office/drawing/2014/main" id="{68E3F0E7-64AA-4486-A9EF-E4696A11E422}"/>
                </a:ext>
              </a:extLst>
            </p:cNvPr>
            <p:cNvCxnSpPr>
              <a:cxnSpLocks/>
              <a:endCxn id="104" idx="2"/>
            </p:cNvCxnSpPr>
            <p:nvPr/>
          </p:nvCxnSpPr>
          <p:spPr>
            <a:xfrm flipV="1">
              <a:off x="4354064" y="7938470"/>
              <a:ext cx="0" cy="305198"/>
            </a:xfrm>
            <a:prstGeom prst="straightConnector1">
              <a:avLst/>
            </a:prstGeom>
            <a:noFill/>
            <a:ln w="6350" cap="flat" cmpd="sng" algn="ctr">
              <a:solidFill>
                <a:srgbClr val="4472C4"/>
              </a:solidFill>
              <a:prstDash val="solid"/>
              <a:miter lim="800000"/>
              <a:tailEnd type="triangle"/>
            </a:ln>
            <a:effectLst/>
          </p:spPr>
        </p:cxnSp>
        <p:sp>
          <p:nvSpPr>
            <p:cNvPr id="140" name="Rectangle: Rounded Corners 245">
              <a:extLst>
                <a:ext uri="{FF2B5EF4-FFF2-40B4-BE49-F238E27FC236}">
                  <a16:creationId xmlns:a16="http://schemas.microsoft.com/office/drawing/2014/main" id="{8385F06D-2C53-4BD0-A2EB-65BB16155542}"/>
                </a:ext>
              </a:extLst>
            </p:cNvPr>
            <p:cNvSpPr/>
            <p:nvPr/>
          </p:nvSpPr>
          <p:spPr>
            <a:xfrm rot="5400000">
              <a:off x="5206673" y="5068987"/>
              <a:ext cx="388102" cy="1389653"/>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Flowchart: Connector 140">
              <a:extLst>
                <a:ext uri="{FF2B5EF4-FFF2-40B4-BE49-F238E27FC236}">
                  <a16:creationId xmlns:a16="http://schemas.microsoft.com/office/drawing/2014/main" id="{C94A7658-6BF0-41C2-B63A-A0B36667C6C8}"/>
                </a:ext>
              </a:extLst>
            </p:cNvPr>
            <p:cNvSpPr/>
            <p:nvPr/>
          </p:nvSpPr>
          <p:spPr>
            <a:xfrm rot="5400000">
              <a:off x="4823464" y="56692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Flowchart: Connector 141">
              <a:extLst>
                <a:ext uri="{FF2B5EF4-FFF2-40B4-BE49-F238E27FC236}">
                  <a16:creationId xmlns:a16="http://schemas.microsoft.com/office/drawing/2014/main" id="{D116049F-C35F-4BBD-A86E-71AD567B91B8}"/>
                </a:ext>
              </a:extLst>
            </p:cNvPr>
            <p:cNvSpPr/>
            <p:nvPr/>
          </p:nvSpPr>
          <p:spPr>
            <a:xfrm rot="5400000">
              <a:off x="5144380" y="56692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Flowchart: Connector 142">
              <a:extLst>
                <a:ext uri="{FF2B5EF4-FFF2-40B4-BE49-F238E27FC236}">
                  <a16:creationId xmlns:a16="http://schemas.microsoft.com/office/drawing/2014/main" id="{200BCF0F-246E-4DA4-BF6F-AA30DCD995F5}"/>
                </a:ext>
              </a:extLst>
            </p:cNvPr>
            <p:cNvSpPr/>
            <p:nvPr/>
          </p:nvSpPr>
          <p:spPr>
            <a:xfrm rot="5400000">
              <a:off x="5469340" y="56692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Flowchart: Connector 143">
              <a:extLst>
                <a:ext uri="{FF2B5EF4-FFF2-40B4-BE49-F238E27FC236}">
                  <a16:creationId xmlns:a16="http://schemas.microsoft.com/office/drawing/2014/main" id="{96830FD0-1AFA-486A-B8E0-2C0C0391DDB5}"/>
                </a:ext>
              </a:extLst>
            </p:cNvPr>
            <p:cNvSpPr/>
            <p:nvPr/>
          </p:nvSpPr>
          <p:spPr>
            <a:xfrm>
              <a:off x="4254981" y="662410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Flowchart: Connector 144">
              <a:extLst>
                <a:ext uri="{FF2B5EF4-FFF2-40B4-BE49-F238E27FC236}">
                  <a16:creationId xmlns:a16="http://schemas.microsoft.com/office/drawing/2014/main" id="{B15C1537-817B-4E00-A4A6-C7AD73C6BC82}"/>
                </a:ext>
              </a:extLst>
            </p:cNvPr>
            <p:cNvSpPr/>
            <p:nvPr/>
          </p:nvSpPr>
          <p:spPr>
            <a:xfrm>
              <a:off x="5297513" y="66328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Flowchart: Connector 145">
              <a:extLst>
                <a:ext uri="{FF2B5EF4-FFF2-40B4-BE49-F238E27FC236}">
                  <a16:creationId xmlns:a16="http://schemas.microsoft.com/office/drawing/2014/main" id="{72579754-83DB-4B86-A322-2602B61A5029}"/>
                </a:ext>
              </a:extLst>
            </p:cNvPr>
            <p:cNvSpPr/>
            <p:nvPr/>
          </p:nvSpPr>
          <p:spPr>
            <a:xfrm>
              <a:off x="6348690" y="663284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Flowchart: Connector 146">
              <a:extLst>
                <a:ext uri="{FF2B5EF4-FFF2-40B4-BE49-F238E27FC236}">
                  <a16:creationId xmlns:a16="http://schemas.microsoft.com/office/drawing/2014/main" id="{05BF5CAF-0A0F-4E04-94EC-60378910BDF7}"/>
                </a:ext>
              </a:extLst>
            </p:cNvPr>
            <p:cNvSpPr/>
            <p:nvPr/>
          </p:nvSpPr>
          <p:spPr>
            <a:xfrm>
              <a:off x="7379403" y="6638011"/>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Flowchart: Connector 147">
              <a:extLst>
                <a:ext uri="{FF2B5EF4-FFF2-40B4-BE49-F238E27FC236}">
                  <a16:creationId xmlns:a16="http://schemas.microsoft.com/office/drawing/2014/main" id="{42217635-282E-4407-B7FE-31D7963C2B62}"/>
                </a:ext>
              </a:extLst>
            </p:cNvPr>
            <p:cNvSpPr/>
            <p:nvPr/>
          </p:nvSpPr>
          <p:spPr>
            <a:xfrm>
              <a:off x="8420907" y="6625236"/>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Flowchart: Connector 148">
              <a:extLst>
                <a:ext uri="{FF2B5EF4-FFF2-40B4-BE49-F238E27FC236}">
                  <a16:creationId xmlns:a16="http://schemas.microsoft.com/office/drawing/2014/main" id="{365FA64B-5343-4D50-A81F-A9ABDAEE0491}"/>
                </a:ext>
              </a:extLst>
            </p:cNvPr>
            <p:cNvSpPr/>
            <p:nvPr/>
          </p:nvSpPr>
          <p:spPr>
            <a:xfrm>
              <a:off x="9456302" y="6638944"/>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Rectangle: Rounded Corners 333">
              <a:extLst>
                <a:ext uri="{FF2B5EF4-FFF2-40B4-BE49-F238E27FC236}">
                  <a16:creationId xmlns:a16="http://schemas.microsoft.com/office/drawing/2014/main" id="{F163D80A-BD16-47FE-A320-1392E0FD5E9C}"/>
                </a:ext>
              </a:extLst>
            </p:cNvPr>
            <p:cNvSpPr/>
            <p:nvPr/>
          </p:nvSpPr>
          <p:spPr>
            <a:xfrm rot="5400000">
              <a:off x="8310747" y="5111676"/>
              <a:ext cx="388102" cy="1389653"/>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Flowchart: Connector 150">
              <a:extLst>
                <a:ext uri="{FF2B5EF4-FFF2-40B4-BE49-F238E27FC236}">
                  <a16:creationId xmlns:a16="http://schemas.microsoft.com/office/drawing/2014/main" id="{09EE3925-977D-4870-8661-57B5F0BE9C22}"/>
                </a:ext>
              </a:extLst>
            </p:cNvPr>
            <p:cNvSpPr/>
            <p:nvPr/>
          </p:nvSpPr>
          <p:spPr>
            <a:xfrm rot="5400000">
              <a:off x="8256987" y="571830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Flowchart: Connector 151">
              <a:extLst>
                <a:ext uri="{FF2B5EF4-FFF2-40B4-BE49-F238E27FC236}">
                  <a16:creationId xmlns:a16="http://schemas.microsoft.com/office/drawing/2014/main" id="{7D3CB1F4-3B24-4041-98C2-A22907C17458}"/>
                </a:ext>
              </a:extLst>
            </p:cNvPr>
            <p:cNvSpPr/>
            <p:nvPr/>
          </p:nvSpPr>
          <p:spPr>
            <a:xfrm rot="5400000">
              <a:off x="8577903" y="571500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Flowchart: Connector 152">
              <a:extLst>
                <a:ext uri="{FF2B5EF4-FFF2-40B4-BE49-F238E27FC236}">
                  <a16:creationId xmlns:a16="http://schemas.microsoft.com/office/drawing/2014/main" id="{2BF3E613-FA10-432A-962D-60CCF6279737}"/>
                </a:ext>
              </a:extLst>
            </p:cNvPr>
            <p:cNvSpPr/>
            <p:nvPr/>
          </p:nvSpPr>
          <p:spPr>
            <a:xfrm rot="5400000">
              <a:off x="8902863" y="5717339"/>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Rounded Corners 338">
              <a:extLst>
                <a:ext uri="{FF2B5EF4-FFF2-40B4-BE49-F238E27FC236}">
                  <a16:creationId xmlns:a16="http://schemas.microsoft.com/office/drawing/2014/main" id="{8EB7ABCF-8BFD-4BEE-A29F-082799D9C255}"/>
                </a:ext>
              </a:extLst>
            </p:cNvPr>
            <p:cNvSpPr/>
            <p:nvPr/>
          </p:nvSpPr>
          <p:spPr>
            <a:xfrm rot="5400000">
              <a:off x="6731848" y="3540024"/>
              <a:ext cx="388102" cy="2550034"/>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Flowchart: Connector 154">
              <a:extLst>
                <a:ext uri="{FF2B5EF4-FFF2-40B4-BE49-F238E27FC236}">
                  <a16:creationId xmlns:a16="http://schemas.microsoft.com/office/drawing/2014/main" id="{0A5D6D03-2467-481B-BF88-6F086B25DB18}"/>
                </a:ext>
              </a:extLst>
            </p:cNvPr>
            <p:cNvSpPr/>
            <p:nvPr/>
          </p:nvSpPr>
          <p:spPr>
            <a:xfrm rot="5400000">
              <a:off x="6998191" y="4752253"/>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Flowchart: Connector 155">
              <a:extLst>
                <a:ext uri="{FF2B5EF4-FFF2-40B4-BE49-F238E27FC236}">
                  <a16:creationId xmlns:a16="http://schemas.microsoft.com/office/drawing/2014/main" id="{9358AB76-BCAF-431B-96C7-CF9F2489178B}"/>
                </a:ext>
              </a:extLst>
            </p:cNvPr>
            <p:cNvSpPr/>
            <p:nvPr/>
          </p:nvSpPr>
          <p:spPr>
            <a:xfrm rot="5400000">
              <a:off x="7319107" y="47548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Flowchart: Connector 156">
              <a:extLst>
                <a:ext uri="{FF2B5EF4-FFF2-40B4-BE49-F238E27FC236}">
                  <a16:creationId xmlns:a16="http://schemas.microsoft.com/office/drawing/2014/main" id="{1694AA6F-2664-490F-AB37-3E4B0DE36232}"/>
                </a:ext>
              </a:extLst>
            </p:cNvPr>
            <p:cNvSpPr/>
            <p:nvPr/>
          </p:nvSpPr>
          <p:spPr>
            <a:xfrm rot="5400000">
              <a:off x="7622551" y="47548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Rectangle: Rounded Corners 343">
              <a:extLst>
                <a:ext uri="{FF2B5EF4-FFF2-40B4-BE49-F238E27FC236}">
                  <a16:creationId xmlns:a16="http://schemas.microsoft.com/office/drawing/2014/main" id="{161206F7-785B-4A26-8EBB-1F160FD66937}"/>
                </a:ext>
              </a:extLst>
            </p:cNvPr>
            <p:cNvSpPr/>
            <p:nvPr/>
          </p:nvSpPr>
          <p:spPr>
            <a:xfrm rot="5400000">
              <a:off x="6729747" y="2722758"/>
              <a:ext cx="388102" cy="809610"/>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Flowchart: Connector 158">
              <a:extLst>
                <a:ext uri="{FF2B5EF4-FFF2-40B4-BE49-F238E27FC236}">
                  <a16:creationId xmlns:a16="http://schemas.microsoft.com/office/drawing/2014/main" id="{37E6F445-28DD-4013-B514-8004C062E4BC}"/>
                </a:ext>
              </a:extLst>
            </p:cNvPr>
            <p:cNvSpPr/>
            <p:nvPr/>
          </p:nvSpPr>
          <p:spPr>
            <a:xfrm rot="5400000">
              <a:off x="6636559" y="3039367"/>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Flowchart: Connector 159">
              <a:extLst>
                <a:ext uri="{FF2B5EF4-FFF2-40B4-BE49-F238E27FC236}">
                  <a16:creationId xmlns:a16="http://schemas.microsoft.com/office/drawing/2014/main" id="{1278ED4A-D81E-4138-A6AD-58D33B721012}"/>
                </a:ext>
              </a:extLst>
            </p:cNvPr>
            <p:cNvSpPr/>
            <p:nvPr/>
          </p:nvSpPr>
          <p:spPr>
            <a:xfrm rot="5400000">
              <a:off x="7046375" y="3033526"/>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61" name="Straight Arrow Connector 160">
              <a:extLst>
                <a:ext uri="{FF2B5EF4-FFF2-40B4-BE49-F238E27FC236}">
                  <a16:creationId xmlns:a16="http://schemas.microsoft.com/office/drawing/2014/main" id="{837D4BEA-DCD9-45E1-9FDE-1CD4CF26EE3C}"/>
                </a:ext>
              </a:extLst>
            </p:cNvPr>
            <p:cNvCxnSpPr>
              <a:cxnSpLocks/>
              <a:stCxn id="104" idx="0"/>
              <a:endCxn id="140" idx="3"/>
            </p:cNvCxnSpPr>
            <p:nvPr/>
          </p:nvCxnSpPr>
          <p:spPr>
            <a:xfrm flipV="1">
              <a:off x="4354064" y="5957865"/>
              <a:ext cx="1046660" cy="572027"/>
            </a:xfrm>
            <a:prstGeom prst="straightConnector1">
              <a:avLst/>
            </a:prstGeom>
            <a:noFill/>
            <a:ln w="6350" cap="flat" cmpd="sng" algn="ctr">
              <a:solidFill>
                <a:srgbClr val="4472C4"/>
              </a:solidFill>
              <a:prstDash val="solid"/>
              <a:miter lim="800000"/>
              <a:tailEnd type="triangle"/>
            </a:ln>
            <a:effectLst/>
          </p:spPr>
        </p:cxnSp>
        <p:cxnSp>
          <p:nvCxnSpPr>
            <p:cNvPr id="162" name="Straight Arrow Connector 161">
              <a:extLst>
                <a:ext uri="{FF2B5EF4-FFF2-40B4-BE49-F238E27FC236}">
                  <a16:creationId xmlns:a16="http://schemas.microsoft.com/office/drawing/2014/main" id="{E7BF8E09-4B38-42E2-8329-70B17DA37421}"/>
                </a:ext>
              </a:extLst>
            </p:cNvPr>
            <p:cNvCxnSpPr>
              <a:cxnSpLocks/>
              <a:stCxn id="120" idx="0"/>
              <a:endCxn id="140" idx="3"/>
            </p:cNvCxnSpPr>
            <p:nvPr/>
          </p:nvCxnSpPr>
          <p:spPr>
            <a:xfrm flipV="1">
              <a:off x="5398492" y="5957865"/>
              <a:ext cx="2232" cy="572027"/>
            </a:xfrm>
            <a:prstGeom prst="straightConnector1">
              <a:avLst/>
            </a:prstGeom>
            <a:noFill/>
            <a:ln w="6350" cap="flat" cmpd="sng" algn="ctr">
              <a:solidFill>
                <a:srgbClr val="4472C4"/>
              </a:solidFill>
              <a:prstDash val="solid"/>
              <a:miter lim="800000"/>
              <a:tailEnd type="triangle"/>
            </a:ln>
            <a:effectLst/>
          </p:spPr>
        </p:cxnSp>
        <p:cxnSp>
          <p:nvCxnSpPr>
            <p:cNvPr id="163" name="Straight Arrow Connector 162">
              <a:extLst>
                <a:ext uri="{FF2B5EF4-FFF2-40B4-BE49-F238E27FC236}">
                  <a16:creationId xmlns:a16="http://schemas.microsoft.com/office/drawing/2014/main" id="{4918B493-F2DC-405B-A5F8-6E7B5AF0CA82}"/>
                </a:ext>
              </a:extLst>
            </p:cNvPr>
            <p:cNvCxnSpPr>
              <a:cxnSpLocks/>
              <a:stCxn id="116" idx="0"/>
              <a:endCxn id="140" idx="3"/>
            </p:cNvCxnSpPr>
            <p:nvPr/>
          </p:nvCxnSpPr>
          <p:spPr>
            <a:xfrm flipH="1" flipV="1">
              <a:off x="5400724" y="5957865"/>
              <a:ext cx="1036325" cy="572027"/>
            </a:xfrm>
            <a:prstGeom prst="straightConnector1">
              <a:avLst/>
            </a:prstGeom>
            <a:noFill/>
            <a:ln w="6350" cap="flat" cmpd="sng" algn="ctr">
              <a:solidFill>
                <a:srgbClr val="4472C4"/>
              </a:solidFill>
              <a:prstDash val="solid"/>
              <a:miter lim="800000"/>
              <a:tailEnd type="triangle"/>
            </a:ln>
            <a:effectLst/>
          </p:spPr>
        </p:cxnSp>
        <p:cxnSp>
          <p:nvCxnSpPr>
            <p:cNvPr id="164" name="Straight Arrow Connector 163">
              <a:extLst>
                <a:ext uri="{FF2B5EF4-FFF2-40B4-BE49-F238E27FC236}">
                  <a16:creationId xmlns:a16="http://schemas.microsoft.com/office/drawing/2014/main" id="{4A33D3D2-9FB9-4CCA-A5FB-185946359944}"/>
                </a:ext>
              </a:extLst>
            </p:cNvPr>
            <p:cNvCxnSpPr>
              <a:cxnSpLocks/>
              <a:stCxn id="112" idx="0"/>
              <a:endCxn id="150" idx="3"/>
            </p:cNvCxnSpPr>
            <p:nvPr/>
          </p:nvCxnSpPr>
          <p:spPr>
            <a:xfrm flipV="1">
              <a:off x="7481477" y="6000554"/>
              <a:ext cx="1023321" cy="529338"/>
            </a:xfrm>
            <a:prstGeom prst="straightConnector1">
              <a:avLst/>
            </a:prstGeom>
            <a:noFill/>
            <a:ln w="6350" cap="flat" cmpd="sng" algn="ctr">
              <a:solidFill>
                <a:srgbClr val="4472C4"/>
              </a:solidFill>
              <a:prstDash val="solid"/>
              <a:miter lim="800000"/>
              <a:tailEnd type="triangle"/>
            </a:ln>
            <a:effectLst/>
          </p:spPr>
        </p:cxnSp>
        <p:cxnSp>
          <p:nvCxnSpPr>
            <p:cNvPr id="165" name="Straight Arrow Connector 164">
              <a:extLst>
                <a:ext uri="{FF2B5EF4-FFF2-40B4-BE49-F238E27FC236}">
                  <a16:creationId xmlns:a16="http://schemas.microsoft.com/office/drawing/2014/main" id="{CFAA547E-D06C-4734-8416-E6428C8DD6A7}"/>
                </a:ext>
              </a:extLst>
            </p:cNvPr>
            <p:cNvCxnSpPr>
              <a:cxnSpLocks/>
              <a:stCxn id="128" idx="0"/>
              <a:endCxn id="150" idx="3"/>
            </p:cNvCxnSpPr>
            <p:nvPr/>
          </p:nvCxnSpPr>
          <p:spPr>
            <a:xfrm flipH="1" flipV="1">
              <a:off x="8504798" y="6000554"/>
              <a:ext cx="1050299" cy="526456"/>
            </a:xfrm>
            <a:prstGeom prst="straightConnector1">
              <a:avLst/>
            </a:prstGeom>
            <a:noFill/>
            <a:ln w="6350" cap="flat" cmpd="sng" algn="ctr">
              <a:solidFill>
                <a:srgbClr val="4472C4"/>
              </a:solidFill>
              <a:prstDash val="solid"/>
              <a:miter lim="800000"/>
              <a:tailEnd type="triangle"/>
            </a:ln>
            <a:effectLst/>
          </p:spPr>
        </p:cxnSp>
        <p:cxnSp>
          <p:nvCxnSpPr>
            <p:cNvPr id="166" name="Straight Arrow Connector 165">
              <a:extLst>
                <a:ext uri="{FF2B5EF4-FFF2-40B4-BE49-F238E27FC236}">
                  <a16:creationId xmlns:a16="http://schemas.microsoft.com/office/drawing/2014/main" id="{15B2A11E-747A-450E-A411-F687C75BD699}"/>
                </a:ext>
              </a:extLst>
            </p:cNvPr>
            <p:cNvCxnSpPr>
              <a:cxnSpLocks/>
              <a:stCxn id="108" idx="0"/>
              <a:endCxn id="150" idx="3"/>
            </p:cNvCxnSpPr>
            <p:nvPr/>
          </p:nvCxnSpPr>
          <p:spPr>
            <a:xfrm flipH="1" flipV="1">
              <a:off x="8504798" y="6000554"/>
              <a:ext cx="14904" cy="529338"/>
            </a:xfrm>
            <a:prstGeom prst="straightConnector1">
              <a:avLst/>
            </a:prstGeom>
            <a:noFill/>
            <a:ln w="6350" cap="flat" cmpd="sng" algn="ctr">
              <a:solidFill>
                <a:srgbClr val="4472C4"/>
              </a:solidFill>
              <a:prstDash val="solid"/>
              <a:miter lim="800000"/>
              <a:tailEnd type="triangle"/>
            </a:ln>
            <a:effectLst/>
          </p:spPr>
        </p:cxnSp>
        <p:cxnSp>
          <p:nvCxnSpPr>
            <p:cNvPr id="167" name="Straight Arrow Connector 166">
              <a:extLst>
                <a:ext uri="{FF2B5EF4-FFF2-40B4-BE49-F238E27FC236}">
                  <a16:creationId xmlns:a16="http://schemas.microsoft.com/office/drawing/2014/main" id="{1CB3D01A-5BE7-4DF2-8A11-72D70B1D974C}"/>
                </a:ext>
              </a:extLst>
            </p:cNvPr>
            <p:cNvCxnSpPr>
              <a:cxnSpLocks/>
              <a:stCxn id="140" idx="1"/>
              <a:endCxn id="154" idx="3"/>
            </p:cNvCxnSpPr>
            <p:nvPr/>
          </p:nvCxnSpPr>
          <p:spPr>
            <a:xfrm flipV="1">
              <a:off x="5400724" y="5009093"/>
              <a:ext cx="1525175" cy="560670"/>
            </a:xfrm>
            <a:prstGeom prst="straightConnector1">
              <a:avLst/>
            </a:prstGeom>
            <a:noFill/>
            <a:ln w="6350" cap="flat" cmpd="sng" algn="ctr">
              <a:solidFill>
                <a:srgbClr val="4472C4"/>
              </a:solidFill>
              <a:prstDash val="solid"/>
              <a:miter lim="800000"/>
              <a:tailEnd type="triangle"/>
            </a:ln>
            <a:effectLst/>
          </p:spPr>
        </p:cxnSp>
        <p:cxnSp>
          <p:nvCxnSpPr>
            <p:cNvPr id="168" name="Straight Arrow Connector 167">
              <a:extLst>
                <a:ext uri="{FF2B5EF4-FFF2-40B4-BE49-F238E27FC236}">
                  <a16:creationId xmlns:a16="http://schemas.microsoft.com/office/drawing/2014/main" id="{EE81AD93-8B6E-4E9D-9878-67F534DF0C1E}"/>
                </a:ext>
              </a:extLst>
            </p:cNvPr>
            <p:cNvCxnSpPr>
              <a:cxnSpLocks/>
              <a:stCxn id="150" idx="1"/>
              <a:endCxn id="154" idx="3"/>
            </p:cNvCxnSpPr>
            <p:nvPr/>
          </p:nvCxnSpPr>
          <p:spPr>
            <a:xfrm flipH="1" flipV="1">
              <a:off x="6925899" y="5009093"/>
              <a:ext cx="1578899" cy="603359"/>
            </a:xfrm>
            <a:prstGeom prst="straightConnector1">
              <a:avLst/>
            </a:prstGeom>
            <a:noFill/>
            <a:ln w="6350" cap="flat" cmpd="sng" algn="ctr">
              <a:solidFill>
                <a:srgbClr val="4472C4"/>
              </a:solidFill>
              <a:prstDash val="solid"/>
              <a:miter lim="800000"/>
              <a:tailEnd type="triangle"/>
            </a:ln>
            <a:effectLst/>
          </p:spPr>
        </p:cxnSp>
        <p:cxnSp>
          <p:nvCxnSpPr>
            <p:cNvPr id="169" name="Straight Arrow Connector 168">
              <a:extLst>
                <a:ext uri="{FF2B5EF4-FFF2-40B4-BE49-F238E27FC236}">
                  <a16:creationId xmlns:a16="http://schemas.microsoft.com/office/drawing/2014/main" id="{32B4CA8F-0172-4C22-8C24-71C1BF7242C5}"/>
                </a:ext>
              </a:extLst>
            </p:cNvPr>
            <p:cNvCxnSpPr>
              <a:cxnSpLocks/>
              <a:stCxn id="174" idx="1"/>
              <a:endCxn id="158" idx="3"/>
            </p:cNvCxnSpPr>
            <p:nvPr/>
          </p:nvCxnSpPr>
          <p:spPr>
            <a:xfrm flipH="1" flipV="1">
              <a:off x="6923798" y="3321614"/>
              <a:ext cx="710" cy="505107"/>
            </a:xfrm>
            <a:prstGeom prst="straightConnector1">
              <a:avLst/>
            </a:prstGeom>
            <a:noFill/>
            <a:ln w="6350" cap="flat" cmpd="sng" algn="ctr">
              <a:solidFill>
                <a:srgbClr val="4472C4"/>
              </a:solidFill>
              <a:prstDash val="solid"/>
              <a:miter lim="800000"/>
              <a:tailEnd type="triangle"/>
            </a:ln>
            <a:effectLst/>
          </p:spPr>
        </p:cxnSp>
        <p:cxnSp>
          <p:nvCxnSpPr>
            <p:cNvPr id="170" name="Straight Arrow Connector 169">
              <a:extLst>
                <a:ext uri="{FF2B5EF4-FFF2-40B4-BE49-F238E27FC236}">
                  <a16:creationId xmlns:a16="http://schemas.microsoft.com/office/drawing/2014/main" id="{0236CFF4-70EC-4030-8849-2CAA8129DC5B}"/>
                </a:ext>
              </a:extLst>
            </p:cNvPr>
            <p:cNvCxnSpPr/>
            <p:nvPr/>
          </p:nvCxnSpPr>
          <p:spPr>
            <a:xfrm flipH="1" flipV="1">
              <a:off x="6734157" y="2581831"/>
              <a:ext cx="0" cy="457200"/>
            </a:xfrm>
            <a:prstGeom prst="straightConnector1">
              <a:avLst/>
            </a:prstGeom>
            <a:noFill/>
            <a:ln w="6350" cap="flat" cmpd="sng" algn="ctr">
              <a:solidFill>
                <a:srgbClr val="4472C4"/>
              </a:solidFill>
              <a:prstDash val="solid"/>
              <a:miter lim="800000"/>
              <a:tailEnd type="triangle"/>
            </a:ln>
            <a:effectLst/>
          </p:spPr>
        </p:cxnSp>
        <p:cxnSp>
          <p:nvCxnSpPr>
            <p:cNvPr id="171" name="Straight Arrow Connector 170">
              <a:extLst>
                <a:ext uri="{FF2B5EF4-FFF2-40B4-BE49-F238E27FC236}">
                  <a16:creationId xmlns:a16="http://schemas.microsoft.com/office/drawing/2014/main" id="{44388680-571F-4433-A90C-124F335A8187}"/>
                </a:ext>
              </a:extLst>
            </p:cNvPr>
            <p:cNvCxnSpPr/>
            <p:nvPr/>
          </p:nvCxnSpPr>
          <p:spPr>
            <a:xfrm flipV="1">
              <a:off x="7150191" y="2594531"/>
              <a:ext cx="0" cy="457200"/>
            </a:xfrm>
            <a:prstGeom prst="straightConnector1">
              <a:avLst/>
            </a:prstGeom>
            <a:noFill/>
            <a:ln w="6350" cap="flat" cmpd="sng" algn="ctr">
              <a:solidFill>
                <a:srgbClr val="4472C4"/>
              </a:solidFill>
              <a:prstDash val="solid"/>
              <a:miter lim="800000"/>
              <a:tailEnd type="triangle"/>
            </a:ln>
            <a:effectLst/>
          </p:spPr>
        </p:cxnSp>
        <p:sp>
          <p:nvSpPr>
            <p:cNvPr id="172" name="TextBox 171">
              <a:extLst>
                <a:ext uri="{FF2B5EF4-FFF2-40B4-BE49-F238E27FC236}">
                  <a16:creationId xmlns:a16="http://schemas.microsoft.com/office/drawing/2014/main" id="{631C6495-F5E4-41D7-9810-294E498F7928}"/>
                </a:ext>
              </a:extLst>
            </p:cNvPr>
            <p:cNvSpPr txBox="1"/>
            <p:nvPr/>
          </p:nvSpPr>
          <p:spPr>
            <a:xfrm rot="16200000">
              <a:off x="3000301" y="7078407"/>
              <a:ext cx="1526417" cy="4559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embeddings</a:t>
              </a:r>
            </a:p>
          </p:txBody>
        </p:sp>
        <p:sp>
          <p:nvSpPr>
            <p:cNvPr id="173" name="TextBox 172">
              <a:extLst>
                <a:ext uri="{FF2B5EF4-FFF2-40B4-BE49-F238E27FC236}">
                  <a16:creationId xmlns:a16="http://schemas.microsoft.com/office/drawing/2014/main" id="{334DD3E6-A378-49E9-97B7-2CCDE8F1B816}"/>
                </a:ext>
              </a:extLst>
            </p:cNvPr>
            <p:cNvSpPr txBox="1"/>
            <p:nvPr/>
          </p:nvSpPr>
          <p:spPr>
            <a:xfrm>
              <a:off x="3167723" y="5463811"/>
              <a:ext cx="1490795" cy="740944"/>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embedding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aggregation</a:t>
              </a:r>
            </a:p>
          </p:txBody>
        </p:sp>
        <p:sp>
          <p:nvSpPr>
            <p:cNvPr id="174" name="Rectangle: Rounded Corners 350">
              <a:extLst>
                <a:ext uri="{FF2B5EF4-FFF2-40B4-BE49-F238E27FC236}">
                  <a16:creationId xmlns:a16="http://schemas.microsoft.com/office/drawing/2014/main" id="{934A32B0-00FE-4E95-9A97-2699B0C78B86}"/>
                </a:ext>
              </a:extLst>
            </p:cNvPr>
            <p:cNvSpPr/>
            <p:nvPr/>
          </p:nvSpPr>
          <p:spPr>
            <a:xfrm rot="5400000">
              <a:off x="6730457" y="3059121"/>
              <a:ext cx="388102" cy="1923302"/>
            </a:xfrm>
            <a:prstGeom prst="roundRect">
              <a:avLst/>
            </a:prstGeom>
            <a:solidFill>
              <a:srgbClr val="4472C4">
                <a:lumMod val="20000"/>
                <a:lumOff val="80000"/>
              </a:srgbClr>
            </a:solidFill>
            <a:ln w="12700" cap="flat" cmpd="sng" algn="ctr">
              <a:solidFill>
                <a:srgbClr val="A5A5A5">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Flowchart: Connector 174">
              <a:extLst>
                <a:ext uri="{FF2B5EF4-FFF2-40B4-BE49-F238E27FC236}">
                  <a16:creationId xmlns:a16="http://schemas.microsoft.com/office/drawing/2014/main" id="{61BA7943-6042-40AA-9592-B299256DA28D}"/>
                </a:ext>
              </a:extLst>
            </p:cNvPr>
            <p:cNvSpPr/>
            <p:nvPr/>
          </p:nvSpPr>
          <p:spPr>
            <a:xfrm rot="5400000">
              <a:off x="7268925" y="3931920"/>
              <a:ext cx="194783" cy="190648"/>
            </a:xfrm>
            <a:prstGeom prst="flowChartConnector">
              <a:avLst/>
            </a:prstGeom>
            <a:solidFill>
              <a:srgbClr val="ED7D31">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Flowchart: Connector 175">
              <a:extLst>
                <a:ext uri="{FF2B5EF4-FFF2-40B4-BE49-F238E27FC236}">
                  <a16:creationId xmlns:a16="http://schemas.microsoft.com/office/drawing/2014/main" id="{9F3D248B-4840-432B-8B51-464220F96148}"/>
                </a:ext>
              </a:extLst>
            </p:cNvPr>
            <p:cNvSpPr/>
            <p:nvPr/>
          </p:nvSpPr>
          <p:spPr>
            <a:xfrm rot="5400000">
              <a:off x="7589841" y="3931920"/>
              <a:ext cx="194783" cy="190648"/>
            </a:xfrm>
            <a:prstGeom prst="flowChartConnector">
              <a:avLst/>
            </a:prstGeom>
            <a:solidFill>
              <a:srgbClr val="ED7D31">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77" name="Straight Arrow Connector 176">
              <a:extLst>
                <a:ext uri="{FF2B5EF4-FFF2-40B4-BE49-F238E27FC236}">
                  <a16:creationId xmlns:a16="http://schemas.microsoft.com/office/drawing/2014/main" id="{AB26217A-6FB4-468F-9CA7-2FF3401FDB54}"/>
                </a:ext>
              </a:extLst>
            </p:cNvPr>
            <p:cNvCxnSpPr>
              <a:cxnSpLocks/>
              <a:stCxn id="154" idx="1"/>
              <a:endCxn id="174" idx="3"/>
            </p:cNvCxnSpPr>
            <p:nvPr/>
          </p:nvCxnSpPr>
          <p:spPr>
            <a:xfrm flipH="1" flipV="1">
              <a:off x="6924509" y="4214823"/>
              <a:ext cx="1390" cy="406168"/>
            </a:xfrm>
            <a:prstGeom prst="straightConnector1">
              <a:avLst/>
            </a:prstGeom>
            <a:noFill/>
            <a:ln w="6350" cap="flat" cmpd="sng" algn="ctr">
              <a:solidFill>
                <a:srgbClr val="4472C4"/>
              </a:solidFill>
              <a:prstDash val="solid"/>
              <a:miter lim="800000"/>
              <a:tailEnd type="triangle"/>
            </a:ln>
            <a:effectLst/>
          </p:spPr>
        </p:cxnSp>
        <p:sp>
          <p:nvSpPr>
            <p:cNvPr id="178" name="TextBox 177">
              <a:extLst>
                <a:ext uri="{FF2B5EF4-FFF2-40B4-BE49-F238E27FC236}">
                  <a16:creationId xmlns:a16="http://schemas.microsoft.com/office/drawing/2014/main" id="{CDFBFB62-8EC6-4C47-BD94-BD98FB04E103}"/>
                </a:ext>
              </a:extLst>
            </p:cNvPr>
            <p:cNvSpPr txBox="1"/>
            <p:nvPr/>
          </p:nvSpPr>
          <p:spPr>
            <a:xfrm>
              <a:off x="3704843" y="3835954"/>
              <a:ext cx="1387132" cy="410368"/>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hidden layer</a:t>
              </a:r>
            </a:p>
          </p:txBody>
        </p:sp>
        <p:sp>
          <p:nvSpPr>
            <p:cNvPr id="179" name="TextBox 178">
              <a:extLst>
                <a:ext uri="{FF2B5EF4-FFF2-40B4-BE49-F238E27FC236}">
                  <a16:creationId xmlns:a16="http://schemas.microsoft.com/office/drawing/2014/main" id="{992901B9-B822-477A-AA2A-0D14FFFCAF83}"/>
                </a:ext>
              </a:extLst>
            </p:cNvPr>
            <p:cNvSpPr txBox="1"/>
            <p:nvPr/>
          </p:nvSpPr>
          <p:spPr>
            <a:xfrm>
              <a:off x="3709653" y="2963286"/>
              <a:ext cx="1376445" cy="410368"/>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output layer</a:t>
              </a:r>
            </a:p>
          </p:txBody>
        </p:sp>
        <p:sp>
          <p:nvSpPr>
            <p:cNvPr id="180" name="Flowchart: Connector 179">
              <a:extLst>
                <a:ext uri="{FF2B5EF4-FFF2-40B4-BE49-F238E27FC236}">
                  <a16:creationId xmlns:a16="http://schemas.microsoft.com/office/drawing/2014/main" id="{26AC3B8E-3CBA-4906-92EA-B1632B2FB6C2}"/>
                </a:ext>
              </a:extLst>
            </p:cNvPr>
            <p:cNvSpPr/>
            <p:nvPr/>
          </p:nvSpPr>
          <p:spPr>
            <a:xfrm rot="5400000">
              <a:off x="5775577" y="56692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Flowchart: Connector 180">
              <a:extLst>
                <a:ext uri="{FF2B5EF4-FFF2-40B4-BE49-F238E27FC236}">
                  <a16:creationId xmlns:a16="http://schemas.microsoft.com/office/drawing/2014/main" id="{38260934-960F-4A83-A96B-12FDAF41210D}"/>
                </a:ext>
              </a:extLst>
            </p:cNvPr>
            <p:cNvSpPr/>
            <p:nvPr/>
          </p:nvSpPr>
          <p:spPr>
            <a:xfrm rot="5400000">
              <a:off x="7946310" y="571500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Flowchart: Connector 181">
              <a:extLst>
                <a:ext uri="{FF2B5EF4-FFF2-40B4-BE49-F238E27FC236}">
                  <a16:creationId xmlns:a16="http://schemas.microsoft.com/office/drawing/2014/main" id="{3937D7FF-D57F-4326-80F1-2BB8EA122CA1}"/>
                </a:ext>
              </a:extLst>
            </p:cNvPr>
            <p:cNvSpPr/>
            <p:nvPr/>
          </p:nvSpPr>
          <p:spPr>
            <a:xfrm rot="5400000">
              <a:off x="7912462" y="4754258"/>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Flowchart: Connector 182">
              <a:extLst>
                <a:ext uri="{FF2B5EF4-FFF2-40B4-BE49-F238E27FC236}">
                  <a16:creationId xmlns:a16="http://schemas.microsoft.com/office/drawing/2014/main" id="{54CEE47F-0634-4035-8F2E-76579F6712C6}"/>
                </a:ext>
              </a:extLst>
            </p:cNvPr>
            <p:cNvSpPr/>
            <p:nvPr/>
          </p:nvSpPr>
          <p:spPr>
            <a:xfrm rot="5400000">
              <a:off x="5773712" y="47548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4" name="Flowchart: Connector 183">
              <a:extLst>
                <a:ext uri="{FF2B5EF4-FFF2-40B4-BE49-F238E27FC236}">
                  <a16:creationId xmlns:a16="http://schemas.microsoft.com/office/drawing/2014/main" id="{6464819A-D039-415E-8B88-38B272D1AD84}"/>
                </a:ext>
              </a:extLst>
            </p:cNvPr>
            <p:cNvSpPr/>
            <p:nvPr/>
          </p:nvSpPr>
          <p:spPr>
            <a:xfrm rot="5400000">
              <a:off x="6094628" y="47548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Flowchart: Connector 184">
              <a:extLst>
                <a:ext uri="{FF2B5EF4-FFF2-40B4-BE49-F238E27FC236}">
                  <a16:creationId xmlns:a16="http://schemas.microsoft.com/office/drawing/2014/main" id="{55525A90-EC85-41BC-8630-DFC8D14AC7AD}"/>
                </a:ext>
              </a:extLst>
            </p:cNvPr>
            <p:cNvSpPr/>
            <p:nvPr/>
          </p:nvSpPr>
          <p:spPr>
            <a:xfrm rot="5400000">
              <a:off x="6398072" y="47548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6" name="Flowchart: Connector 185">
              <a:extLst>
                <a:ext uri="{FF2B5EF4-FFF2-40B4-BE49-F238E27FC236}">
                  <a16:creationId xmlns:a16="http://schemas.microsoft.com/office/drawing/2014/main" id="{BE2EC1D5-3494-470D-A385-006E28D88290}"/>
                </a:ext>
              </a:extLst>
            </p:cNvPr>
            <p:cNvSpPr/>
            <p:nvPr/>
          </p:nvSpPr>
          <p:spPr>
            <a:xfrm rot="5400000">
              <a:off x="6687983" y="4754880"/>
              <a:ext cx="194783" cy="190648"/>
            </a:xfrm>
            <a:prstGeom prst="flowChartConnector">
              <a:avLst/>
            </a:prstGeom>
            <a:solidFill>
              <a:srgbClr val="44546A">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Flowchart: Connector 186">
              <a:extLst>
                <a:ext uri="{FF2B5EF4-FFF2-40B4-BE49-F238E27FC236}">
                  <a16:creationId xmlns:a16="http://schemas.microsoft.com/office/drawing/2014/main" id="{0CBF5B61-9A3C-433F-A037-D90D0B2DC6D6}"/>
                </a:ext>
              </a:extLst>
            </p:cNvPr>
            <p:cNvSpPr/>
            <p:nvPr/>
          </p:nvSpPr>
          <p:spPr>
            <a:xfrm rot="5400000">
              <a:off x="6035040" y="3931920"/>
              <a:ext cx="194783" cy="190648"/>
            </a:xfrm>
            <a:prstGeom prst="flowChartConnector">
              <a:avLst/>
            </a:prstGeom>
            <a:solidFill>
              <a:srgbClr val="ED7D31">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Flowchart: Connector 187">
              <a:extLst>
                <a:ext uri="{FF2B5EF4-FFF2-40B4-BE49-F238E27FC236}">
                  <a16:creationId xmlns:a16="http://schemas.microsoft.com/office/drawing/2014/main" id="{01C78209-E84B-46C9-8815-0B9BEA693388}"/>
                </a:ext>
              </a:extLst>
            </p:cNvPr>
            <p:cNvSpPr/>
            <p:nvPr/>
          </p:nvSpPr>
          <p:spPr>
            <a:xfrm rot="5400000">
              <a:off x="6351390" y="3931920"/>
              <a:ext cx="194783" cy="190648"/>
            </a:xfrm>
            <a:prstGeom prst="flowChartConnector">
              <a:avLst/>
            </a:prstGeom>
            <a:solidFill>
              <a:srgbClr val="ED7D31">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Flowchart: Connector 188">
              <a:extLst>
                <a:ext uri="{FF2B5EF4-FFF2-40B4-BE49-F238E27FC236}">
                  <a16:creationId xmlns:a16="http://schemas.microsoft.com/office/drawing/2014/main" id="{306CD07B-8163-4F02-9F3B-99836877DDF9}"/>
                </a:ext>
              </a:extLst>
            </p:cNvPr>
            <p:cNvSpPr/>
            <p:nvPr/>
          </p:nvSpPr>
          <p:spPr>
            <a:xfrm rot="5400000">
              <a:off x="6663650" y="3931920"/>
              <a:ext cx="194783" cy="190648"/>
            </a:xfrm>
            <a:prstGeom prst="flowChartConnector">
              <a:avLst/>
            </a:prstGeom>
            <a:solidFill>
              <a:srgbClr val="ED7D31">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0" name="Flowchart: Connector 189">
              <a:extLst>
                <a:ext uri="{FF2B5EF4-FFF2-40B4-BE49-F238E27FC236}">
                  <a16:creationId xmlns:a16="http://schemas.microsoft.com/office/drawing/2014/main" id="{C952EC50-2A46-45CB-8925-A8CD11C82130}"/>
                </a:ext>
              </a:extLst>
            </p:cNvPr>
            <p:cNvSpPr/>
            <p:nvPr/>
          </p:nvSpPr>
          <p:spPr>
            <a:xfrm rot="5400000">
              <a:off x="6965545" y="3931920"/>
              <a:ext cx="194783" cy="190648"/>
            </a:xfrm>
            <a:prstGeom prst="flowChartConnector">
              <a:avLst/>
            </a:prstGeom>
            <a:solidFill>
              <a:srgbClr val="ED7D31">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Oval 190"/>
            <p:cNvSpPr/>
            <p:nvPr/>
          </p:nvSpPr>
          <p:spPr>
            <a:xfrm>
              <a:off x="6544393" y="2206428"/>
              <a:ext cx="365760" cy="365760"/>
            </a:xfrm>
            <a:prstGeom prst="ellipse">
              <a:avLst/>
            </a:prstGeom>
            <a:solidFill>
              <a:srgbClr val="70AD47">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2" name="Oval 191"/>
            <p:cNvSpPr/>
            <p:nvPr/>
          </p:nvSpPr>
          <p:spPr>
            <a:xfrm>
              <a:off x="6976193" y="2206428"/>
              <a:ext cx="365760" cy="365760"/>
            </a:xfrm>
            <a:prstGeom prst="ellipse">
              <a:avLst/>
            </a:prstGeom>
            <a:solidFill>
              <a:srgbClr val="70AD47">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3" name="TextBox 192"/>
            <p:cNvSpPr txBox="1"/>
            <p:nvPr/>
          </p:nvSpPr>
          <p:spPr>
            <a:xfrm>
              <a:off x="6389181" y="2182103"/>
              <a:ext cx="696432" cy="39897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rPr>
                <a:t>Y</a:t>
              </a:r>
              <a:r>
                <a:rPr kumimoji="0" lang="en-US" sz="800" b="0" i="0" u="none" strike="noStrike" kern="0" cap="none" spc="0" normalizeH="0" baseline="-25000" noProof="0" dirty="0">
                  <a:ln>
                    <a:noFill/>
                  </a:ln>
                  <a:solidFill>
                    <a:prstClr val="black"/>
                  </a:solidFill>
                  <a:effectLst/>
                  <a:uLnTx/>
                  <a:uFillTx/>
                  <a:latin typeface="Calibri" panose="020F0502020204030204"/>
                  <a:ea typeface="+mn-ea"/>
                </a:rPr>
                <a:t>new</a:t>
              </a:r>
            </a:p>
          </p:txBody>
        </p:sp>
        <p:sp>
          <p:nvSpPr>
            <p:cNvPr id="194" name="TextBox 193"/>
            <p:cNvSpPr txBox="1"/>
            <p:nvPr/>
          </p:nvSpPr>
          <p:spPr>
            <a:xfrm>
              <a:off x="6833764" y="2168687"/>
              <a:ext cx="785156" cy="42746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a:ln>
                    <a:noFill/>
                  </a:ln>
                  <a:solidFill>
                    <a:prstClr val="black"/>
                  </a:solidFill>
                  <a:effectLst/>
                  <a:uLnTx/>
                  <a:uFillTx/>
                  <a:latin typeface="Calibri" panose="020F0502020204030204"/>
                  <a:ea typeface="+mn-ea"/>
                </a:rPr>
                <a:t>Y</a:t>
              </a:r>
              <a:r>
                <a:rPr kumimoji="0" lang="en-US" sz="900" b="0" i="0" u="none" strike="noStrike" kern="0" cap="none" spc="0" normalizeH="0" baseline="-25000" noProof="0" dirty="0" err="1">
                  <a:ln>
                    <a:noFill/>
                  </a:ln>
                  <a:solidFill>
                    <a:prstClr val="black"/>
                  </a:solidFill>
                  <a:effectLst/>
                  <a:uLnTx/>
                  <a:uFillTx/>
                  <a:latin typeface="Calibri" panose="020F0502020204030204"/>
                  <a:ea typeface="+mn-ea"/>
                </a:rPr>
                <a:t>same</a:t>
              </a:r>
              <a:endParaRPr kumimoji="0" lang="en-US" sz="900" b="0" i="0" u="none" strike="noStrike" kern="0" cap="none" spc="0" normalizeH="0" baseline="-25000" noProof="0" dirty="0">
                <a:ln>
                  <a:noFill/>
                </a:ln>
                <a:solidFill>
                  <a:prstClr val="black"/>
                </a:solidFill>
                <a:effectLst/>
                <a:uLnTx/>
                <a:uFillTx/>
                <a:latin typeface="Calibri" panose="020F0502020204030204"/>
                <a:ea typeface="+mn-ea"/>
              </a:endParaRPr>
            </a:p>
          </p:txBody>
        </p:sp>
        <p:cxnSp>
          <p:nvCxnSpPr>
            <p:cNvPr id="195" name="Straight Arrow Connector 194">
              <a:extLst>
                <a:ext uri="{FF2B5EF4-FFF2-40B4-BE49-F238E27FC236}">
                  <a16:creationId xmlns:a16="http://schemas.microsoft.com/office/drawing/2014/main" id="{32B4CA8F-0172-4C22-8C24-71C1BF7242C5}"/>
                </a:ext>
              </a:extLst>
            </p:cNvPr>
            <p:cNvCxnSpPr>
              <a:cxnSpLocks/>
            </p:cNvCxnSpPr>
            <p:nvPr/>
          </p:nvCxnSpPr>
          <p:spPr>
            <a:xfrm flipV="1">
              <a:off x="6969692" y="6053378"/>
              <a:ext cx="0" cy="2491117"/>
            </a:xfrm>
            <a:prstGeom prst="straightConnector1">
              <a:avLst/>
            </a:prstGeom>
            <a:noFill/>
            <a:ln w="6350" cap="flat" cmpd="sng" algn="ctr">
              <a:solidFill>
                <a:srgbClr val="4472C4"/>
              </a:solidFill>
              <a:prstDash val="dash"/>
              <a:miter lim="800000"/>
              <a:tailEnd type="none"/>
            </a:ln>
            <a:effectLst/>
          </p:spPr>
        </p:cxnSp>
        <p:sp>
          <p:nvSpPr>
            <p:cNvPr id="196" name="TextBox 195">
              <a:extLst>
                <a:ext uri="{FF2B5EF4-FFF2-40B4-BE49-F238E27FC236}">
                  <a16:creationId xmlns:a16="http://schemas.microsoft.com/office/drawing/2014/main" id="{334DD3E6-A378-49E9-97B7-2CCDE8F1B816}"/>
                </a:ext>
              </a:extLst>
            </p:cNvPr>
            <p:cNvSpPr txBox="1"/>
            <p:nvPr/>
          </p:nvSpPr>
          <p:spPr>
            <a:xfrm>
              <a:off x="3458325" y="4537034"/>
              <a:ext cx="1552775" cy="66685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embedding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rPr>
                <a:t>concatenation</a:t>
              </a:r>
            </a:p>
          </p:txBody>
        </p:sp>
      </p:grpSp>
    </p:spTree>
    <p:extLst>
      <p:ext uri="{BB962C8B-B14F-4D97-AF65-F5344CB8AC3E}">
        <p14:creationId xmlns:p14="http://schemas.microsoft.com/office/powerpoint/2010/main" val="424596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3D0D-713A-4926-901C-D381BBE67A9D}"/>
              </a:ext>
            </a:extLst>
          </p:cNvPr>
          <p:cNvSpPr>
            <a:spLocks noGrp="1"/>
          </p:cNvSpPr>
          <p:nvPr>
            <p:ph type="title"/>
          </p:nvPr>
        </p:nvSpPr>
        <p:spPr>
          <a:xfrm>
            <a:off x="547730" y="402548"/>
            <a:ext cx="6783946" cy="320088"/>
          </a:xfrm>
        </p:spPr>
        <p:txBody>
          <a:bodyPr/>
          <a:lstStyle/>
          <a:p>
            <a:r>
              <a:rPr lang="en-US" dirty="0"/>
              <a:t>Bi-directional Recurrent Neural Network</a:t>
            </a:r>
          </a:p>
        </p:txBody>
      </p:sp>
      <p:sp>
        <p:nvSpPr>
          <p:cNvPr id="3" name="Content Placeholder 2">
            <a:extLst>
              <a:ext uri="{FF2B5EF4-FFF2-40B4-BE49-F238E27FC236}">
                <a16:creationId xmlns:a16="http://schemas.microsoft.com/office/drawing/2014/main" id="{E7A6B69D-0479-46D2-9DF5-6445C887D41C}"/>
              </a:ext>
            </a:extLst>
          </p:cNvPr>
          <p:cNvSpPr>
            <a:spLocks noGrp="1"/>
          </p:cNvSpPr>
          <p:nvPr>
            <p:ph sz="quarter" idx="12"/>
          </p:nvPr>
        </p:nvSpPr>
        <p:spPr>
          <a:xfrm>
            <a:off x="547077" y="1015455"/>
            <a:ext cx="4154463" cy="3570961"/>
          </a:xfrm>
        </p:spPr>
        <p:txBody>
          <a:bodyPr/>
          <a:lstStyle/>
          <a:p>
            <a:pPr marL="285750" indent="-285750">
              <a:buFont typeface="Arial" panose="020B0604020202020204" pitchFamily="34" charset="0"/>
              <a:buChar char="•"/>
            </a:pPr>
            <a:r>
              <a:rPr lang="en-US" dirty="0"/>
              <a:t>Typically utilized for tasks involving sequences</a:t>
            </a:r>
          </a:p>
          <a:p>
            <a:pPr marL="285750" indent="-285750">
              <a:buFont typeface="Arial" panose="020B0604020202020204" pitchFamily="34" charset="0"/>
              <a:buChar char="•"/>
            </a:pPr>
            <a:r>
              <a:rPr lang="en-US" dirty="0"/>
              <a:t>Consists of two Recurrent Neural Networks (RNNs) processing the input sequence in forward and backward directions</a:t>
            </a:r>
          </a:p>
          <a:p>
            <a:pPr marL="788670" lvl="1" indent="-285750">
              <a:buFont typeface="Arial" panose="020B0604020202020204" pitchFamily="34" charset="0"/>
              <a:buChar char="-"/>
            </a:pPr>
            <a:r>
              <a:rPr lang="en-US" dirty="0"/>
              <a:t>Gated Recurrent Unit (GRU) was used as RNN in this study </a:t>
            </a:r>
          </a:p>
          <a:p>
            <a:pPr marL="285750" indent="-285750">
              <a:buFont typeface="Arial" panose="020B0604020202020204" pitchFamily="34" charset="0"/>
              <a:buChar char="•"/>
            </a:pPr>
            <a:r>
              <a:rPr lang="en-US" dirty="0"/>
              <a:t>Hidden state of a BRNN is an aggregation of the hidden states of the forward and backward RNNs</a:t>
            </a:r>
          </a:p>
        </p:txBody>
      </p:sp>
      <p:sp>
        <p:nvSpPr>
          <p:cNvPr id="4" name="Slide Number Placeholder 3">
            <a:extLst>
              <a:ext uri="{FF2B5EF4-FFF2-40B4-BE49-F238E27FC236}">
                <a16:creationId xmlns:a16="http://schemas.microsoft.com/office/drawing/2014/main" id="{F7B0DBD5-B763-4F7B-9E88-568F8BBA2E8F}"/>
              </a:ext>
            </a:extLst>
          </p:cNvPr>
          <p:cNvSpPr>
            <a:spLocks noGrp="1"/>
          </p:cNvSpPr>
          <p:nvPr>
            <p:ph type="sldNum" sz="quarter" idx="4"/>
          </p:nvPr>
        </p:nvSpPr>
        <p:spPr/>
        <p:txBody>
          <a:bodyPr/>
          <a:lstStyle/>
          <a:p>
            <a:fld id="{42C32FFB-F9AE-46F0-A233-A2E628258990}" type="slidenum">
              <a:rPr lang="en-US" smtClean="0"/>
              <a:pPr/>
              <a:t>11</a:t>
            </a:fld>
            <a:endParaRPr lang="en-US" sz="1000"/>
          </a:p>
        </p:txBody>
      </p:sp>
      <p:sp>
        <p:nvSpPr>
          <p:cNvPr id="5" name="Footer Placeholder 4">
            <a:extLst>
              <a:ext uri="{FF2B5EF4-FFF2-40B4-BE49-F238E27FC236}">
                <a16:creationId xmlns:a16="http://schemas.microsoft.com/office/drawing/2014/main" id="{EC9B1C04-9AF6-418C-8386-7AFB104D35EC}"/>
              </a:ext>
            </a:extLst>
          </p:cNvPr>
          <p:cNvSpPr>
            <a:spLocks noGrp="1"/>
          </p:cNvSpPr>
          <p:nvPr>
            <p:ph type="ftr" sz="quarter" idx="3"/>
          </p:nvPr>
        </p:nvSpPr>
        <p:spPr/>
        <p:txBody>
          <a:bodyPr/>
          <a:lstStyle/>
          <a:p>
            <a:r>
              <a:rPr lang="en-US" dirty="0"/>
              <a:t>AMIA 2019 Informatics Summit   |   amia.org</a:t>
            </a:r>
          </a:p>
        </p:txBody>
      </p:sp>
      <p:sp>
        <p:nvSpPr>
          <p:cNvPr id="6" name="Rectangle 5">
            <a:extLst>
              <a:ext uri="{FF2B5EF4-FFF2-40B4-BE49-F238E27FC236}">
                <a16:creationId xmlns:a16="http://schemas.microsoft.com/office/drawing/2014/main" id="{17EFD907-53D2-434D-AF7B-6B82F95066CB}"/>
              </a:ext>
            </a:extLst>
          </p:cNvPr>
          <p:cNvSpPr/>
          <p:nvPr/>
        </p:nvSpPr>
        <p:spPr>
          <a:xfrm>
            <a:off x="5282093" y="3488634"/>
            <a:ext cx="331374" cy="34752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7" name="Straight Arrow Connector 6">
            <a:extLst>
              <a:ext uri="{FF2B5EF4-FFF2-40B4-BE49-F238E27FC236}">
                <a16:creationId xmlns:a16="http://schemas.microsoft.com/office/drawing/2014/main" id="{4FE75101-D8C2-4F79-9AF2-D79F7F76D3D0}"/>
              </a:ext>
            </a:extLst>
          </p:cNvPr>
          <p:cNvCxnSpPr>
            <a:cxnSpLocks/>
            <a:stCxn id="20" idx="0"/>
            <a:endCxn id="6" idx="2"/>
          </p:cNvCxnSpPr>
          <p:nvPr/>
        </p:nvCxnSpPr>
        <p:spPr>
          <a:xfrm flipV="1">
            <a:off x="5225456" y="3836160"/>
            <a:ext cx="222324" cy="2994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9292B94-AE07-4093-873C-3405B06FE0AC}"/>
              </a:ext>
            </a:extLst>
          </p:cNvPr>
          <p:cNvCxnSpPr>
            <a:cxnSpLocks/>
          </p:cNvCxnSpPr>
          <p:nvPr/>
        </p:nvCxnSpPr>
        <p:spPr>
          <a:xfrm>
            <a:off x="5611955" y="3662397"/>
            <a:ext cx="301752"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C6C169AD-216A-486E-AD16-07B53B98F40B}"/>
              </a:ext>
            </a:extLst>
          </p:cNvPr>
          <p:cNvSpPr/>
          <p:nvPr/>
        </p:nvSpPr>
        <p:spPr>
          <a:xfrm>
            <a:off x="5913707" y="3488634"/>
            <a:ext cx="331374" cy="34752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0" name="Straight Arrow Connector 9">
            <a:extLst>
              <a:ext uri="{FF2B5EF4-FFF2-40B4-BE49-F238E27FC236}">
                <a16:creationId xmlns:a16="http://schemas.microsoft.com/office/drawing/2014/main" id="{EE846DD5-19C6-4C18-A28F-E451CD711E37}"/>
              </a:ext>
            </a:extLst>
          </p:cNvPr>
          <p:cNvCxnSpPr>
            <a:cxnSpLocks/>
            <a:stCxn id="21" idx="0"/>
            <a:endCxn id="9" idx="2"/>
          </p:cNvCxnSpPr>
          <p:nvPr/>
        </p:nvCxnSpPr>
        <p:spPr>
          <a:xfrm flipV="1">
            <a:off x="5886139" y="3836160"/>
            <a:ext cx="193255" cy="2994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9A5FB59-17AA-4989-A90B-20F6D84C7861}"/>
              </a:ext>
            </a:extLst>
          </p:cNvPr>
          <p:cNvCxnSpPr>
            <a:cxnSpLocks/>
          </p:cNvCxnSpPr>
          <p:nvPr/>
        </p:nvCxnSpPr>
        <p:spPr>
          <a:xfrm>
            <a:off x="6234933" y="3662397"/>
            <a:ext cx="301752"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EB168154-CCA7-4CC6-A248-A8A8325FE71B}"/>
              </a:ext>
            </a:extLst>
          </p:cNvPr>
          <p:cNvSpPr/>
          <p:nvPr/>
        </p:nvSpPr>
        <p:spPr>
          <a:xfrm>
            <a:off x="6536685" y="3488634"/>
            <a:ext cx="331374" cy="34752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3" name="Straight Arrow Connector 12">
            <a:extLst>
              <a:ext uri="{FF2B5EF4-FFF2-40B4-BE49-F238E27FC236}">
                <a16:creationId xmlns:a16="http://schemas.microsoft.com/office/drawing/2014/main" id="{835C713B-A08F-493C-9746-E5831F73AEEC}"/>
              </a:ext>
            </a:extLst>
          </p:cNvPr>
          <p:cNvCxnSpPr>
            <a:cxnSpLocks/>
            <a:stCxn id="22" idx="0"/>
            <a:endCxn id="12" idx="2"/>
          </p:cNvCxnSpPr>
          <p:nvPr/>
        </p:nvCxnSpPr>
        <p:spPr>
          <a:xfrm flipV="1">
            <a:off x="6471735" y="3836160"/>
            <a:ext cx="230637" cy="299992"/>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4C19FE8C-074B-44AB-A240-9A48CBB41865}"/>
              </a:ext>
            </a:extLst>
          </p:cNvPr>
          <p:cNvSpPr/>
          <p:nvPr/>
        </p:nvSpPr>
        <p:spPr>
          <a:xfrm>
            <a:off x="7173584" y="3488634"/>
            <a:ext cx="331374" cy="34752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5" name="Straight Arrow Connector 14">
            <a:extLst>
              <a:ext uri="{FF2B5EF4-FFF2-40B4-BE49-F238E27FC236}">
                <a16:creationId xmlns:a16="http://schemas.microsoft.com/office/drawing/2014/main" id="{4A4A7950-CA94-429D-AB7C-ACCFE3FCAC94}"/>
              </a:ext>
            </a:extLst>
          </p:cNvPr>
          <p:cNvCxnSpPr>
            <a:cxnSpLocks/>
          </p:cNvCxnSpPr>
          <p:nvPr/>
        </p:nvCxnSpPr>
        <p:spPr>
          <a:xfrm>
            <a:off x="6868059" y="3672970"/>
            <a:ext cx="301752"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564CB9E6-30E1-4857-A1F0-2DA978D65B76}"/>
              </a:ext>
            </a:extLst>
          </p:cNvPr>
          <p:cNvSpPr/>
          <p:nvPr/>
        </p:nvSpPr>
        <p:spPr>
          <a:xfrm>
            <a:off x="7805198" y="3499207"/>
            <a:ext cx="331374" cy="34752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7" name="Straight Arrow Connector 16">
            <a:extLst>
              <a:ext uri="{FF2B5EF4-FFF2-40B4-BE49-F238E27FC236}">
                <a16:creationId xmlns:a16="http://schemas.microsoft.com/office/drawing/2014/main" id="{9E33AF55-F995-4434-8386-BEA3B1792AE9}"/>
              </a:ext>
            </a:extLst>
          </p:cNvPr>
          <p:cNvCxnSpPr>
            <a:cxnSpLocks/>
          </p:cNvCxnSpPr>
          <p:nvPr/>
        </p:nvCxnSpPr>
        <p:spPr>
          <a:xfrm>
            <a:off x="7499673" y="3683543"/>
            <a:ext cx="301752"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A07DE41F-298A-429D-9448-687D242B3B2B}"/>
              </a:ext>
            </a:extLst>
          </p:cNvPr>
          <p:cNvSpPr/>
          <p:nvPr/>
        </p:nvSpPr>
        <p:spPr>
          <a:xfrm>
            <a:off x="8440156" y="3499207"/>
            <a:ext cx="331374" cy="347526"/>
          </a:xfrm>
          <a:prstGeom prst="rect">
            <a:avLst/>
          </a:prstGeom>
          <a:solidFill>
            <a:schemeClr val="accent3">
              <a:lumMod val="40000"/>
              <a:lumOff val="60000"/>
              <a:alpha val="33000"/>
            </a:schemeClr>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19" name="Straight Arrow Connector 18">
            <a:extLst>
              <a:ext uri="{FF2B5EF4-FFF2-40B4-BE49-F238E27FC236}">
                <a16:creationId xmlns:a16="http://schemas.microsoft.com/office/drawing/2014/main" id="{A0B2E24B-0F27-469F-8CDC-6CC967468061}"/>
              </a:ext>
            </a:extLst>
          </p:cNvPr>
          <p:cNvCxnSpPr>
            <a:cxnSpLocks/>
          </p:cNvCxnSpPr>
          <p:nvPr/>
        </p:nvCxnSpPr>
        <p:spPr>
          <a:xfrm>
            <a:off x="8134631" y="3683543"/>
            <a:ext cx="301752" cy="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269C9339-FFE1-44BC-A463-CF9F8A72A762}"/>
              </a:ext>
            </a:extLst>
          </p:cNvPr>
          <p:cNvSpPr txBox="1"/>
          <p:nvPr/>
        </p:nvSpPr>
        <p:spPr>
          <a:xfrm>
            <a:off x="4933998" y="4135644"/>
            <a:ext cx="582916"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yeah</a:t>
            </a:r>
            <a:endParaRPr lang="en-US" sz="1600" baseline="-2500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54FB608B-DA3C-4930-A538-1F7C7F4B359D}"/>
              </a:ext>
            </a:extLst>
          </p:cNvPr>
          <p:cNvSpPr txBox="1"/>
          <p:nvPr/>
        </p:nvSpPr>
        <p:spPr>
          <a:xfrm>
            <a:off x="5771364" y="4135644"/>
            <a:ext cx="229550" cy="307777"/>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a:t>
            </a:r>
            <a:endParaRPr lang="en-US" sz="1400" baseline="-2500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F23AA801-10CC-48C0-9B37-35B3B7B9F696}"/>
              </a:ext>
            </a:extLst>
          </p:cNvPr>
          <p:cNvSpPr txBox="1"/>
          <p:nvPr/>
        </p:nvSpPr>
        <p:spPr>
          <a:xfrm>
            <a:off x="6197878" y="4136152"/>
            <a:ext cx="547714"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how</a:t>
            </a:r>
            <a:endParaRPr lang="en-US" sz="1600" baseline="-2500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EDCFA902-0F6A-4A2F-BB5A-1B8B66A20849}"/>
              </a:ext>
            </a:extLst>
          </p:cNvPr>
          <p:cNvSpPr txBox="1"/>
          <p:nvPr/>
        </p:nvSpPr>
        <p:spPr>
          <a:xfrm>
            <a:off x="6934792" y="4135644"/>
            <a:ext cx="360612"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to</a:t>
            </a:r>
            <a:endParaRPr lang="en-US" sz="1600" baseline="-25000"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91FCFB9F-AEF2-475A-8837-8A20D67C648D}"/>
              </a:ext>
            </a:extLst>
          </p:cNvPr>
          <p:cNvSpPr txBox="1"/>
          <p:nvPr/>
        </p:nvSpPr>
        <p:spPr>
          <a:xfrm>
            <a:off x="7518730" y="4136152"/>
            <a:ext cx="452047"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eat</a:t>
            </a:r>
            <a:endParaRPr lang="en-US" sz="1600" baseline="-25000"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31C75343-8702-40C0-A26D-CEF6EE552887}"/>
              </a:ext>
            </a:extLst>
          </p:cNvPr>
          <p:cNvSpPr txBox="1"/>
          <p:nvPr/>
        </p:nvSpPr>
        <p:spPr>
          <a:xfrm>
            <a:off x="8010835" y="4136152"/>
            <a:ext cx="701089"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better</a:t>
            </a:r>
            <a:endParaRPr lang="en-US" sz="1600" baseline="-25000" dirty="0">
              <a:latin typeface="Calibri" panose="020F0502020204030204" pitchFamily="34" charset="0"/>
              <a:cs typeface="Calibri" panose="020F0502020204030204" pitchFamily="34" charset="0"/>
            </a:endParaRPr>
          </a:p>
        </p:txBody>
      </p:sp>
      <p:cxnSp>
        <p:nvCxnSpPr>
          <p:cNvPr id="26" name="Straight Arrow Connector 25">
            <a:extLst>
              <a:ext uri="{FF2B5EF4-FFF2-40B4-BE49-F238E27FC236}">
                <a16:creationId xmlns:a16="http://schemas.microsoft.com/office/drawing/2014/main" id="{C634A55F-4A3F-4BB6-BAA2-426C9A6F76A5}"/>
              </a:ext>
            </a:extLst>
          </p:cNvPr>
          <p:cNvCxnSpPr>
            <a:cxnSpLocks/>
            <a:stCxn id="23" idx="0"/>
            <a:endCxn id="14" idx="2"/>
          </p:cNvCxnSpPr>
          <p:nvPr/>
        </p:nvCxnSpPr>
        <p:spPr>
          <a:xfrm flipV="1">
            <a:off x="7115098" y="3836160"/>
            <a:ext cx="224173" cy="299484"/>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B9AD77D-03FA-409C-9365-0C4DC8A2C304}"/>
              </a:ext>
            </a:extLst>
          </p:cNvPr>
          <p:cNvCxnSpPr>
            <a:cxnSpLocks/>
            <a:stCxn id="24" idx="0"/>
            <a:endCxn id="16" idx="2"/>
          </p:cNvCxnSpPr>
          <p:nvPr/>
        </p:nvCxnSpPr>
        <p:spPr>
          <a:xfrm flipV="1">
            <a:off x="7744754" y="3846733"/>
            <a:ext cx="226131" cy="289419"/>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5725E48-D36F-4965-AAD1-0FEB1E640F22}"/>
              </a:ext>
            </a:extLst>
          </p:cNvPr>
          <p:cNvCxnSpPr>
            <a:cxnSpLocks/>
            <a:stCxn id="25" idx="0"/>
            <a:endCxn id="18" idx="2"/>
          </p:cNvCxnSpPr>
          <p:nvPr/>
        </p:nvCxnSpPr>
        <p:spPr>
          <a:xfrm flipV="1">
            <a:off x="8361380" y="3846733"/>
            <a:ext cx="244463" cy="289419"/>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107725E2-C2BE-473B-962C-67FC17DE3EAA}"/>
              </a:ext>
            </a:extLst>
          </p:cNvPr>
          <p:cNvSpPr/>
          <p:nvPr/>
        </p:nvSpPr>
        <p:spPr>
          <a:xfrm>
            <a:off x="5033857" y="1537031"/>
            <a:ext cx="331374" cy="347526"/>
          </a:xfrm>
          <a:prstGeom prst="rect">
            <a:avLst/>
          </a:prstGeom>
          <a:solidFill>
            <a:schemeClr val="accent5">
              <a:lumMod val="60000"/>
              <a:lumOff val="40000"/>
              <a:alpha val="33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sp>
        <p:nvSpPr>
          <p:cNvPr id="30" name="Rectangle 29">
            <a:extLst>
              <a:ext uri="{FF2B5EF4-FFF2-40B4-BE49-F238E27FC236}">
                <a16:creationId xmlns:a16="http://schemas.microsoft.com/office/drawing/2014/main" id="{69F7B14C-FAD6-411D-AAF5-CCDD47BE7C87}"/>
              </a:ext>
            </a:extLst>
          </p:cNvPr>
          <p:cNvSpPr/>
          <p:nvPr/>
        </p:nvSpPr>
        <p:spPr>
          <a:xfrm>
            <a:off x="5665471" y="1537031"/>
            <a:ext cx="331374" cy="347526"/>
          </a:xfrm>
          <a:prstGeom prst="rect">
            <a:avLst/>
          </a:prstGeom>
          <a:solidFill>
            <a:schemeClr val="accent5">
              <a:lumMod val="60000"/>
              <a:lumOff val="40000"/>
              <a:alpha val="33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sp>
        <p:nvSpPr>
          <p:cNvPr id="31" name="Rectangle 30">
            <a:extLst>
              <a:ext uri="{FF2B5EF4-FFF2-40B4-BE49-F238E27FC236}">
                <a16:creationId xmlns:a16="http://schemas.microsoft.com/office/drawing/2014/main" id="{6E35552E-7C42-4A71-9EF3-9EE19F468FF0}"/>
              </a:ext>
            </a:extLst>
          </p:cNvPr>
          <p:cNvSpPr/>
          <p:nvPr/>
        </p:nvSpPr>
        <p:spPr>
          <a:xfrm>
            <a:off x="6288449" y="1537031"/>
            <a:ext cx="331374" cy="347526"/>
          </a:xfrm>
          <a:prstGeom prst="rect">
            <a:avLst/>
          </a:prstGeom>
          <a:solidFill>
            <a:schemeClr val="accent5">
              <a:lumMod val="60000"/>
              <a:lumOff val="40000"/>
              <a:alpha val="33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sp>
        <p:nvSpPr>
          <p:cNvPr id="32" name="Rectangle 31">
            <a:extLst>
              <a:ext uri="{FF2B5EF4-FFF2-40B4-BE49-F238E27FC236}">
                <a16:creationId xmlns:a16="http://schemas.microsoft.com/office/drawing/2014/main" id="{248F2433-4E4C-4818-8464-5288A6998B64}"/>
              </a:ext>
            </a:extLst>
          </p:cNvPr>
          <p:cNvSpPr/>
          <p:nvPr/>
        </p:nvSpPr>
        <p:spPr>
          <a:xfrm>
            <a:off x="6925348" y="1537031"/>
            <a:ext cx="331374" cy="347526"/>
          </a:xfrm>
          <a:prstGeom prst="rect">
            <a:avLst/>
          </a:prstGeom>
          <a:solidFill>
            <a:schemeClr val="accent5">
              <a:lumMod val="60000"/>
              <a:lumOff val="40000"/>
              <a:alpha val="33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33" name="Straight Arrow Connector 32">
            <a:extLst>
              <a:ext uri="{FF2B5EF4-FFF2-40B4-BE49-F238E27FC236}">
                <a16:creationId xmlns:a16="http://schemas.microsoft.com/office/drawing/2014/main" id="{33B1BB89-6DD8-4005-84EC-5916829B41E5}"/>
              </a:ext>
            </a:extLst>
          </p:cNvPr>
          <p:cNvCxnSpPr>
            <a:cxnSpLocks/>
          </p:cNvCxnSpPr>
          <p:nvPr/>
        </p:nvCxnSpPr>
        <p:spPr>
          <a:xfrm flipV="1">
            <a:off x="7091035" y="1237547"/>
            <a:ext cx="0" cy="2994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7C02C98-677E-43F6-95D3-16107516EA1D}"/>
              </a:ext>
            </a:extLst>
          </p:cNvPr>
          <p:cNvSpPr/>
          <p:nvPr/>
        </p:nvSpPr>
        <p:spPr>
          <a:xfrm>
            <a:off x="7556962" y="1547604"/>
            <a:ext cx="331374" cy="347526"/>
          </a:xfrm>
          <a:prstGeom prst="rect">
            <a:avLst/>
          </a:prstGeom>
          <a:solidFill>
            <a:schemeClr val="accent5">
              <a:lumMod val="60000"/>
              <a:lumOff val="40000"/>
              <a:alpha val="33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35" name="Straight Arrow Connector 34">
            <a:extLst>
              <a:ext uri="{FF2B5EF4-FFF2-40B4-BE49-F238E27FC236}">
                <a16:creationId xmlns:a16="http://schemas.microsoft.com/office/drawing/2014/main" id="{CADF6D26-9C8A-4C0A-942A-A23D71A71E1B}"/>
              </a:ext>
            </a:extLst>
          </p:cNvPr>
          <p:cNvCxnSpPr>
            <a:cxnSpLocks/>
          </p:cNvCxnSpPr>
          <p:nvPr/>
        </p:nvCxnSpPr>
        <p:spPr>
          <a:xfrm flipV="1">
            <a:off x="7722649" y="1248120"/>
            <a:ext cx="0" cy="2994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5C497ED1-2C5A-45BF-8CCC-2A744C4B3D7A}"/>
              </a:ext>
            </a:extLst>
          </p:cNvPr>
          <p:cNvSpPr/>
          <p:nvPr/>
        </p:nvSpPr>
        <p:spPr>
          <a:xfrm>
            <a:off x="8191920" y="1547604"/>
            <a:ext cx="331374" cy="347526"/>
          </a:xfrm>
          <a:prstGeom prst="rect">
            <a:avLst/>
          </a:prstGeom>
          <a:solidFill>
            <a:schemeClr val="accent5">
              <a:lumMod val="60000"/>
              <a:lumOff val="40000"/>
              <a:alpha val="33000"/>
            </a:schemeClr>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37" name="Straight Arrow Connector 36">
            <a:extLst>
              <a:ext uri="{FF2B5EF4-FFF2-40B4-BE49-F238E27FC236}">
                <a16:creationId xmlns:a16="http://schemas.microsoft.com/office/drawing/2014/main" id="{181E2BAA-7AD7-4738-8F28-92837901BB8F}"/>
              </a:ext>
            </a:extLst>
          </p:cNvPr>
          <p:cNvCxnSpPr>
            <a:cxnSpLocks/>
          </p:cNvCxnSpPr>
          <p:nvPr/>
        </p:nvCxnSpPr>
        <p:spPr>
          <a:xfrm flipV="1">
            <a:off x="8357607" y="1248120"/>
            <a:ext cx="0" cy="2994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7AEDF96A-1B65-4B5F-9292-66E04D90444B}"/>
              </a:ext>
            </a:extLst>
          </p:cNvPr>
          <p:cNvCxnSpPr>
            <a:cxnSpLocks/>
          </p:cNvCxnSpPr>
          <p:nvPr/>
        </p:nvCxnSpPr>
        <p:spPr>
          <a:xfrm flipV="1">
            <a:off x="5198031" y="1240205"/>
            <a:ext cx="0" cy="2994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A619BD0-71FF-4C9A-B24D-35E6E70F5CA4}"/>
              </a:ext>
            </a:extLst>
          </p:cNvPr>
          <p:cNvCxnSpPr>
            <a:cxnSpLocks/>
          </p:cNvCxnSpPr>
          <p:nvPr/>
        </p:nvCxnSpPr>
        <p:spPr>
          <a:xfrm flipV="1">
            <a:off x="5829645" y="1250778"/>
            <a:ext cx="0" cy="2994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6E696FA-D273-4300-AE24-C4A210590645}"/>
              </a:ext>
            </a:extLst>
          </p:cNvPr>
          <p:cNvCxnSpPr>
            <a:cxnSpLocks/>
          </p:cNvCxnSpPr>
          <p:nvPr/>
        </p:nvCxnSpPr>
        <p:spPr>
          <a:xfrm flipV="1">
            <a:off x="6464603" y="1250778"/>
            <a:ext cx="0" cy="299484"/>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86E265D3-25E0-4C12-8C04-559289678FDC}"/>
              </a:ext>
            </a:extLst>
          </p:cNvPr>
          <p:cNvSpPr txBox="1"/>
          <p:nvPr/>
        </p:nvSpPr>
        <p:spPr>
          <a:xfrm>
            <a:off x="4938850" y="850458"/>
            <a:ext cx="516163"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0</a:t>
            </a:r>
            <a:endParaRPr lang="en-US" sz="1600" baseline="-25000" dirty="0">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0E2A92D8-4C16-4DA2-96EC-C72C9481FE21}"/>
              </a:ext>
            </a:extLst>
          </p:cNvPr>
          <p:cNvSpPr txBox="1"/>
          <p:nvPr/>
        </p:nvSpPr>
        <p:spPr>
          <a:xfrm>
            <a:off x="5684046" y="858586"/>
            <a:ext cx="288861" cy="338554"/>
          </a:xfrm>
          <a:prstGeom prst="rect">
            <a:avLst/>
          </a:prstGeom>
          <a:noFill/>
        </p:spPr>
        <p:txBody>
          <a:bodyPr wrap="none" rtlCol="0">
            <a:spAutoFit/>
          </a:bodyPr>
          <a:lstStyle/>
          <a:p>
            <a:pPr algn="ctr"/>
            <a:r>
              <a:rPr lang="en-US" sz="1600" dirty="0">
                <a:latin typeface="CMU Bright Oblique"/>
                <a:cs typeface="CMU Bright Roman"/>
              </a:rPr>
              <a:t>0</a:t>
            </a:r>
            <a:endParaRPr lang="en-US" sz="1600" baseline="-25000" dirty="0">
              <a:latin typeface="CMU Bright Roman"/>
              <a:cs typeface="CMU Bright Roman"/>
            </a:endParaRPr>
          </a:p>
        </p:txBody>
      </p:sp>
      <p:sp>
        <p:nvSpPr>
          <p:cNvPr id="43" name="TextBox 42">
            <a:extLst>
              <a:ext uri="{FF2B5EF4-FFF2-40B4-BE49-F238E27FC236}">
                <a16:creationId xmlns:a16="http://schemas.microsoft.com/office/drawing/2014/main" id="{0F686582-06CF-4BB2-ADA5-B816DDE11027}"/>
              </a:ext>
            </a:extLst>
          </p:cNvPr>
          <p:cNvSpPr txBox="1"/>
          <p:nvPr/>
        </p:nvSpPr>
        <p:spPr>
          <a:xfrm>
            <a:off x="6312646" y="862672"/>
            <a:ext cx="2888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0</a:t>
            </a:r>
            <a:endParaRPr lang="en-US" sz="1600" baseline="-2500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824E40E3-3D78-476F-AAAE-E8468AFF966C}"/>
              </a:ext>
            </a:extLst>
          </p:cNvPr>
          <p:cNvSpPr txBox="1"/>
          <p:nvPr/>
        </p:nvSpPr>
        <p:spPr>
          <a:xfrm>
            <a:off x="6934682" y="857857"/>
            <a:ext cx="288862"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0</a:t>
            </a:r>
            <a:endParaRPr lang="en-US" sz="1600" baseline="-250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83B74477-9FFB-4767-BAC0-63C484088507}"/>
              </a:ext>
            </a:extLst>
          </p:cNvPr>
          <p:cNvSpPr txBox="1"/>
          <p:nvPr/>
        </p:nvSpPr>
        <p:spPr>
          <a:xfrm>
            <a:off x="7573690" y="850966"/>
            <a:ext cx="2888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0</a:t>
            </a:r>
            <a:endParaRPr lang="en-US" sz="1600" baseline="-25000" dirty="0">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FFF4C8AC-034E-4FBA-A673-2F15D9BA4EEC}"/>
              </a:ext>
            </a:extLst>
          </p:cNvPr>
          <p:cNvSpPr txBox="1"/>
          <p:nvPr/>
        </p:nvSpPr>
        <p:spPr>
          <a:xfrm>
            <a:off x="8225101" y="850583"/>
            <a:ext cx="288861" cy="338554"/>
          </a:xfrm>
          <a:prstGeom prst="rect">
            <a:avLst/>
          </a:prstGeom>
          <a:noFill/>
        </p:spPr>
        <p:txBody>
          <a:bodyPr wrap="none" rtlCol="0">
            <a:spAutoFit/>
          </a:bodyPr>
          <a:lstStyle/>
          <a:p>
            <a:pPr algn="ctr"/>
            <a:r>
              <a:rPr lang="en-US" sz="1600" dirty="0">
                <a:latin typeface="CMU Bright Oblique"/>
                <a:cs typeface="CMU Bright Roman"/>
              </a:rPr>
              <a:t>1</a:t>
            </a:r>
            <a:endParaRPr lang="en-US" sz="1600" baseline="-25000" dirty="0">
              <a:latin typeface="CMU Bright Roman"/>
              <a:cs typeface="CMU Bright Roman"/>
            </a:endParaRPr>
          </a:p>
        </p:txBody>
      </p: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232F68A7-DE02-4E74-8988-2C4C009A255A}"/>
                  </a:ext>
                </a:extLst>
              </p:cNvPr>
              <p:cNvSpPr/>
              <p:nvPr/>
            </p:nvSpPr>
            <p:spPr>
              <a:xfrm>
                <a:off x="4935098" y="2704527"/>
                <a:ext cx="331374" cy="398526"/>
              </a:xfrm>
              <a:prstGeom prst="rect">
                <a:avLst/>
              </a:prstGeom>
              <a:solidFill>
                <a:schemeClr val="accent2">
                  <a:lumMod val="60000"/>
                  <a:lumOff val="40000"/>
                  <a:alpha val="33000"/>
                </a:schemeClr>
              </a:solidFill>
              <a:ln>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i="1" smtClean="0">
                              <a:solidFill>
                                <a:srgbClr val="000000"/>
                              </a:solidFill>
                              <a:latin typeface="Cambria Math" panose="02040503050406030204" pitchFamily="18" charset="0"/>
                            </a:rPr>
                          </m:ctrlPr>
                        </m:accPr>
                        <m:e>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h</m:t>
                              </m:r>
                            </m:e>
                            <m:sub>
                              <m:r>
                                <a:rPr lang="en-US" sz="1600" b="0" i="1" smtClean="0">
                                  <a:solidFill>
                                    <a:srgbClr val="000000"/>
                                  </a:solidFill>
                                  <a:latin typeface="Cambria Math" panose="02040503050406030204" pitchFamily="18" charset="0"/>
                                </a:rPr>
                                <m:t>6</m:t>
                              </m:r>
                            </m:sub>
                          </m:sSub>
                        </m:e>
                      </m:acc>
                    </m:oMath>
                  </m:oMathPara>
                </a14:m>
                <a:endParaRPr lang="en-US" sz="1600" dirty="0">
                  <a:solidFill>
                    <a:srgbClr val="000000"/>
                  </a:solidFill>
                  <a:latin typeface="CMU Bright Roman"/>
                  <a:cs typeface="CMU Bright Roman"/>
                </a:endParaRPr>
              </a:p>
            </p:txBody>
          </p:sp>
        </mc:Choice>
        <mc:Fallback xmlns="">
          <p:sp>
            <p:nvSpPr>
              <p:cNvPr id="47" name="Rectangle 46">
                <a:extLst>
                  <a:ext uri="{FF2B5EF4-FFF2-40B4-BE49-F238E27FC236}">
                    <a16:creationId xmlns:a16="http://schemas.microsoft.com/office/drawing/2014/main" id="{232F68A7-DE02-4E74-8988-2C4C009A255A}"/>
                  </a:ext>
                </a:extLst>
              </p:cNvPr>
              <p:cNvSpPr>
                <a:spLocks noRot="1" noChangeAspect="1" noMove="1" noResize="1" noEditPoints="1" noAdjustHandles="1" noChangeArrowheads="1" noChangeShapeType="1" noTextEdit="1"/>
              </p:cNvSpPr>
              <p:nvPr/>
            </p:nvSpPr>
            <p:spPr>
              <a:xfrm>
                <a:off x="4935098" y="2704527"/>
                <a:ext cx="331374" cy="398526"/>
              </a:xfrm>
              <a:prstGeom prst="rect">
                <a:avLst/>
              </a:prstGeom>
              <a:blipFill>
                <a:blip r:embed="rId2"/>
                <a:stretch>
                  <a:fillRect l="-8929"/>
                </a:stretch>
              </a:blipFill>
              <a:ln>
                <a:solidFill>
                  <a:srgbClr val="C0504D"/>
                </a:solidFill>
              </a:ln>
              <a:effectLst/>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B0186833-0D6F-425D-96B2-4B897C5F3544}"/>
              </a:ext>
            </a:extLst>
          </p:cNvPr>
          <p:cNvCxnSpPr>
            <a:cxnSpLocks/>
          </p:cNvCxnSpPr>
          <p:nvPr/>
        </p:nvCxnSpPr>
        <p:spPr>
          <a:xfrm>
            <a:off x="5249720" y="2901150"/>
            <a:ext cx="301752" cy="0"/>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DDC0B72D-10D4-4D9B-9065-639D0DFE8FEB}"/>
              </a:ext>
            </a:extLst>
          </p:cNvPr>
          <p:cNvSpPr/>
          <p:nvPr/>
        </p:nvSpPr>
        <p:spPr>
          <a:xfrm>
            <a:off x="5551472" y="2727387"/>
            <a:ext cx="331374" cy="347526"/>
          </a:xfrm>
          <a:prstGeom prst="rect">
            <a:avLst/>
          </a:prstGeom>
          <a:solidFill>
            <a:schemeClr val="accent2">
              <a:lumMod val="60000"/>
              <a:lumOff val="40000"/>
              <a:alpha val="33000"/>
            </a:schemeClr>
          </a:solidFill>
          <a:ln>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50" name="Straight Arrow Connector 49">
            <a:extLst>
              <a:ext uri="{FF2B5EF4-FFF2-40B4-BE49-F238E27FC236}">
                <a16:creationId xmlns:a16="http://schemas.microsoft.com/office/drawing/2014/main" id="{9A030BD9-B5EA-4EED-874C-F06E14D2016D}"/>
              </a:ext>
            </a:extLst>
          </p:cNvPr>
          <p:cNvCxnSpPr>
            <a:cxnSpLocks/>
          </p:cNvCxnSpPr>
          <p:nvPr/>
        </p:nvCxnSpPr>
        <p:spPr>
          <a:xfrm>
            <a:off x="5872698" y="2901150"/>
            <a:ext cx="301752" cy="0"/>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551DD5D1-17D4-4B75-9050-A835B05934E5}"/>
              </a:ext>
            </a:extLst>
          </p:cNvPr>
          <p:cNvSpPr/>
          <p:nvPr/>
        </p:nvSpPr>
        <p:spPr>
          <a:xfrm>
            <a:off x="6174450" y="2727387"/>
            <a:ext cx="331374" cy="347526"/>
          </a:xfrm>
          <a:prstGeom prst="rect">
            <a:avLst/>
          </a:prstGeom>
          <a:solidFill>
            <a:schemeClr val="accent2">
              <a:lumMod val="60000"/>
              <a:lumOff val="40000"/>
              <a:alpha val="33000"/>
            </a:schemeClr>
          </a:solidFill>
          <a:ln>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sp>
        <p:nvSpPr>
          <p:cNvPr id="52" name="Rectangle 51">
            <a:extLst>
              <a:ext uri="{FF2B5EF4-FFF2-40B4-BE49-F238E27FC236}">
                <a16:creationId xmlns:a16="http://schemas.microsoft.com/office/drawing/2014/main" id="{24672834-8057-48AF-8AA7-5C3CE775D851}"/>
              </a:ext>
            </a:extLst>
          </p:cNvPr>
          <p:cNvSpPr/>
          <p:nvPr/>
        </p:nvSpPr>
        <p:spPr>
          <a:xfrm>
            <a:off x="6811349" y="2727387"/>
            <a:ext cx="331374" cy="347526"/>
          </a:xfrm>
          <a:prstGeom prst="rect">
            <a:avLst/>
          </a:prstGeom>
          <a:solidFill>
            <a:schemeClr val="accent2">
              <a:lumMod val="60000"/>
              <a:lumOff val="40000"/>
              <a:alpha val="33000"/>
            </a:schemeClr>
          </a:solidFill>
          <a:ln>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53" name="Straight Arrow Connector 52">
            <a:extLst>
              <a:ext uri="{FF2B5EF4-FFF2-40B4-BE49-F238E27FC236}">
                <a16:creationId xmlns:a16="http://schemas.microsoft.com/office/drawing/2014/main" id="{DD071748-D2A0-4AA6-B206-E815D2206BC4}"/>
              </a:ext>
            </a:extLst>
          </p:cNvPr>
          <p:cNvCxnSpPr>
            <a:cxnSpLocks/>
          </p:cNvCxnSpPr>
          <p:nvPr/>
        </p:nvCxnSpPr>
        <p:spPr>
          <a:xfrm>
            <a:off x="6505824" y="2911723"/>
            <a:ext cx="301752" cy="0"/>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F7A3808A-A8DB-42EE-B99D-82439B76C03C}"/>
              </a:ext>
            </a:extLst>
          </p:cNvPr>
          <p:cNvCxnSpPr>
            <a:cxnSpLocks/>
          </p:cNvCxnSpPr>
          <p:nvPr/>
        </p:nvCxnSpPr>
        <p:spPr>
          <a:xfrm flipV="1">
            <a:off x="6977036" y="1884557"/>
            <a:ext cx="113999" cy="842830"/>
          </a:xfrm>
          <a:prstGeom prst="straightConnector1">
            <a:avLst/>
          </a:prstGeom>
          <a:ln w="19050" cmpd="sng">
            <a:solidFill>
              <a:srgbClr val="C0504D"/>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F0788C8-9A7D-4EEA-B32B-68E47D8E9FC0}"/>
              </a:ext>
            </a:extLst>
          </p:cNvPr>
          <p:cNvSpPr/>
          <p:nvPr/>
        </p:nvSpPr>
        <p:spPr>
          <a:xfrm>
            <a:off x="7442963" y="2737960"/>
            <a:ext cx="331374" cy="347526"/>
          </a:xfrm>
          <a:prstGeom prst="rect">
            <a:avLst/>
          </a:prstGeom>
          <a:solidFill>
            <a:schemeClr val="accent2">
              <a:lumMod val="60000"/>
              <a:lumOff val="40000"/>
              <a:alpha val="33000"/>
            </a:schemeClr>
          </a:solidFill>
          <a:ln>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56" name="Straight Arrow Connector 55">
            <a:extLst>
              <a:ext uri="{FF2B5EF4-FFF2-40B4-BE49-F238E27FC236}">
                <a16:creationId xmlns:a16="http://schemas.microsoft.com/office/drawing/2014/main" id="{9392F4AD-E59A-4FBF-A88A-561FD046E96A}"/>
              </a:ext>
            </a:extLst>
          </p:cNvPr>
          <p:cNvCxnSpPr>
            <a:cxnSpLocks/>
          </p:cNvCxnSpPr>
          <p:nvPr/>
        </p:nvCxnSpPr>
        <p:spPr>
          <a:xfrm>
            <a:off x="7137438" y="2922296"/>
            <a:ext cx="301752" cy="0"/>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6297A01A-CF4C-48D2-9127-CA17E8A50680}"/>
              </a:ext>
            </a:extLst>
          </p:cNvPr>
          <p:cNvCxnSpPr>
            <a:cxnSpLocks/>
          </p:cNvCxnSpPr>
          <p:nvPr/>
        </p:nvCxnSpPr>
        <p:spPr>
          <a:xfrm flipV="1">
            <a:off x="7608650" y="1895130"/>
            <a:ext cx="113999" cy="842830"/>
          </a:xfrm>
          <a:prstGeom prst="straightConnector1">
            <a:avLst/>
          </a:prstGeom>
          <a:ln w="19050" cmpd="sng">
            <a:solidFill>
              <a:srgbClr val="C0504D"/>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627EEC08-059B-4FD9-BDBE-48590B6FD73B}"/>
              </a:ext>
            </a:extLst>
          </p:cNvPr>
          <p:cNvSpPr/>
          <p:nvPr/>
        </p:nvSpPr>
        <p:spPr>
          <a:xfrm>
            <a:off x="8077921" y="2737960"/>
            <a:ext cx="331374" cy="347526"/>
          </a:xfrm>
          <a:prstGeom prst="rect">
            <a:avLst/>
          </a:prstGeom>
          <a:solidFill>
            <a:schemeClr val="accent2">
              <a:lumMod val="60000"/>
              <a:lumOff val="40000"/>
              <a:alpha val="33000"/>
            </a:schemeClr>
          </a:solidFill>
          <a:ln>
            <a:solidFill>
              <a:srgbClr val="C0504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latin typeface="CMU Bright Roman"/>
              <a:cs typeface="CMU Bright Roman"/>
            </a:endParaRPr>
          </a:p>
        </p:txBody>
      </p:sp>
      <p:cxnSp>
        <p:nvCxnSpPr>
          <p:cNvPr id="59" name="Straight Arrow Connector 58">
            <a:extLst>
              <a:ext uri="{FF2B5EF4-FFF2-40B4-BE49-F238E27FC236}">
                <a16:creationId xmlns:a16="http://schemas.microsoft.com/office/drawing/2014/main" id="{D8F162F7-0DBA-4564-8566-A86A400CCA6A}"/>
              </a:ext>
            </a:extLst>
          </p:cNvPr>
          <p:cNvCxnSpPr>
            <a:cxnSpLocks/>
          </p:cNvCxnSpPr>
          <p:nvPr/>
        </p:nvCxnSpPr>
        <p:spPr>
          <a:xfrm>
            <a:off x="7772396" y="2922296"/>
            <a:ext cx="301752" cy="0"/>
          </a:xfrm>
          <a:prstGeom prst="straightConnector1">
            <a:avLst/>
          </a:prstGeom>
          <a:ln w="12700">
            <a:solidFill>
              <a:schemeClr val="tx1"/>
            </a:solidFill>
            <a:headEnd type="arrow"/>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0C682A71-2BC9-4562-9F02-C5200E28A57A}"/>
              </a:ext>
            </a:extLst>
          </p:cNvPr>
          <p:cNvCxnSpPr>
            <a:cxnSpLocks/>
          </p:cNvCxnSpPr>
          <p:nvPr/>
        </p:nvCxnSpPr>
        <p:spPr>
          <a:xfrm flipV="1">
            <a:off x="8243608" y="1895130"/>
            <a:ext cx="113999" cy="842830"/>
          </a:xfrm>
          <a:prstGeom prst="straightConnector1">
            <a:avLst/>
          </a:prstGeom>
          <a:ln w="19050" cmpd="sng">
            <a:solidFill>
              <a:srgbClr val="C0504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8480FDBA-FB4F-47AB-B6BD-1DDF3472DFDD}"/>
              </a:ext>
            </a:extLst>
          </p:cNvPr>
          <p:cNvCxnSpPr>
            <a:cxnSpLocks/>
          </p:cNvCxnSpPr>
          <p:nvPr/>
        </p:nvCxnSpPr>
        <p:spPr>
          <a:xfrm flipV="1">
            <a:off x="5084032" y="1884557"/>
            <a:ext cx="115512" cy="845488"/>
          </a:xfrm>
          <a:prstGeom prst="straightConnector1">
            <a:avLst/>
          </a:prstGeom>
          <a:ln w="19050" cmpd="sng">
            <a:solidFill>
              <a:srgbClr val="C0504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4ED90600-02FD-4FA0-A639-1A3A6DC6DE9E}"/>
              </a:ext>
            </a:extLst>
          </p:cNvPr>
          <p:cNvCxnSpPr>
            <a:cxnSpLocks/>
          </p:cNvCxnSpPr>
          <p:nvPr/>
        </p:nvCxnSpPr>
        <p:spPr>
          <a:xfrm flipV="1">
            <a:off x="5715646" y="1884557"/>
            <a:ext cx="115512" cy="856062"/>
          </a:xfrm>
          <a:prstGeom prst="straightConnector1">
            <a:avLst/>
          </a:prstGeom>
          <a:ln w="19050" cmpd="sng">
            <a:solidFill>
              <a:srgbClr val="C0504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AF3B292-165D-4279-97D7-3E3A5B4A8ECB}"/>
              </a:ext>
            </a:extLst>
          </p:cNvPr>
          <p:cNvCxnSpPr>
            <a:cxnSpLocks/>
          </p:cNvCxnSpPr>
          <p:nvPr/>
        </p:nvCxnSpPr>
        <p:spPr>
          <a:xfrm flipV="1">
            <a:off x="6350604" y="1884557"/>
            <a:ext cx="103532" cy="856062"/>
          </a:xfrm>
          <a:prstGeom prst="straightConnector1">
            <a:avLst/>
          </a:prstGeom>
          <a:ln w="19050" cmpd="sng">
            <a:solidFill>
              <a:srgbClr val="C0504D"/>
            </a:solidFill>
            <a:tailEnd type="arrow"/>
          </a:ln>
          <a:effectLst/>
        </p:spPr>
        <p:style>
          <a:lnRef idx="2">
            <a:schemeClr val="accent1"/>
          </a:lnRef>
          <a:fillRef idx="0">
            <a:schemeClr val="accent1"/>
          </a:fillRef>
          <a:effectRef idx="1">
            <a:schemeClr val="accent1"/>
          </a:effectRef>
          <a:fontRef idx="minor">
            <a:schemeClr val="tx1"/>
          </a:fontRef>
        </p:style>
      </p:cxnSp>
      <p:sp>
        <p:nvSpPr>
          <p:cNvPr id="64" name="Freeform 16">
            <a:extLst>
              <a:ext uri="{FF2B5EF4-FFF2-40B4-BE49-F238E27FC236}">
                <a16:creationId xmlns:a16="http://schemas.microsoft.com/office/drawing/2014/main" id="{3FA44810-90C3-4714-9CE1-3B920D08B572}"/>
              </a:ext>
            </a:extLst>
          </p:cNvPr>
          <p:cNvSpPr/>
          <p:nvPr/>
        </p:nvSpPr>
        <p:spPr>
          <a:xfrm>
            <a:off x="5021957" y="3074913"/>
            <a:ext cx="186830" cy="1040805"/>
          </a:xfrm>
          <a:custGeom>
            <a:avLst/>
            <a:gdLst>
              <a:gd name="connsiteX0" fmla="*/ 425257 w 425257"/>
              <a:gd name="connsiteY0" fmla="*/ 932973 h 932973"/>
              <a:gd name="connsiteX1" fmla="*/ 10578 w 425257"/>
              <a:gd name="connsiteY1" fmla="*/ 401697 h 932973"/>
              <a:gd name="connsiteX2" fmla="*/ 114248 w 425257"/>
              <a:gd name="connsiteY2" fmla="*/ 0 h 932973"/>
            </a:gdLst>
            <a:ahLst/>
            <a:cxnLst>
              <a:cxn ang="0">
                <a:pos x="connsiteX0" y="connsiteY0"/>
              </a:cxn>
              <a:cxn ang="0">
                <a:pos x="connsiteX1" y="connsiteY1"/>
              </a:cxn>
              <a:cxn ang="0">
                <a:pos x="connsiteX2" y="connsiteY2"/>
              </a:cxn>
            </a:cxnLst>
            <a:rect l="l" t="t" r="r" b="b"/>
            <a:pathLst>
              <a:path w="425257" h="932973">
                <a:moveTo>
                  <a:pt x="425257" y="932973"/>
                </a:moveTo>
                <a:cubicBezTo>
                  <a:pt x="243835" y="745082"/>
                  <a:pt x="62413" y="557192"/>
                  <a:pt x="10578" y="401697"/>
                </a:cubicBezTo>
                <a:cubicBezTo>
                  <a:pt x="-41257" y="246201"/>
                  <a:pt x="114248" y="0"/>
                  <a:pt x="114248" y="0"/>
                </a:cubicBezTo>
              </a:path>
            </a:pathLst>
          </a:cu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133">
            <a:extLst>
              <a:ext uri="{FF2B5EF4-FFF2-40B4-BE49-F238E27FC236}">
                <a16:creationId xmlns:a16="http://schemas.microsoft.com/office/drawing/2014/main" id="{F774B411-C2DB-48F9-B316-0031469E3EF5}"/>
              </a:ext>
            </a:extLst>
          </p:cNvPr>
          <p:cNvSpPr/>
          <p:nvPr/>
        </p:nvSpPr>
        <p:spPr>
          <a:xfrm>
            <a:off x="5668437" y="3074913"/>
            <a:ext cx="206424" cy="1036638"/>
          </a:xfrm>
          <a:custGeom>
            <a:avLst/>
            <a:gdLst>
              <a:gd name="connsiteX0" fmla="*/ 425257 w 425257"/>
              <a:gd name="connsiteY0" fmla="*/ 932973 h 932973"/>
              <a:gd name="connsiteX1" fmla="*/ 10578 w 425257"/>
              <a:gd name="connsiteY1" fmla="*/ 401697 h 932973"/>
              <a:gd name="connsiteX2" fmla="*/ 114248 w 425257"/>
              <a:gd name="connsiteY2" fmla="*/ 0 h 932973"/>
            </a:gdLst>
            <a:ahLst/>
            <a:cxnLst>
              <a:cxn ang="0">
                <a:pos x="connsiteX0" y="connsiteY0"/>
              </a:cxn>
              <a:cxn ang="0">
                <a:pos x="connsiteX1" y="connsiteY1"/>
              </a:cxn>
              <a:cxn ang="0">
                <a:pos x="connsiteX2" y="connsiteY2"/>
              </a:cxn>
            </a:cxnLst>
            <a:rect l="l" t="t" r="r" b="b"/>
            <a:pathLst>
              <a:path w="425257" h="932973">
                <a:moveTo>
                  <a:pt x="425257" y="932973"/>
                </a:moveTo>
                <a:cubicBezTo>
                  <a:pt x="243835" y="745082"/>
                  <a:pt x="62413" y="557192"/>
                  <a:pt x="10578" y="401697"/>
                </a:cubicBezTo>
                <a:cubicBezTo>
                  <a:pt x="-41257" y="246201"/>
                  <a:pt x="114248" y="0"/>
                  <a:pt x="114248" y="0"/>
                </a:cubicBezTo>
              </a:path>
            </a:pathLst>
          </a:cu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134">
            <a:extLst>
              <a:ext uri="{FF2B5EF4-FFF2-40B4-BE49-F238E27FC236}">
                <a16:creationId xmlns:a16="http://schemas.microsoft.com/office/drawing/2014/main" id="{F347A890-7B91-40F8-81F7-8CB3C75F84B9}"/>
              </a:ext>
            </a:extLst>
          </p:cNvPr>
          <p:cNvSpPr/>
          <p:nvPr/>
        </p:nvSpPr>
        <p:spPr>
          <a:xfrm>
            <a:off x="6280135" y="3074913"/>
            <a:ext cx="206424" cy="1036638"/>
          </a:xfrm>
          <a:custGeom>
            <a:avLst/>
            <a:gdLst>
              <a:gd name="connsiteX0" fmla="*/ 425257 w 425257"/>
              <a:gd name="connsiteY0" fmla="*/ 932973 h 932973"/>
              <a:gd name="connsiteX1" fmla="*/ 10578 w 425257"/>
              <a:gd name="connsiteY1" fmla="*/ 401697 h 932973"/>
              <a:gd name="connsiteX2" fmla="*/ 114248 w 425257"/>
              <a:gd name="connsiteY2" fmla="*/ 0 h 932973"/>
            </a:gdLst>
            <a:ahLst/>
            <a:cxnLst>
              <a:cxn ang="0">
                <a:pos x="connsiteX0" y="connsiteY0"/>
              </a:cxn>
              <a:cxn ang="0">
                <a:pos x="connsiteX1" y="connsiteY1"/>
              </a:cxn>
              <a:cxn ang="0">
                <a:pos x="connsiteX2" y="connsiteY2"/>
              </a:cxn>
            </a:cxnLst>
            <a:rect l="l" t="t" r="r" b="b"/>
            <a:pathLst>
              <a:path w="425257" h="932973">
                <a:moveTo>
                  <a:pt x="425257" y="932973"/>
                </a:moveTo>
                <a:cubicBezTo>
                  <a:pt x="243835" y="745082"/>
                  <a:pt x="62413" y="557192"/>
                  <a:pt x="10578" y="401697"/>
                </a:cubicBezTo>
                <a:cubicBezTo>
                  <a:pt x="-41257" y="246201"/>
                  <a:pt x="114248" y="0"/>
                  <a:pt x="114248" y="0"/>
                </a:cubicBezTo>
              </a:path>
            </a:pathLst>
          </a:cu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135">
            <a:extLst>
              <a:ext uri="{FF2B5EF4-FFF2-40B4-BE49-F238E27FC236}">
                <a16:creationId xmlns:a16="http://schemas.microsoft.com/office/drawing/2014/main" id="{2C99CFB4-7D34-4997-B7B4-BE94A2877BB3}"/>
              </a:ext>
            </a:extLst>
          </p:cNvPr>
          <p:cNvSpPr/>
          <p:nvPr/>
        </p:nvSpPr>
        <p:spPr>
          <a:xfrm>
            <a:off x="6931356" y="3074913"/>
            <a:ext cx="206424" cy="1036638"/>
          </a:xfrm>
          <a:custGeom>
            <a:avLst/>
            <a:gdLst>
              <a:gd name="connsiteX0" fmla="*/ 425257 w 425257"/>
              <a:gd name="connsiteY0" fmla="*/ 932973 h 932973"/>
              <a:gd name="connsiteX1" fmla="*/ 10578 w 425257"/>
              <a:gd name="connsiteY1" fmla="*/ 401697 h 932973"/>
              <a:gd name="connsiteX2" fmla="*/ 114248 w 425257"/>
              <a:gd name="connsiteY2" fmla="*/ 0 h 932973"/>
            </a:gdLst>
            <a:ahLst/>
            <a:cxnLst>
              <a:cxn ang="0">
                <a:pos x="connsiteX0" y="connsiteY0"/>
              </a:cxn>
              <a:cxn ang="0">
                <a:pos x="connsiteX1" y="connsiteY1"/>
              </a:cxn>
              <a:cxn ang="0">
                <a:pos x="connsiteX2" y="connsiteY2"/>
              </a:cxn>
            </a:cxnLst>
            <a:rect l="l" t="t" r="r" b="b"/>
            <a:pathLst>
              <a:path w="425257" h="932973">
                <a:moveTo>
                  <a:pt x="425257" y="932973"/>
                </a:moveTo>
                <a:cubicBezTo>
                  <a:pt x="243835" y="745082"/>
                  <a:pt x="62413" y="557192"/>
                  <a:pt x="10578" y="401697"/>
                </a:cubicBezTo>
                <a:cubicBezTo>
                  <a:pt x="-41257" y="246201"/>
                  <a:pt x="114248" y="0"/>
                  <a:pt x="114248" y="0"/>
                </a:cubicBezTo>
              </a:path>
            </a:pathLst>
          </a:cu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136">
            <a:extLst>
              <a:ext uri="{FF2B5EF4-FFF2-40B4-BE49-F238E27FC236}">
                <a16:creationId xmlns:a16="http://schemas.microsoft.com/office/drawing/2014/main" id="{E2D7BFA8-2B76-4EF5-8D22-85BCB5C0FBD3}"/>
              </a:ext>
            </a:extLst>
          </p:cNvPr>
          <p:cNvSpPr/>
          <p:nvPr/>
        </p:nvSpPr>
        <p:spPr>
          <a:xfrm>
            <a:off x="7551140" y="3074913"/>
            <a:ext cx="206424" cy="1036638"/>
          </a:xfrm>
          <a:custGeom>
            <a:avLst/>
            <a:gdLst>
              <a:gd name="connsiteX0" fmla="*/ 425257 w 425257"/>
              <a:gd name="connsiteY0" fmla="*/ 932973 h 932973"/>
              <a:gd name="connsiteX1" fmla="*/ 10578 w 425257"/>
              <a:gd name="connsiteY1" fmla="*/ 401697 h 932973"/>
              <a:gd name="connsiteX2" fmla="*/ 114248 w 425257"/>
              <a:gd name="connsiteY2" fmla="*/ 0 h 932973"/>
            </a:gdLst>
            <a:ahLst/>
            <a:cxnLst>
              <a:cxn ang="0">
                <a:pos x="connsiteX0" y="connsiteY0"/>
              </a:cxn>
              <a:cxn ang="0">
                <a:pos x="connsiteX1" y="connsiteY1"/>
              </a:cxn>
              <a:cxn ang="0">
                <a:pos x="connsiteX2" y="connsiteY2"/>
              </a:cxn>
            </a:cxnLst>
            <a:rect l="l" t="t" r="r" b="b"/>
            <a:pathLst>
              <a:path w="425257" h="932973">
                <a:moveTo>
                  <a:pt x="425257" y="932973"/>
                </a:moveTo>
                <a:cubicBezTo>
                  <a:pt x="243835" y="745082"/>
                  <a:pt x="62413" y="557192"/>
                  <a:pt x="10578" y="401697"/>
                </a:cubicBezTo>
                <a:cubicBezTo>
                  <a:pt x="-41257" y="246201"/>
                  <a:pt x="114248" y="0"/>
                  <a:pt x="114248" y="0"/>
                </a:cubicBezTo>
              </a:path>
            </a:pathLst>
          </a:cu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137">
            <a:extLst>
              <a:ext uri="{FF2B5EF4-FFF2-40B4-BE49-F238E27FC236}">
                <a16:creationId xmlns:a16="http://schemas.microsoft.com/office/drawing/2014/main" id="{CCBB269C-A9A4-4FD6-A8FD-CEB378614495}"/>
              </a:ext>
            </a:extLst>
          </p:cNvPr>
          <p:cNvSpPr/>
          <p:nvPr/>
        </p:nvSpPr>
        <p:spPr>
          <a:xfrm>
            <a:off x="8173863" y="3078562"/>
            <a:ext cx="206424" cy="1036638"/>
          </a:xfrm>
          <a:custGeom>
            <a:avLst/>
            <a:gdLst>
              <a:gd name="connsiteX0" fmla="*/ 425257 w 425257"/>
              <a:gd name="connsiteY0" fmla="*/ 932973 h 932973"/>
              <a:gd name="connsiteX1" fmla="*/ 10578 w 425257"/>
              <a:gd name="connsiteY1" fmla="*/ 401697 h 932973"/>
              <a:gd name="connsiteX2" fmla="*/ 114248 w 425257"/>
              <a:gd name="connsiteY2" fmla="*/ 0 h 932973"/>
            </a:gdLst>
            <a:ahLst/>
            <a:cxnLst>
              <a:cxn ang="0">
                <a:pos x="connsiteX0" y="connsiteY0"/>
              </a:cxn>
              <a:cxn ang="0">
                <a:pos x="connsiteX1" y="connsiteY1"/>
              </a:cxn>
              <a:cxn ang="0">
                <a:pos x="connsiteX2" y="connsiteY2"/>
              </a:cxn>
            </a:cxnLst>
            <a:rect l="l" t="t" r="r" b="b"/>
            <a:pathLst>
              <a:path w="425257" h="932973">
                <a:moveTo>
                  <a:pt x="425257" y="932973"/>
                </a:moveTo>
                <a:cubicBezTo>
                  <a:pt x="243835" y="745082"/>
                  <a:pt x="62413" y="557192"/>
                  <a:pt x="10578" y="401697"/>
                </a:cubicBezTo>
                <a:cubicBezTo>
                  <a:pt x="-41257" y="246201"/>
                  <a:pt x="114248" y="0"/>
                  <a:pt x="114248" y="0"/>
                </a:cubicBezTo>
              </a:path>
            </a:pathLst>
          </a:custGeom>
          <a:ln>
            <a:solidFill>
              <a:schemeClr val="accent2"/>
            </a:solidFill>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8D2BC19F-B575-4641-BB24-529872DFC88B}"/>
              </a:ext>
            </a:extLst>
          </p:cNvPr>
          <p:cNvCxnSpPr>
            <a:cxnSpLocks/>
            <a:stCxn id="18" idx="0"/>
            <a:endCxn id="36" idx="2"/>
          </p:cNvCxnSpPr>
          <p:nvPr/>
        </p:nvCxnSpPr>
        <p:spPr>
          <a:xfrm flipH="1" flipV="1">
            <a:off x="8357607" y="1895130"/>
            <a:ext cx="248236" cy="16040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7F1B125A-C01D-4589-8616-96170235E418}"/>
              </a:ext>
            </a:extLst>
          </p:cNvPr>
          <p:cNvCxnSpPr>
            <a:cxnSpLocks/>
            <a:stCxn id="16" idx="0"/>
            <a:endCxn id="34" idx="2"/>
          </p:cNvCxnSpPr>
          <p:nvPr/>
        </p:nvCxnSpPr>
        <p:spPr>
          <a:xfrm flipH="1" flipV="1">
            <a:off x="7722649" y="1895130"/>
            <a:ext cx="248236" cy="16040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0364F7B-0352-461D-9752-2A77D2CFA9CB}"/>
              </a:ext>
            </a:extLst>
          </p:cNvPr>
          <p:cNvCxnSpPr>
            <a:cxnSpLocks/>
            <a:stCxn id="14" idx="0"/>
            <a:endCxn id="32" idx="2"/>
          </p:cNvCxnSpPr>
          <p:nvPr/>
        </p:nvCxnSpPr>
        <p:spPr>
          <a:xfrm flipH="1" flipV="1">
            <a:off x="7091035" y="1884557"/>
            <a:ext cx="248236" cy="16040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B8C79015-2BFE-4D6C-9F12-D2817600A324}"/>
              </a:ext>
            </a:extLst>
          </p:cNvPr>
          <p:cNvCxnSpPr>
            <a:cxnSpLocks/>
            <a:stCxn id="12" idx="0"/>
            <a:endCxn id="31" idx="2"/>
          </p:cNvCxnSpPr>
          <p:nvPr/>
        </p:nvCxnSpPr>
        <p:spPr>
          <a:xfrm flipH="1" flipV="1">
            <a:off x="6454136" y="1884557"/>
            <a:ext cx="248236" cy="16040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171F67B7-3F56-48FF-B868-B5CAB074B360}"/>
              </a:ext>
            </a:extLst>
          </p:cNvPr>
          <p:cNvCxnSpPr>
            <a:cxnSpLocks/>
            <a:stCxn id="9" idx="0"/>
            <a:endCxn id="30" idx="2"/>
          </p:cNvCxnSpPr>
          <p:nvPr/>
        </p:nvCxnSpPr>
        <p:spPr>
          <a:xfrm flipH="1" flipV="1">
            <a:off x="5831158" y="1884557"/>
            <a:ext cx="248236" cy="16040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6DD38CB6-1FA2-421A-8096-3BE50CA47BC3}"/>
              </a:ext>
            </a:extLst>
          </p:cNvPr>
          <p:cNvCxnSpPr>
            <a:cxnSpLocks/>
            <a:stCxn id="6" idx="0"/>
            <a:endCxn id="29" idx="2"/>
          </p:cNvCxnSpPr>
          <p:nvPr/>
        </p:nvCxnSpPr>
        <p:spPr>
          <a:xfrm flipH="1" flipV="1">
            <a:off x="5199544" y="1884557"/>
            <a:ext cx="248236" cy="1604077"/>
          </a:xfrm>
          <a:prstGeom prst="straightConnector1">
            <a:avLst/>
          </a:prstGeom>
          <a:ln w="19050" cmpd="sng">
            <a:solidFill>
              <a:schemeClr val="accent3"/>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2BE4E099-8C98-489F-BBAF-F097532CCCB8}"/>
                  </a:ext>
                </a:extLst>
              </p:cNvPr>
              <p:cNvSpPr/>
              <p:nvPr/>
            </p:nvSpPr>
            <p:spPr>
              <a:xfrm>
                <a:off x="5308478" y="344366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rgbClr val="000000"/>
                              </a:solidFill>
                              <a:latin typeface="Cambria Math" panose="02040503050406030204" pitchFamily="18" charset="0"/>
                            </a:rPr>
                          </m:ctrlPr>
                        </m:accPr>
                        <m:e>
                          <m:sSub>
                            <m:sSubPr>
                              <m:ctrlPr>
                                <a:rPr lang="en-US" sz="1600" i="1">
                                  <a:solidFill>
                                    <a:srgbClr val="000000"/>
                                  </a:solidFill>
                                  <a:latin typeface="Cambria Math" panose="02040503050406030204" pitchFamily="18" charset="0"/>
                                  <a:cs typeface="CMU Bright Roman"/>
                                </a:rPr>
                              </m:ctrlPr>
                            </m:sSubPr>
                            <m:e>
                              <m:r>
                                <a:rPr lang="en-US" sz="1600" i="1">
                                  <a:solidFill>
                                    <a:srgbClr val="000000"/>
                                  </a:solidFill>
                                  <a:latin typeface="Cambria Math" panose="02040503050406030204" pitchFamily="18" charset="0"/>
                                  <a:cs typeface="CMU Bright Roman"/>
                                </a:rPr>
                                <m:t>h</m:t>
                              </m:r>
                            </m:e>
                            <m:sub>
                              <m:r>
                                <a:rPr lang="en-US" sz="1600" i="1">
                                  <a:solidFill>
                                    <a:srgbClr val="000000"/>
                                  </a:solidFill>
                                  <a:latin typeface="Cambria Math" panose="02040503050406030204" pitchFamily="18" charset="0"/>
                                  <a:cs typeface="CMU Bright Roman"/>
                                </a:rPr>
                                <m:t>1</m:t>
                              </m:r>
                            </m:sub>
                          </m:sSub>
                        </m:e>
                      </m:acc>
                    </m:oMath>
                  </m:oMathPara>
                </a14:m>
                <a:endParaRPr lang="en-US" sz="1600" dirty="0">
                  <a:solidFill>
                    <a:srgbClr val="000000"/>
                  </a:solidFill>
                  <a:latin typeface="CMU Bright Roman"/>
                  <a:cs typeface="CMU Bright Roman"/>
                </a:endParaRPr>
              </a:p>
            </p:txBody>
          </p:sp>
        </mc:Choice>
        <mc:Fallback xmlns="">
          <p:sp>
            <p:nvSpPr>
              <p:cNvPr id="77" name="Rectangle 76">
                <a:extLst>
                  <a:ext uri="{FF2B5EF4-FFF2-40B4-BE49-F238E27FC236}">
                    <a16:creationId xmlns:a16="http://schemas.microsoft.com/office/drawing/2014/main" id="{2BE4E099-8C98-489F-BBAF-F097532CCCB8}"/>
                  </a:ext>
                </a:extLst>
              </p:cNvPr>
              <p:cNvSpPr>
                <a:spLocks noRot="1" noChangeAspect="1" noMove="1" noResize="1" noEditPoints="1" noAdjustHandles="1" noChangeArrowheads="1" noChangeShapeType="1" noTextEdit="1"/>
              </p:cNvSpPr>
              <p:nvPr/>
            </p:nvSpPr>
            <p:spPr>
              <a:xfrm>
                <a:off x="5308478" y="3443667"/>
                <a:ext cx="331374" cy="398526"/>
              </a:xfrm>
              <a:prstGeom prst="rect">
                <a:avLst/>
              </a:prstGeom>
              <a:blipFill>
                <a:blip r:embed="rId3"/>
                <a:stretch>
                  <a:fillRect l="-9259"/>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8AFAD5B0-9368-4E5C-8A69-97204ACDE8EF}"/>
                  </a:ext>
                </a:extLst>
              </p:cNvPr>
              <p:cNvSpPr/>
              <p:nvPr/>
            </p:nvSpPr>
            <p:spPr>
              <a:xfrm>
                <a:off x="5956178" y="345890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rgbClr val="000000"/>
                              </a:solidFill>
                              <a:latin typeface="Cambria Math" panose="02040503050406030204" pitchFamily="18" charset="0"/>
                            </a:rPr>
                          </m:ctrlPr>
                        </m:accPr>
                        <m:e>
                          <m:sSub>
                            <m:sSubPr>
                              <m:ctrlPr>
                                <a:rPr lang="en-US" sz="1600" i="1">
                                  <a:solidFill>
                                    <a:srgbClr val="000000"/>
                                  </a:solidFill>
                                  <a:latin typeface="Cambria Math" panose="02040503050406030204" pitchFamily="18" charset="0"/>
                                  <a:cs typeface="CMU Bright Roman"/>
                                </a:rPr>
                              </m:ctrlPr>
                            </m:sSubPr>
                            <m:e>
                              <m:r>
                                <a:rPr lang="en-US" sz="1600" i="1">
                                  <a:solidFill>
                                    <a:srgbClr val="000000"/>
                                  </a:solidFill>
                                  <a:latin typeface="Cambria Math" panose="02040503050406030204" pitchFamily="18" charset="0"/>
                                  <a:cs typeface="CMU Bright Roman"/>
                                </a:rPr>
                                <m:t>h</m:t>
                              </m:r>
                            </m:e>
                            <m:sub>
                              <m:r>
                                <a:rPr lang="en-US" sz="1600" b="0" i="1" smtClean="0">
                                  <a:solidFill>
                                    <a:srgbClr val="000000"/>
                                  </a:solidFill>
                                  <a:latin typeface="Cambria Math" panose="02040503050406030204" pitchFamily="18" charset="0"/>
                                  <a:cs typeface="CMU Bright Roman"/>
                                </a:rPr>
                                <m:t>2</m:t>
                              </m:r>
                            </m:sub>
                          </m:sSub>
                        </m:e>
                      </m:acc>
                    </m:oMath>
                  </m:oMathPara>
                </a14:m>
                <a:endParaRPr lang="en-US" sz="1600" dirty="0">
                  <a:solidFill>
                    <a:srgbClr val="000000"/>
                  </a:solidFill>
                  <a:latin typeface="CMU Bright Roman"/>
                  <a:cs typeface="CMU Bright Roman"/>
                </a:endParaRPr>
              </a:p>
            </p:txBody>
          </p:sp>
        </mc:Choice>
        <mc:Fallback xmlns="">
          <p:sp>
            <p:nvSpPr>
              <p:cNvPr id="78" name="Rectangle 77">
                <a:extLst>
                  <a:ext uri="{FF2B5EF4-FFF2-40B4-BE49-F238E27FC236}">
                    <a16:creationId xmlns:a16="http://schemas.microsoft.com/office/drawing/2014/main" id="{8AFAD5B0-9368-4E5C-8A69-97204ACDE8EF}"/>
                  </a:ext>
                </a:extLst>
              </p:cNvPr>
              <p:cNvSpPr>
                <a:spLocks noRot="1" noChangeAspect="1" noMove="1" noResize="1" noEditPoints="1" noAdjustHandles="1" noChangeArrowheads="1" noChangeShapeType="1" noTextEdit="1"/>
              </p:cNvSpPr>
              <p:nvPr/>
            </p:nvSpPr>
            <p:spPr>
              <a:xfrm>
                <a:off x="5956178" y="3458907"/>
                <a:ext cx="331374" cy="398526"/>
              </a:xfrm>
              <a:prstGeom prst="rect">
                <a:avLst/>
              </a:prstGeom>
              <a:blipFill>
                <a:blip r:embed="rId4"/>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DD13D7A6-5FEC-4838-91CA-EBD8C07AEB17}"/>
                  </a:ext>
                </a:extLst>
              </p:cNvPr>
              <p:cNvSpPr/>
              <p:nvPr/>
            </p:nvSpPr>
            <p:spPr>
              <a:xfrm>
                <a:off x="6581018" y="345128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rgbClr val="000000"/>
                              </a:solidFill>
                              <a:latin typeface="Cambria Math" panose="02040503050406030204" pitchFamily="18" charset="0"/>
                            </a:rPr>
                          </m:ctrlPr>
                        </m:accPr>
                        <m:e>
                          <m:sSub>
                            <m:sSubPr>
                              <m:ctrlPr>
                                <a:rPr lang="en-US" sz="1600" i="1">
                                  <a:solidFill>
                                    <a:srgbClr val="000000"/>
                                  </a:solidFill>
                                  <a:latin typeface="Cambria Math" panose="02040503050406030204" pitchFamily="18" charset="0"/>
                                  <a:cs typeface="CMU Bright Roman"/>
                                </a:rPr>
                              </m:ctrlPr>
                            </m:sSubPr>
                            <m:e>
                              <m:r>
                                <a:rPr lang="en-US" sz="1600" i="1">
                                  <a:solidFill>
                                    <a:srgbClr val="000000"/>
                                  </a:solidFill>
                                  <a:latin typeface="Cambria Math" panose="02040503050406030204" pitchFamily="18" charset="0"/>
                                  <a:cs typeface="CMU Bright Roman"/>
                                </a:rPr>
                                <m:t>h</m:t>
                              </m:r>
                            </m:e>
                            <m:sub>
                              <m:r>
                                <a:rPr lang="en-US" sz="1600" b="0" i="1" smtClean="0">
                                  <a:solidFill>
                                    <a:srgbClr val="000000"/>
                                  </a:solidFill>
                                  <a:latin typeface="Cambria Math" panose="02040503050406030204" pitchFamily="18" charset="0"/>
                                  <a:cs typeface="CMU Bright Roman"/>
                                </a:rPr>
                                <m:t>3</m:t>
                              </m:r>
                            </m:sub>
                          </m:sSub>
                        </m:e>
                      </m:acc>
                    </m:oMath>
                  </m:oMathPara>
                </a14:m>
                <a:endParaRPr lang="en-US" sz="1600" dirty="0">
                  <a:solidFill>
                    <a:srgbClr val="000000"/>
                  </a:solidFill>
                  <a:latin typeface="CMU Bright Roman"/>
                  <a:cs typeface="CMU Bright Roman"/>
                </a:endParaRPr>
              </a:p>
            </p:txBody>
          </p:sp>
        </mc:Choice>
        <mc:Fallback xmlns="">
          <p:sp>
            <p:nvSpPr>
              <p:cNvPr id="79" name="Rectangle 78">
                <a:extLst>
                  <a:ext uri="{FF2B5EF4-FFF2-40B4-BE49-F238E27FC236}">
                    <a16:creationId xmlns:a16="http://schemas.microsoft.com/office/drawing/2014/main" id="{DD13D7A6-5FEC-4838-91CA-EBD8C07AEB17}"/>
                  </a:ext>
                </a:extLst>
              </p:cNvPr>
              <p:cNvSpPr>
                <a:spLocks noRot="1" noChangeAspect="1" noMove="1" noResize="1" noEditPoints="1" noAdjustHandles="1" noChangeArrowheads="1" noChangeShapeType="1" noTextEdit="1"/>
              </p:cNvSpPr>
              <p:nvPr/>
            </p:nvSpPr>
            <p:spPr>
              <a:xfrm>
                <a:off x="6581018" y="3451287"/>
                <a:ext cx="331374" cy="398526"/>
              </a:xfrm>
              <a:prstGeom prst="rect">
                <a:avLst/>
              </a:prstGeom>
              <a:blipFill>
                <a:blip r:embed="rId5"/>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E1D7F186-1CB4-41F3-A4B2-39816B017824}"/>
                  </a:ext>
                </a:extLst>
              </p:cNvPr>
              <p:cNvSpPr/>
              <p:nvPr/>
            </p:nvSpPr>
            <p:spPr>
              <a:xfrm>
                <a:off x="7228718" y="345890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rgbClr val="000000"/>
                              </a:solidFill>
                              <a:latin typeface="Cambria Math" panose="02040503050406030204" pitchFamily="18" charset="0"/>
                            </a:rPr>
                          </m:ctrlPr>
                        </m:accPr>
                        <m:e>
                          <m:sSub>
                            <m:sSubPr>
                              <m:ctrlPr>
                                <a:rPr lang="en-US" sz="1600" i="1">
                                  <a:solidFill>
                                    <a:srgbClr val="000000"/>
                                  </a:solidFill>
                                  <a:latin typeface="Cambria Math" panose="02040503050406030204" pitchFamily="18" charset="0"/>
                                  <a:cs typeface="CMU Bright Roman"/>
                                </a:rPr>
                              </m:ctrlPr>
                            </m:sSubPr>
                            <m:e>
                              <m:r>
                                <a:rPr lang="en-US" sz="1600" i="1">
                                  <a:solidFill>
                                    <a:srgbClr val="000000"/>
                                  </a:solidFill>
                                  <a:latin typeface="Cambria Math" panose="02040503050406030204" pitchFamily="18" charset="0"/>
                                  <a:cs typeface="CMU Bright Roman"/>
                                </a:rPr>
                                <m:t>h</m:t>
                              </m:r>
                            </m:e>
                            <m:sub>
                              <m:r>
                                <a:rPr lang="en-US" sz="1600" b="0" i="1" smtClean="0">
                                  <a:solidFill>
                                    <a:srgbClr val="000000"/>
                                  </a:solidFill>
                                  <a:latin typeface="Cambria Math" panose="02040503050406030204" pitchFamily="18" charset="0"/>
                                  <a:cs typeface="CMU Bright Roman"/>
                                </a:rPr>
                                <m:t>4</m:t>
                              </m:r>
                            </m:sub>
                          </m:sSub>
                        </m:e>
                      </m:acc>
                    </m:oMath>
                  </m:oMathPara>
                </a14:m>
                <a:endParaRPr lang="en-US" sz="1600" dirty="0">
                  <a:solidFill>
                    <a:srgbClr val="000000"/>
                  </a:solidFill>
                  <a:latin typeface="CMU Bright Roman"/>
                  <a:cs typeface="CMU Bright Roman"/>
                </a:endParaRPr>
              </a:p>
            </p:txBody>
          </p:sp>
        </mc:Choice>
        <mc:Fallback xmlns="">
          <p:sp>
            <p:nvSpPr>
              <p:cNvPr id="80" name="Rectangle 79">
                <a:extLst>
                  <a:ext uri="{FF2B5EF4-FFF2-40B4-BE49-F238E27FC236}">
                    <a16:creationId xmlns:a16="http://schemas.microsoft.com/office/drawing/2014/main" id="{E1D7F186-1CB4-41F3-A4B2-39816B017824}"/>
                  </a:ext>
                </a:extLst>
              </p:cNvPr>
              <p:cNvSpPr>
                <a:spLocks noRot="1" noChangeAspect="1" noMove="1" noResize="1" noEditPoints="1" noAdjustHandles="1" noChangeArrowheads="1" noChangeShapeType="1" noTextEdit="1"/>
              </p:cNvSpPr>
              <p:nvPr/>
            </p:nvSpPr>
            <p:spPr>
              <a:xfrm>
                <a:off x="7228718" y="3458907"/>
                <a:ext cx="331374" cy="398526"/>
              </a:xfrm>
              <a:prstGeom prst="rect">
                <a:avLst/>
              </a:prstGeom>
              <a:blipFill>
                <a:blip r:embed="rId6"/>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0B28194C-5FE9-4BB2-B739-F3B5AFE35086}"/>
                  </a:ext>
                </a:extLst>
              </p:cNvPr>
              <p:cNvSpPr/>
              <p:nvPr/>
            </p:nvSpPr>
            <p:spPr>
              <a:xfrm>
                <a:off x="7853558" y="346652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rgbClr val="000000"/>
                              </a:solidFill>
                              <a:latin typeface="Cambria Math" panose="02040503050406030204" pitchFamily="18" charset="0"/>
                            </a:rPr>
                          </m:ctrlPr>
                        </m:accPr>
                        <m:e>
                          <m:sSub>
                            <m:sSubPr>
                              <m:ctrlPr>
                                <a:rPr lang="en-US" sz="1600" i="1">
                                  <a:solidFill>
                                    <a:srgbClr val="000000"/>
                                  </a:solidFill>
                                  <a:latin typeface="Cambria Math" panose="02040503050406030204" pitchFamily="18" charset="0"/>
                                  <a:cs typeface="CMU Bright Roman"/>
                                </a:rPr>
                              </m:ctrlPr>
                            </m:sSubPr>
                            <m:e>
                              <m:r>
                                <a:rPr lang="en-US" sz="1600" i="1">
                                  <a:solidFill>
                                    <a:srgbClr val="000000"/>
                                  </a:solidFill>
                                  <a:latin typeface="Cambria Math" panose="02040503050406030204" pitchFamily="18" charset="0"/>
                                  <a:cs typeface="CMU Bright Roman"/>
                                </a:rPr>
                                <m:t>h</m:t>
                              </m:r>
                            </m:e>
                            <m:sub>
                              <m:r>
                                <a:rPr lang="en-US" sz="1600" b="0" i="1" smtClean="0">
                                  <a:solidFill>
                                    <a:srgbClr val="000000"/>
                                  </a:solidFill>
                                  <a:latin typeface="Cambria Math" panose="02040503050406030204" pitchFamily="18" charset="0"/>
                                  <a:cs typeface="CMU Bright Roman"/>
                                </a:rPr>
                                <m:t>5</m:t>
                              </m:r>
                            </m:sub>
                          </m:sSub>
                        </m:e>
                      </m:acc>
                    </m:oMath>
                  </m:oMathPara>
                </a14:m>
                <a:endParaRPr lang="en-US" sz="1600" dirty="0">
                  <a:solidFill>
                    <a:srgbClr val="000000"/>
                  </a:solidFill>
                  <a:latin typeface="CMU Bright Roman"/>
                  <a:cs typeface="CMU Bright Roman"/>
                </a:endParaRPr>
              </a:p>
            </p:txBody>
          </p:sp>
        </mc:Choice>
        <mc:Fallback xmlns="">
          <p:sp>
            <p:nvSpPr>
              <p:cNvPr id="81" name="Rectangle 80">
                <a:extLst>
                  <a:ext uri="{FF2B5EF4-FFF2-40B4-BE49-F238E27FC236}">
                    <a16:creationId xmlns:a16="http://schemas.microsoft.com/office/drawing/2014/main" id="{0B28194C-5FE9-4BB2-B739-F3B5AFE35086}"/>
                  </a:ext>
                </a:extLst>
              </p:cNvPr>
              <p:cNvSpPr>
                <a:spLocks noRot="1" noChangeAspect="1" noMove="1" noResize="1" noEditPoints="1" noAdjustHandles="1" noChangeArrowheads="1" noChangeShapeType="1" noTextEdit="1"/>
              </p:cNvSpPr>
              <p:nvPr/>
            </p:nvSpPr>
            <p:spPr>
              <a:xfrm>
                <a:off x="7853558" y="3466527"/>
                <a:ext cx="331374" cy="398526"/>
              </a:xfrm>
              <a:prstGeom prst="rect">
                <a:avLst/>
              </a:prstGeom>
              <a:blipFill>
                <a:blip r:embed="rId7"/>
                <a:stretch>
                  <a:fillRect l="-909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2B70D8CD-D2E4-4F7B-8D7E-4CDC615CDC0A}"/>
                  </a:ext>
                </a:extLst>
              </p:cNvPr>
              <p:cNvSpPr/>
              <p:nvPr/>
            </p:nvSpPr>
            <p:spPr>
              <a:xfrm>
                <a:off x="8470778" y="345128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b="0" i="1" smtClean="0">
                              <a:solidFill>
                                <a:srgbClr val="000000"/>
                              </a:solidFill>
                              <a:latin typeface="Cambria Math" panose="02040503050406030204" pitchFamily="18" charset="0"/>
                            </a:rPr>
                          </m:ctrlPr>
                        </m:accPr>
                        <m:e>
                          <m:sSub>
                            <m:sSubPr>
                              <m:ctrlPr>
                                <a:rPr lang="en-US" sz="1600" i="1">
                                  <a:solidFill>
                                    <a:srgbClr val="000000"/>
                                  </a:solidFill>
                                  <a:latin typeface="Cambria Math" panose="02040503050406030204" pitchFamily="18" charset="0"/>
                                  <a:cs typeface="CMU Bright Roman"/>
                                </a:rPr>
                              </m:ctrlPr>
                            </m:sSubPr>
                            <m:e>
                              <m:r>
                                <a:rPr lang="en-US" sz="1600" i="1">
                                  <a:solidFill>
                                    <a:srgbClr val="000000"/>
                                  </a:solidFill>
                                  <a:latin typeface="Cambria Math" panose="02040503050406030204" pitchFamily="18" charset="0"/>
                                  <a:cs typeface="CMU Bright Roman"/>
                                </a:rPr>
                                <m:t>h</m:t>
                              </m:r>
                            </m:e>
                            <m:sub>
                              <m:r>
                                <a:rPr lang="en-US" sz="1600" b="0" i="1" smtClean="0">
                                  <a:solidFill>
                                    <a:srgbClr val="000000"/>
                                  </a:solidFill>
                                  <a:latin typeface="Cambria Math" panose="02040503050406030204" pitchFamily="18" charset="0"/>
                                  <a:cs typeface="CMU Bright Roman"/>
                                </a:rPr>
                                <m:t>6</m:t>
                              </m:r>
                            </m:sub>
                          </m:sSub>
                        </m:e>
                      </m:acc>
                    </m:oMath>
                  </m:oMathPara>
                </a14:m>
                <a:endParaRPr lang="en-US" sz="1600" dirty="0">
                  <a:solidFill>
                    <a:srgbClr val="000000"/>
                  </a:solidFill>
                  <a:latin typeface="CMU Bright Roman"/>
                  <a:cs typeface="CMU Bright Roman"/>
                </a:endParaRPr>
              </a:p>
            </p:txBody>
          </p:sp>
        </mc:Choice>
        <mc:Fallback xmlns="">
          <p:sp>
            <p:nvSpPr>
              <p:cNvPr id="82" name="Rectangle 81">
                <a:extLst>
                  <a:ext uri="{FF2B5EF4-FFF2-40B4-BE49-F238E27FC236}">
                    <a16:creationId xmlns:a16="http://schemas.microsoft.com/office/drawing/2014/main" id="{2B70D8CD-D2E4-4F7B-8D7E-4CDC615CDC0A}"/>
                  </a:ext>
                </a:extLst>
              </p:cNvPr>
              <p:cNvSpPr>
                <a:spLocks noRot="1" noChangeAspect="1" noMove="1" noResize="1" noEditPoints="1" noAdjustHandles="1" noChangeArrowheads="1" noChangeShapeType="1" noTextEdit="1"/>
              </p:cNvSpPr>
              <p:nvPr/>
            </p:nvSpPr>
            <p:spPr>
              <a:xfrm>
                <a:off x="8470778" y="3451287"/>
                <a:ext cx="331374" cy="398526"/>
              </a:xfrm>
              <a:prstGeom prst="rect">
                <a:avLst/>
              </a:prstGeom>
              <a:blipFill>
                <a:blip r:embed="rId8"/>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6A243455-D320-4711-B4C6-DFFDBCE1AD94}"/>
                  </a:ext>
                </a:extLst>
              </p:cNvPr>
              <p:cNvSpPr/>
              <p:nvPr/>
            </p:nvSpPr>
            <p:spPr>
              <a:xfrm>
                <a:off x="5590418" y="268928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i="1" smtClean="0">
                              <a:solidFill>
                                <a:srgbClr val="000000"/>
                              </a:solidFill>
                              <a:latin typeface="Cambria Math" panose="02040503050406030204" pitchFamily="18" charset="0"/>
                            </a:rPr>
                          </m:ctrlPr>
                        </m:accPr>
                        <m:e>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h</m:t>
                              </m:r>
                            </m:e>
                            <m:sub>
                              <m:r>
                                <a:rPr lang="en-US" sz="1600" b="0" i="1" smtClean="0">
                                  <a:solidFill>
                                    <a:srgbClr val="000000"/>
                                  </a:solidFill>
                                  <a:latin typeface="Cambria Math" panose="02040503050406030204" pitchFamily="18" charset="0"/>
                                </a:rPr>
                                <m:t>5</m:t>
                              </m:r>
                            </m:sub>
                          </m:sSub>
                        </m:e>
                      </m:acc>
                    </m:oMath>
                  </m:oMathPara>
                </a14:m>
                <a:endParaRPr lang="en-US" sz="1600" dirty="0">
                  <a:solidFill>
                    <a:srgbClr val="000000"/>
                  </a:solidFill>
                  <a:latin typeface="CMU Bright Roman"/>
                  <a:cs typeface="CMU Bright Roman"/>
                </a:endParaRPr>
              </a:p>
            </p:txBody>
          </p:sp>
        </mc:Choice>
        <mc:Fallback xmlns="">
          <p:sp>
            <p:nvSpPr>
              <p:cNvPr id="83" name="Rectangle 82">
                <a:extLst>
                  <a:ext uri="{FF2B5EF4-FFF2-40B4-BE49-F238E27FC236}">
                    <a16:creationId xmlns:a16="http://schemas.microsoft.com/office/drawing/2014/main" id="{6A243455-D320-4711-B4C6-DFFDBCE1AD94}"/>
                  </a:ext>
                </a:extLst>
              </p:cNvPr>
              <p:cNvSpPr>
                <a:spLocks noRot="1" noChangeAspect="1" noMove="1" noResize="1" noEditPoints="1" noAdjustHandles="1" noChangeArrowheads="1" noChangeShapeType="1" noTextEdit="1"/>
              </p:cNvSpPr>
              <p:nvPr/>
            </p:nvSpPr>
            <p:spPr>
              <a:xfrm>
                <a:off x="5590418" y="2689287"/>
                <a:ext cx="331374" cy="398526"/>
              </a:xfrm>
              <a:prstGeom prst="rect">
                <a:avLst/>
              </a:prstGeom>
              <a:blipFill>
                <a:blip r:embed="rId9"/>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6E80563E-D74D-4D86-8646-2EA5A50D8BDA}"/>
                  </a:ext>
                </a:extLst>
              </p:cNvPr>
              <p:cNvSpPr/>
              <p:nvPr/>
            </p:nvSpPr>
            <p:spPr>
              <a:xfrm>
                <a:off x="8097398" y="269690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i="1" smtClean="0">
                              <a:solidFill>
                                <a:srgbClr val="000000"/>
                              </a:solidFill>
                              <a:latin typeface="Cambria Math" panose="02040503050406030204" pitchFamily="18" charset="0"/>
                            </a:rPr>
                          </m:ctrlPr>
                        </m:accPr>
                        <m:e>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h</m:t>
                              </m:r>
                            </m:e>
                            <m:sub>
                              <m:r>
                                <a:rPr lang="en-US" sz="1600" b="0" i="1" smtClean="0">
                                  <a:solidFill>
                                    <a:srgbClr val="000000"/>
                                  </a:solidFill>
                                  <a:latin typeface="Cambria Math" panose="02040503050406030204" pitchFamily="18" charset="0"/>
                                </a:rPr>
                                <m:t>1</m:t>
                              </m:r>
                            </m:sub>
                          </m:sSub>
                        </m:e>
                      </m:acc>
                    </m:oMath>
                  </m:oMathPara>
                </a14:m>
                <a:endParaRPr lang="en-US" sz="1600" dirty="0">
                  <a:solidFill>
                    <a:srgbClr val="000000"/>
                  </a:solidFill>
                  <a:latin typeface="CMU Bright Roman"/>
                  <a:cs typeface="CMU Bright Roman"/>
                </a:endParaRPr>
              </a:p>
            </p:txBody>
          </p:sp>
        </mc:Choice>
        <mc:Fallback xmlns="">
          <p:sp>
            <p:nvSpPr>
              <p:cNvPr id="84" name="Rectangle 83">
                <a:extLst>
                  <a:ext uri="{FF2B5EF4-FFF2-40B4-BE49-F238E27FC236}">
                    <a16:creationId xmlns:a16="http://schemas.microsoft.com/office/drawing/2014/main" id="{6E80563E-D74D-4D86-8646-2EA5A50D8BDA}"/>
                  </a:ext>
                </a:extLst>
              </p:cNvPr>
              <p:cNvSpPr>
                <a:spLocks noRot="1" noChangeAspect="1" noMove="1" noResize="1" noEditPoints="1" noAdjustHandles="1" noChangeArrowheads="1" noChangeShapeType="1" noTextEdit="1"/>
              </p:cNvSpPr>
              <p:nvPr/>
            </p:nvSpPr>
            <p:spPr>
              <a:xfrm>
                <a:off x="8097398" y="2696907"/>
                <a:ext cx="331374" cy="398526"/>
              </a:xfrm>
              <a:prstGeom prst="rect">
                <a:avLst/>
              </a:prstGeom>
              <a:blipFill>
                <a:blip r:embed="rId10"/>
                <a:stretch>
                  <a:fillRect l="-909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BF55C340-72F7-4FF2-B505-733BBCE0BEC3}"/>
                  </a:ext>
                </a:extLst>
              </p:cNvPr>
              <p:cNvSpPr/>
              <p:nvPr/>
            </p:nvSpPr>
            <p:spPr>
              <a:xfrm>
                <a:off x="7480178" y="269690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i="1" smtClean="0">
                              <a:solidFill>
                                <a:srgbClr val="000000"/>
                              </a:solidFill>
                              <a:latin typeface="Cambria Math" panose="02040503050406030204" pitchFamily="18" charset="0"/>
                            </a:rPr>
                          </m:ctrlPr>
                        </m:accPr>
                        <m:e>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h</m:t>
                              </m:r>
                            </m:e>
                            <m:sub>
                              <m:r>
                                <a:rPr lang="en-US" sz="1600" b="0" i="1" smtClean="0">
                                  <a:solidFill>
                                    <a:srgbClr val="000000"/>
                                  </a:solidFill>
                                  <a:latin typeface="Cambria Math" panose="02040503050406030204" pitchFamily="18" charset="0"/>
                                </a:rPr>
                                <m:t>2</m:t>
                              </m:r>
                            </m:sub>
                          </m:sSub>
                        </m:e>
                      </m:acc>
                    </m:oMath>
                  </m:oMathPara>
                </a14:m>
                <a:endParaRPr lang="en-US" sz="1600" dirty="0">
                  <a:solidFill>
                    <a:srgbClr val="000000"/>
                  </a:solidFill>
                  <a:latin typeface="CMU Bright Roman"/>
                  <a:cs typeface="CMU Bright Roman"/>
                </a:endParaRPr>
              </a:p>
            </p:txBody>
          </p:sp>
        </mc:Choice>
        <mc:Fallback xmlns="">
          <p:sp>
            <p:nvSpPr>
              <p:cNvPr id="85" name="Rectangle 84">
                <a:extLst>
                  <a:ext uri="{FF2B5EF4-FFF2-40B4-BE49-F238E27FC236}">
                    <a16:creationId xmlns:a16="http://schemas.microsoft.com/office/drawing/2014/main" id="{BF55C340-72F7-4FF2-B505-733BBCE0BEC3}"/>
                  </a:ext>
                </a:extLst>
              </p:cNvPr>
              <p:cNvSpPr>
                <a:spLocks noRot="1" noChangeAspect="1" noMove="1" noResize="1" noEditPoints="1" noAdjustHandles="1" noChangeArrowheads="1" noChangeShapeType="1" noTextEdit="1"/>
              </p:cNvSpPr>
              <p:nvPr/>
            </p:nvSpPr>
            <p:spPr>
              <a:xfrm>
                <a:off x="7480178" y="2696907"/>
                <a:ext cx="331374" cy="398526"/>
              </a:xfrm>
              <a:prstGeom prst="rect">
                <a:avLst/>
              </a:prstGeom>
              <a:blipFill>
                <a:blip r:embed="rId11"/>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98924E58-E1BA-4A85-A8CC-DEEFB9BCD6CD}"/>
                  </a:ext>
                </a:extLst>
              </p:cNvPr>
              <p:cNvSpPr/>
              <p:nvPr/>
            </p:nvSpPr>
            <p:spPr>
              <a:xfrm>
                <a:off x="6855338" y="268166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i="1" smtClean="0">
                              <a:solidFill>
                                <a:srgbClr val="000000"/>
                              </a:solidFill>
                              <a:latin typeface="Cambria Math" panose="02040503050406030204" pitchFamily="18" charset="0"/>
                            </a:rPr>
                          </m:ctrlPr>
                        </m:accPr>
                        <m:e>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h</m:t>
                              </m:r>
                            </m:e>
                            <m:sub>
                              <m:r>
                                <a:rPr lang="en-US" sz="1600" b="0" i="1" smtClean="0">
                                  <a:solidFill>
                                    <a:srgbClr val="000000"/>
                                  </a:solidFill>
                                  <a:latin typeface="Cambria Math" panose="02040503050406030204" pitchFamily="18" charset="0"/>
                                </a:rPr>
                                <m:t>3</m:t>
                              </m:r>
                            </m:sub>
                          </m:sSub>
                        </m:e>
                      </m:acc>
                    </m:oMath>
                  </m:oMathPara>
                </a14:m>
                <a:endParaRPr lang="en-US" sz="1600" dirty="0">
                  <a:solidFill>
                    <a:srgbClr val="000000"/>
                  </a:solidFill>
                  <a:latin typeface="CMU Bright Roman"/>
                  <a:cs typeface="CMU Bright Roman"/>
                </a:endParaRPr>
              </a:p>
            </p:txBody>
          </p:sp>
        </mc:Choice>
        <mc:Fallback xmlns="">
          <p:sp>
            <p:nvSpPr>
              <p:cNvPr id="86" name="Rectangle 85">
                <a:extLst>
                  <a:ext uri="{FF2B5EF4-FFF2-40B4-BE49-F238E27FC236}">
                    <a16:creationId xmlns:a16="http://schemas.microsoft.com/office/drawing/2014/main" id="{98924E58-E1BA-4A85-A8CC-DEEFB9BCD6CD}"/>
                  </a:ext>
                </a:extLst>
              </p:cNvPr>
              <p:cNvSpPr>
                <a:spLocks noRot="1" noChangeAspect="1" noMove="1" noResize="1" noEditPoints="1" noAdjustHandles="1" noChangeArrowheads="1" noChangeShapeType="1" noTextEdit="1"/>
              </p:cNvSpPr>
              <p:nvPr/>
            </p:nvSpPr>
            <p:spPr>
              <a:xfrm>
                <a:off x="6855338" y="2681667"/>
                <a:ext cx="331374" cy="398526"/>
              </a:xfrm>
              <a:prstGeom prst="rect">
                <a:avLst/>
              </a:prstGeom>
              <a:blipFill>
                <a:blip r:embed="rId12"/>
                <a:stretch>
                  <a:fillRect l="-11111"/>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30E4E511-7718-4725-889A-0E5575DCBCA5}"/>
                  </a:ext>
                </a:extLst>
              </p:cNvPr>
              <p:cNvSpPr/>
              <p:nvPr/>
            </p:nvSpPr>
            <p:spPr>
              <a:xfrm>
                <a:off x="6222878" y="2696907"/>
                <a:ext cx="331374" cy="398526"/>
              </a:xfrm>
              <a:prstGeom prst="rect">
                <a:avLst/>
              </a:prstGeom>
              <a:solidFill>
                <a:schemeClr val="accent2">
                  <a:lumMod val="60000"/>
                  <a:lumOff val="40000"/>
                  <a:alpha val="3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600" i="1" smtClean="0">
                              <a:solidFill>
                                <a:srgbClr val="000000"/>
                              </a:solidFill>
                              <a:latin typeface="Cambria Math" panose="02040503050406030204" pitchFamily="18" charset="0"/>
                            </a:rPr>
                          </m:ctrlPr>
                        </m:accPr>
                        <m:e>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h</m:t>
                              </m:r>
                            </m:e>
                            <m:sub>
                              <m:r>
                                <a:rPr lang="en-US" sz="1600" b="0" i="1" smtClean="0">
                                  <a:solidFill>
                                    <a:srgbClr val="000000"/>
                                  </a:solidFill>
                                  <a:latin typeface="Cambria Math" panose="02040503050406030204" pitchFamily="18" charset="0"/>
                                </a:rPr>
                                <m:t>4</m:t>
                              </m:r>
                            </m:sub>
                          </m:sSub>
                        </m:e>
                      </m:acc>
                    </m:oMath>
                  </m:oMathPara>
                </a14:m>
                <a:endParaRPr lang="en-US" sz="1600" dirty="0">
                  <a:solidFill>
                    <a:srgbClr val="000000"/>
                  </a:solidFill>
                  <a:latin typeface="CMU Bright Roman"/>
                  <a:cs typeface="CMU Bright Roman"/>
                </a:endParaRPr>
              </a:p>
            </p:txBody>
          </p:sp>
        </mc:Choice>
        <mc:Fallback xmlns="">
          <p:sp>
            <p:nvSpPr>
              <p:cNvPr id="87" name="Rectangle 86">
                <a:extLst>
                  <a:ext uri="{FF2B5EF4-FFF2-40B4-BE49-F238E27FC236}">
                    <a16:creationId xmlns:a16="http://schemas.microsoft.com/office/drawing/2014/main" id="{30E4E511-7718-4725-889A-0E5575DCBCA5}"/>
                  </a:ext>
                </a:extLst>
              </p:cNvPr>
              <p:cNvSpPr>
                <a:spLocks noRot="1" noChangeAspect="1" noMove="1" noResize="1" noEditPoints="1" noAdjustHandles="1" noChangeArrowheads="1" noChangeShapeType="1" noTextEdit="1"/>
              </p:cNvSpPr>
              <p:nvPr/>
            </p:nvSpPr>
            <p:spPr>
              <a:xfrm>
                <a:off x="6222878" y="2696907"/>
                <a:ext cx="331374" cy="398526"/>
              </a:xfrm>
              <a:prstGeom prst="rect">
                <a:avLst/>
              </a:prstGeom>
              <a:blipFill>
                <a:blip r:embed="rId13"/>
                <a:stretch>
                  <a:fillRect l="-11111"/>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3420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82461"/>
            <a:ext cx="6225146" cy="640175"/>
          </a:xfrm>
        </p:spPr>
        <p:txBody>
          <a:bodyPr/>
          <a:lstStyle/>
          <a:p>
            <a:r>
              <a:rPr lang="en-US" dirty="0"/>
              <a:t>Convolutional Recurrent Neural Network</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12</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08FD8B0D-83ED-40C4-A737-5D78FE953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F8F589D-76DA-422A-9ED5-9AE28F574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24" y="1845730"/>
            <a:ext cx="8054752" cy="2282279"/>
          </a:xfrm>
          <a:prstGeom prst="rect">
            <a:avLst/>
          </a:prstGeom>
        </p:spPr>
      </p:pic>
      <p:sp>
        <p:nvSpPr>
          <p:cNvPr id="9" name="Content Placeholder 2">
            <a:extLst>
              <a:ext uri="{FF2B5EF4-FFF2-40B4-BE49-F238E27FC236}">
                <a16:creationId xmlns:a16="http://schemas.microsoft.com/office/drawing/2014/main" id="{5449C2D7-0427-425B-9B09-C329C9E14B38}"/>
              </a:ext>
            </a:extLst>
          </p:cNvPr>
          <p:cNvSpPr txBox="1">
            <a:spLocks/>
          </p:cNvSpPr>
          <p:nvPr/>
        </p:nvSpPr>
        <p:spPr bwMode="auto">
          <a:xfrm>
            <a:off x="539954" y="1043796"/>
            <a:ext cx="8054752" cy="5779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r>
              <a:rPr lang="en-US" dirty="0"/>
              <a:t>CRNN = Convolutional Neural Network (CNN) + Bi-directional Recurrent Neural Network (BRNN) + Multilayer Perceptron (MLP)</a:t>
            </a:r>
          </a:p>
          <a:p>
            <a:endParaRPr lang="en-US" kern="0" dirty="0"/>
          </a:p>
        </p:txBody>
      </p:sp>
    </p:spTree>
    <p:extLst>
      <p:ext uri="{BB962C8B-B14F-4D97-AF65-F5344CB8AC3E}">
        <p14:creationId xmlns:p14="http://schemas.microsoft.com/office/powerpoint/2010/main" val="1521337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5093" y="868480"/>
            <a:ext cx="8053813" cy="3794960"/>
          </a:xfrm>
        </p:spPr>
        <p:txBody>
          <a:bodyPr/>
          <a:lstStyle/>
          <a:p>
            <a:pPr marL="285750" indent="-285750">
              <a:buFont typeface="Arial" panose="020B0604020202020204" pitchFamily="34" charset="0"/>
              <a:buChar char="•"/>
            </a:pPr>
            <a:r>
              <a:rPr lang="en-US" sz="1600" dirty="0"/>
              <a:t>Dimensionality of embeddings: 310</a:t>
            </a:r>
          </a:p>
          <a:p>
            <a:pPr marL="788670" lvl="1" indent="-285750">
              <a:buFont typeface="Arial" panose="020B0604020202020204" pitchFamily="34" charset="0"/>
              <a:buChar char="•"/>
            </a:pPr>
            <a:r>
              <a:rPr lang="en-US" sz="1200" dirty="0"/>
              <a:t>Word and punctuation marks: 300</a:t>
            </a:r>
          </a:p>
          <a:p>
            <a:pPr marL="788670" lvl="1" indent="-285750">
              <a:buFont typeface="Arial" panose="020B0604020202020204" pitchFamily="34" charset="0"/>
              <a:buChar char="•"/>
            </a:pPr>
            <a:r>
              <a:rPr lang="en-US" sz="1200" dirty="0"/>
              <a:t>POS tags: 10</a:t>
            </a:r>
          </a:p>
          <a:p>
            <a:pPr marL="285750" indent="-285750">
              <a:buFont typeface="Arial" panose="020B0604020202020204" pitchFamily="34" charset="0"/>
              <a:buChar char="•"/>
            </a:pPr>
            <a:r>
              <a:rPr lang="en-US" sz="1600" dirty="0"/>
              <a:t>Convolutional Neural Network:</a:t>
            </a:r>
          </a:p>
          <a:p>
            <a:pPr marL="788670" lvl="1" indent="-285750">
              <a:buFont typeface="Arial" panose="020B0604020202020204" pitchFamily="34" charset="0"/>
              <a:buChar char="•"/>
            </a:pPr>
            <a:r>
              <a:rPr lang="en-US" sz="1200" dirty="0"/>
              <a:t>Filter length in the convolution layer: 7</a:t>
            </a:r>
          </a:p>
          <a:p>
            <a:pPr marL="788670" lvl="1" indent="-285750">
              <a:buFont typeface="Arial" panose="020B0604020202020204" pitchFamily="34" charset="0"/>
              <a:buChar char="•"/>
            </a:pPr>
            <a:r>
              <a:rPr lang="en-US" sz="1200" dirty="0"/>
              <a:t># of filters: 100</a:t>
            </a:r>
          </a:p>
          <a:p>
            <a:pPr marL="788670" lvl="1" indent="-285750">
              <a:buFont typeface="Arial" panose="020B0604020202020204" pitchFamily="34" charset="0"/>
              <a:buChar char="•"/>
            </a:pPr>
            <a:r>
              <a:rPr lang="en-US" sz="1200" dirty="0"/>
              <a:t>k-max pooling: 3</a:t>
            </a:r>
          </a:p>
          <a:p>
            <a:pPr marL="285750" indent="-285750">
              <a:buFont typeface="Arial" panose="020B0604020202020204" pitchFamily="34" charset="0"/>
              <a:buChar char="•"/>
            </a:pPr>
            <a:r>
              <a:rPr lang="en-US" sz="1600" dirty="0"/>
              <a:t>Bi-directional Recurrent Neural Networks:</a:t>
            </a:r>
          </a:p>
          <a:p>
            <a:pPr marL="788670" lvl="1" indent="-285750">
              <a:buFont typeface="Arial" panose="020B0604020202020204" pitchFamily="34" charset="0"/>
              <a:buChar char="•"/>
            </a:pPr>
            <a:r>
              <a:rPr lang="en-US" sz="1200" dirty="0"/>
              <a:t>Activation function: hyperbolic tangent</a:t>
            </a:r>
          </a:p>
          <a:p>
            <a:pPr marL="788670" lvl="1" indent="-285750">
              <a:buFont typeface="Arial" panose="020B0604020202020204" pitchFamily="34" charset="0"/>
              <a:buChar char="•"/>
            </a:pPr>
            <a:r>
              <a:rPr lang="en-US" sz="1200" dirty="0"/>
              <a:t># of dimensions in the hidden state of RNNs: 200 </a:t>
            </a:r>
          </a:p>
          <a:p>
            <a:pPr marL="285750" indent="-285750">
              <a:buFont typeface="Arial" panose="020B0604020202020204" pitchFamily="34" charset="0"/>
              <a:buChar char="•"/>
            </a:pPr>
            <a:r>
              <a:rPr lang="en-US" sz="1600" dirty="0"/>
              <a:t>Optimization</a:t>
            </a:r>
          </a:p>
          <a:p>
            <a:pPr marL="788670" lvl="1" indent="-285750">
              <a:buFont typeface="Arial" panose="020B0604020202020204" pitchFamily="34" charset="0"/>
              <a:buChar char="•"/>
            </a:pPr>
            <a:r>
              <a:rPr lang="en-US" sz="1200" dirty="0"/>
              <a:t>Adam with 50 epochs, batch size of 32 and learning rate of 0.001</a:t>
            </a:r>
          </a:p>
          <a:p>
            <a:pPr marL="788670" lvl="1" indent="-285750">
              <a:buFont typeface="Arial" panose="020B0604020202020204" pitchFamily="34" charset="0"/>
              <a:buChar char="•"/>
            </a:pPr>
            <a:r>
              <a:rPr lang="en-US" sz="1200" dirty="0"/>
              <a:t>Dropout and early stopping strategy were applied to prevent overfitting</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13</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08FD8B0D-83ED-40C4-A737-5D78FE953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4C2E84D-92FB-42F2-9BBB-B29C1DCF18BC}"/>
              </a:ext>
            </a:extLst>
          </p:cNvPr>
          <p:cNvSpPr>
            <a:spLocks noGrp="1"/>
          </p:cNvSpPr>
          <p:nvPr>
            <p:ph type="title"/>
          </p:nvPr>
        </p:nvSpPr>
        <p:spPr>
          <a:xfrm>
            <a:off x="547730" y="377927"/>
            <a:ext cx="6225146" cy="344710"/>
          </a:xfrm>
        </p:spPr>
        <p:txBody>
          <a:bodyPr/>
          <a:lstStyle/>
          <a:p>
            <a:r>
              <a:rPr lang="en-US" sz="2800" dirty="0"/>
              <a:t>Parameter settings</a:t>
            </a:r>
            <a:endParaRPr lang="en-US" dirty="0"/>
          </a:p>
        </p:txBody>
      </p:sp>
    </p:spTree>
    <p:extLst>
      <p:ext uri="{BB962C8B-B14F-4D97-AF65-F5344CB8AC3E}">
        <p14:creationId xmlns:p14="http://schemas.microsoft.com/office/powerpoint/2010/main" val="24391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6104-256C-4223-906E-25F5F687174B}"/>
              </a:ext>
            </a:extLst>
          </p:cNvPr>
          <p:cNvSpPr>
            <a:spLocks noGrp="1"/>
          </p:cNvSpPr>
          <p:nvPr>
            <p:ph type="title"/>
          </p:nvPr>
        </p:nvSpPr>
        <p:spPr>
          <a:xfrm>
            <a:off x="547730" y="402548"/>
            <a:ext cx="6085983" cy="320088"/>
          </a:xfrm>
        </p:spPr>
        <p:txBody>
          <a:bodyPr/>
          <a:lstStyle/>
          <a:p>
            <a:r>
              <a:rPr lang="en-US" dirty="0"/>
              <a:t>Parameter tuning </a:t>
            </a:r>
          </a:p>
        </p:txBody>
      </p:sp>
      <p:sp>
        <p:nvSpPr>
          <p:cNvPr id="3" name="Content Placeholder 2">
            <a:extLst>
              <a:ext uri="{FF2B5EF4-FFF2-40B4-BE49-F238E27FC236}">
                <a16:creationId xmlns:a16="http://schemas.microsoft.com/office/drawing/2014/main" id="{D35FDF2D-C513-4D8B-B01C-A613BDF2D350}"/>
              </a:ext>
            </a:extLst>
          </p:cNvPr>
          <p:cNvSpPr>
            <a:spLocks noGrp="1"/>
          </p:cNvSpPr>
          <p:nvPr>
            <p:ph sz="quarter" idx="12"/>
          </p:nvPr>
        </p:nvSpPr>
        <p:spPr>
          <a:xfrm>
            <a:off x="576619" y="1078276"/>
            <a:ext cx="3926801" cy="649582"/>
          </a:xfrm>
        </p:spPr>
        <p:txBody>
          <a:bodyPr/>
          <a:lstStyle/>
          <a:p>
            <a:r>
              <a:rPr lang="en-US" sz="1400" dirty="0"/>
              <a:t>Performance of CRNN by varying the number of embedding dimensions</a:t>
            </a:r>
          </a:p>
        </p:txBody>
      </p:sp>
      <p:sp>
        <p:nvSpPr>
          <p:cNvPr id="4" name="Slide Number Placeholder 3">
            <a:extLst>
              <a:ext uri="{FF2B5EF4-FFF2-40B4-BE49-F238E27FC236}">
                <a16:creationId xmlns:a16="http://schemas.microsoft.com/office/drawing/2014/main" id="{70ED638E-435C-46E5-8B25-141D6AA72205}"/>
              </a:ext>
            </a:extLst>
          </p:cNvPr>
          <p:cNvSpPr>
            <a:spLocks noGrp="1"/>
          </p:cNvSpPr>
          <p:nvPr>
            <p:ph type="sldNum" sz="quarter" idx="4"/>
          </p:nvPr>
        </p:nvSpPr>
        <p:spPr/>
        <p:txBody>
          <a:bodyPr/>
          <a:lstStyle/>
          <a:p>
            <a:fld id="{42C32FFB-F9AE-46F0-A233-A2E628258990}" type="slidenum">
              <a:rPr lang="en-US" smtClean="0"/>
              <a:pPr/>
              <a:t>14</a:t>
            </a:fld>
            <a:endParaRPr lang="en-US" sz="1000"/>
          </a:p>
        </p:txBody>
      </p:sp>
      <p:sp>
        <p:nvSpPr>
          <p:cNvPr id="5" name="Footer Placeholder 4">
            <a:extLst>
              <a:ext uri="{FF2B5EF4-FFF2-40B4-BE49-F238E27FC236}">
                <a16:creationId xmlns:a16="http://schemas.microsoft.com/office/drawing/2014/main" id="{649053C5-B5AB-4BC5-8A03-6B708BE7FC26}"/>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B1E56588-731A-4FBA-8C59-03979446D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C8CE71A-6E55-4B5A-B379-4A04CC26BBC3}"/>
              </a:ext>
            </a:extLst>
          </p:cNvPr>
          <p:cNvPicPr>
            <a:picLocks noChangeAspect="1"/>
          </p:cNvPicPr>
          <p:nvPr/>
        </p:nvPicPr>
        <p:blipFill>
          <a:blip r:embed="rId4"/>
          <a:stretch>
            <a:fillRect/>
          </a:stretch>
        </p:blipFill>
        <p:spPr>
          <a:xfrm>
            <a:off x="286352" y="1752807"/>
            <a:ext cx="8571296" cy="2486630"/>
          </a:xfrm>
          <a:prstGeom prst="rect">
            <a:avLst/>
          </a:prstGeom>
        </p:spPr>
      </p:pic>
      <p:sp>
        <p:nvSpPr>
          <p:cNvPr id="9" name="Content Placeholder 2">
            <a:extLst>
              <a:ext uri="{FF2B5EF4-FFF2-40B4-BE49-F238E27FC236}">
                <a16:creationId xmlns:a16="http://schemas.microsoft.com/office/drawing/2014/main" id="{35642B02-D5E0-424E-B624-2A911AB02EDC}"/>
              </a:ext>
            </a:extLst>
          </p:cNvPr>
          <p:cNvSpPr txBox="1">
            <a:spLocks/>
          </p:cNvSpPr>
          <p:nvPr/>
        </p:nvSpPr>
        <p:spPr bwMode="auto">
          <a:xfrm>
            <a:off x="4978741" y="1032556"/>
            <a:ext cx="3872523" cy="649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r>
              <a:rPr lang="en-US" sz="1400" kern="0" dirty="0"/>
              <a:t>Performance of MLP by varying the sliding window size</a:t>
            </a:r>
          </a:p>
        </p:txBody>
      </p:sp>
    </p:spTree>
    <p:extLst>
      <p:ext uri="{BB962C8B-B14F-4D97-AF65-F5344CB8AC3E}">
        <p14:creationId xmlns:p14="http://schemas.microsoft.com/office/powerpoint/2010/main" val="323497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Results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15</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16C60CC7-6676-44CC-8A67-89DA8A13E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1E587A20-BB8D-4C8D-8449-17C3F6E8EF25}"/>
              </a:ext>
            </a:extLst>
          </p:cNvPr>
          <p:cNvSpPr txBox="1">
            <a:spLocks/>
          </p:cNvSpPr>
          <p:nvPr/>
        </p:nvSpPr>
        <p:spPr bwMode="auto">
          <a:xfrm>
            <a:off x="539954" y="1043797"/>
            <a:ext cx="8056358" cy="361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r>
              <a:rPr lang="en-US" kern="0" dirty="0"/>
              <a:t>When only words were utilized:</a:t>
            </a:r>
          </a:p>
        </p:txBody>
      </p:sp>
      <p:graphicFrame>
        <p:nvGraphicFramePr>
          <p:cNvPr id="13" name="Content Placeholder 6">
            <a:extLst>
              <a:ext uri="{FF2B5EF4-FFF2-40B4-BE49-F238E27FC236}">
                <a16:creationId xmlns:a16="http://schemas.microsoft.com/office/drawing/2014/main" id="{A24CDC55-F749-4788-A722-E4EDB5B62C9D}"/>
              </a:ext>
            </a:extLst>
          </p:cNvPr>
          <p:cNvGraphicFramePr>
            <a:graphicFrameLocks/>
          </p:cNvGraphicFramePr>
          <p:nvPr>
            <p:extLst>
              <p:ext uri="{D42A27DB-BD31-4B8C-83A1-F6EECF244321}">
                <p14:modId xmlns:p14="http://schemas.microsoft.com/office/powerpoint/2010/main" val="3021287451"/>
              </p:ext>
            </p:extLst>
          </p:nvPr>
        </p:nvGraphicFramePr>
        <p:xfrm>
          <a:off x="547688" y="1552273"/>
          <a:ext cx="8054977" cy="2225040"/>
        </p:xfrm>
        <a:graphic>
          <a:graphicData uri="http://schemas.openxmlformats.org/drawingml/2006/table">
            <a:tbl>
              <a:tblPr firstRow="1" bandRow="1">
                <a:tableStyleId>{5C22544A-7EE6-4342-B048-85BDC9FD1C3A}</a:tableStyleId>
              </a:tblPr>
              <a:tblGrid>
                <a:gridCol w="1781606">
                  <a:extLst>
                    <a:ext uri="{9D8B030D-6E8A-4147-A177-3AD203B41FA5}">
                      <a16:colId xmlns:a16="http://schemas.microsoft.com/office/drawing/2014/main" val="1157712076"/>
                    </a:ext>
                  </a:extLst>
                </a:gridCol>
                <a:gridCol w="858823">
                  <a:extLst>
                    <a:ext uri="{9D8B030D-6E8A-4147-A177-3AD203B41FA5}">
                      <a16:colId xmlns:a16="http://schemas.microsoft.com/office/drawing/2014/main" val="3613495617"/>
                    </a:ext>
                  </a:extLst>
                </a:gridCol>
                <a:gridCol w="792760">
                  <a:extLst>
                    <a:ext uri="{9D8B030D-6E8A-4147-A177-3AD203B41FA5}">
                      <a16:colId xmlns:a16="http://schemas.microsoft.com/office/drawing/2014/main" val="213471618"/>
                    </a:ext>
                  </a:extLst>
                </a:gridCol>
                <a:gridCol w="836802">
                  <a:extLst>
                    <a:ext uri="{9D8B030D-6E8A-4147-A177-3AD203B41FA5}">
                      <a16:colId xmlns:a16="http://schemas.microsoft.com/office/drawing/2014/main" val="1355102114"/>
                    </a:ext>
                  </a:extLst>
                </a:gridCol>
                <a:gridCol w="764370">
                  <a:extLst>
                    <a:ext uri="{9D8B030D-6E8A-4147-A177-3AD203B41FA5}">
                      <a16:colId xmlns:a16="http://schemas.microsoft.com/office/drawing/2014/main" val="2042246340"/>
                    </a:ext>
                  </a:extLst>
                </a:gridCol>
                <a:gridCol w="1006872">
                  <a:extLst>
                    <a:ext uri="{9D8B030D-6E8A-4147-A177-3AD203B41FA5}">
                      <a16:colId xmlns:a16="http://schemas.microsoft.com/office/drawing/2014/main" val="3251010355"/>
                    </a:ext>
                  </a:extLst>
                </a:gridCol>
                <a:gridCol w="1006872">
                  <a:extLst>
                    <a:ext uri="{9D8B030D-6E8A-4147-A177-3AD203B41FA5}">
                      <a16:colId xmlns:a16="http://schemas.microsoft.com/office/drawing/2014/main" val="2274130413"/>
                    </a:ext>
                  </a:extLst>
                </a:gridCol>
                <a:gridCol w="1006872">
                  <a:extLst>
                    <a:ext uri="{9D8B030D-6E8A-4147-A177-3AD203B41FA5}">
                      <a16:colId xmlns:a16="http://schemas.microsoft.com/office/drawing/2014/main" val="1850994034"/>
                    </a:ext>
                  </a:extLst>
                </a:gridCol>
              </a:tblGrid>
              <a:tr h="370840">
                <a:tc rowSpan="2">
                  <a:txBody>
                    <a:bodyPr/>
                    <a:lstStyle/>
                    <a:p>
                      <a:r>
                        <a:rPr lang="en-US" dirty="0"/>
                        <a:t>Method</a:t>
                      </a:r>
                    </a:p>
                  </a:txBody>
                  <a:tcPr/>
                </a:tc>
                <a:tc gridSpan="3">
                  <a:txBody>
                    <a:bodyPr/>
                    <a:lstStyle/>
                    <a:p>
                      <a:r>
                        <a:rPr lang="en-US" dirty="0"/>
                        <a:t>New segment</a:t>
                      </a:r>
                    </a:p>
                  </a:txBody>
                  <a:tcPr/>
                </a:tc>
                <a:tc hMerge="1">
                  <a:txBody>
                    <a:bodyPr/>
                    <a:lstStyle/>
                    <a:p>
                      <a:endParaRPr lang="en-US" dirty="0"/>
                    </a:p>
                  </a:txBody>
                  <a:tcPr/>
                </a:tc>
                <a:tc hMerge="1">
                  <a:txBody>
                    <a:bodyPr/>
                    <a:lstStyle/>
                    <a:p>
                      <a:endParaRPr lang="en-US" dirty="0"/>
                    </a:p>
                  </a:txBody>
                  <a:tcPr/>
                </a:tc>
                <a:tc gridSpan="3">
                  <a:txBody>
                    <a:bodyPr/>
                    <a:lstStyle/>
                    <a:p>
                      <a:r>
                        <a:rPr lang="en-US" dirty="0"/>
                        <a:t>Overall</a:t>
                      </a:r>
                    </a:p>
                  </a:txBody>
                  <a:tcPr/>
                </a:tc>
                <a:tc hMerge="1">
                  <a:txBody>
                    <a:bodyPr/>
                    <a:lstStyle/>
                    <a:p>
                      <a:endParaRPr lang="en-US" dirty="0"/>
                    </a:p>
                  </a:txBody>
                  <a:tcPr/>
                </a:tc>
                <a:tc hMerge="1">
                  <a:txBody>
                    <a:bodyPr/>
                    <a:lstStyle/>
                    <a:p>
                      <a:endParaRPr lang="en-US" dirty="0"/>
                    </a:p>
                  </a:txBody>
                  <a:tcPr/>
                </a:tc>
                <a:tc rowSpan="2">
                  <a:txBody>
                    <a:bodyPr/>
                    <a:lstStyle/>
                    <a:p>
                      <a:r>
                        <a:rPr lang="en-US" dirty="0"/>
                        <a:t>AUPR</a:t>
                      </a:r>
                    </a:p>
                  </a:txBody>
                  <a:tcPr/>
                </a:tc>
                <a:extLst>
                  <a:ext uri="{0D108BD9-81ED-4DB2-BD59-A6C34878D82A}">
                    <a16:rowId xmlns:a16="http://schemas.microsoft.com/office/drawing/2014/main" val="766385744"/>
                  </a:ext>
                </a:extLst>
              </a:tr>
              <a:tr h="370840">
                <a:tc vMerge="1">
                  <a:txBody>
                    <a:bodyPr/>
                    <a:lstStyle/>
                    <a:p>
                      <a:endParaRPr lang="en-US" dirty="0"/>
                    </a:p>
                  </a:txBody>
                  <a:tcPr/>
                </a:tc>
                <a:tc>
                  <a:txBody>
                    <a:bodyPr/>
                    <a:lstStyle/>
                    <a:p>
                      <a:pPr marL="635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Precision</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0" marR="0" algn="ctr">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Recall</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635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F1-Score</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635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Precision</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0" marR="0" algn="ctr">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Recall</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762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F1-Score</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vMerge="1">
                  <a:txBody>
                    <a:bodyPr/>
                    <a:lstStyle/>
                    <a:p>
                      <a:pPr marL="76200" marR="0">
                        <a:lnSpc>
                          <a:spcPts val="1095"/>
                        </a:lnSpc>
                        <a:spcBef>
                          <a:spcPts val="0"/>
                        </a:spcBef>
                        <a:spcAft>
                          <a:spcPts val="0"/>
                        </a:spcAft>
                      </a:pP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13938946"/>
                  </a:ext>
                </a:extLst>
              </a:tr>
              <a:tr h="370840">
                <a:tc>
                  <a:txBody>
                    <a:bodyPr/>
                    <a:lstStyle/>
                    <a:p>
                      <a:pPr marL="76200" marR="0">
                        <a:lnSpc>
                          <a:spcPts val="1135"/>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CRF</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0.782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0.733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0.983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0.984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0.984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dirty="0">
                          <a:effectLst/>
                          <a:latin typeface="+mn-lt"/>
                          <a:ea typeface="Calibri" panose="020F0502020204030204" pitchFamily="34" charset="0"/>
                          <a:cs typeface="Arial" panose="020B0604020202020204" pitchFamily="34" charset="0"/>
                        </a:rPr>
                        <a:t>0.780</a:t>
                      </a:r>
                    </a:p>
                  </a:txBody>
                  <a:tcPr marL="0" marR="0" marT="0" marB="0" anchor="b"/>
                </a:tc>
                <a:extLst>
                  <a:ext uri="{0D108BD9-81ED-4DB2-BD59-A6C34878D82A}">
                    <a16:rowId xmlns:a16="http://schemas.microsoft.com/office/drawing/2014/main" val="3056359259"/>
                  </a:ext>
                </a:extLst>
              </a:tr>
              <a:tr h="370840">
                <a:tc>
                  <a:txBody>
                    <a:bodyPr/>
                    <a:lstStyle/>
                    <a:p>
                      <a:pPr marL="76200" marR="0">
                        <a:lnSpc>
                          <a:spcPts val="114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MLP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0.836</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b="0" dirty="0">
                          <a:effectLst/>
                          <a:latin typeface="Arial" panose="020B0604020202020204" pitchFamily="34" charset="0"/>
                          <a:ea typeface="Arial" panose="020B0604020202020204" pitchFamily="34" charset="0"/>
                          <a:cs typeface="Arial" panose="020B0604020202020204" pitchFamily="34" charset="0"/>
                        </a:rPr>
                        <a:t>0.593</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0" dirty="0">
                          <a:effectLst/>
                          <a:latin typeface="Arial" panose="020B0604020202020204" pitchFamily="34" charset="0"/>
                          <a:ea typeface="Arial" panose="020B0604020202020204" pitchFamily="34" charset="0"/>
                          <a:cs typeface="Arial" panose="020B0604020202020204" pitchFamily="34" charset="0"/>
                        </a:rPr>
                        <a:t>0.694</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0" dirty="0">
                          <a:effectLst/>
                          <a:latin typeface="Arial" panose="020B0604020202020204" pitchFamily="34" charset="0"/>
                          <a:ea typeface="Arial" panose="020B0604020202020204" pitchFamily="34" charset="0"/>
                          <a:cs typeface="Arial" panose="020B0604020202020204" pitchFamily="34" charset="0"/>
                        </a:rPr>
                        <a:t>0.982</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b="0" dirty="0">
                          <a:effectLst/>
                          <a:latin typeface="Arial" panose="020B0604020202020204" pitchFamily="34" charset="0"/>
                          <a:ea typeface="Arial" panose="020B0604020202020204" pitchFamily="34" charset="0"/>
                          <a:cs typeface="Arial" panose="020B0604020202020204" pitchFamily="34" charset="0"/>
                        </a:rPr>
                        <a:t>0.983</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45"/>
                        </a:lnSpc>
                        <a:spcBef>
                          <a:spcPts val="0"/>
                        </a:spcBef>
                        <a:spcAft>
                          <a:spcPts val="0"/>
                        </a:spcAft>
                      </a:pPr>
                      <a:r>
                        <a:rPr lang="en-US" sz="1400" b="0" dirty="0">
                          <a:effectLst/>
                          <a:latin typeface="Arial" panose="020B0604020202020204" pitchFamily="34" charset="0"/>
                          <a:ea typeface="Arial" panose="020B0604020202020204" pitchFamily="34" charset="0"/>
                          <a:cs typeface="Arial" panose="020B0604020202020204" pitchFamily="34" charset="0"/>
                        </a:rPr>
                        <a:t>0.982</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45"/>
                        </a:lnSpc>
                        <a:spcBef>
                          <a:spcPts val="0"/>
                        </a:spcBef>
                        <a:spcAft>
                          <a:spcPts val="0"/>
                        </a:spcAft>
                      </a:pPr>
                      <a:r>
                        <a:rPr lang="en-US" sz="1400" b="0" dirty="0">
                          <a:effectLst/>
                          <a:latin typeface="+mn-lt"/>
                          <a:ea typeface="Calibri" panose="020F0502020204030204" pitchFamily="34" charset="0"/>
                          <a:cs typeface="Arial" panose="020B0604020202020204" pitchFamily="34" charset="0"/>
                        </a:rPr>
                        <a:t>0.736</a:t>
                      </a:r>
                    </a:p>
                  </a:txBody>
                  <a:tcPr marL="0" marR="0" marT="0" marB="0" anchor="b"/>
                </a:tc>
                <a:extLst>
                  <a:ext uri="{0D108BD9-81ED-4DB2-BD59-A6C34878D82A}">
                    <a16:rowId xmlns:a16="http://schemas.microsoft.com/office/drawing/2014/main" val="4109535412"/>
                  </a:ext>
                </a:extLst>
              </a:tr>
              <a:tr h="370840">
                <a:tc>
                  <a:txBody>
                    <a:bodyPr/>
                    <a:lstStyle/>
                    <a:p>
                      <a:pPr marL="76200" marR="0">
                        <a:lnSpc>
                          <a:spcPts val="113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BRNN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0.606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0.680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0.641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0.977</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0.976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0"/>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0.976</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0"/>
                        </a:lnSpc>
                        <a:spcBef>
                          <a:spcPts val="0"/>
                        </a:spcBef>
                        <a:spcAft>
                          <a:spcPts val="0"/>
                        </a:spcAft>
                      </a:pPr>
                      <a:r>
                        <a:rPr lang="en-US" sz="1400" dirty="0">
                          <a:effectLst/>
                          <a:latin typeface="+mn-lt"/>
                          <a:ea typeface="Calibri" panose="020F0502020204030204" pitchFamily="34" charset="0"/>
                          <a:cs typeface="Arial" panose="020B0604020202020204" pitchFamily="34" charset="0"/>
                        </a:rPr>
                        <a:t>0.655</a:t>
                      </a:r>
                    </a:p>
                  </a:txBody>
                  <a:tcPr marL="0" marR="0" marT="0" marB="0" anchor="b"/>
                </a:tc>
                <a:extLst>
                  <a:ext uri="{0D108BD9-81ED-4DB2-BD59-A6C34878D82A}">
                    <a16:rowId xmlns:a16="http://schemas.microsoft.com/office/drawing/2014/main" val="1650334965"/>
                  </a:ext>
                </a:extLst>
              </a:tr>
              <a:tr h="370840">
                <a:tc>
                  <a:txBody>
                    <a:bodyPr/>
                    <a:lstStyle/>
                    <a:p>
                      <a:pPr marL="76200" marR="0">
                        <a:lnSpc>
                          <a:spcPts val="1135"/>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CRNN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Arial" panose="020B0604020202020204" pitchFamily="34" charset="0"/>
                          <a:ea typeface="Arial" panose="020B0604020202020204" pitchFamily="34" charset="0"/>
                          <a:cs typeface="Arial" panose="020B0604020202020204" pitchFamily="34" charset="0"/>
                        </a:rPr>
                        <a:t>0.775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0.797</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0.785</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0.986</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0.986</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b="1" dirty="0">
                          <a:effectLst/>
                          <a:latin typeface="Arial" panose="020B0604020202020204" pitchFamily="34" charset="0"/>
                          <a:ea typeface="Arial" panose="020B0604020202020204" pitchFamily="34" charset="0"/>
                          <a:cs typeface="Arial" panose="020B0604020202020204" pitchFamily="34" charset="0"/>
                        </a:rPr>
                        <a:t>0.986</a:t>
                      </a:r>
                      <a:endParaRPr lang="en-US" sz="14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b="1" dirty="0">
                          <a:effectLst/>
                          <a:latin typeface="+mn-lt"/>
                          <a:ea typeface="Calibri" panose="020F0502020204030204" pitchFamily="34" charset="0"/>
                          <a:cs typeface="Arial" panose="020B0604020202020204" pitchFamily="34" charset="0"/>
                        </a:rPr>
                        <a:t>0.818</a:t>
                      </a:r>
                    </a:p>
                  </a:txBody>
                  <a:tcPr marL="0" marR="0" marT="0" marB="0" anchor="b"/>
                </a:tc>
                <a:extLst>
                  <a:ext uri="{0D108BD9-81ED-4DB2-BD59-A6C34878D82A}">
                    <a16:rowId xmlns:a16="http://schemas.microsoft.com/office/drawing/2014/main" val="3342708595"/>
                  </a:ext>
                </a:extLst>
              </a:tr>
            </a:tbl>
          </a:graphicData>
        </a:graphic>
      </p:graphicFrame>
      <p:sp>
        <p:nvSpPr>
          <p:cNvPr id="8" name="Oval 7">
            <a:extLst>
              <a:ext uri="{FF2B5EF4-FFF2-40B4-BE49-F238E27FC236}">
                <a16:creationId xmlns:a16="http://schemas.microsoft.com/office/drawing/2014/main" id="{14E060C5-65AB-4A8A-BA53-39F72F485692}"/>
              </a:ext>
            </a:extLst>
          </p:cNvPr>
          <p:cNvSpPr/>
          <p:nvPr/>
        </p:nvSpPr>
        <p:spPr>
          <a:xfrm>
            <a:off x="2269967" y="2705118"/>
            <a:ext cx="733245" cy="414067"/>
          </a:xfrm>
          <a:prstGeom prst="ellipse">
            <a:avLst/>
          </a:prstGeom>
          <a:noFill/>
          <a:ln w="25400">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9" name="Rectangle: Rounded Corners 8">
            <a:extLst>
              <a:ext uri="{FF2B5EF4-FFF2-40B4-BE49-F238E27FC236}">
                <a16:creationId xmlns:a16="http://schemas.microsoft.com/office/drawing/2014/main" id="{C2A1131B-E8E5-404C-A705-FBBA8B7EABA0}"/>
              </a:ext>
            </a:extLst>
          </p:cNvPr>
          <p:cNvSpPr/>
          <p:nvPr/>
        </p:nvSpPr>
        <p:spPr>
          <a:xfrm>
            <a:off x="3217653" y="3416914"/>
            <a:ext cx="5167223" cy="360399"/>
          </a:xfrm>
          <a:prstGeom prst="roundRect">
            <a:avLst/>
          </a:prstGeom>
          <a:noFill/>
          <a:ln w="25400">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Tree>
    <p:extLst>
      <p:ext uri="{BB962C8B-B14F-4D97-AF65-F5344CB8AC3E}">
        <p14:creationId xmlns:p14="http://schemas.microsoft.com/office/powerpoint/2010/main" val="218552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Results</a:t>
            </a:r>
          </a:p>
        </p:txBody>
      </p:sp>
      <p:graphicFrame>
        <p:nvGraphicFramePr>
          <p:cNvPr id="7" name="Content Placeholder 6">
            <a:extLst>
              <a:ext uri="{FF2B5EF4-FFF2-40B4-BE49-F238E27FC236}">
                <a16:creationId xmlns:a16="http://schemas.microsoft.com/office/drawing/2014/main" id="{B5893FC5-B7D0-4A92-9914-6A13A3DABB0B}"/>
              </a:ext>
            </a:extLst>
          </p:cNvPr>
          <p:cNvGraphicFramePr>
            <a:graphicFrameLocks noGrp="1"/>
          </p:cNvGraphicFramePr>
          <p:nvPr>
            <p:ph sz="quarter" idx="12"/>
            <p:extLst>
              <p:ext uri="{D42A27DB-BD31-4B8C-83A1-F6EECF244321}">
                <p14:modId xmlns:p14="http://schemas.microsoft.com/office/powerpoint/2010/main" val="2940099209"/>
              </p:ext>
            </p:extLst>
          </p:nvPr>
        </p:nvGraphicFramePr>
        <p:xfrm>
          <a:off x="547688" y="1767935"/>
          <a:ext cx="8054977" cy="2225040"/>
        </p:xfrm>
        <a:graphic>
          <a:graphicData uri="http://schemas.openxmlformats.org/drawingml/2006/table">
            <a:tbl>
              <a:tblPr firstRow="1" bandRow="1">
                <a:tableStyleId>{5C22544A-7EE6-4342-B048-85BDC9FD1C3A}</a:tableStyleId>
              </a:tblPr>
              <a:tblGrid>
                <a:gridCol w="1781606">
                  <a:extLst>
                    <a:ext uri="{9D8B030D-6E8A-4147-A177-3AD203B41FA5}">
                      <a16:colId xmlns:a16="http://schemas.microsoft.com/office/drawing/2014/main" val="1157712076"/>
                    </a:ext>
                  </a:extLst>
                </a:gridCol>
                <a:gridCol w="858823">
                  <a:extLst>
                    <a:ext uri="{9D8B030D-6E8A-4147-A177-3AD203B41FA5}">
                      <a16:colId xmlns:a16="http://schemas.microsoft.com/office/drawing/2014/main" val="3613495617"/>
                    </a:ext>
                  </a:extLst>
                </a:gridCol>
                <a:gridCol w="792760">
                  <a:extLst>
                    <a:ext uri="{9D8B030D-6E8A-4147-A177-3AD203B41FA5}">
                      <a16:colId xmlns:a16="http://schemas.microsoft.com/office/drawing/2014/main" val="213471618"/>
                    </a:ext>
                  </a:extLst>
                </a:gridCol>
                <a:gridCol w="836802">
                  <a:extLst>
                    <a:ext uri="{9D8B030D-6E8A-4147-A177-3AD203B41FA5}">
                      <a16:colId xmlns:a16="http://schemas.microsoft.com/office/drawing/2014/main" val="1355102114"/>
                    </a:ext>
                  </a:extLst>
                </a:gridCol>
                <a:gridCol w="764370">
                  <a:extLst>
                    <a:ext uri="{9D8B030D-6E8A-4147-A177-3AD203B41FA5}">
                      <a16:colId xmlns:a16="http://schemas.microsoft.com/office/drawing/2014/main" val="2042246340"/>
                    </a:ext>
                  </a:extLst>
                </a:gridCol>
                <a:gridCol w="1006872">
                  <a:extLst>
                    <a:ext uri="{9D8B030D-6E8A-4147-A177-3AD203B41FA5}">
                      <a16:colId xmlns:a16="http://schemas.microsoft.com/office/drawing/2014/main" val="3251010355"/>
                    </a:ext>
                  </a:extLst>
                </a:gridCol>
                <a:gridCol w="1006872">
                  <a:extLst>
                    <a:ext uri="{9D8B030D-6E8A-4147-A177-3AD203B41FA5}">
                      <a16:colId xmlns:a16="http://schemas.microsoft.com/office/drawing/2014/main" val="2274130413"/>
                    </a:ext>
                  </a:extLst>
                </a:gridCol>
                <a:gridCol w="1006872">
                  <a:extLst>
                    <a:ext uri="{9D8B030D-6E8A-4147-A177-3AD203B41FA5}">
                      <a16:colId xmlns:a16="http://schemas.microsoft.com/office/drawing/2014/main" val="1850994034"/>
                    </a:ext>
                  </a:extLst>
                </a:gridCol>
              </a:tblGrid>
              <a:tr h="370840">
                <a:tc rowSpan="2">
                  <a:txBody>
                    <a:bodyPr/>
                    <a:lstStyle/>
                    <a:p>
                      <a:r>
                        <a:rPr lang="en-US" dirty="0"/>
                        <a:t>Method</a:t>
                      </a:r>
                    </a:p>
                  </a:txBody>
                  <a:tcPr/>
                </a:tc>
                <a:tc gridSpan="3">
                  <a:txBody>
                    <a:bodyPr/>
                    <a:lstStyle/>
                    <a:p>
                      <a:r>
                        <a:rPr lang="en-US" dirty="0"/>
                        <a:t>New segment</a:t>
                      </a:r>
                    </a:p>
                  </a:txBody>
                  <a:tcPr/>
                </a:tc>
                <a:tc hMerge="1">
                  <a:txBody>
                    <a:bodyPr/>
                    <a:lstStyle/>
                    <a:p>
                      <a:endParaRPr lang="en-US" dirty="0"/>
                    </a:p>
                  </a:txBody>
                  <a:tcPr/>
                </a:tc>
                <a:tc hMerge="1">
                  <a:txBody>
                    <a:bodyPr/>
                    <a:lstStyle/>
                    <a:p>
                      <a:endParaRPr lang="en-US" dirty="0"/>
                    </a:p>
                  </a:txBody>
                  <a:tcPr/>
                </a:tc>
                <a:tc gridSpan="3">
                  <a:txBody>
                    <a:bodyPr/>
                    <a:lstStyle/>
                    <a:p>
                      <a:r>
                        <a:rPr lang="en-US" dirty="0"/>
                        <a:t>Overall</a:t>
                      </a:r>
                    </a:p>
                  </a:txBody>
                  <a:tcPr/>
                </a:tc>
                <a:tc hMerge="1">
                  <a:txBody>
                    <a:bodyPr/>
                    <a:lstStyle/>
                    <a:p>
                      <a:endParaRPr lang="en-US" dirty="0"/>
                    </a:p>
                  </a:txBody>
                  <a:tcPr/>
                </a:tc>
                <a:tc hMerge="1">
                  <a:txBody>
                    <a:bodyPr/>
                    <a:lstStyle/>
                    <a:p>
                      <a:endParaRPr lang="en-US" dirty="0"/>
                    </a:p>
                  </a:txBody>
                  <a:tcPr/>
                </a:tc>
                <a:tc rowSpan="2">
                  <a:txBody>
                    <a:bodyPr/>
                    <a:lstStyle/>
                    <a:p>
                      <a:r>
                        <a:rPr lang="en-US" dirty="0"/>
                        <a:t>AUPR</a:t>
                      </a:r>
                    </a:p>
                  </a:txBody>
                  <a:tcPr/>
                </a:tc>
                <a:extLst>
                  <a:ext uri="{0D108BD9-81ED-4DB2-BD59-A6C34878D82A}">
                    <a16:rowId xmlns:a16="http://schemas.microsoft.com/office/drawing/2014/main" val="766385744"/>
                  </a:ext>
                </a:extLst>
              </a:tr>
              <a:tr h="370840">
                <a:tc vMerge="1">
                  <a:txBody>
                    <a:bodyPr/>
                    <a:lstStyle/>
                    <a:p>
                      <a:endParaRPr lang="en-US" dirty="0"/>
                    </a:p>
                  </a:txBody>
                  <a:tcPr/>
                </a:tc>
                <a:tc>
                  <a:txBody>
                    <a:bodyPr/>
                    <a:lstStyle/>
                    <a:p>
                      <a:pPr marL="635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Precision</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0" marR="0" algn="ctr">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Recall</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635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F1-Score</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635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Precision</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0" marR="0" algn="ctr">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Recall</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a:txBody>
                    <a:bodyPr/>
                    <a:lstStyle/>
                    <a:p>
                      <a:pPr marL="76200" marR="0">
                        <a:lnSpc>
                          <a:spcPts val="1095"/>
                        </a:lnSpc>
                        <a:spcBef>
                          <a:spcPts val="0"/>
                        </a:spcBef>
                        <a:spcAft>
                          <a:spcPts val="0"/>
                        </a:spcAft>
                      </a:pPr>
                      <a:r>
                        <a:rPr lang="en-US" sz="1200" b="1" dirty="0">
                          <a:solidFill>
                            <a:schemeClr val="bg1"/>
                          </a:solidFill>
                          <a:effectLst/>
                          <a:latin typeface="Arial" panose="020B0604020202020204" pitchFamily="34" charset="0"/>
                          <a:ea typeface="Arial" panose="020B0604020202020204" pitchFamily="34" charset="0"/>
                          <a:cs typeface="Arial" panose="020B0604020202020204" pitchFamily="34" charset="0"/>
                        </a:rPr>
                        <a:t>F1-Score</a:t>
                      </a:r>
                      <a:endParaRPr lang="en-US" sz="1200" b="1"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solidFill>
                      <a:srgbClr val="CB333B"/>
                    </a:solidFill>
                  </a:tcPr>
                </a:tc>
                <a:tc vMerge="1">
                  <a:txBody>
                    <a:bodyPr/>
                    <a:lstStyle/>
                    <a:p>
                      <a:pPr marL="76200" marR="0">
                        <a:lnSpc>
                          <a:spcPts val="1095"/>
                        </a:lnSpc>
                        <a:spcBef>
                          <a:spcPts val="0"/>
                        </a:spcBef>
                        <a:spcAft>
                          <a:spcPts val="0"/>
                        </a:spcAft>
                      </a:pPr>
                      <a:endParaRPr lang="en-US" sz="1400" b="1" dirty="0">
                        <a:solidFill>
                          <a:srgbClr val="C00000"/>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extLst>
                  <a:ext uri="{0D108BD9-81ED-4DB2-BD59-A6C34878D82A}">
                    <a16:rowId xmlns:a16="http://schemas.microsoft.com/office/drawing/2014/main" val="4113938946"/>
                  </a:ext>
                </a:extLst>
              </a:tr>
              <a:tr h="370840">
                <a:tc>
                  <a:txBody>
                    <a:bodyPr/>
                    <a:lstStyle/>
                    <a:p>
                      <a:pPr marL="76200" marR="0">
                        <a:lnSpc>
                          <a:spcPts val="1135"/>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CRF</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0.813</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0.772</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0.792</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0.988</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0.988</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0.988</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b="1" dirty="0">
                          <a:effectLst/>
                          <a:latin typeface="+mn-lt"/>
                          <a:ea typeface="Calibri" panose="020F0502020204030204" pitchFamily="34" charset="0"/>
                          <a:cs typeface="Arial" panose="020B0604020202020204" pitchFamily="34" charset="0"/>
                        </a:rPr>
                        <a:t>0.877</a:t>
                      </a:r>
                    </a:p>
                  </a:txBody>
                  <a:tcPr marL="0" marR="0" marT="0" marB="0" anchor="b"/>
                </a:tc>
                <a:extLst>
                  <a:ext uri="{0D108BD9-81ED-4DB2-BD59-A6C34878D82A}">
                    <a16:rowId xmlns:a16="http://schemas.microsoft.com/office/drawing/2014/main" val="3056359259"/>
                  </a:ext>
                </a:extLst>
              </a:tr>
              <a:tr h="370840">
                <a:tc>
                  <a:txBody>
                    <a:bodyPr/>
                    <a:lstStyle/>
                    <a:p>
                      <a:pPr marL="76200" marR="0">
                        <a:lnSpc>
                          <a:spcPts val="1145"/>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MLP</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1" dirty="0">
                          <a:effectLst/>
                          <a:latin typeface="+mn-lt"/>
                          <a:ea typeface="Arial" panose="020B0604020202020204" pitchFamily="34" charset="0"/>
                          <a:cs typeface="Arial" panose="020B0604020202020204" pitchFamily="34" charset="0"/>
                        </a:rPr>
                        <a:t>0.817</a:t>
                      </a:r>
                      <a:endParaRPr lang="en-US" sz="1400" b="1"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b="0" dirty="0">
                          <a:effectLst/>
                          <a:latin typeface="+mn-lt"/>
                          <a:ea typeface="Arial" panose="020B0604020202020204" pitchFamily="34" charset="0"/>
                          <a:cs typeface="Arial" panose="020B0604020202020204" pitchFamily="34" charset="0"/>
                        </a:rPr>
                        <a:t>0.710</a:t>
                      </a:r>
                      <a:endParaRPr lang="en-US" sz="1400" b="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0" dirty="0">
                          <a:effectLst/>
                          <a:latin typeface="+mn-lt"/>
                          <a:ea typeface="Arial" panose="020B0604020202020204" pitchFamily="34" charset="0"/>
                          <a:cs typeface="Arial" panose="020B0604020202020204" pitchFamily="34" charset="0"/>
                        </a:rPr>
                        <a:t>0.760</a:t>
                      </a:r>
                      <a:endParaRPr lang="en-US" sz="1400" b="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45"/>
                        </a:lnSpc>
                        <a:spcBef>
                          <a:spcPts val="0"/>
                        </a:spcBef>
                        <a:spcAft>
                          <a:spcPts val="0"/>
                        </a:spcAft>
                      </a:pPr>
                      <a:r>
                        <a:rPr lang="en-US" sz="1400" b="0" dirty="0">
                          <a:effectLst/>
                          <a:latin typeface="+mn-lt"/>
                          <a:ea typeface="Arial" panose="020B0604020202020204" pitchFamily="34" charset="0"/>
                          <a:cs typeface="Arial" panose="020B0604020202020204" pitchFamily="34" charset="0"/>
                        </a:rPr>
                        <a:t>0.986</a:t>
                      </a:r>
                      <a:endParaRPr lang="en-US" sz="1400" b="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45"/>
                        </a:lnSpc>
                        <a:spcBef>
                          <a:spcPts val="0"/>
                        </a:spcBef>
                        <a:spcAft>
                          <a:spcPts val="0"/>
                        </a:spcAft>
                      </a:pPr>
                      <a:r>
                        <a:rPr lang="en-US" sz="1400" b="0" dirty="0">
                          <a:effectLst/>
                          <a:latin typeface="+mn-lt"/>
                          <a:ea typeface="Arial" panose="020B0604020202020204" pitchFamily="34" charset="0"/>
                          <a:cs typeface="Arial" panose="020B0604020202020204" pitchFamily="34" charset="0"/>
                        </a:rPr>
                        <a:t>0.987</a:t>
                      </a:r>
                      <a:endParaRPr lang="en-US" sz="1400" b="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45"/>
                        </a:lnSpc>
                        <a:spcBef>
                          <a:spcPts val="0"/>
                        </a:spcBef>
                        <a:spcAft>
                          <a:spcPts val="0"/>
                        </a:spcAft>
                      </a:pPr>
                      <a:r>
                        <a:rPr lang="en-US" sz="1400" b="0" dirty="0">
                          <a:effectLst/>
                          <a:latin typeface="+mn-lt"/>
                          <a:ea typeface="Arial" panose="020B0604020202020204" pitchFamily="34" charset="0"/>
                          <a:cs typeface="Arial" panose="020B0604020202020204" pitchFamily="34" charset="0"/>
                        </a:rPr>
                        <a:t>0.986</a:t>
                      </a:r>
                      <a:endParaRPr lang="en-US" sz="1400" b="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45"/>
                        </a:lnSpc>
                        <a:spcBef>
                          <a:spcPts val="0"/>
                        </a:spcBef>
                        <a:spcAft>
                          <a:spcPts val="0"/>
                        </a:spcAft>
                      </a:pPr>
                      <a:r>
                        <a:rPr lang="en-US" sz="1400" b="0" dirty="0">
                          <a:effectLst/>
                          <a:latin typeface="+mn-lt"/>
                          <a:ea typeface="Calibri" panose="020F0502020204030204" pitchFamily="34" charset="0"/>
                          <a:cs typeface="Arial" panose="020B0604020202020204" pitchFamily="34" charset="0"/>
                        </a:rPr>
                        <a:t>0.842</a:t>
                      </a:r>
                    </a:p>
                  </a:txBody>
                  <a:tcPr marL="0" marR="0" marT="0" marB="0" anchor="b"/>
                </a:tc>
                <a:extLst>
                  <a:ext uri="{0D108BD9-81ED-4DB2-BD59-A6C34878D82A}">
                    <a16:rowId xmlns:a16="http://schemas.microsoft.com/office/drawing/2014/main" val="4109535412"/>
                  </a:ext>
                </a:extLst>
              </a:tr>
              <a:tr h="370840">
                <a:tc>
                  <a:txBody>
                    <a:bodyPr/>
                    <a:lstStyle/>
                    <a:p>
                      <a:pPr marL="76200" marR="0">
                        <a:lnSpc>
                          <a:spcPts val="1130"/>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BRNN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0.683</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0.820</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0.745</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0.985</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0.983</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30"/>
                        </a:lnSpc>
                        <a:spcBef>
                          <a:spcPts val="0"/>
                        </a:spcBef>
                        <a:spcAft>
                          <a:spcPts val="0"/>
                        </a:spcAft>
                      </a:pPr>
                      <a:r>
                        <a:rPr lang="en-US" sz="1400" dirty="0">
                          <a:effectLst/>
                          <a:latin typeface="+mn-lt"/>
                          <a:ea typeface="Arial" panose="020B0604020202020204" pitchFamily="34" charset="0"/>
                          <a:cs typeface="Arial" panose="020B0604020202020204" pitchFamily="34" charset="0"/>
                        </a:rPr>
                        <a:t>0.984</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30"/>
                        </a:lnSpc>
                        <a:spcBef>
                          <a:spcPts val="0"/>
                        </a:spcBef>
                        <a:spcAft>
                          <a:spcPts val="0"/>
                        </a:spcAft>
                      </a:pPr>
                      <a:r>
                        <a:rPr lang="en-US" sz="1400" dirty="0">
                          <a:effectLst/>
                          <a:latin typeface="+mn-lt"/>
                          <a:ea typeface="Calibri" panose="020F0502020204030204" pitchFamily="34" charset="0"/>
                          <a:cs typeface="Arial" panose="020B0604020202020204" pitchFamily="34" charset="0"/>
                        </a:rPr>
                        <a:t>0.770</a:t>
                      </a:r>
                    </a:p>
                  </a:txBody>
                  <a:tcPr marL="0" marR="0" marT="0" marB="0" anchor="b"/>
                </a:tc>
                <a:extLst>
                  <a:ext uri="{0D108BD9-81ED-4DB2-BD59-A6C34878D82A}">
                    <a16:rowId xmlns:a16="http://schemas.microsoft.com/office/drawing/2014/main" val="1650334965"/>
                  </a:ext>
                </a:extLst>
              </a:tr>
              <a:tr h="370840">
                <a:tc>
                  <a:txBody>
                    <a:bodyPr/>
                    <a:lstStyle/>
                    <a:p>
                      <a:pPr marL="76200" marR="0">
                        <a:lnSpc>
                          <a:spcPts val="1135"/>
                        </a:lnSpc>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CRNN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dirty="0">
                          <a:effectLst/>
                          <a:latin typeface="+mn-lt"/>
                          <a:ea typeface="Arial" panose="020B0604020202020204" pitchFamily="34" charset="0"/>
                          <a:cs typeface="Arial" panose="020B0604020202020204" pitchFamily="34" charset="0"/>
                        </a:rPr>
                        <a:t>0.789</a:t>
                      </a:r>
                      <a:endParaRPr lang="en-US" sz="1400"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b="1" dirty="0">
                          <a:effectLst/>
                          <a:latin typeface="+mn-lt"/>
                          <a:ea typeface="Arial" panose="020B0604020202020204" pitchFamily="34" charset="0"/>
                          <a:cs typeface="Arial" panose="020B0604020202020204" pitchFamily="34" charset="0"/>
                        </a:rPr>
                        <a:t>0.864</a:t>
                      </a:r>
                      <a:endParaRPr lang="en-US" sz="1400" b="1"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b="1" dirty="0">
                          <a:effectLst/>
                          <a:latin typeface="+mn-lt"/>
                          <a:ea typeface="Arial" panose="020B0604020202020204" pitchFamily="34" charset="0"/>
                          <a:cs typeface="Arial" panose="020B0604020202020204" pitchFamily="34" charset="0"/>
                        </a:rPr>
                        <a:t>0.825</a:t>
                      </a:r>
                      <a:endParaRPr lang="en-US" sz="1400" b="1"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63500" marR="0">
                        <a:lnSpc>
                          <a:spcPts val="1135"/>
                        </a:lnSpc>
                        <a:spcBef>
                          <a:spcPts val="0"/>
                        </a:spcBef>
                        <a:spcAft>
                          <a:spcPts val="0"/>
                        </a:spcAft>
                      </a:pPr>
                      <a:r>
                        <a:rPr lang="en-US" sz="1400" b="1" dirty="0">
                          <a:effectLst/>
                          <a:latin typeface="+mn-lt"/>
                          <a:ea typeface="Arial" panose="020B0604020202020204" pitchFamily="34" charset="0"/>
                          <a:cs typeface="Arial" panose="020B0604020202020204" pitchFamily="34" charset="0"/>
                        </a:rPr>
                        <a:t>0.990</a:t>
                      </a:r>
                      <a:endParaRPr lang="en-US" sz="1400" b="1"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0" marR="0" algn="ctr">
                        <a:lnSpc>
                          <a:spcPts val="1135"/>
                        </a:lnSpc>
                        <a:spcBef>
                          <a:spcPts val="0"/>
                        </a:spcBef>
                        <a:spcAft>
                          <a:spcPts val="0"/>
                        </a:spcAft>
                      </a:pPr>
                      <a:r>
                        <a:rPr lang="en-US" sz="1400" b="1" dirty="0">
                          <a:effectLst/>
                          <a:latin typeface="+mn-lt"/>
                          <a:ea typeface="Arial" panose="020B0604020202020204" pitchFamily="34" charset="0"/>
                          <a:cs typeface="Arial" panose="020B0604020202020204" pitchFamily="34" charset="0"/>
                        </a:rPr>
                        <a:t>0.989</a:t>
                      </a:r>
                      <a:endParaRPr lang="en-US" sz="1400" b="1"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b="1" dirty="0">
                          <a:effectLst/>
                          <a:latin typeface="+mn-lt"/>
                          <a:ea typeface="Arial" panose="020B0604020202020204" pitchFamily="34" charset="0"/>
                          <a:cs typeface="Arial" panose="020B0604020202020204" pitchFamily="34" charset="0"/>
                        </a:rPr>
                        <a:t>0.989</a:t>
                      </a:r>
                      <a:endParaRPr lang="en-US" sz="1400" b="1" dirty="0">
                        <a:effectLst/>
                        <a:latin typeface="+mn-lt"/>
                        <a:ea typeface="Calibri" panose="020F0502020204030204" pitchFamily="34" charset="0"/>
                        <a:cs typeface="Arial" panose="020B0604020202020204" pitchFamily="34" charset="0"/>
                      </a:endParaRPr>
                    </a:p>
                  </a:txBody>
                  <a:tcPr marL="0" marR="0" marT="0" marB="0" anchor="b"/>
                </a:tc>
                <a:tc>
                  <a:txBody>
                    <a:bodyPr/>
                    <a:lstStyle/>
                    <a:p>
                      <a:pPr marL="76200" marR="0">
                        <a:lnSpc>
                          <a:spcPts val="1135"/>
                        </a:lnSpc>
                        <a:spcBef>
                          <a:spcPts val="0"/>
                        </a:spcBef>
                        <a:spcAft>
                          <a:spcPts val="0"/>
                        </a:spcAft>
                      </a:pPr>
                      <a:r>
                        <a:rPr lang="en-US" sz="1400" dirty="0">
                          <a:effectLst/>
                          <a:latin typeface="+mn-lt"/>
                          <a:ea typeface="Calibri" panose="020F0502020204030204" pitchFamily="34" charset="0"/>
                          <a:cs typeface="Arial" panose="020B0604020202020204" pitchFamily="34" charset="0"/>
                        </a:rPr>
                        <a:t>0.867</a:t>
                      </a:r>
                    </a:p>
                  </a:txBody>
                  <a:tcPr marL="0" marR="0" marT="0" marB="0" anchor="b"/>
                </a:tc>
                <a:extLst>
                  <a:ext uri="{0D108BD9-81ED-4DB2-BD59-A6C34878D82A}">
                    <a16:rowId xmlns:a16="http://schemas.microsoft.com/office/drawing/2014/main" val="3342708595"/>
                  </a:ext>
                </a:extLst>
              </a:tr>
            </a:tbl>
          </a:graphicData>
        </a:graphic>
      </p:graphicFrame>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16</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16C60CC7-6676-44CC-8A67-89DA8A13E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4B5BA90-E116-4AD4-9825-D500AC00A7C1}"/>
              </a:ext>
            </a:extLst>
          </p:cNvPr>
          <p:cNvSpPr txBox="1">
            <a:spLocks/>
          </p:cNvSpPr>
          <p:nvPr/>
        </p:nvSpPr>
        <p:spPr bwMode="auto">
          <a:xfrm>
            <a:off x="539954" y="1043797"/>
            <a:ext cx="8056358" cy="6038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r>
              <a:rPr lang="en-US" kern="0"/>
              <a:t>When a combination of words and punctuations along </a:t>
            </a:r>
            <a:r>
              <a:rPr lang="en-US" kern="0" dirty="0"/>
              <a:t>with </a:t>
            </a:r>
            <a:r>
              <a:rPr lang="en-US" kern="0"/>
              <a:t>POS tags </a:t>
            </a:r>
            <a:r>
              <a:rPr lang="en-US" kern="0" dirty="0"/>
              <a:t>were utilized:</a:t>
            </a:r>
          </a:p>
        </p:txBody>
      </p:sp>
      <p:sp>
        <p:nvSpPr>
          <p:cNvPr id="3" name="Oval 2">
            <a:extLst>
              <a:ext uri="{FF2B5EF4-FFF2-40B4-BE49-F238E27FC236}">
                <a16:creationId xmlns:a16="http://schemas.microsoft.com/office/drawing/2014/main" id="{B9C8B804-C47C-45F1-B9D9-3BCD6159D6CF}"/>
              </a:ext>
            </a:extLst>
          </p:cNvPr>
          <p:cNvSpPr/>
          <p:nvPr/>
        </p:nvSpPr>
        <p:spPr>
          <a:xfrm>
            <a:off x="2277374" y="2941608"/>
            <a:ext cx="733245" cy="414067"/>
          </a:xfrm>
          <a:prstGeom prst="ellipse">
            <a:avLst/>
          </a:prstGeom>
          <a:noFill/>
          <a:ln w="25400">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9" name="Rectangle: Rounded Corners 8">
            <a:extLst>
              <a:ext uri="{FF2B5EF4-FFF2-40B4-BE49-F238E27FC236}">
                <a16:creationId xmlns:a16="http://schemas.microsoft.com/office/drawing/2014/main" id="{BFD13AF6-9AE7-4846-8900-1FDD573AE64B}"/>
              </a:ext>
            </a:extLst>
          </p:cNvPr>
          <p:cNvSpPr/>
          <p:nvPr/>
        </p:nvSpPr>
        <p:spPr>
          <a:xfrm>
            <a:off x="3157268" y="3615078"/>
            <a:ext cx="4382219" cy="414067"/>
          </a:xfrm>
          <a:prstGeom prst="roundRect">
            <a:avLst/>
          </a:prstGeom>
          <a:noFill/>
          <a:ln w="25400">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0" name="Oval 9">
            <a:extLst>
              <a:ext uri="{FF2B5EF4-FFF2-40B4-BE49-F238E27FC236}">
                <a16:creationId xmlns:a16="http://schemas.microsoft.com/office/drawing/2014/main" id="{D29EB468-11C8-410E-861D-C1D542E1195D}"/>
              </a:ext>
            </a:extLst>
          </p:cNvPr>
          <p:cNvSpPr/>
          <p:nvPr/>
        </p:nvSpPr>
        <p:spPr>
          <a:xfrm>
            <a:off x="7539487" y="2546196"/>
            <a:ext cx="733245" cy="414067"/>
          </a:xfrm>
          <a:prstGeom prst="ellipse">
            <a:avLst/>
          </a:prstGeom>
          <a:noFill/>
          <a:ln w="25400">
            <a:solidFill>
              <a:srgbClr val="FF0000"/>
            </a:solid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Tree>
    <p:extLst>
      <p:ext uri="{BB962C8B-B14F-4D97-AF65-F5344CB8AC3E}">
        <p14:creationId xmlns:p14="http://schemas.microsoft.com/office/powerpoint/2010/main" val="305831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Conclusions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4533" y="987894"/>
            <a:ext cx="8056358" cy="3600884"/>
          </a:xfrm>
        </p:spPr>
        <p:txBody>
          <a:bodyPr/>
          <a:lstStyle/>
          <a:p>
            <a:pPr marL="285750" indent="-285750">
              <a:buFont typeface="Arial" panose="020B0604020202020204" pitchFamily="34" charset="0"/>
              <a:buChar char="•"/>
            </a:pPr>
            <a:r>
              <a:rPr lang="en-US" dirty="0"/>
              <a:t>The task of discourse segmentation in the context of email delivered MI interventions can be formulated as a binary classification problem</a:t>
            </a:r>
          </a:p>
          <a:p>
            <a:pPr marL="285750" indent="-285750">
              <a:buFont typeface="Arial" panose="020B0604020202020204" pitchFamily="34" charset="0"/>
              <a:buChar char="•"/>
            </a:pPr>
            <a:r>
              <a:rPr lang="en-US" dirty="0"/>
              <a:t>CRNN is the most accurate model among all machine learning methods considered in this study. CRNN achieved 0.989 F1-measure overall and 0.825 F1-measure for detecting “new segment”</a:t>
            </a:r>
          </a:p>
          <a:p>
            <a:pPr marL="285750" indent="-285750">
              <a:buFont typeface="Arial" panose="020B0604020202020204" pitchFamily="34" charset="0"/>
              <a:buChar char="•"/>
            </a:pPr>
            <a:r>
              <a:rPr lang="en-US" dirty="0"/>
              <a:t>Punctuation marks and POS features resulted in significant improvement in the performance of both traditional machine learning and deep learning methods</a:t>
            </a:r>
          </a:p>
          <a:p>
            <a:pPr marL="285750" indent="-285750">
              <a:buFont typeface="Arial" panose="020B0604020202020204" pitchFamily="34" charset="0"/>
              <a:buChar char="•"/>
            </a:pPr>
            <a:r>
              <a:rPr lang="en-US" dirty="0"/>
              <a:t>Deep learning methods can be successfully applied to the task of discourse segmentation of clinical conversation, which can significantly accelerate the pace of research in behavioral sciences on effective MI interventions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17</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2B673572-8645-45AC-832F-0410C3B76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41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Future Research</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p:txBody>
          <a:bodyPr/>
          <a:lstStyle/>
          <a:p>
            <a:pPr marL="285750" indent="-285750">
              <a:buFont typeface="Arial" panose="020B0604020202020204" pitchFamily="34" charset="0"/>
              <a:buChar char="•"/>
            </a:pPr>
            <a:r>
              <a:rPr lang="en-US" dirty="0"/>
              <a:t>Automated segmentation methods studied in this work can be integrated with automated MI behavior coding and sequence analysis methods from our earlier work to create a software pipeline for end-to-end automated analysis of MI interventions delivered via email:</a:t>
            </a:r>
          </a:p>
          <a:p>
            <a:pPr lvl="1"/>
            <a:r>
              <a:rPr lang="en-US" sz="1200" dirty="0"/>
              <a:t>Alexander Kotov, Mehedi Hasan, April </a:t>
            </a:r>
            <a:r>
              <a:rPr lang="en-US" sz="1200" dirty="0" err="1"/>
              <a:t>Carcone</a:t>
            </a:r>
            <a:r>
              <a:rPr lang="en-US" sz="1200" dirty="0"/>
              <a:t>, Ming Dong, Sylvie Naar-King, Kathryn Brogan Hartlieb, “Interpretable probabilistic latent variable models for automatic annotation of clinical text”, In Proceedings of the 2015 AMIA Annual Symposium, pages 785-795, 2015</a:t>
            </a:r>
          </a:p>
          <a:p>
            <a:pPr lvl="1"/>
            <a:r>
              <a:rPr lang="en-US" sz="1200" dirty="0"/>
              <a:t>Mehedi Hasan, Alexander Kotov, April Idalski </a:t>
            </a:r>
            <a:r>
              <a:rPr lang="en-US" sz="1200" dirty="0" err="1"/>
              <a:t>Carcone</a:t>
            </a:r>
            <a:r>
              <a:rPr lang="en-US" sz="1200" dirty="0"/>
              <a:t>, Ming Dong, Sylvie Naar, "A Study of the Effectiveness of Machine Learning Methods for Classification of Clinical Interview Fragments into a Large Number of Categories", Journal of Biomedical Informatics (JBI), vol. 62, pages 21-31, 2016</a:t>
            </a:r>
          </a:p>
          <a:p>
            <a:pPr lvl="1"/>
            <a:r>
              <a:rPr lang="en-US" sz="1200" dirty="0"/>
              <a:t>Mehedi Hasan, Alexander Kotov, April Idalski </a:t>
            </a:r>
            <a:r>
              <a:rPr lang="en-US" sz="1200" dirty="0" err="1"/>
              <a:t>Carcone</a:t>
            </a:r>
            <a:r>
              <a:rPr lang="en-US" sz="1200" dirty="0"/>
              <a:t>, Ming Dong, Sylvie Naar, Kathryn Brogan Hartlieb, "Predicting the Outcome of Patient-Provider Communication Sequences using Recurrent Neural Networks and Probabilistic Models", In Proceedings of the 2018 AMIA Informatics Summits, pages 64-73, 2018 </a:t>
            </a:r>
          </a:p>
          <a:p>
            <a:pPr lvl="1"/>
            <a:r>
              <a:rPr lang="en-US" sz="1200" dirty="0"/>
              <a:t>Mehedi Hasan, April </a:t>
            </a:r>
            <a:r>
              <a:rPr lang="en-US" sz="1200" dirty="0" err="1"/>
              <a:t>Idalski</a:t>
            </a:r>
            <a:r>
              <a:rPr lang="en-US" sz="1200" dirty="0"/>
              <a:t> </a:t>
            </a:r>
            <a:r>
              <a:rPr lang="en-US" sz="1200" dirty="0" err="1"/>
              <a:t>Carcone</a:t>
            </a:r>
            <a:r>
              <a:rPr lang="en-US" sz="1200" dirty="0"/>
              <a:t>, Sylvie </a:t>
            </a:r>
            <a:r>
              <a:rPr lang="en-US" sz="1200" dirty="0" err="1"/>
              <a:t>Naar</a:t>
            </a:r>
            <a:r>
              <a:rPr lang="en-US" sz="1200" dirty="0"/>
              <a:t>, Susan </a:t>
            </a:r>
            <a:r>
              <a:rPr lang="en-US" sz="1200" dirty="0" err="1"/>
              <a:t>Eggly</a:t>
            </a:r>
            <a:r>
              <a:rPr lang="en-US" sz="1200" dirty="0"/>
              <a:t>, Gwen L. Alexander, Kathryn E. Brogan Hartlieb, Alexander Kotov, "Identifying Effective Motivational Interviewing Communication Sequences Using Automated Pattern Analysis", In the Journal of Healthcare Informatics Research (JHIR), vol .3 (1), pages 86-106, 2019</a:t>
            </a:r>
          </a:p>
          <a:p>
            <a:pPr lvl="1"/>
            <a:endParaRPr lang="en-US" sz="9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18</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2B673572-8645-45AC-832F-0410C3B76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93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Acknowledgments</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7077" y="939255"/>
            <a:ext cx="3828073" cy="3570961"/>
          </a:xfrm>
        </p:spPr>
        <p:txBody>
          <a:bodyPr/>
          <a:lstStyle/>
          <a:p>
            <a:endParaRPr lang="en-US" dirty="0"/>
          </a:p>
          <a:p>
            <a:r>
              <a:rPr lang="en-US" dirty="0"/>
              <a:t>Research Lab:</a:t>
            </a:r>
          </a:p>
          <a:p>
            <a:pPr marL="274320" lvl="1" indent="0">
              <a:buNone/>
            </a:pPr>
            <a:r>
              <a:rPr lang="en-US" dirty="0"/>
              <a:t>Textual Data Analytics Lab</a:t>
            </a:r>
          </a:p>
          <a:p>
            <a:pPr marL="274320" lvl="1" indent="0">
              <a:buNone/>
            </a:pPr>
            <a:r>
              <a:rPr lang="en-US" dirty="0"/>
              <a:t>Wayne State University</a:t>
            </a:r>
          </a:p>
          <a:p>
            <a:r>
              <a:rPr lang="en-US" dirty="0"/>
              <a:t>Other Collaborators:</a:t>
            </a:r>
          </a:p>
          <a:p>
            <a:pPr lvl="1"/>
            <a:r>
              <a:rPr lang="en-US" dirty="0"/>
              <a:t>Dr. April </a:t>
            </a:r>
            <a:r>
              <a:rPr lang="en-US" dirty="0" err="1"/>
              <a:t>Carcone</a:t>
            </a:r>
            <a:endParaRPr lang="en-US" dirty="0"/>
          </a:p>
          <a:p>
            <a:pPr lvl="1"/>
            <a:r>
              <a:rPr lang="en-US" dirty="0"/>
              <a:t>Dr. Sylvie Naar, Florida State U</a:t>
            </a:r>
          </a:p>
          <a:p>
            <a:pPr lvl="1"/>
            <a:r>
              <a:rPr lang="en-US" dirty="0"/>
              <a:t>Dr. Gwen L. </a:t>
            </a:r>
            <a:r>
              <a:rPr lang="en-US"/>
              <a:t>Alexander, HFHS</a:t>
            </a:r>
            <a:endParaRPr lang="en-US" dirty="0"/>
          </a:p>
          <a:p>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19</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sp>
        <p:nvSpPr>
          <p:cNvPr id="6" name="Content Placeholder 2">
            <a:extLst>
              <a:ext uri="{FF2B5EF4-FFF2-40B4-BE49-F238E27FC236}">
                <a16:creationId xmlns:a16="http://schemas.microsoft.com/office/drawing/2014/main" id="{81578D61-8D13-4CE5-B653-B11A471EE808}"/>
              </a:ext>
            </a:extLst>
          </p:cNvPr>
          <p:cNvSpPr txBox="1">
            <a:spLocks/>
          </p:cNvSpPr>
          <p:nvPr/>
        </p:nvSpPr>
        <p:spPr bwMode="auto">
          <a:xfrm>
            <a:off x="4630127" y="939254"/>
            <a:ext cx="3828073" cy="3570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mn-lt"/>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mn-lt"/>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mn-lt"/>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mn-lt"/>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endParaRPr lang="en-US" kern="0" dirty="0"/>
          </a:p>
          <a:p>
            <a:r>
              <a:rPr lang="en-US" kern="0" dirty="0"/>
              <a:t>Funding:</a:t>
            </a:r>
          </a:p>
          <a:p>
            <a:pPr marL="274320" lvl="1" indent="0">
              <a:buFont typeface="Arial"/>
              <a:buNone/>
            </a:pPr>
            <a:r>
              <a:rPr lang="en-US" kern="0" dirty="0"/>
              <a:t>National Institute of Health (NIDDK)</a:t>
            </a:r>
          </a:p>
          <a:p>
            <a:pPr marL="274320" lvl="1" indent="0">
              <a:buFont typeface="Arial"/>
              <a:buNone/>
            </a:pPr>
            <a:r>
              <a:rPr lang="en-US" kern="0" dirty="0"/>
              <a:t>           R21DK108071</a:t>
            </a:r>
          </a:p>
          <a:p>
            <a:r>
              <a:rPr lang="en-US" kern="0" dirty="0"/>
              <a:t>Department of Family Medicine and Public Health members:</a:t>
            </a:r>
          </a:p>
          <a:p>
            <a:pPr lvl="1"/>
            <a:r>
              <a:rPr lang="en-US" dirty="0"/>
              <a:t>Student assistants </a:t>
            </a:r>
          </a:p>
          <a:p>
            <a:pPr lvl="1"/>
            <a:r>
              <a:rPr lang="en-US" kern="0" dirty="0"/>
              <a:t>Research staff</a:t>
            </a:r>
          </a:p>
          <a:p>
            <a:endParaRPr lang="en-US" kern="0" dirty="0"/>
          </a:p>
        </p:txBody>
      </p:sp>
      <p:pic>
        <p:nvPicPr>
          <p:cNvPr id="7" name="Picture 2" descr="Image result for wayne state university transparent">
            <a:extLst>
              <a:ext uri="{FF2B5EF4-FFF2-40B4-BE49-F238E27FC236}">
                <a16:creationId xmlns:a16="http://schemas.microsoft.com/office/drawing/2014/main" id="{F87F0DC6-F6D3-431E-A51C-B2B23C223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68BAE9B-7BCB-4765-88D9-482B92EEABE1}"/>
              </a:ext>
            </a:extLst>
          </p:cNvPr>
          <p:cNvPicPr>
            <a:picLocks noChangeAspect="1"/>
          </p:cNvPicPr>
          <p:nvPr/>
        </p:nvPicPr>
        <p:blipFill rotWithShape="1">
          <a:blip r:embed="rId3"/>
          <a:srcRect t="18146" b="16167"/>
          <a:stretch/>
        </p:blipFill>
        <p:spPr>
          <a:xfrm>
            <a:off x="4883284" y="1955605"/>
            <a:ext cx="488530" cy="320904"/>
          </a:xfrm>
          <a:prstGeom prst="rect">
            <a:avLst/>
          </a:prstGeom>
        </p:spPr>
      </p:pic>
    </p:spTree>
    <p:extLst>
      <p:ext uri="{BB962C8B-B14F-4D97-AF65-F5344CB8AC3E}">
        <p14:creationId xmlns:p14="http://schemas.microsoft.com/office/powerpoint/2010/main" val="74864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Disclosure</a:t>
            </a:r>
          </a:p>
        </p:txBody>
      </p:sp>
      <p:sp>
        <p:nvSpPr>
          <p:cNvPr id="3" name="Content Placeholder 2"/>
          <p:cNvSpPr>
            <a:spLocks noGrp="1"/>
          </p:cNvSpPr>
          <p:nvPr>
            <p:ph sz="quarter" idx="12"/>
          </p:nvPr>
        </p:nvSpPr>
        <p:spPr/>
        <p:txBody>
          <a:bodyPr/>
          <a:lstStyle/>
          <a:p>
            <a:r>
              <a:rPr lang="en-US" dirty="0"/>
              <a:t>I and my co-authors as well as my and their spouses/partners have no relevant relationships with commercial interests to disclose</a:t>
            </a:r>
          </a:p>
        </p:txBody>
      </p:sp>
      <p:sp>
        <p:nvSpPr>
          <p:cNvPr id="4" name="Slide Number Placeholder 3"/>
          <p:cNvSpPr>
            <a:spLocks noGrp="1"/>
          </p:cNvSpPr>
          <p:nvPr>
            <p:ph type="sldNum" sz="quarter" idx="4"/>
          </p:nvPr>
        </p:nvSpPr>
        <p:spPr/>
        <p:txBody>
          <a:bodyPr/>
          <a:lstStyle/>
          <a:p>
            <a:fld id="{42C32FFB-F9AE-46F0-A233-A2E628258990}" type="slidenum">
              <a:rPr lang="en-US" smtClean="0"/>
              <a:pPr/>
              <a:t>2</a:t>
            </a:fld>
            <a:endParaRPr lang="en-US"/>
          </a:p>
        </p:txBody>
      </p:sp>
      <p:sp>
        <p:nvSpPr>
          <p:cNvPr id="5" name="Footer Placeholder 4"/>
          <p:cNvSpPr>
            <a:spLocks noGrp="1"/>
          </p:cNvSpPr>
          <p:nvPr>
            <p:ph type="ftr" sz="quarter" idx="3"/>
          </p:nvPr>
        </p:nvSpPr>
        <p:spPr/>
        <p:txBody>
          <a:bodyPr/>
          <a:lstStyle/>
          <a:p>
            <a:r>
              <a:rPr lang="en-US" dirty="0"/>
              <a:t>AMIA 2019 Informatics Summit  |   amia.org</a:t>
            </a:r>
          </a:p>
        </p:txBody>
      </p:sp>
      <p:pic>
        <p:nvPicPr>
          <p:cNvPr id="8" name="Picture 2" descr="Image result for wayne state university transparent">
            <a:extLst>
              <a:ext uri="{FF2B5EF4-FFF2-40B4-BE49-F238E27FC236}">
                <a16:creationId xmlns:a16="http://schemas.microsoft.com/office/drawing/2014/main" id="{E2B30C99-1C85-403B-94E4-FF99A5EBD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79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6807" y="1626326"/>
            <a:ext cx="6007513" cy="1668483"/>
          </a:xfrm>
        </p:spPr>
        <p:txBody>
          <a:bodyPr/>
          <a:lstStyle/>
          <a:p>
            <a:r>
              <a:rPr lang="en-US" dirty="0"/>
              <a:t>Thank you! Questions?</a:t>
            </a:r>
          </a:p>
        </p:txBody>
      </p:sp>
      <p:pic>
        <p:nvPicPr>
          <p:cNvPr id="3" name="Picture 2" descr="Image result for wayne state university transparent">
            <a:extLst>
              <a:ext uri="{FF2B5EF4-FFF2-40B4-BE49-F238E27FC236}">
                <a16:creationId xmlns:a16="http://schemas.microsoft.com/office/drawing/2014/main" id="{6A0CB70D-7FBC-4114-BAF4-8D7A49EDA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16" y="261322"/>
            <a:ext cx="786164" cy="50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24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B7D2-324C-4736-A4D3-8B863A75C904}"/>
              </a:ext>
            </a:extLst>
          </p:cNvPr>
          <p:cNvSpPr>
            <a:spLocks noGrp="1"/>
          </p:cNvSpPr>
          <p:nvPr>
            <p:ph type="title"/>
          </p:nvPr>
        </p:nvSpPr>
        <p:spPr/>
        <p:txBody>
          <a:bodyPr/>
          <a:lstStyle/>
          <a:p>
            <a:r>
              <a:rPr lang="en-US"/>
              <a:t>Learning Objectives</a:t>
            </a:r>
            <a:endParaRPr lang="en-US" dirty="0"/>
          </a:p>
        </p:txBody>
      </p:sp>
      <p:sp>
        <p:nvSpPr>
          <p:cNvPr id="3" name="Content Placeholder 2">
            <a:extLst>
              <a:ext uri="{FF2B5EF4-FFF2-40B4-BE49-F238E27FC236}">
                <a16:creationId xmlns:a16="http://schemas.microsoft.com/office/drawing/2014/main" id="{0B8082D5-DA3E-4243-BBB8-B811169C8FD8}"/>
              </a:ext>
            </a:extLst>
          </p:cNvPr>
          <p:cNvSpPr>
            <a:spLocks noGrp="1"/>
          </p:cNvSpPr>
          <p:nvPr>
            <p:ph sz="quarter" idx="12"/>
          </p:nvPr>
        </p:nvSpPr>
        <p:spPr/>
        <p:txBody>
          <a:bodyPr/>
          <a:lstStyle/>
          <a:p>
            <a:r>
              <a:rPr lang="en-US" dirty="0"/>
              <a:t>After participating in this session, the learner should be better able to:</a:t>
            </a:r>
          </a:p>
          <a:p>
            <a:pPr lvl="1"/>
            <a:r>
              <a:rPr lang="en-US" sz="1600" dirty="0"/>
              <a:t>Summarize the key challenges of qualitative analysis of patient-provider communication in the context of email-delivered behavioral interventions</a:t>
            </a:r>
          </a:p>
          <a:p>
            <a:pPr lvl="1"/>
            <a:r>
              <a:rPr lang="en-US" sz="1600" dirty="0"/>
              <a:t>Formulate the task of discourse segmentation of clinical interviews into textual fragments corresponding to patient and provider communication behaviors as a classification problem </a:t>
            </a:r>
          </a:p>
          <a:p>
            <a:pPr lvl="1"/>
            <a:r>
              <a:rPr lang="en-US" sz="1600" dirty="0"/>
              <a:t>Understand how traditional machine learning and deep learning methods utilizing word and punctuation embeddings as well as part-of-speech tags can be applied to the task of discourse segmentation</a:t>
            </a:r>
          </a:p>
        </p:txBody>
      </p:sp>
      <p:sp>
        <p:nvSpPr>
          <p:cNvPr id="4" name="Slide Number Placeholder 3">
            <a:extLst>
              <a:ext uri="{FF2B5EF4-FFF2-40B4-BE49-F238E27FC236}">
                <a16:creationId xmlns:a16="http://schemas.microsoft.com/office/drawing/2014/main" id="{AE70FF5F-FD02-4F5E-A959-A21CD5525F3A}"/>
              </a:ext>
            </a:extLst>
          </p:cNvPr>
          <p:cNvSpPr>
            <a:spLocks noGrp="1"/>
          </p:cNvSpPr>
          <p:nvPr>
            <p:ph type="sldNum" sz="quarter" idx="4"/>
          </p:nvPr>
        </p:nvSpPr>
        <p:spPr/>
        <p:txBody>
          <a:bodyPr/>
          <a:lstStyle/>
          <a:p>
            <a:fld id="{42C32FFB-F9AE-46F0-A233-A2E628258990}" type="slidenum">
              <a:rPr lang="en-US" smtClean="0"/>
              <a:pPr/>
              <a:t>3</a:t>
            </a:fld>
            <a:endParaRPr lang="en-US"/>
          </a:p>
        </p:txBody>
      </p:sp>
      <p:sp>
        <p:nvSpPr>
          <p:cNvPr id="5" name="Footer Placeholder 4">
            <a:extLst>
              <a:ext uri="{FF2B5EF4-FFF2-40B4-BE49-F238E27FC236}">
                <a16:creationId xmlns:a16="http://schemas.microsoft.com/office/drawing/2014/main" id="{3DDE21D3-342C-46E7-81C2-45C6944D83E2}"/>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E8F2C674-E5AC-495E-9678-4C9DFACEB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15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10EE-7660-4EBE-8EEA-3C26C2E99949}"/>
              </a:ext>
            </a:extLst>
          </p:cNvPr>
          <p:cNvSpPr>
            <a:spLocks noGrp="1"/>
          </p:cNvSpPr>
          <p:nvPr>
            <p:ph type="title"/>
          </p:nvPr>
        </p:nvSpPr>
        <p:spPr>
          <a:xfrm>
            <a:off x="547730" y="402548"/>
            <a:ext cx="6783946" cy="320088"/>
          </a:xfrm>
        </p:spPr>
        <p:txBody>
          <a:bodyPr/>
          <a:lstStyle/>
          <a:p>
            <a:r>
              <a:rPr lang="en-US" dirty="0"/>
              <a:t>Motivation</a:t>
            </a:r>
          </a:p>
        </p:txBody>
      </p:sp>
      <p:sp>
        <p:nvSpPr>
          <p:cNvPr id="3" name="Content Placeholder 2">
            <a:extLst>
              <a:ext uri="{FF2B5EF4-FFF2-40B4-BE49-F238E27FC236}">
                <a16:creationId xmlns:a16="http://schemas.microsoft.com/office/drawing/2014/main" id="{DC81FF89-9AD9-449C-ABCF-4DCEA60624B3}"/>
              </a:ext>
            </a:extLst>
          </p:cNvPr>
          <p:cNvSpPr>
            <a:spLocks noGrp="1"/>
          </p:cNvSpPr>
          <p:nvPr>
            <p:ph sz="quarter" idx="12"/>
          </p:nvPr>
        </p:nvSpPr>
        <p:spPr>
          <a:xfrm>
            <a:off x="280376" y="931635"/>
            <a:ext cx="8467383" cy="3930811"/>
          </a:xfrm>
        </p:spPr>
        <p:txBody>
          <a:bodyPr/>
          <a:lstStyle/>
          <a:p>
            <a:pPr marL="285750" indent="-285750">
              <a:buFont typeface="Arial" panose="020B0604020202020204" pitchFamily="34" charset="0"/>
              <a:buChar char="•"/>
            </a:pPr>
            <a:r>
              <a:rPr lang="en-US" dirty="0"/>
              <a:t>The emergence of e-Health technologies has greatly expanded the reach of behavioral interventions</a:t>
            </a:r>
          </a:p>
          <a:p>
            <a:pPr marL="285750" indent="-285750">
              <a:buFont typeface="Arial" panose="020B0604020202020204" pitchFamily="34" charset="0"/>
              <a:buChar char="•"/>
            </a:pPr>
            <a:r>
              <a:rPr lang="en-US" dirty="0"/>
              <a:t>One such intervention is Motivational Interviewing (MI), a style of psychotherapy aimed at increasing intrinsic motivation and self-efficacy for behavior change</a:t>
            </a:r>
          </a:p>
          <a:p>
            <a:pPr marL="285750" indent="-285750">
              <a:buFont typeface="Arial" panose="020B0604020202020204" pitchFamily="34" charset="0"/>
              <a:buChar char="•"/>
            </a:pPr>
            <a:r>
              <a:rPr lang="en-US" dirty="0"/>
              <a:t>MI is linked to behavior change through the elicitation of patient “change talk”, or statements expressing patients own desires, abilities, need for and commitment to behavior change</a:t>
            </a:r>
          </a:p>
          <a:p>
            <a:pPr marL="285750" indent="-285750">
              <a:buFont typeface="Arial" panose="020B0604020202020204" pitchFamily="34" charset="0"/>
              <a:buChar char="•"/>
            </a:pPr>
            <a:r>
              <a:rPr lang="en-US" dirty="0"/>
              <a:t>Communication science approaches to understanding the efficacy of MI are inherently limited by manual qualitative analysis process of MI interventions</a:t>
            </a:r>
          </a:p>
          <a:p>
            <a:pPr marL="285750" indent="-285750">
              <a:buFont typeface="Arial" panose="020B0604020202020204" pitchFamily="34" charset="0"/>
              <a:buChar char="•"/>
            </a:pPr>
            <a:r>
              <a:rPr lang="en-US" b="1" dirty="0"/>
              <a:t>Our research: </a:t>
            </a:r>
            <a:r>
              <a:rPr lang="en-US" dirty="0"/>
              <a:t>machine learning methods to facilitate qualitative analysis of MI interventions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38946457-5422-44B2-AA9E-3DA0FCCBB62B}"/>
              </a:ext>
            </a:extLst>
          </p:cNvPr>
          <p:cNvSpPr>
            <a:spLocks noGrp="1"/>
          </p:cNvSpPr>
          <p:nvPr>
            <p:ph type="sldNum" sz="quarter" idx="4"/>
          </p:nvPr>
        </p:nvSpPr>
        <p:spPr/>
        <p:txBody>
          <a:bodyPr/>
          <a:lstStyle/>
          <a:p>
            <a:fld id="{42C32FFB-F9AE-46F0-A233-A2E628258990}" type="slidenum">
              <a:rPr lang="en-US" smtClean="0"/>
              <a:pPr/>
              <a:t>4</a:t>
            </a:fld>
            <a:endParaRPr lang="en-US" sz="1000"/>
          </a:p>
        </p:txBody>
      </p:sp>
      <p:sp>
        <p:nvSpPr>
          <p:cNvPr id="5" name="Footer Placeholder 4">
            <a:extLst>
              <a:ext uri="{FF2B5EF4-FFF2-40B4-BE49-F238E27FC236}">
                <a16:creationId xmlns:a16="http://schemas.microsoft.com/office/drawing/2014/main" id="{0B10135F-3AE6-422B-93A7-66C963C29F9C}"/>
              </a:ext>
            </a:extLst>
          </p:cNvPr>
          <p:cNvSpPr>
            <a:spLocks noGrp="1"/>
          </p:cNvSpPr>
          <p:nvPr>
            <p:ph type="ftr" sz="quarter" idx="3"/>
          </p:nvPr>
        </p:nvSpPr>
        <p:spPr/>
        <p:txBody>
          <a:bodyPr/>
          <a:lstStyle/>
          <a:p>
            <a:r>
              <a:rPr lang="en-US" dirty="0"/>
              <a:t>AMIA 2019 Informatics Summit   |   amia.org</a:t>
            </a:r>
          </a:p>
        </p:txBody>
      </p:sp>
    </p:spTree>
    <p:extLst>
      <p:ext uri="{BB962C8B-B14F-4D97-AF65-F5344CB8AC3E}">
        <p14:creationId xmlns:p14="http://schemas.microsoft.com/office/powerpoint/2010/main" val="255573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Motivation</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543821" y="954495"/>
            <a:ext cx="8056358" cy="3570961"/>
          </a:xfrm>
        </p:spPr>
        <p:txBody>
          <a:bodyPr/>
          <a:lstStyle/>
          <a:p>
            <a:pPr marL="285750" indent="-285750">
              <a:buFont typeface="Arial" panose="020B0604020202020204" pitchFamily="34" charset="0"/>
              <a:buChar char="•"/>
            </a:pPr>
            <a:r>
              <a:rPr lang="en-US" b="1" dirty="0"/>
              <a:t>This work:</a:t>
            </a:r>
            <a:r>
              <a:rPr lang="en-US" dirty="0"/>
              <a:t> machine learning methods for automated partitioning of email-based patient-counselor MI communication exchanges (e-Coaching) into textual fragments corresponding to distinct communication behaviors</a:t>
            </a:r>
          </a:p>
          <a:p>
            <a:pPr marL="285750" indent="-285750">
              <a:buFont typeface="Arial" panose="020B0604020202020204" pitchFamily="34" charset="0"/>
              <a:buChar char="•"/>
            </a:pPr>
            <a:r>
              <a:rPr lang="en-US" dirty="0"/>
              <a:t>ML methods can significantly reduce the time and resources to perform such segmentation → increased pace of behavioral sciences research to develop effective e-Coaching interventions</a:t>
            </a:r>
          </a:p>
          <a:p>
            <a:pPr marL="285750" indent="-285750">
              <a:buFont typeface="Arial" panose="020B0604020202020204" pitchFamily="34" charset="0"/>
              <a:buChar char="•"/>
            </a:pPr>
            <a:r>
              <a:rPr lang="en-US" dirty="0"/>
              <a:t>In the context of biomedical informatics, research on automated textual segmentation has primarily focused on sentence boundary detection and partitioning of clinical documents in patients’ electronic health records (EHR) into sections</a:t>
            </a:r>
          </a:p>
          <a:p>
            <a:r>
              <a:rPr lang="en-US" dirty="0"/>
              <a:t> </a:t>
            </a:r>
          </a:p>
          <a:p>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5</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85D190D1-543B-489E-9D42-F69DEED29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79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81C4-8CC5-4C18-9A09-E75F9974264D}"/>
              </a:ext>
            </a:extLst>
          </p:cNvPr>
          <p:cNvSpPr>
            <a:spLocks noGrp="1"/>
          </p:cNvSpPr>
          <p:nvPr>
            <p:ph type="title"/>
          </p:nvPr>
        </p:nvSpPr>
        <p:spPr>
          <a:xfrm>
            <a:off x="547730" y="402548"/>
            <a:ext cx="6783946" cy="320088"/>
          </a:xfrm>
        </p:spPr>
        <p:txBody>
          <a:bodyPr/>
          <a:lstStyle/>
          <a:p>
            <a:r>
              <a:rPr lang="en-US" dirty="0"/>
              <a:t>Traditional MI qualitative analysis process</a:t>
            </a:r>
          </a:p>
        </p:txBody>
      </p:sp>
      <p:sp>
        <p:nvSpPr>
          <p:cNvPr id="4" name="Slide Number Placeholder 3">
            <a:extLst>
              <a:ext uri="{FF2B5EF4-FFF2-40B4-BE49-F238E27FC236}">
                <a16:creationId xmlns:a16="http://schemas.microsoft.com/office/drawing/2014/main" id="{14A42F9F-54C4-4F05-B515-1CC36EEAD213}"/>
              </a:ext>
            </a:extLst>
          </p:cNvPr>
          <p:cNvSpPr>
            <a:spLocks noGrp="1"/>
          </p:cNvSpPr>
          <p:nvPr>
            <p:ph type="sldNum" sz="quarter" idx="4"/>
          </p:nvPr>
        </p:nvSpPr>
        <p:spPr/>
        <p:txBody>
          <a:bodyPr/>
          <a:lstStyle/>
          <a:p>
            <a:fld id="{42C32FFB-F9AE-46F0-A233-A2E628258990}" type="slidenum">
              <a:rPr lang="en-US" smtClean="0"/>
              <a:pPr/>
              <a:t>6</a:t>
            </a:fld>
            <a:endParaRPr lang="en-US" sz="1000"/>
          </a:p>
        </p:txBody>
      </p:sp>
      <p:sp>
        <p:nvSpPr>
          <p:cNvPr id="5" name="Footer Placeholder 4">
            <a:extLst>
              <a:ext uri="{FF2B5EF4-FFF2-40B4-BE49-F238E27FC236}">
                <a16:creationId xmlns:a16="http://schemas.microsoft.com/office/drawing/2014/main" id="{15711D9E-8137-41C8-B08F-64EDD6F4C072}"/>
              </a:ext>
            </a:extLst>
          </p:cNvPr>
          <p:cNvSpPr>
            <a:spLocks noGrp="1"/>
          </p:cNvSpPr>
          <p:nvPr>
            <p:ph type="ftr" sz="quarter" idx="3"/>
          </p:nvPr>
        </p:nvSpPr>
        <p:spPr/>
        <p:txBody>
          <a:bodyPr/>
          <a:lstStyle/>
          <a:p>
            <a:r>
              <a:rPr lang="en-US" dirty="0"/>
              <a:t>AMIA 2019 Informatics Summit   |   amia.org</a:t>
            </a:r>
          </a:p>
        </p:txBody>
      </p:sp>
      <p:sp>
        <p:nvSpPr>
          <p:cNvPr id="6" name="TextBox 5">
            <a:extLst>
              <a:ext uri="{FF2B5EF4-FFF2-40B4-BE49-F238E27FC236}">
                <a16:creationId xmlns:a16="http://schemas.microsoft.com/office/drawing/2014/main" id="{48628709-A2BC-4B29-86F7-34C898DAD4D7}"/>
              </a:ext>
            </a:extLst>
          </p:cNvPr>
          <p:cNvSpPr txBox="1"/>
          <p:nvPr/>
        </p:nvSpPr>
        <p:spPr>
          <a:xfrm>
            <a:off x="515659" y="949783"/>
            <a:ext cx="7683461" cy="338554"/>
          </a:xfrm>
          <a:prstGeom prst="rect">
            <a:avLst/>
          </a:prstGeom>
          <a:noFill/>
        </p:spPr>
        <p:txBody>
          <a:bodyPr wrap="square" rtlCol="0">
            <a:spAutoFit/>
          </a:bodyPr>
          <a:lstStyle/>
          <a:p>
            <a:r>
              <a:rPr lang="en-US" sz="1600" b="1" dirty="0"/>
              <a:t>Traditional MI setting:</a:t>
            </a:r>
            <a:r>
              <a:rPr lang="en-US" sz="1600" dirty="0"/>
              <a:t> in-person communication between patients and providers</a:t>
            </a:r>
          </a:p>
        </p:txBody>
      </p:sp>
      <p:sp>
        <p:nvSpPr>
          <p:cNvPr id="9" name="TextBox 8">
            <a:extLst>
              <a:ext uri="{FF2B5EF4-FFF2-40B4-BE49-F238E27FC236}">
                <a16:creationId xmlns:a16="http://schemas.microsoft.com/office/drawing/2014/main" id="{74947EDB-BB0F-49EF-ABEF-87EEFB61DEAF}"/>
              </a:ext>
            </a:extLst>
          </p:cNvPr>
          <p:cNvSpPr txBox="1"/>
          <p:nvPr/>
        </p:nvSpPr>
        <p:spPr>
          <a:xfrm>
            <a:off x="2647950" y="1442626"/>
            <a:ext cx="4331970" cy="830997"/>
          </a:xfrm>
          <a:prstGeom prst="rect">
            <a:avLst/>
          </a:prstGeom>
          <a:solidFill>
            <a:srgbClr val="00B0F0"/>
          </a:solidFill>
          <a:ln>
            <a:solidFill>
              <a:schemeClr val="accent1"/>
            </a:solidFill>
          </a:ln>
        </p:spPr>
        <p:txBody>
          <a:bodyPr wrap="square" rtlCol="0">
            <a:spAutoFit/>
          </a:bodyPr>
          <a:lstStyle/>
          <a:p>
            <a:r>
              <a:rPr lang="en-US" sz="1600" b="1" dirty="0"/>
              <a:t>Input: </a:t>
            </a:r>
            <a:r>
              <a:rPr lang="en-US" sz="1600" dirty="0"/>
              <a:t>transcribed audio-recordings of MI sessions with counselor and patient utterances identified during transcription</a:t>
            </a:r>
          </a:p>
        </p:txBody>
      </p:sp>
      <p:sp>
        <p:nvSpPr>
          <p:cNvPr id="10" name="Arrow: Down 9">
            <a:extLst>
              <a:ext uri="{FF2B5EF4-FFF2-40B4-BE49-F238E27FC236}">
                <a16:creationId xmlns:a16="http://schemas.microsoft.com/office/drawing/2014/main" id="{D0C8F8A5-85C7-4B88-A216-E716BB955074}"/>
              </a:ext>
            </a:extLst>
          </p:cNvPr>
          <p:cNvSpPr/>
          <p:nvPr/>
        </p:nvSpPr>
        <p:spPr>
          <a:xfrm>
            <a:off x="4425315" y="2329651"/>
            <a:ext cx="777240" cy="292577"/>
          </a:xfrm>
          <a:prstGeom prst="downArrow">
            <a:avLst/>
          </a:prstGeom>
          <a:solidFill>
            <a:schemeClr val="accent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
        <p:nvSpPr>
          <p:cNvPr id="11" name="TextBox 10">
            <a:extLst>
              <a:ext uri="{FF2B5EF4-FFF2-40B4-BE49-F238E27FC236}">
                <a16:creationId xmlns:a16="http://schemas.microsoft.com/office/drawing/2014/main" id="{42BB8E73-9618-479E-8D08-8E4F5D4D42CA}"/>
              </a:ext>
            </a:extLst>
          </p:cNvPr>
          <p:cNvSpPr txBox="1"/>
          <p:nvPr/>
        </p:nvSpPr>
        <p:spPr>
          <a:xfrm>
            <a:off x="2670810" y="2674096"/>
            <a:ext cx="4331970" cy="584775"/>
          </a:xfrm>
          <a:prstGeom prst="rect">
            <a:avLst/>
          </a:prstGeom>
          <a:solidFill>
            <a:srgbClr val="00B0F0"/>
          </a:solidFill>
          <a:ln>
            <a:solidFill>
              <a:schemeClr val="accent1"/>
            </a:solidFill>
          </a:ln>
        </p:spPr>
        <p:txBody>
          <a:bodyPr wrap="square" rtlCol="0">
            <a:spAutoFit/>
          </a:bodyPr>
          <a:lstStyle/>
          <a:p>
            <a:r>
              <a:rPr lang="en-US" sz="1600" dirty="0"/>
              <a:t>Behavior coding of patient and provider utterances in MI session transcripts</a:t>
            </a:r>
          </a:p>
        </p:txBody>
      </p:sp>
      <p:sp>
        <p:nvSpPr>
          <p:cNvPr id="13" name="TextBox 12">
            <a:extLst>
              <a:ext uri="{FF2B5EF4-FFF2-40B4-BE49-F238E27FC236}">
                <a16:creationId xmlns:a16="http://schemas.microsoft.com/office/drawing/2014/main" id="{EB51B37E-C55A-431A-A525-DD4811BDB8DC}"/>
              </a:ext>
            </a:extLst>
          </p:cNvPr>
          <p:cNvSpPr txBox="1"/>
          <p:nvPr/>
        </p:nvSpPr>
        <p:spPr>
          <a:xfrm>
            <a:off x="2647950" y="3693413"/>
            <a:ext cx="4331970" cy="830997"/>
          </a:xfrm>
          <a:prstGeom prst="rect">
            <a:avLst/>
          </a:prstGeom>
          <a:solidFill>
            <a:srgbClr val="00B0F0"/>
          </a:solidFill>
          <a:ln>
            <a:solidFill>
              <a:schemeClr val="accent1"/>
            </a:solidFill>
          </a:ln>
        </p:spPr>
        <p:txBody>
          <a:bodyPr wrap="square" rtlCol="0">
            <a:spAutoFit/>
          </a:bodyPr>
          <a:lstStyle/>
          <a:p>
            <a:r>
              <a:rPr lang="en-US" sz="1600" dirty="0"/>
              <a:t>Sequential analysis of behavior codes to identify counselor communication strategies to elicit patient “change talk”</a:t>
            </a:r>
          </a:p>
        </p:txBody>
      </p:sp>
      <p:sp>
        <p:nvSpPr>
          <p:cNvPr id="14" name="Arrow: Down 13">
            <a:extLst>
              <a:ext uri="{FF2B5EF4-FFF2-40B4-BE49-F238E27FC236}">
                <a16:creationId xmlns:a16="http://schemas.microsoft.com/office/drawing/2014/main" id="{0C84B410-9BE0-406D-B4F0-D23E4FFCBE02}"/>
              </a:ext>
            </a:extLst>
          </p:cNvPr>
          <p:cNvSpPr/>
          <p:nvPr/>
        </p:nvSpPr>
        <p:spPr>
          <a:xfrm>
            <a:off x="4432935" y="3348074"/>
            <a:ext cx="777240" cy="292577"/>
          </a:xfrm>
          <a:prstGeom prst="downArrow">
            <a:avLst/>
          </a:prstGeom>
          <a:solidFill>
            <a:schemeClr val="accent1"/>
          </a:solidFill>
          <a:ln>
            <a:noFill/>
          </a:ln>
          <a:effectLst/>
          <a:scene3d>
            <a:camera prst="orthographicFront">
              <a:rot lat="0" lon="0" rev="0"/>
            </a:camera>
            <a:lightRig rig="threePt" dir="t">
              <a:rot lat="0" lon="0" rev="1200000"/>
            </a:lightRig>
          </a:scene3d>
          <a:sp3d/>
        </p:spPr>
        <p:style>
          <a:lnRef idx="0">
            <a:schemeClr val="lt1">
              <a:hueOff val="0"/>
              <a:satOff val="0"/>
              <a:lumOff val="0"/>
              <a:alphaOff val="0"/>
            </a:schemeClr>
          </a:lnRef>
          <a:fillRef idx="3">
            <a:scrgbClr r="0" g="0" b="0"/>
          </a:fillRef>
          <a:effectRef idx="3">
            <a:scrgbClr r="0" g="0" b="0"/>
          </a:effectRef>
          <a:fontRef idx="minor">
            <a:schemeClr val="lt1"/>
          </a:fontRef>
        </p:style>
        <p:txBody>
          <a:bodyPr lIns="91440" tIns="91440" bIns="91440" rtlCol="0" anchor="t"/>
          <a:lstStyle/>
          <a:p>
            <a:pPr algn="ctr"/>
            <a:endParaRPr lang="en-US" sz="1200" dirty="0" err="1">
              <a:solidFill>
                <a:srgbClr val="FFFFFF"/>
              </a:solidFill>
              <a:latin typeface="Roboto Regular"/>
              <a:cs typeface="Roboto Regular"/>
            </a:endParaRPr>
          </a:p>
        </p:txBody>
      </p:sp>
    </p:spTree>
    <p:extLst>
      <p:ext uri="{BB962C8B-B14F-4D97-AF65-F5344CB8AC3E}">
        <p14:creationId xmlns:p14="http://schemas.microsoft.com/office/powerpoint/2010/main" val="37750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Major challenges</a:t>
            </a:r>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7</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3074" name="Picture 2" descr="Image result for wayne state university transparent">
            <a:extLst>
              <a:ext uri="{FF2B5EF4-FFF2-40B4-BE49-F238E27FC236}">
                <a16:creationId xmlns:a16="http://schemas.microsoft.com/office/drawing/2014/main" id="{162D08D9-0AB1-44A8-A729-272BC202E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71197310-C5A1-4A81-99C6-03C81A364803}"/>
              </a:ext>
            </a:extLst>
          </p:cNvPr>
          <p:cNvSpPr txBox="1">
            <a:spLocks/>
          </p:cNvSpPr>
          <p:nvPr/>
        </p:nvSpPr>
        <p:spPr>
          <a:xfrm>
            <a:off x="278130" y="1149292"/>
            <a:ext cx="3989070" cy="3504083"/>
          </a:xfrm>
          <a:prstGeom prst="rect">
            <a:avLst/>
          </a:prstGeom>
        </p:spPr>
        <p:txBody>
          <a:bodyPr>
            <a:normAutofit fontScale="92500" lnSpcReduction="10000"/>
          </a:bodyPr>
          <a:lstStyle>
            <a:lvl1pPr marL="0" indent="0" algn="l" rtl="0" eaLnBrk="1" fontAlgn="base" hangingPunct="1">
              <a:spcBef>
                <a:spcPts val="1200"/>
              </a:spcBef>
              <a:spcAft>
                <a:spcPct val="0"/>
              </a:spcAft>
              <a:defRPr sz="1800">
                <a:solidFill>
                  <a:schemeClr val="tx1"/>
                </a:solidFill>
                <a:latin typeface="+mn-lt"/>
                <a:ea typeface="MS PGothic" pitchFamily="34" charset="-128"/>
                <a:cs typeface="Roboto Regular"/>
              </a:defRPr>
            </a:lvl1pPr>
            <a:lvl2pPr marL="502920" indent="-228600" algn="l" rtl="0" eaLnBrk="1" fontAlgn="base" hangingPunct="1">
              <a:spcBef>
                <a:spcPts val="600"/>
              </a:spcBef>
              <a:spcAft>
                <a:spcPct val="0"/>
              </a:spcAft>
              <a:buClr>
                <a:schemeClr val="accent1"/>
              </a:buClr>
              <a:buFont typeface="Arial"/>
              <a:buChar char="•"/>
              <a:defRPr sz="1400">
                <a:solidFill>
                  <a:schemeClr val="accent2">
                    <a:lumMod val="75000"/>
                  </a:schemeClr>
                </a:solidFill>
                <a:latin typeface="Roboto Regular"/>
                <a:ea typeface="MS PGothic" pitchFamily="34" charset="-128"/>
                <a:cs typeface="Roboto Regular"/>
              </a:defRPr>
            </a:lvl2pPr>
            <a:lvl3pPr marL="914400" indent="-228600" algn="l" rtl="0" eaLnBrk="1" fontAlgn="base" hangingPunct="1">
              <a:spcBef>
                <a:spcPts val="600"/>
              </a:spcBef>
              <a:spcAft>
                <a:spcPct val="0"/>
              </a:spcAft>
              <a:buClr>
                <a:schemeClr val="accent4"/>
              </a:buClr>
              <a:buFont typeface="Arial"/>
              <a:buChar char="•"/>
              <a:defRPr sz="1200">
                <a:solidFill>
                  <a:schemeClr val="accent2">
                    <a:lumMod val="75000"/>
                  </a:schemeClr>
                </a:solidFill>
                <a:latin typeface="Roboto Regular"/>
                <a:ea typeface="MS PGothic" pitchFamily="34" charset="-128"/>
                <a:cs typeface="Roboto Regular"/>
              </a:defRPr>
            </a:lvl3pPr>
            <a:lvl4pPr marL="1325880" indent="-228600" algn="l" rtl="0" eaLnBrk="1" fontAlgn="base" hangingPunct="1">
              <a:spcBef>
                <a:spcPts val="600"/>
              </a:spcBef>
              <a:spcAft>
                <a:spcPct val="0"/>
              </a:spcAft>
              <a:buClr>
                <a:schemeClr val="accent5"/>
              </a:buClr>
              <a:buFont typeface="Arial"/>
              <a:buChar char="•"/>
              <a:defRPr sz="1100" baseline="0">
                <a:solidFill>
                  <a:schemeClr val="accent2">
                    <a:lumMod val="75000"/>
                  </a:schemeClr>
                </a:solidFill>
                <a:latin typeface="Roboto Regular"/>
                <a:ea typeface="MS PGothic" pitchFamily="34" charset="-128"/>
                <a:cs typeface="Roboto Regular"/>
              </a:defRPr>
            </a:lvl4pPr>
            <a:lvl5pPr marL="1737360" marR="0" indent="-228600" algn="l" defTabSz="914400" rtl="0" eaLnBrk="1" fontAlgn="base" latinLnBrk="0" hangingPunct="1">
              <a:lnSpc>
                <a:spcPct val="100000"/>
              </a:lnSpc>
              <a:spcBef>
                <a:spcPts val="600"/>
              </a:spcBef>
              <a:spcAft>
                <a:spcPct val="0"/>
              </a:spcAft>
              <a:buClr>
                <a:schemeClr val="accent6"/>
              </a:buClr>
              <a:buSzTx/>
              <a:buFont typeface="Arial"/>
              <a:buChar char="•"/>
              <a:tabLst/>
              <a:defRPr sz="1000" b="0" baseline="0">
                <a:solidFill>
                  <a:schemeClr val="accent2">
                    <a:lumMod val="75000"/>
                  </a:schemeClr>
                </a:solidFill>
                <a:latin typeface="Roboto Regular"/>
                <a:ea typeface="MS PGothic" pitchFamily="34" charset="-128"/>
                <a:cs typeface="Roboto Regular"/>
              </a:defRPr>
            </a:lvl5pPr>
            <a:lvl6pPr marL="2514600" indent="-228600" algn="l" rtl="0" eaLnBrk="1" fontAlgn="base" hangingPunct="1">
              <a:spcBef>
                <a:spcPct val="20000"/>
              </a:spcBef>
              <a:spcAft>
                <a:spcPct val="0"/>
              </a:spcAft>
              <a:buChar char="»"/>
              <a:defRPr sz="1500" b="1">
                <a:solidFill>
                  <a:srgbClr val="727274"/>
                </a:solidFill>
                <a:latin typeface="+mn-lt"/>
                <a:ea typeface="+mn-ea"/>
              </a:defRPr>
            </a:lvl6pPr>
            <a:lvl7pPr marL="2971800" indent="-228600" algn="l" rtl="0" eaLnBrk="1" fontAlgn="base" hangingPunct="1">
              <a:spcBef>
                <a:spcPct val="20000"/>
              </a:spcBef>
              <a:spcAft>
                <a:spcPct val="0"/>
              </a:spcAft>
              <a:buChar char="»"/>
              <a:defRPr sz="1500" b="1">
                <a:solidFill>
                  <a:srgbClr val="727274"/>
                </a:solidFill>
                <a:latin typeface="+mn-lt"/>
                <a:ea typeface="+mn-ea"/>
              </a:defRPr>
            </a:lvl7pPr>
            <a:lvl8pPr marL="3429000" indent="-228600" algn="l" rtl="0" eaLnBrk="1" fontAlgn="base" hangingPunct="1">
              <a:spcBef>
                <a:spcPct val="20000"/>
              </a:spcBef>
              <a:spcAft>
                <a:spcPct val="0"/>
              </a:spcAft>
              <a:buChar char="»"/>
              <a:defRPr sz="1500" b="1">
                <a:solidFill>
                  <a:srgbClr val="727274"/>
                </a:solidFill>
                <a:latin typeface="+mn-lt"/>
                <a:ea typeface="+mn-ea"/>
              </a:defRPr>
            </a:lvl8pPr>
            <a:lvl9pPr marL="3886200" indent="-228600" algn="l" rtl="0" eaLnBrk="1" fontAlgn="base" hangingPunct="1">
              <a:spcBef>
                <a:spcPct val="20000"/>
              </a:spcBef>
              <a:spcAft>
                <a:spcPct val="0"/>
              </a:spcAft>
              <a:buChar char="»"/>
              <a:defRPr sz="1500" b="1">
                <a:solidFill>
                  <a:srgbClr val="727274"/>
                </a:solidFill>
                <a:latin typeface="+mn-lt"/>
                <a:ea typeface="+mn-ea"/>
              </a:defRPr>
            </a:lvl9pPr>
          </a:lstStyle>
          <a:p>
            <a:pPr marL="285750" indent="-285750">
              <a:buFont typeface="Arial" panose="020B0604020202020204" pitchFamily="34" charset="0"/>
              <a:buChar char="•"/>
            </a:pPr>
            <a:r>
              <a:rPr lang="en-US" kern="0" dirty="0">
                <a:solidFill>
                  <a:prstClr val="black"/>
                </a:solidFill>
              </a:rPr>
              <a:t>Unlike transcribed in-person exchanges, email correspondence is not naturally segmented into codable speech acts </a:t>
            </a:r>
          </a:p>
          <a:p>
            <a:pPr marL="285750" indent="-285750">
              <a:buFont typeface="Arial" panose="020B0604020202020204" pitchFamily="34" charset="0"/>
              <a:buChar char="•"/>
            </a:pPr>
            <a:r>
              <a:rPr lang="en-US" kern="0" dirty="0">
                <a:solidFill>
                  <a:prstClr val="black"/>
                </a:solidFill>
              </a:rPr>
              <a:t>Emails are unstructured text containing informal information exchanges in a non-traditional format </a:t>
            </a:r>
          </a:p>
          <a:p>
            <a:pPr marL="285750" indent="-285750">
              <a:buFont typeface="Arial" panose="020B0604020202020204" pitchFamily="34" charset="0"/>
              <a:buChar char="•"/>
            </a:pPr>
            <a:r>
              <a:rPr lang="en-US" kern="0" dirty="0">
                <a:solidFill>
                  <a:prstClr val="black"/>
                </a:solidFill>
              </a:rPr>
              <a:t>Discourse segments in e-Coaching do not have a clear breakpoint, such as the end of a sentence or a paragraph </a:t>
            </a:r>
          </a:p>
          <a:p>
            <a:endParaRPr lang="en-US" sz="3000" kern="0" dirty="0">
              <a:solidFill>
                <a:prstClr val="black"/>
              </a:solidFill>
            </a:endParaRPr>
          </a:p>
        </p:txBody>
      </p:sp>
      <p:pic>
        <p:nvPicPr>
          <p:cNvPr id="11" name="Picture 10">
            <a:extLst>
              <a:ext uri="{FF2B5EF4-FFF2-40B4-BE49-F238E27FC236}">
                <a16:creationId xmlns:a16="http://schemas.microsoft.com/office/drawing/2014/main" id="{4293E871-1F7A-4B9A-BE2B-2E3615292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0199" y="1352888"/>
            <a:ext cx="4634224" cy="2669288"/>
          </a:xfrm>
          <a:prstGeom prst="rect">
            <a:avLst/>
          </a:prstGeom>
        </p:spPr>
      </p:pic>
    </p:spTree>
    <p:extLst>
      <p:ext uri="{BB962C8B-B14F-4D97-AF65-F5344CB8AC3E}">
        <p14:creationId xmlns:p14="http://schemas.microsoft.com/office/powerpoint/2010/main" val="426884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9538-716A-4503-954B-8C8CECA70DB0}"/>
              </a:ext>
            </a:extLst>
          </p:cNvPr>
          <p:cNvSpPr>
            <a:spLocks noGrp="1"/>
          </p:cNvSpPr>
          <p:nvPr>
            <p:ph type="title"/>
          </p:nvPr>
        </p:nvSpPr>
        <p:spPr>
          <a:xfrm>
            <a:off x="547730" y="402548"/>
            <a:ext cx="6783946" cy="320088"/>
          </a:xfrm>
        </p:spPr>
        <p:txBody>
          <a:bodyPr/>
          <a:lstStyle/>
          <a:p>
            <a:r>
              <a:rPr lang="en-US" dirty="0"/>
              <a:t>Dataset</a:t>
            </a:r>
          </a:p>
        </p:txBody>
      </p:sp>
      <p:sp>
        <p:nvSpPr>
          <p:cNvPr id="3" name="Content Placeholder 2">
            <a:extLst>
              <a:ext uri="{FF2B5EF4-FFF2-40B4-BE49-F238E27FC236}">
                <a16:creationId xmlns:a16="http://schemas.microsoft.com/office/drawing/2014/main" id="{8132D165-8EC1-424D-9DD5-E7301C9BBE4F}"/>
              </a:ext>
            </a:extLst>
          </p:cNvPr>
          <p:cNvSpPr>
            <a:spLocks noGrp="1"/>
          </p:cNvSpPr>
          <p:nvPr>
            <p:ph sz="quarter" idx="12"/>
          </p:nvPr>
        </p:nvSpPr>
        <p:spPr>
          <a:xfrm>
            <a:off x="475240" y="968637"/>
            <a:ext cx="8295379" cy="3699545"/>
          </a:xfrm>
        </p:spPr>
        <p:txBody>
          <a:bodyPr/>
          <a:lstStyle/>
          <a:p>
            <a:pPr marL="285750" indent="-285750">
              <a:buFont typeface="Arial" panose="020B0604020202020204" pitchFamily="34" charset="0"/>
              <a:buChar char="•"/>
            </a:pPr>
            <a:r>
              <a:rPr lang="en-US" dirty="0"/>
              <a:t>49 e-Coaching sessions from Making Effective Nutritional Choices for Generation Y (MENU GenY), a public health intervention to encourage increased fruit and vegetable intake among young adults:</a:t>
            </a:r>
          </a:p>
          <a:p>
            <a:pPr marL="788670" lvl="1" indent="-285750">
              <a:buFont typeface="Arial" panose="020B0604020202020204" pitchFamily="34" charset="0"/>
              <a:buChar char="-"/>
            </a:pPr>
            <a:r>
              <a:rPr lang="en-US" sz="1600" dirty="0"/>
              <a:t>281 patient emails and 330 e-Coach emails</a:t>
            </a:r>
          </a:p>
          <a:p>
            <a:pPr marL="788670" lvl="1" indent="-285750">
              <a:buFont typeface="Arial" panose="020B0604020202020204" pitchFamily="34" charset="0"/>
              <a:buChar char="-"/>
            </a:pPr>
            <a:r>
              <a:rPr lang="en-US" sz="1600" dirty="0"/>
              <a:t>95,777 words and 7,140 punctuation marks</a:t>
            </a:r>
            <a:endParaRPr lang="en-US" dirty="0"/>
          </a:p>
          <a:p>
            <a:pPr marL="285750" indent="-285750">
              <a:buFont typeface="Arial" panose="020B0604020202020204" pitchFamily="34" charset="0"/>
              <a:buChar char="•"/>
            </a:pPr>
            <a:r>
              <a:rPr lang="en-US" dirty="0"/>
              <a:t>Each e-Coaching session corresponds to an MI intervention delivered via email</a:t>
            </a:r>
          </a:p>
          <a:p>
            <a:pPr marL="285750" indent="-285750">
              <a:buFont typeface="Arial" panose="020B0604020202020204" pitchFamily="34" charset="0"/>
              <a:buChar char="•"/>
            </a:pPr>
            <a:r>
              <a:rPr lang="en-US" dirty="0"/>
              <a:t>Emails were manually segmented into 3,138 text fragments corresponding to MI communication behaviors:</a:t>
            </a:r>
            <a:endParaRPr lang="en-US" sz="1600" dirty="0"/>
          </a:p>
          <a:p>
            <a:pPr marL="788670" lvl="1" indent="-285750">
              <a:buFont typeface="Arial" panose="020B0604020202020204" pitchFamily="34" charset="0"/>
              <a:buChar char="-"/>
            </a:pPr>
            <a:r>
              <a:rPr lang="en-US" sz="1600" dirty="0"/>
              <a:t>3,138 new segments and 99,779 same segments</a:t>
            </a:r>
          </a:p>
          <a:p>
            <a:r>
              <a:rPr lang="en-US" i="1" dirty="0"/>
              <a:t>Example: Hi[0] XXX[0] ,[0] its[0] good[0] to[0] hear[0] from[0] you[0] </a:t>
            </a:r>
            <a:r>
              <a:rPr lang="en-US" i="1" dirty="0">
                <a:solidFill>
                  <a:srgbClr val="0070C0"/>
                </a:solidFill>
              </a:rPr>
              <a:t>.[1]</a:t>
            </a:r>
            <a:r>
              <a:rPr lang="en-US" i="1" dirty="0"/>
              <a:t> it[0] sounds[0] like[0]</a:t>
            </a:r>
            <a:endParaRPr lang="en-US"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D7FC2A7-D8D0-47E9-B60B-31C699282F52}"/>
              </a:ext>
            </a:extLst>
          </p:cNvPr>
          <p:cNvSpPr>
            <a:spLocks noGrp="1"/>
          </p:cNvSpPr>
          <p:nvPr>
            <p:ph type="sldNum" sz="quarter" idx="4"/>
          </p:nvPr>
        </p:nvSpPr>
        <p:spPr/>
        <p:txBody>
          <a:bodyPr/>
          <a:lstStyle/>
          <a:p>
            <a:fld id="{42C32FFB-F9AE-46F0-A233-A2E628258990}" type="slidenum">
              <a:rPr lang="en-US" smtClean="0"/>
              <a:pPr/>
              <a:t>8</a:t>
            </a:fld>
            <a:endParaRPr lang="en-US" dirty="0"/>
          </a:p>
        </p:txBody>
      </p:sp>
      <p:sp>
        <p:nvSpPr>
          <p:cNvPr id="5" name="Footer Placeholder 4">
            <a:extLst>
              <a:ext uri="{FF2B5EF4-FFF2-40B4-BE49-F238E27FC236}">
                <a16:creationId xmlns:a16="http://schemas.microsoft.com/office/drawing/2014/main" id="{C751A201-6714-4689-A102-50C2069CEAA9}"/>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DB9EAE59-0875-4077-8E3A-F178030CE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9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8439-A8B2-4D23-8851-D541DCDD8905}"/>
              </a:ext>
            </a:extLst>
          </p:cNvPr>
          <p:cNvSpPr>
            <a:spLocks noGrp="1"/>
          </p:cNvSpPr>
          <p:nvPr>
            <p:ph type="title"/>
          </p:nvPr>
        </p:nvSpPr>
        <p:spPr>
          <a:xfrm>
            <a:off x="547730" y="402548"/>
            <a:ext cx="6783946" cy="320088"/>
          </a:xfrm>
        </p:spPr>
        <p:txBody>
          <a:bodyPr/>
          <a:lstStyle/>
          <a:p>
            <a:r>
              <a:rPr lang="en-US" dirty="0"/>
              <a:t>Methods</a:t>
            </a:r>
          </a:p>
        </p:txBody>
      </p:sp>
      <p:sp>
        <p:nvSpPr>
          <p:cNvPr id="3" name="Content Placeholder 2">
            <a:extLst>
              <a:ext uri="{FF2B5EF4-FFF2-40B4-BE49-F238E27FC236}">
                <a16:creationId xmlns:a16="http://schemas.microsoft.com/office/drawing/2014/main" id="{09BE9A75-B947-4B94-8C26-3A494D1990F6}"/>
              </a:ext>
            </a:extLst>
          </p:cNvPr>
          <p:cNvSpPr>
            <a:spLocks noGrp="1"/>
          </p:cNvSpPr>
          <p:nvPr>
            <p:ph sz="quarter" idx="12"/>
          </p:nvPr>
        </p:nvSpPr>
        <p:spPr>
          <a:xfrm>
            <a:off x="547077" y="981512"/>
            <a:ext cx="8056358" cy="3582099"/>
          </a:xfrm>
        </p:spPr>
        <p:txBody>
          <a:bodyPr/>
          <a:lstStyle/>
          <a:p>
            <a:pPr marL="285750" indent="-285750">
              <a:buFont typeface="Arial" panose="020B0604020202020204" pitchFamily="34" charset="0"/>
              <a:buChar char="•"/>
            </a:pPr>
            <a:r>
              <a:rPr lang="en-US" dirty="0"/>
              <a:t>Traditional Machine Learning Method:</a:t>
            </a:r>
          </a:p>
          <a:p>
            <a:pPr lvl="1">
              <a:buFont typeface="Arial" panose="020B0604020202020204" pitchFamily="34" charset="0"/>
              <a:buChar char="-"/>
            </a:pPr>
            <a:r>
              <a:rPr lang="en-US" sz="1600" dirty="0"/>
              <a:t>Linear-chain Conditional Random Fields (CRF)</a:t>
            </a:r>
          </a:p>
          <a:p>
            <a:pPr marL="285750" indent="-285750">
              <a:buFont typeface="Arial" panose="020B0604020202020204" pitchFamily="34" charset="0"/>
              <a:buChar char="•"/>
            </a:pPr>
            <a:r>
              <a:rPr lang="en-US" dirty="0"/>
              <a:t>Deep Learning Methods:</a:t>
            </a:r>
          </a:p>
          <a:p>
            <a:pPr lvl="1">
              <a:buFont typeface="Arial" panose="020B0604020202020204" pitchFamily="34" charset="0"/>
              <a:buChar char="-"/>
            </a:pPr>
            <a:r>
              <a:rPr lang="en-US" sz="1600" dirty="0"/>
              <a:t>Multi-layer Perceptron (MLP)</a:t>
            </a:r>
          </a:p>
          <a:p>
            <a:pPr lvl="1">
              <a:buFont typeface="Arial" panose="020B0604020202020204" pitchFamily="34" charset="0"/>
              <a:buChar char="-"/>
            </a:pPr>
            <a:r>
              <a:rPr lang="en-US" sz="1600" dirty="0"/>
              <a:t>Bi-directional Recurrent Neural Networks (BRNN)</a:t>
            </a:r>
          </a:p>
          <a:p>
            <a:pPr lvl="1">
              <a:buFont typeface="Arial" panose="020B0604020202020204" pitchFamily="34" charset="0"/>
              <a:buChar char="-"/>
            </a:pPr>
            <a:r>
              <a:rPr lang="en-US" sz="1600" dirty="0"/>
              <a:t>Convolutional Recurrent Neural Networks (CRNN)</a:t>
            </a:r>
          </a:p>
          <a:p>
            <a:pPr>
              <a:buFont typeface="Arial" panose="020B0604020202020204" pitchFamily="34" charset="0"/>
              <a:buChar char="•"/>
            </a:pPr>
            <a:r>
              <a:rPr lang="en-US" sz="2000" dirty="0"/>
              <a:t>   Features:	</a:t>
            </a:r>
          </a:p>
          <a:p>
            <a:pPr lvl="1">
              <a:buFont typeface="Arial" panose="020B0604020202020204" pitchFamily="34" charset="0"/>
              <a:buChar char="-"/>
            </a:pPr>
            <a:r>
              <a:rPr lang="en-US" sz="1600" dirty="0"/>
              <a:t>Word and punctuation marks</a:t>
            </a:r>
          </a:p>
          <a:p>
            <a:pPr lvl="1">
              <a:buFont typeface="Arial" panose="020B0604020202020204" pitchFamily="34" charset="0"/>
              <a:buChar char="-"/>
            </a:pPr>
            <a:r>
              <a:rPr lang="en-US" sz="1600" dirty="0"/>
              <a:t>Part-of-speech tags	</a:t>
            </a:r>
          </a:p>
          <a:p>
            <a:endParaRPr lang="en-US" dirty="0"/>
          </a:p>
        </p:txBody>
      </p:sp>
      <p:sp>
        <p:nvSpPr>
          <p:cNvPr id="4" name="Slide Number Placeholder 3">
            <a:extLst>
              <a:ext uri="{FF2B5EF4-FFF2-40B4-BE49-F238E27FC236}">
                <a16:creationId xmlns:a16="http://schemas.microsoft.com/office/drawing/2014/main" id="{A9BF71D9-EFC1-4ABF-A022-58EC01B4C1DB}"/>
              </a:ext>
            </a:extLst>
          </p:cNvPr>
          <p:cNvSpPr>
            <a:spLocks noGrp="1"/>
          </p:cNvSpPr>
          <p:nvPr>
            <p:ph type="sldNum" sz="quarter" idx="4"/>
          </p:nvPr>
        </p:nvSpPr>
        <p:spPr/>
        <p:txBody>
          <a:bodyPr/>
          <a:lstStyle/>
          <a:p>
            <a:fld id="{42C32FFB-F9AE-46F0-A233-A2E628258990}" type="slidenum">
              <a:rPr lang="en-US" smtClean="0"/>
              <a:pPr/>
              <a:t>9</a:t>
            </a:fld>
            <a:endParaRPr lang="en-US" sz="1000"/>
          </a:p>
        </p:txBody>
      </p:sp>
      <p:sp>
        <p:nvSpPr>
          <p:cNvPr id="5" name="Footer Placeholder 4">
            <a:extLst>
              <a:ext uri="{FF2B5EF4-FFF2-40B4-BE49-F238E27FC236}">
                <a16:creationId xmlns:a16="http://schemas.microsoft.com/office/drawing/2014/main" id="{BF344056-B80E-4683-BD9C-7DA96E66B061}"/>
              </a:ext>
            </a:extLst>
          </p:cNvPr>
          <p:cNvSpPr>
            <a:spLocks noGrp="1"/>
          </p:cNvSpPr>
          <p:nvPr>
            <p:ph type="ftr" sz="quarter" idx="3"/>
          </p:nvPr>
        </p:nvSpPr>
        <p:spPr/>
        <p:txBody>
          <a:bodyPr/>
          <a:lstStyle/>
          <a:p>
            <a:r>
              <a:rPr lang="en-US" dirty="0"/>
              <a:t>AMIA 2019 Informatics Summit   |   amia.org</a:t>
            </a:r>
          </a:p>
        </p:txBody>
      </p:sp>
      <p:pic>
        <p:nvPicPr>
          <p:cNvPr id="6" name="Picture 2" descr="Image result for wayne state university transparent">
            <a:extLst>
              <a:ext uri="{FF2B5EF4-FFF2-40B4-BE49-F238E27FC236}">
                <a16:creationId xmlns:a16="http://schemas.microsoft.com/office/drawing/2014/main" id="{DF332CDF-04DA-4040-BF5F-6329D2A55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876" y="360383"/>
            <a:ext cx="558800" cy="36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18962"/>
      </p:ext>
    </p:extLst>
  </p:cSld>
  <p:clrMapOvr>
    <a:masterClrMapping/>
  </p:clrMapOvr>
</p:sld>
</file>

<file path=ppt/theme/theme1.xml><?xml version="1.0" encoding="utf-8"?>
<a:theme xmlns:a="http://schemas.openxmlformats.org/drawingml/2006/main" name="JPA Master PowerPoint">
  <a:themeElements>
    <a:clrScheme name="Custom 14">
      <a:dk1>
        <a:sysClr val="windowText" lastClr="000000"/>
      </a:dk1>
      <a:lt1>
        <a:sysClr val="window" lastClr="FFFFFF"/>
      </a:lt1>
      <a:dk2>
        <a:srgbClr val="404040"/>
      </a:dk2>
      <a:lt2>
        <a:srgbClr val="E1E1E1"/>
      </a:lt2>
      <a:accent1>
        <a:srgbClr val="CB333B"/>
      </a:accent1>
      <a:accent2>
        <a:srgbClr val="A2AAAD"/>
      </a:accent2>
      <a:accent3>
        <a:srgbClr val="000000"/>
      </a:accent3>
      <a:accent4>
        <a:srgbClr val="F2A900"/>
      </a:accent4>
      <a:accent5>
        <a:srgbClr val="440099"/>
      </a:accent5>
      <a:accent6>
        <a:srgbClr val="872651"/>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cene3d>
          <a:camera prst="orthographicFront">
            <a:rot lat="0" lon="0" rev="0"/>
          </a:camera>
          <a:lightRig rig="threePt" dir="t">
            <a:rot lat="0" lon="0" rev="1200000"/>
          </a:lightRig>
        </a:scene3d>
        <a:sp3d/>
      </a:spPr>
      <a:bodyPr lIns="91440" tIns="91440" bIns="91440" rtlCol="0" anchor="t"/>
      <a:lstStyle>
        <a:defPPr algn="ctr">
          <a:defRPr sz="1200" dirty="0" err="1" smtClean="0">
            <a:solidFill>
              <a:srgbClr val="FFFFFF"/>
            </a:solidFill>
            <a:latin typeface="Roboto Regular"/>
            <a:cs typeface="Roboto Regular"/>
          </a:defRPr>
        </a:defPPr>
      </a:lstStyle>
      <a:style>
        <a:lnRef idx="0">
          <a:schemeClr val="lt1">
            <a:hueOff val="0"/>
            <a:satOff val="0"/>
            <a:lumOff val="0"/>
            <a:alphaOff val="0"/>
          </a:schemeClr>
        </a:lnRef>
        <a:fillRef idx="3">
          <a:scrgbClr r="0" g="0" b="0"/>
        </a:fillRef>
        <a:effectRef idx="3">
          <a:scrgbClr r="0" g="0" b="0"/>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9" charset="0"/>
            <a:ea typeface="ＭＳ Ｐゴシック" pitchFamily="-109" charset="-128"/>
            <a:cs typeface="ＭＳ Ｐゴシック" pitchFamily="-109"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eede3e04-ef7f-43f3-975e-805c0c5f1e83">General Resources</Category>
    <SharedWithUsers xmlns="a9883a9a-8dc4-4a0a-a402-25be3a23f551">
      <UserInfo>
        <DisplayName>Ben Green</DisplayName>
        <AccountId>1449</AccountId>
        <AccountType/>
      </UserInfo>
      <UserInfo>
        <DisplayName>Kathleen Elliott</DisplayName>
        <AccountId>26</AccountId>
        <AccountType/>
      </UserInfo>
      <UserInfo>
        <DisplayName>Berna Diehl</DisplayName>
        <AccountId>36</AccountId>
        <AccountType/>
      </UserInfo>
      <UserInfo>
        <DisplayName>Patrick Brady</DisplayName>
        <AccountId>462</AccountId>
        <AccountType/>
      </UserInfo>
      <UserInfo>
        <DisplayName>Adam Pawluk</DisplayName>
        <AccountId>3416</AccountId>
        <AccountType/>
      </UserInfo>
      <UserInfo>
        <DisplayName>Michael O'Brien</DisplayName>
        <AccountId>862</AccountId>
        <AccountType/>
      </UserInfo>
      <UserInfo>
        <DisplayName>David Connolly</DisplayName>
        <AccountId>1232</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69C198E5EA0446B48A258369EB929D" ma:contentTypeVersion="8" ma:contentTypeDescription="Create a new document." ma:contentTypeScope="" ma:versionID="d872bdd14c10ad67b43240066461caaa">
  <xsd:schema xmlns:xsd="http://www.w3.org/2001/XMLSchema" xmlns:xs="http://www.w3.org/2001/XMLSchema" xmlns:p="http://schemas.microsoft.com/office/2006/metadata/properties" xmlns:ns2="a9883a9a-8dc4-4a0a-a402-25be3a23f551" xmlns:ns3="eede3e04-ef7f-43f3-975e-805c0c5f1e83" targetNamespace="http://schemas.microsoft.com/office/2006/metadata/properties" ma:root="true" ma:fieldsID="f389de775f37ae22da9ad2814c85c47e" ns2:_="" ns3:_="">
    <xsd:import namespace="a9883a9a-8dc4-4a0a-a402-25be3a23f551"/>
    <xsd:import namespace="eede3e04-ef7f-43f3-975e-805c0c5f1e83"/>
    <xsd:element name="properties">
      <xsd:complexType>
        <xsd:sequence>
          <xsd:element name="documentManagement">
            <xsd:complexType>
              <xsd:all>
                <xsd:element ref="ns2:SharedWithUsers" minOccurs="0"/>
                <xsd:element ref="ns2:SharingHintHash" minOccurs="0"/>
                <xsd:element ref="ns3:Category"/>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883a9a-8dc4-4a0a-a402-25be3a23f55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ede3e04-ef7f-43f3-975e-805c0c5f1e83" elementFormDefault="qualified">
    <xsd:import namespace="http://schemas.microsoft.com/office/2006/documentManagement/types"/>
    <xsd:import namespace="http://schemas.microsoft.com/office/infopath/2007/PartnerControls"/>
    <xsd:element name="Category" ma:index="10" ma:displayName="Category" ma:format="Dropdown" ma:internalName="Category">
      <xsd:simpleType>
        <xsd:restriction base="dms:Choice">
          <xsd:enumeration value="Analytics Tools"/>
          <xsd:enumeration value="Digital Projects"/>
          <xsd:enumeration value="Fun Committee"/>
          <xsd:enumeration value="General Resources"/>
          <xsd:enumeration value="Media Monitoring"/>
          <xsd:enumeration value="Video Resources"/>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292BCB-21BD-4E6D-8B29-5908CEB9F9EE}">
  <ds:schemaRefs>
    <ds:schemaRef ds:uri="http://schemas.microsoft.com/office/2006/documentManagement/types"/>
    <ds:schemaRef ds:uri="http://purl.org/dc/elements/1.1/"/>
    <ds:schemaRef ds:uri="http://schemas.microsoft.com/office/2006/metadata/properties"/>
    <ds:schemaRef ds:uri="a9883a9a-8dc4-4a0a-a402-25be3a23f551"/>
    <ds:schemaRef ds:uri="eede3e04-ef7f-43f3-975e-805c0c5f1e83"/>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CFBA306-A956-431E-A2FB-DCA1445F3768}">
  <ds:schemaRefs>
    <ds:schemaRef ds:uri="http://schemas.microsoft.com/sharepoint/v3/contenttype/forms"/>
  </ds:schemaRefs>
</ds:datastoreItem>
</file>

<file path=customXml/itemProps3.xml><?xml version="1.0" encoding="utf-8"?>
<ds:datastoreItem xmlns:ds="http://schemas.openxmlformats.org/officeDocument/2006/customXml" ds:itemID="{D26B4617-3B28-4E2E-AF19-216BC1A84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883a9a-8dc4-4a0a-a402-25be3a23f551"/>
    <ds:schemaRef ds:uri="eede3e04-ef7f-43f3-975e-805c0c5f1e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4547</TotalTime>
  <Words>1730</Words>
  <Application>Microsoft Office PowerPoint</Application>
  <PresentationFormat>On-screen Show (16:9)</PresentationFormat>
  <Paragraphs>281</Paragraphs>
  <Slides>20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MS PGothic</vt:lpstr>
      <vt:lpstr>MS PGothic</vt:lpstr>
      <vt:lpstr>Arial</vt:lpstr>
      <vt:lpstr>Calibri</vt:lpstr>
      <vt:lpstr>Cambria Math</vt:lpstr>
      <vt:lpstr>Century Gothic</vt:lpstr>
      <vt:lpstr>CMU Bright Oblique</vt:lpstr>
      <vt:lpstr>CMU Bright Roman</vt:lpstr>
      <vt:lpstr>Roboto Light</vt:lpstr>
      <vt:lpstr>Roboto Regular</vt:lpstr>
      <vt:lpstr>JPA Master PowerPoint</vt:lpstr>
      <vt:lpstr>PowerPoint Presentation</vt:lpstr>
      <vt:lpstr>Disclosure</vt:lpstr>
      <vt:lpstr>Learning Objectives</vt:lpstr>
      <vt:lpstr>Motivation</vt:lpstr>
      <vt:lpstr>Motivation</vt:lpstr>
      <vt:lpstr>Traditional MI qualitative analysis process</vt:lpstr>
      <vt:lpstr>Major challenges</vt:lpstr>
      <vt:lpstr>Dataset</vt:lpstr>
      <vt:lpstr>Methods</vt:lpstr>
      <vt:lpstr>Multilayer Perceptron (MLP)</vt:lpstr>
      <vt:lpstr>Bi-directional Recurrent Neural Network</vt:lpstr>
      <vt:lpstr>Convolutional Recurrent Neural Network</vt:lpstr>
      <vt:lpstr>Parameter settings</vt:lpstr>
      <vt:lpstr>Parameter tuning </vt:lpstr>
      <vt:lpstr>Results</vt:lpstr>
      <vt:lpstr>Results</vt:lpstr>
      <vt:lpstr>Conclusions</vt:lpstr>
      <vt:lpstr>Future Research</vt:lpstr>
      <vt:lpstr>Acknowledgments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JPA Guest</dc:creator>
  <cp:lastModifiedBy>Alex Kotov</cp:lastModifiedBy>
  <cp:revision>517</cp:revision>
  <dcterms:modified xsi:type="dcterms:W3CDTF">2019-03-25T23:19:58Z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0x0101003369C198E5EA0446B48A258369EB929D</vt:lpwstr>
  </property>
</Properties>
</file>