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61" r:id="rId5"/>
    <p:sldId id="262" r:id="rId6"/>
    <p:sldId id="263" r:id="rId7"/>
    <p:sldId id="290" r:id="rId8"/>
    <p:sldId id="264" r:id="rId9"/>
    <p:sldId id="265" r:id="rId10"/>
    <p:sldId id="266" r:id="rId11"/>
    <p:sldId id="289" r:id="rId12"/>
    <p:sldId id="280" r:id="rId13"/>
    <p:sldId id="281" r:id="rId14"/>
    <p:sldId id="283" r:id="rId15"/>
    <p:sldId id="282" r:id="rId16"/>
    <p:sldId id="284" r:id="rId17"/>
    <p:sldId id="285" r:id="rId18"/>
    <p:sldId id="286" r:id="rId19"/>
    <p:sldId id="287" r:id="rId20"/>
    <p:sldId id="288" r:id="rId21"/>
    <p:sldId id="260" r:id="rId22"/>
  </p:sldIdLst>
  <p:sldSz cx="9144000" cy="6858000" type="screen4x3"/>
  <p:notesSz cx="69469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323" cy="461010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4969" y="0"/>
            <a:ext cx="3010323" cy="461010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AC0F6B63-2E8B-4E14-BCD5-6ADDD53C505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10323" cy="461010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4969" y="8757590"/>
            <a:ext cx="3010323" cy="461010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ADCC289D-E585-405B-BEAC-5653E748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9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323" cy="461010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4969" y="0"/>
            <a:ext cx="3010323" cy="461010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94AE107C-71FD-4BEE-91EB-77BAAF1686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690" y="4379595"/>
            <a:ext cx="5557520" cy="4149090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10323" cy="461010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4969" y="8757590"/>
            <a:ext cx="3010323" cy="461010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3BAA488A-61B3-4AA7-A40F-62D55F73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488A-61B3-4AA7-A40F-62D55F7379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6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E857-275A-4873-B3DC-E52F028B87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03D3A-42D8-4241-B50B-63A706BF30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1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SVM and NB achieve the best performance when</a:t>
            </a:r>
            <a:r>
              <a:rPr lang="en-US" baseline="0" dirty="0" smtClean="0"/>
              <a:t> no pre-processing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E857-275A-4873-B3DC-E52F028B87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2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E857-275A-4873-B3DC-E52F028B87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BE857-275A-4873-B3DC-E52F028B87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BD57-EC05-4637-AAB8-145AA400352E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248400"/>
            <a:ext cx="533400" cy="473075"/>
          </a:xfrm>
        </p:spPr>
        <p:txBody>
          <a:bodyPr/>
          <a:lstStyle>
            <a:lvl1pPr marL="228600" indent="-228600">
              <a:defRPr/>
            </a:lvl1pPr>
          </a:lstStyle>
          <a:p>
            <a:pPr>
              <a:buFont typeface="+mj-lt"/>
              <a:buAutoNum type="arabicPeriod"/>
            </a:pPr>
            <a:fld id="{B6F15528-21DE-4FAA-801E-634DDDAF4B2B}" type="slidenum">
              <a:rPr lang="en-US" smtClean="0"/>
              <a:pPr>
                <a:buFont typeface="+mj-lt"/>
                <a:buAutoNum type="arabicPeriod"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AAE0-982D-4CBB-A9DD-BC5B6B80464A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1E29-00C2-47C7-8FE2-99839D8D92F5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BB5E-11A0-45CA-8BCB-C29EE30D9FF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fld id="{638EF71E-A74D-4FD3-A0E3-BB01EF0A80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2F47-4C95-48E2-8F9A-B4875CF8939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213E-1415-4A2C-8739-C350E75055B5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7CF-9761-4F92-88BD-8AB29F92885C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491A-69BF-4191-A648-437559CACFDD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0D27-C174-488E-A37A-F9D6255D5807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459D-AA83-434C-A62C-5D1E7C33D82D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0FC5-63CA-4C9A-ACBB-7B2D69CB2CFE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1BE4-3180-435F-92C0-B5816556276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24600"/>
            <a:ext cx="533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slide-bgwhite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pic>
        <p:nvPicPr>
          <p:cNvPr id="8" name="Picture 7" descr="amia-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28600" y="6257159"/>
            <a:ext cx="1828800" cy="52464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629400" y="6248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D151F"/>
                </a:solidFill>
                <a:latin typeface="Helvetica" pitchFamily="2" charset="0"/>
              </a:rPr>
              <a:t>www.amia.org</a:t>
            </a:r>
            <a:endParaRPr lang="en-US" sz="2400" b="1" dirty="0">
              <a:solidFill>
                <a:srgbClr val="CD151F"/>
              </a:solidFill>
              <a:latin typeface="Helvetica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29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86280"/>
            <a:ext cx="8077200" cy="2590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S14: Interpretable Probabilistic Latent Variable Models for Automatic Annotation of Clinical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495800"/>
            <a:ext cx="8621262" cy="1676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Alexander Kotov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err="1" smtClean="0"/>
              <a:t>Mehedi</a:t>
            </a:r>
            <a:r>
              <a:rPr lang="en-US" sz="2400" dirty="0" smtClean="0"/>
              <a:t> Hasan</a:t>
            </a:r>
            <a:r>
              <a:rPr lang="en-US" sz="2400" baseline="30000" dirty="0"/>
              <a:t>1</a:t>
            </a:r>
            <a:r>
              <a:rPr lang="en-US" sz="2400" dirty="0" smtClean="0"/>
              <a:t>, </a:t>
            </a:r>
            <a:r>
              <a:rPr lang="en-US" sz="2400" dirty="0"/>
              <a:t>April </a:t>
            </a:r>
            <a:r>
              <a:rPr lang="en-US" sz="2400" dirty="0" smtClean="0"/>
              <a:t>Carcone</a:t>
            </a:r>
            <a:r>
              <a:rPr lang="en-US" sz="2400" baseline="30000" dirty="0"/>
              <a:t>1</a:t>
            </a:r>
            <a:r>
              <a:rPr lang="en-US" sz="2400" dirty="0" smtClean="0"/>
              <a:t>, Ming Dong</a:t>
            </a:r>
            <a:r>
              <a:rPr lang="en-US" sz="2400" baseline="30000" dirty="0"/>
              <a:t>1</a:t>
            </a:r>
            <a:r>
              <a:rPr lang="en-US" sz="2400" dirty="0" smtClean="0"/>
              <a:t>, Sylvie Naar-King</a:t>
            </a:r>
            <a:r>
              <a:rPr lang="en-US" sz="2400" baseline="30000" dirty="0"/>
              <a:t>1</a:t>
            </a:r>
            <a:r>
              <a:rPr lang="en-US" sz="2400" dirty="0" smtClean="0"/>
              <a:t>, Kathryn Brogan Hartlieb</a:t>
            </a:r>
            <a:r>
              <a:rPr lang="en-US" sz="2400" baseline="30000" dirty="0"/>
              <a:t>2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baseline="30000" dirty="0" smtClean="0"/>
              <a:t>1 </a:t>
            </a:r>
            <a:r>
              <a:rPr lang="en-US" sz="2400" dirty="0" smtClean="0"/>
              <a:t>Wayne State University</a:t>
            </a:r>
          </a:p>
          <a:p>
            <a:pPr>
              <a:spcBef>
                <a:spcPts val="0"/>
              </a:spcBef>
            </a:pPr>
            <a:r>
              <a:rPr lang="en-US" sz="2400" baseline="30000" dirty="0" smtClean="0"/>
              <a:t>2 </a:t>
            </a:r>
            <a:r>
              <a:rPr lang="en-US" sz="2400" dirty="0" smtClean="0"/>
              <a:t>Florida International University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8" y="381000"/>
            <a:ext cx="2068062" cy="1518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92" y="288878"/>
            <a:ext cx="1600200" cy="1597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Discriminative Labeled LDA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5796" y="1423989"/>
            <a:ext cx="3977116" cy="4748211"/>
            <a:chOff x="2062668" y="1032255"/>
            <a:chExt cx="4441449" cy="5402405"/>
          </a:xfrm>
        </p:grpSpPr>
        <p:sp>
          <p:nvSpPr>
            <p:cNvPr id="7" name="Rectangle 6"/>
            <p:cNvSpPr/>
            <p:nvPr/>
          </p:nvSpPr>
          <p:spPr>
            <a:xfrm>
              <a:off x="2819400" y="1746755"/>
              <a:ext cx="3383280" cy="3549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256926" y="1923384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258450" y="2794720"/>
              <a:ext cx="53035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255076" y="363876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08588" y="2589616"/>
              <a:ext cx="1624312" cy="2598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8" idx="4"/>
              <a:endCxn id="9" idx="0"/>
            </p:cNvCxnSpPr>
            <p:nvPr/>
          </p:nvCxnSpPr>
          <p:spPr>
            <a:xfrm>
              <a:off x="4523626" y="2456784"/>
              <a:ext cx="0" cy="33793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4"/>
              <a:endCxn id="10" idx="0"/>
            </p:cNvCxnSpPr>
            <p:nvPr/>
          </p:nvCxnSpPr>
          <p:spPr>
            <a:xfrm flipH="1">
              <a:off x="4521776" y="3325072"/>
              <a:ext cx="1850" cy="3136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354204" y="1969917"/>
                  <a:ext cx="3145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𝜆</m:t>
                        </m:r>
                      </m:oMath>
                    </m:oMathPara>
                  </a14:m>
                  <a:endParaRPr lang="en-US" sz="2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204" y="1969917"/>
                  <a:ext cx="314544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21621" y="2845307"/>
                  <a:ext cx="39044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621" y="2845307"/>
                  <a:ext cx="390444" cy="4154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366158" y="3662784"/>
                  <a:ext cx="3048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6158" y="3662784"/>
                  <a:ext cx="304800" cy="4154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536888" y="5532120"/>
              <a:ext cx="53035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060279" y="5783904"/>
              <a:ext cx="365760" cy="18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70717" y="553438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48800" y="4653675"/>
                  <a:ext cx="470848" cy="5252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8800" y="4653675"/>
                  <a:ext cx="470848" cy="52527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857" r="-20000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638800" y="4884091"/>
                  <a:ext cx="5845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4884091"/>
                  <a:ext cx="584580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4521996" y="4185808"/>
              <a:ext cx="0" cy="27432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243329" y="4460128"/>
              <a:ext cx="533400" cy="533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317635" y="4491405"/>
                  <a:ext cx="3048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35" y="4491405"/>
                  <a:ext cx="304800" cy="41549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360340" y="5552068"/>
                  <a:ext cx="566384" cy="42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1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𝑐𝑙𝑠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340" y="5552068"/>
                  <a:ext cx="566384" cy="42126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301" r="-8602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H="1" flipV="1">
              <a:off x="5605800" y="5791200"/>
              <a:ext cx="36576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509432" y="3635992"/>
              <a:ext cx="530352" cy="5303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25662" y="3657341"/>
                  <a:ext cx="3048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662" y="3657341"/>
                  <a:ext cx="304800" cy="41549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477086" y="5566267"/>
                  <a:ext cx="566384" cy="42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1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𝑐𝑙𝑠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86" y="5566267"/>
                  <a:ext cx="566384" cy="42126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376" r="-4301" b="-14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/>
            <p:cNvSpPr/>
            <p:nvPr/>
          </p:nvSpPr>
          <p:spPr>
            <a:xfrm>
              <a:off x="3439591" y="553212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Straight Arrow Connector 30"/>
            <p:cNvCxnSpPr>
              <a:cxnSpLocks noChangeAspect="1"/>
              <a:stCxn id="30" idx="7"/>
              <a:endCxn id="23" idx="3"/>
            </p:cNvCxnSpPr>
            <p:nvPr/>
          </p:nvCxnSpPr>
          <p:spPr>
            <a:xfrm flipV="1">
              <a:off x="3894876" y="4915413"/>
              <a:ext cx="426568" cy="69482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 noChangeAspect="1"/>
              <a:stCxn id="44" idx="1"/>
              <a:endCxn id="23" idx="5"/>
            </p:cNvCxnSpPr>
            <p:nvPr/>
          </p:nvCxnSpPr>
          <p:spPr>
            <a:xfrm flipH="1" flipV="1">
              <a:off x="4698614" y="4915413"/>
              <a:ext cx="449645" cy="69482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011080" y="5567927"/>
                  <a:ext cx="566384" cy="42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𝑏𝑔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1080" y="5567927"/>
                  <a:ext cx="566384" cy="42126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376" r="-8602" b="-14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934081" y="5578944"/>
                  <a:ext cx="566384" cy="42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𝑏𝑔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081" y="5578944"/>
                  <a:ext cx="566384" cy="42126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5376" r="-5376" b="-14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3016044" y="3645312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564192" y="3903408"/>
              <a:ext cx="685800" cy="287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8" idx="6"/>
              <a:endCxn id="35" idx="2"/>
            </p:cNvCxnSpPr>
            <p:nvPr/>
          </p:nvCxnSpPr>
          <p:spPr>
            <a:xfrm>
              <a:off x="2654868" y="3912012"/>
              <a:ext cx="36117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121468" y="3645312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062668" y="3682678"/>
                  <a:ext cx="566384" cy="42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1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𝑐𝑙𝑠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668" y="3682678"/>
                  <a:ext cx="566384" cy="42126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3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959648" y="3700805"/>
                  <a:ext cx="566384" cy="42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Θ</m:t>
                            </m:r>
                          </m:e>
                          <m:sup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sz="21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𝑙𝑠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648" y="3700805"/>
                  <a:ext cx="566384" cy="42126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087" r="-5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/>
            <p:cNvSpPr/>
            <p:nvPr/>
          </p:nvSpPr>
          <p:spPr>
            <a:xfrm>
              <a:off x="3235616" y="5413248"/>
              <a:ext cx="1118588" cy="9541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154674" y="6008824"/>
                  <a:ext cx="1336344" cy="4258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𝑐𝑙𝑠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674" y="6008824"/>
                  <a:ext cx="1336344" cy="42583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6200000">
              <a:off x="3552817" y="3605362"/>
              <a:ext cx="1483636" cy="478535"/>
            </a:xfrm>
            <a:prstGeom prst="arc">
              <a:avLst>
                <a:gd name="adj1" fmla="val 10763172"/>
                <a:gd name="adj2" fmla="val 21406794"/>
              </a:avLst>
            </a:prstGeom>
            <a:ln w="254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5070144" y="553212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244117" y="103225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c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6" name="Straight Arrow Connector 45"/>
            <p:cNvCxnSpPr>
              <a:cxnSpLocks/>
              <a:stCxn id="45" idx="4"/>
              <a:endCxn id="8" idx="0"/>
            </p:cNvCxnSpPr>
            <p:nvPr/>
          </p:nvCxnSpPr>
          <p:spPr>
            <a:xfrm>
              <a:off x="4518437" y="1580895"/>
              <a:ext cx="5189" cy="34248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253552" y="1042688"/>
                  <a:ext cx="56638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𝛾</m:t>
                        </m:r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552" y="1042688"/>
                  <a:ext cx="566384" cy="41549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>
              <a:stCxn id="27" idx="2"/>
              <a:endCxn id="10" idx="6"/>
            </p:cNvCxnSpPr>
            <p:nvPr/>
          </p:nvCxnSpPr>
          <p:spPr>
            <a:xfrm flipH="1">
              <a:off x="4788476" y="3901168"/>
              <a:ext cx="720956" cy="42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7" idx="3"/>
              <a:endCxn id="23" idx="7"/>
            </p:cNvCxnSpPr>
            <p:nvPr/>
          </p:nvCxnSpPr>
          <p:spPr>
            <a:xfrm flipH="1">
              <a:off x="4698614" y="4088676"/>
              <a:ext cx="888486" cy="44956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/>
              <p:cNvSpPr txBox="1">
                <a:spLocks/>
              </p:cNvSpPr>
              <p:nvPr/>
            </p:nvSpPr>
            <p:spPr>
              <a:xfrm>
                <a:off x="3493967" y="1170296"/>
                <a:ext cx="5761489" cy="5611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300" dirty="0" smtClean="0"/>
                  <a:t>MG-LDA assumes the following generative model:</a:t>
                </a:r>
              </a:p>
              <a:p>
                <a:pPr marL="457200" lvl="1" indent="0">
                  <a:buFont typeface="Arial" pitchFamily="34" charset="0"/>
                  <a:buNone/>
                </a:pPr>
                <a:r>
                  <a:rPr lang="en-US" sz="2300" b="1" dirty="0" smtClean="0"/>
                  <a:t>for each fragment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en-US" sz="2300" b="1" dirty="0" smtClean="0"/>
                  <a:t>: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2300" dirty="0" smtClean="0"/>
                  <a:t>draw a binomial distribution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sz="2300" dirty="0" smtClean="0"/>
                  <a:t> controlling the mixture of background LM and class-specific topics for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sz="2300" dirty="0" smtClean="0"/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2300" dirty="0"/>
                  <a:t>d</a:t>
                </a:r>
                <a:r>
                  <a:rPr lang="en-US" sz="2300" dirty="0" smtClean="0"/>
                  <a:t>raw distribution of class-specific topics</a:t>
                </a:r>
              </a:p>
              <a:p>
                <a:pPr marL="457200" lvl="1" indent="0">
                  <a:buFont typeface="Arial" pitchFamily="34" charset="0"/>
                  <a:buNone/>
                </a:pPr>
                <a:r>
                  <a:rPr lang="en-US" sz="2300" dirty="0" smtClean="0"/>
                  <a:t>	</a:t>
                </a:r>
                <a:r>
                  <a:rPr lang="en-US" sz="2300" b="1" dirty="0" smtClean="0"/>
                  <a:t>for each word position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sz="2300" b="1" dirty="0" smtClean="0"/>
                  <a:t> in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en-US" sz="2300" b="1" dirty="0" smtClean="0"/>
                  <a:t>:</a:t>
                </a:r>
              </a:p>
              <a:p>
                <a:pPr lvl="2"/>
                <a:r>
                  <a:rPr lang="en-US" sz="2300" dirty="0" smtClean="0"/>
                  <a:t>draw Bernoulli switching variable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3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300" dirty="0" smtClean="0"/>
                  <a:t>determining the type of LM	</a:t>
                </a:r>
              </a:p>
              <a:p>
                <a:pPr marL="1200150" lvl="2" indent="-342900"/>
                <a:r>
                  <a:rPr lang="en-US" sz="2300" dirty="0" smtClean="0"/>
                  <a:t>draw a word either from class-specific topic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sz="2300" b="0" i="1" smtClean="0">
                            <a:latin typeface="Cambria Math"/>
                          </a:rPr>
                          <m:t>𝑐𝑙𝑠</m:t>
                        </m:r>
                      </m:sup>
                    </m:sSup>
                  </m:oMath>
                </a14:m>
                <a:r>
                  <a:rPr lang="en-US" sz="2300" dirty="0" smtClean="0"/>
                  <a:t> or background LM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sz="2300" b="0" i="1" smtClean="0">
                            <a:latin typeface="Cambria Math"/>
                          </a:rPr>
                          <m:t>𝑏𝑔</m:t>
                        </m:r>
                      </m:sup>
                    </m:sSup>
                  </m:oMath>
                </a14:m>
                <a:endParaRPr lang="en-US" sz="2300" i="1" dirty="0" smtClean="0"/>
              </a:p>
            </p:txBody>
          </p:sp>
        </mc:Choice>
        <mc:Fallback xmlns="">
          <p:sp>
            <p:nvSpPr>
              <p:cNvPr id="5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967" y="1170296"/>
                <a:ext cx="5761489" cy="5611504"/>
              </a:xfrm>
              <a:prstGeom prst="rect">
                <a:avLst/>
              </a:prstGeom>
              <a:blipFill rotWithShape="1">
                <a:blip r:embed="rId17"/>
                <a:stretch>
                  <a:fillRect l="-1481" t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Apply Bayesian inversion of class-specific </a:t>
                </a:r>
                <a:r>
                  <a:rPr lang="en-US" dirty="0" err="1" smtClean="0"/>
                  <a:t>multinomials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𝑐𝑙𝑠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class-specific topics: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𝑐𝑙𝑠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Probabilistic classification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525963"/>
              </a:xfrm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3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736" y="120396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2966 manually annotated fragments of motivational interviews conducted at the Pediatric Prevention Research Center of Wayne State University’s School of </a:t>
            </a:r>
            <a:r>
              <a:rPr lang="en-US" dirty="0" smtClean="0"/>
              <a:t>Medicine</a:t>
            </a:r>
          </a:p>
          <a:p>
            <a:r>
              <a:rPr lang="en-US" dirty="0" smtClean="0"/>
              <a:t>Only unigram lexical features were used</a:t>
            </a:r>
          </a:p>
          <a:p>
            <a:r>
              <a:rPr lang="en-US" dirty="0" smtClean="0"/>
              <a:t>Preprocessing:</a:t>
            </a:r>
          </a:p>
          <a:p>
            <a:pPr lvl="1"/>
            <a:r>
              <a:rPr lang="en-US" b="1" dirty="0" smtClean="0"/>
              <a:t>RAW:</a:t>
            </a:r>
            <a:r>
              <a:rPr lang="en-US" dirty="0" smtClean="0"/>
              <a:t> no stemming or stop-words removal</a:t>
            </a:r>
          </a:p>
          <a:p>
            <a:pPr lvl="1"/>
            <a:r>
              <a:rPr lang="en-US" b="1" dirty="0" smtClean="0"/>
              <a:t>STEM:</a:t>
            </a:r>
            <a:r>
              <a:rPr lang="en-US" dirty="0" smtClean="0"/>
              <a:t> stemming but no stop-words removal</a:t>
            </a:r>
          </a:p>
          <a:p>
            <a:pPr lvl="1"/>
            <a:r>
              <a:rPr lang="en-US" b="1" dirty="0" smtClean="0"/>
              <a:t>STOP:</a:t>
            </a:r>
            <a:r>
              <a:rPr lang="en-US" dirty="0" smtClean="0"/>
              <a:t> stop-words removal, but no stemming</a:t>
            </a:r>
          </a:p>
          <a:p>
            <a:pPr lvl="1"/>
            <a:r>
              <a:rPr lang="en-US" b="1" dirty="0" smtClean="0"/>
              <a:t>STOP-STEM:</a:t>
            </a:r>
            <a:r>
              <a:rPr lang="en-US" dirty="0" smtClean="0"/>
              <a:t> stemming and stop-words removal</a:t>
            </a:r>
          </a:p>
          <a:p>
            <a:r>
              <a:rPr lang="en-US" dirty="0" smtClean="0"/>
              <a:t>Randomized 5-fold </a:t>
            </a:r>
            <a:r>
              <a:rPr lang="en-US" dirty="0" smtClean="0"/>
              <a:t>cross-validation</a:t>
            </a:r>
          </a:p>
          <a:p>
            <a:pPr lvl="1"/>
            <a:r>
              <a:rPr lang="en-US" dirty="0" smtClean="0"/>
              <a:t>results are based on weighted macro-averaging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BC3-671E-41B0-90F9-E5A229A825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1: classifying 5 original 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classes: CL-, CL+, CT-, CT+, AMB</a:t>
            </a:r>
          </a:p>
          <a:p>
            <a:r>
              <a:rPr lang="en-US" dirty="0"/>
              <a:t>Class </a:t>
            </a:r>
            <a:r>
              <a:rPr lang="en-US" dirty="0" smtClean="0"/>
              <a:t>distribution: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62382"/>
              </p:ext>
            </p:extLst>
          </p:nvPr>
        </p:nvGraphicFramePr>
        <p:xfrm>
          <a:off x="2971800" y="3276600"/>
          <a:ext cx="3429000" cy="2514600"/>
        </p:xfrm>
        <a:graphic>
          <a:graphicData uri="http://schemas.openxmlformats.org/drawingml/2006/table">
            <a:tbl>
              <a:tblPr firstRow="1" bandRow="1"/>
              <a:tblGrid>
                <a:gridCol w="1041400"/>
                <a:gridCol w="1320800"/>
                <a:gridCol w="1066800"/>
              </a:tblGrid>
              <a:tr h="41910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class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# samples</a:t>
                      </a:r>
                      <a:endParaRPr lang="en-US" sz="2000" baseline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%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CL-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73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2.46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CL+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875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29.50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CT-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278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9.37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CT+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1657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55.87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AMB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83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2.80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Task 1: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BC3-671E-41B0-90F9-E5A229A825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14302"/>
              </p:ext>
            </p:extLst>
          </p:nvPr>
        </p:nvGraphicFramePr>
        <p:xfrm>
          <a:off x="1613336" y="1905000"/>
          <a:ext cx="554946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366"/>
                <a:gridCol w="1387366"/>
                <a:gridCol w="1387366"/>
                <a:gridCol w="1387366"/>
              </a:tblGrid>
              <a:tr h="31758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F1-measure</a:t>
                      </a:r>
                      <a:endParaRPr lang="en-US" sz="1600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RAW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0.543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0.534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0.537</a:t>
                      </a:r>
                      <a:endParaRPr lang="en-US" sz="1600" b="0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STEM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0.557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0.542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0.549</a:t>
                      </a:r>
                      <a:endParaRPr lang="en-US" sz="1600" b="1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STOP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0.541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0.520</a:t>
                      </a:r>
                      <a:endParaRPr lang="en-US" sz="1600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STOP-STEM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0.543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0848" y="1371600"/>
            <a:ext cx="8229600" cy="3200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LCA: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DL-LDA: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8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71016"/>
              </p:ext>
            </p:extLst>
          </p:nvPr>
        </p:nvGraphicFramePr>
        <p:xfrm>
          <a:off x="1600200" y="4191000"/>
          <a:ext cx="554946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366"/>
                <a:gridCol w="1387366"/>
                <a:gridCol w="1387366"/>
                <a:gridCol w="1387366"/>
              </a:tblGrid>
              <a:tr h="31758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F1-measure</a:t>
                      </a:r>
                      <a:endParaRPr lang="en-US" sz="1600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RAW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0.591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0.533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0.537</a:t>
                      </a:r>
                      <a:endParaRPr lang="en-US" sz="1600" b="1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STEM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0.586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0.515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0.527</a:t>
                      </a:r>
                      <a:endParaRPr lang="en-US" sz="1600" b="0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STOP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0.508</a:t>
                      </a:r>
                      <a:endParaRPr lang="en-US" sz="1600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STOP-STEM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0.498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2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7506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Naïve Bayes: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L-LDA: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BC3-671E-41B0-90F9-E5A229A825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25084"/>
              </p:ext>
            </p:extLst>
          </p:nvPr>
        </p:nvGraphicFramePr>
        <p:xfrm>
          <a:off x="1624584" y="1917192"/>
          <a:ext cx="554946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366"/>
                <a:gridCol w="1387366"/>
                <a:gridCol w="1387366"/>
                <a:gridCol w="1387366"/>
              </a:tblGrid>
              <a:tr h="31758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F1-measure</a:t>
                      </a:r>
                      <a:endParaRPr lang="en-US" sz="1600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RAW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0.522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0.523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0.506</a:t>
                      </a:r>
                      <a:endParaRPr lang="en-US" sz="1600" b="0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STEM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0.534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0.534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0.518</a:t>
                      </a:r>
                      <a:endParaRPr lang="en-US" sz="1600" b="1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STOP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0.510</a:t>
                      </a:r>
                      <a:endParaRPr lang="en-US" sz="1600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STOP-STEM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93987"/>
              </p:ext>
            </p:extLst>
          </p:nvPr>
        </p:nvGraphicFramePr>
        <p:xfrm>
          <a:off x="1676400" y="4270248"/>
          <a:ext cx="554946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366"/>
                <a:gridCol w="1387366"/>
                <a:gridCol w="1387366"/>
                <a:gridCol w="1387366"/>
              </a:tblGrid>
              <a:tr h="31758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F1-measure</a:t>
                      </a:r>
                      <a:endParaRPr lang="en-US" sz="1600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RAW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0.537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0.530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0.480</a:t>
                      </a:r>
                      <a:endParaRPr lang="en-US" sz="1600" b="0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STEM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0.544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0.540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0.474</a:t>
                      </a:r>
                      <a:endParaRPr lang="en-US" sz="1600" b="1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STOP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0.478</a:t>
                      </a:r>
                      <a:endParaRPr lang="en-US" sz="1600" dirty="0"/>
                    </a:p>
                  </a:txBody>
                  <a:tcPr/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STOP-STEM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0.475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Task 1: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summary of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352800"/>
            <a:ext cx="82296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LCA shows the best performance in terms of precision and F1-measure</a:t>
            </a:r>
          </a:p>
          <a:p>
            <a:r>
              <a:rPr lang="en-US" sz="2800" dirty="0" smtClean="0"/>
              <a:t>LCA and DL-LDA outperform NB in L-LDA in terms of all metrics </a:t>
            </a:r>
          </a:p>
          <a:p>
            <a:r>
              <a:rPr lang="en-US" sz="2800" dirty="0" smtClean="0"/>
              <a:t>DL-LDA has higher recall than LCA and comparable precision and F1-measure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probabilistic separation of words by specificity + dividing class specific </a:t>
            </a:r>
            <a:r>
              <a:rPr lang="en-US" dirty="0" err="1" smtClean="0">
                <a:solidFill>
                  <a:schemeClr val="tx2"/>
                </a:solidFill>
              </a:rPr>
              <a:t>multinomials</a:t>
            </a:r>
            <a:r>
              <a:rPr lang="en-US" dirty="0" smtClean="0">
                <a:solidFill>
                  <a:schemeClr val="tx2"/>
                </a:solidFill>
              </a:rPr>
              <a:t> translates into better classification results</a:t>
            </a: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26285"/>
              </p:ext>
            </p:extLst>
          </p:nvPr>
        </p:nvGraphicFramePr>
        <p:xfrm>
          <a:off x="1889760" y="1371600"/>
          <a:ext cx="5549464" cy="1828800"/>
        </p:xfrm>
        <a:graphic>
          <a:graphicData uri="http://schemas.openxmlformats.org/drawingml/2006/table">
            <a:tbl>
              <a:tblPr firstRow="1" bandRow="1"/>
              <a:tblGrid>
                <a:gridCol w="1387366"/>
                <a:gridCol w="1387366"/>
                <a:gridCol w="1387366"/>
                <a:gridCol w="1387366"/>
              </a:tblGrid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 dirty="0" smtClean="0"/>
                        <a:t>Recall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 dirty="0" smtClean="0"/>
                        <a:t>Precision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 dirty="0" smtClean="0"/>
                        <a:t>F1-measure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 b="1" dirty="0" smtClean="0"/>
                        <a:t>NB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 dirty="0" smtClean="0"/>
                        <a:t>0.522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 b="0" dirty="0" smtClean="0"/>
                        <a:t>0.523</a:t>
                      </a:r>
                      <a:endParaRPr lang="en-US" sz="18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 dirty="0" smtClean="0"/>
                        <a:t>0.506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 b="1" dirty="0" smtClean="0"/>
                        <a:t>LCA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 b="0" dirty="0" smtClean="0"/>
                        <a:t>0.543</a:t>
                      </a:r>
                      <a:endParaRPr lang="en-US" sz="18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 b="1" dirty="0" smtClean="0"/>
                        <a:t>0.534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 b="1" dirty="0" smtClean="0"/>
                        <a:t>0.537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+mj-lt"/>
                        </a:rPr>
                        <a:t>L-LDA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j-lt"/>
                        </a:rPr>
                        <a:t>0.537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j-lt"/>
                        </a:rPr>
                        <a:t>0.530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j-lt"/>
                        </a:rPr>
                        <a:t>0.480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+mj-lt"/>
                        </a:rPr>
                        <a:t>DL-LDA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+mj-lt"/>
                        </a:rPr>
                        <a:t>0.591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j-lt"/>
                        </a:rPr>
                        <a:t>0.533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j-lt"/>
                        </a:rPr>
                        <a:t>0.537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Most characteristic terms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71584"/>
              </p:ext>
            </p:extLst>
          </p:nvPr>
        </p:nvGraphicFramePr>
        <p:xfrm>
          <a:off x="963304" y="1447800"/>
          <a:ext cx="7467600" cy="449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31"/>
                <a:gridCol w="6588369"/>
              </a:tblGrid>
              <a:tr h="69385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Terms</a:t>
                      </a:r>
                      <a:endParaRPr lang="en-US" sz="2000" dirty="0"/>
                    </a:p>
                  </a:txBody>
                  <a:tcPr/>
                </a:tc>
              </a:tr>
              <a:tr h="76744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CL-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drink sugar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gatorade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lot hungry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splenda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beef tired watch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steroids sleep home nervous confused starving appetite asleep craving pop fries computer</a:t>
                      </a:r>
                      <a:endParaRPr lang="en-US" sz="2000" dirty="0"/>
                    </a:p>
                  </a:txBody>
                  <a:tcPr/>
                </a:tc>
              </a:tr>
              <a:tr h="69385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CL+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 run love tackle vegetables efforts juice swim play walk salad fruit</a:t>
                      </a:r>
                      <a:endParaRPr lang="en-US" sz="2000" dirty="0"/>
                    </a:p>
                  </a:txBody>
                  <a:tcPr/>
                </a:tc>
              </a:tr>
              <a:tr h="69385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CT-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 laughs sleep wait answer never tired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joke weird hard don’t</a:t>
                      </a:r>
                      <a:endParaRPr lang="en-US" sz="2000" dirty="0"/>
                    </a:p>
                  </a:txBody>
                  <a:tcPr/>
                </a:tc>
              </a:tr>
              <a:tr h="69385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CT+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go mom brother want happy clock boy can move library need adopted reduce sorry solve overcoming lose</a:t>
                      </a:r>
                      <a:endParaRPr lang="en-US" sz="2000" dirty="0"/>
                    </a:p>
                  </a:txBody>
                  <a:tcPr/>
                </a:tc>
              </a:tr>
              <a:tr h="69385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AMB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taco mmm know say plus snow pain weather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Task 2: classifying CL, CT and AMB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120"/>
          </a:xfrm>
        </p:spPr>
        <p:txBody>
          <a:bodyPr/>
          <a:lstStyle/>
          <a:p>
            <a:r>
              <a:rPr lang="en-US" sz="2800" dirty="0" smtClean="0"/>
              <a:t>3 classes: CL (CL+ and CL-), CT (CT+ and CT-) and AMB</a:t>
            </a:r>
          </a:p>
          <a:p>
            <a:r>
              <a:rPr lang="en-US" sz="2800" dirty="0"/>
              <a:t>Class </a:t>
            </a:r>
            <a:r>
              <a:rPr lang="en-US" sz="2800" dirty="0" smtClean="0"/>
              <a:t>distribution: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2800" dirty="0" smtClean="0"/>
              <a:t>Performance: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28399"/>
              </p:ext>
            </p:extLst>
          </p:nvPr>
        </p:nvGraphicFramePr>
        <p:xfrm>
          <a:off x="1841936" y="4495800"/>
          <a:ext cx="5549464" cy="1676400"/>
        </p:xfrm>
        <a:graphic>
          <a:graphicData uri="http://schemas.openxmlformats.org/drawingml/2006/table">
            <a:tbl>
              <a:tblPr firstRow="1" bandRow="1"/>
              <a:tblGrid>
                <a:gridCol w="1387366"/>
                <a:gridCol w="1387366"/>
                <a:gridCol w="1387366"/>
                <a:gridCol w="1387366"/>
              </a:tblGrid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F1-measure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b="1" dirty="0" smtClean="0"/>
                        <a:t>NB</a:t>
                      </a:r>
                      <a:endParaRPr lang="en-US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0.617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b="0" dirty="0" smtClean="0"/>
                        <a:t>0.627</a:t>
                      </a:r>
                      <a:endParaRPr lang="en-US" sz="16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0.611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b="1" dirty="0" smtClean="0"/>
                        <a:t>LCA</a:t>
                      </a:r>
                      <a:endParaRPr lang="en-US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b="1" dirty="0" smtClean="0"/>
                        <a:t>0.674</a:t>
                      </a:r>
                      <a:endParaRPr lang="en-US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b="1" dirty="0" smtClean="0"/>
                        <a:t>0.651</a:t>
                      </a:r>
                      <a:endParaRPr lang="en-US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b="1" dirty="0" smtClean="0"/>
                        <a:t>0.656</a:t>
                      </a:r>
                      <a:endParaRPr lang="en-US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L-LDA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j-lt"/>
                        </a:rPr>
                        <a:t>0.634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j-lt"/>
                        </a:rPr>
                        <a:t>0.631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j-lt"/>
                        </a:rPr>
                        <a:t>0.587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j-lt"/>
                        </a:rPr>
                        <a:t>DL-LDA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j-lt"/>
                        </a:rPr>
                        <a:t>0.673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j-lt"/>
                        </a:rPr>
                        <a:t>0.637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j-lt"/>
                        </a:rPr>
                        <a:t>0.633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75045"/>
              </p:ext>
            </p:extLst>
          </p:nvPr>
        </p:nvGraphicFramePr>
        <p:xfrm>
          <a:off x="3048000" y="2590800"/>
          <a:ext cx="2774733" cy="1341120"/>
        </p:xfrm>
        <a:graphic>
          <a:graphicData uri="http://schemas.openxmlformats.org/drawingml/2006/table">
            <a:tbl>
              <a:tblPr firstRow="1" bandRow="1"/>
              <a:tblGrid>
                <a:gridCol w="924911"/>
                <a:gridCol w="924911"/>
                <a:gridCol w="924911"/>
              </a:tblGrid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%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/>
                        <a:t>CL</a:t>
                      </a:r>
                      <a:endParaRPr lang="en-US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948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31.96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/>
                        <a:t>CT</a:t>
                      </a:r>
                      <a:endParaRPr lang="en-US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1935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65.24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5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 panose="020F0502020204030204" pitchFamily="34" charset="0"/>
                        </a:rPr>
                        <a:t>AMB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83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2.80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Task 3: classifying -, + and AMB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3 </a:t>
            </a:r>
            <a:r>
              <a:rPr lang="en-US" dirty="0" smtClean="0"/>
              <a:t>classes: + (CL+ and CT+), </a:t>
            </a:r>
            <a:r>
              <a:rPr lang="en-US" dirty="0"/>
              <a:t>-</a:t>
            </a:r>
            <a:r>
              <a:rPr lang="en-US" dirty="0" smtClean="0"/>
              <a:t> (CL- and CT-) and  AMB</a:t>
            </a:r>
          </a:p>
          <a:p>
            <a:r>
              <a:rPr lang="en-US" dirty="0" smtClean="0"/>
              <a:t>Class distribution: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Performance: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26653"/>
              </p:ext>
            </p:extLst>
          </p:nvPr>
        </p:nvGraphicFramePr>
        <p:xfrm>
          <a:off x="1793544" y="4509448"/>
          <a:ext cx="5549464" cy="1676400"/>
        </p:xfrm>
        <a:graphic>
          <a:graphicData uri="http://schemas.openxmlformats.org/drawingml/2006/table">
            <a:tbl>
              <a:tblPr firstRow="1" bandRow="1"/>
              <a:tblGrid>
                <a:gridCol w="1387366"/>
                <a:gridCol w="1387366"/>
                <a:gridCol w="1387366"/>
                <a:gridCol w="1387366"/>
              </a:tblGrid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F1-measure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b="1" dirty="0" smtClean="0"/>
                        <a:t>NB</a:t>
                      </a:r>
                      <a:endParaRPr lang="en-US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0.734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b="1" dirty="0" smtClean="0"/>
                        <a:t>0.778</a:t>
                      </a:r>
                      <a:endParaRPr lang="en-US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dirty="0" smtClean="0"/>
                        <a:t>0.753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b="1" dirty="0" smtClean="0"/>
                        <a:t>LCA</a:t>
                      </a:r>
                      <a:endParaRPr lang="en-US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b="0" dirty="0" smtClean="0"/>
                        <a:t>0.818</a:t>
                      </a:r>
                      <a:endParaRPr lang="en-US" sz="16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b="0" dirty="0" smtClean="0"/>
                        <a:t>0.771</a:t>
                      </a:r>
                      <a:endParaRPr lang="en-US" sz="16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 b="0" dirty="0" smtClean="0"/>
                        <a:t>0.790</a:t>
                      </a:r>
                      <a:endParaRPr lang="en-US" sz="16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</a:rPr>
                        <a:t>L-LDA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0.814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0.774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0.781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58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</a:rPr>
                        <a:t>DL-LDA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</a:rPr>
                        <a:t>0.838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0.770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</a:rPr>
                        <a:t>0.793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49110"/>
              </p:ext>
            </p:extLst>
          </p:nvPr>
        </p:nvGraphicFramePr>
        <p:xfrm>
          <a:off x="2907282" y="2697480"/>
          <a:ext cx="2960118" cy="1341120"/>
        </p:xfrm>
        <a:graphic>
          <a:graphicData uri="http://schemas.openxmlformats.org/drawingml/2006/table">
            <a:tbl>
              <a:tblPr firstRow="1" bandRow="1"/>
              <a:tblGrid>
                <a:gridCol w="986706"/>
                <a:gridCol w="1070695"/>
                <a:gridCol w="902717"/>
              </a:tblGrid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# samples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%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/>
                        <a:t>-</a:t>
                      </a:r>
                      <a:endParaRPr lang="en-US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351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11.83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75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/>
                        <a:t>+</a:t>
                      </a:r>
                      <a:endParaRPr lang="en-US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2532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85.37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75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 panose="020F0502020204030204" pitchFamily="34" charset="0"/>
                        </a:rPr>
                        <a:t>AMB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83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2.80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I have nothing to disclose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72904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proposed two </a:t>
            </a:r>
            <a:r>
              <a:rPr lang="en-US" i="1" dirty="0" smtClean="0"/>
              <a:t>novel interpretable latent variable models </a:t>
            </a:r>
            <a:r>
              <a:rPr lang="en-US" dirty="0" smtClean="0"/>
              <a:t>for</a:t>
            </a:r>
            <a:r>
              <a:rPr lang="en-US" i="1" dirty="0" smtClean="0"/>
              <a:t> </a:t>
            </a:r>
            <a:r>
              <a:rPr lang="en-US" dirty="0" smtClean="0"/>
              <a:t>probabilistic classification of textual fragments</a:t>
            </a:r>
          </a:p>
          <a:p>
            <a:r>
              <a:rPr lang="en-US" dirty="0" smtClean="0"/>
              <a:t>Latent Class Allocation probabilistically separates discriminative from common terms</a:t>
            </a:r>
          </a:p>
          <a:p>
            <a:r>
              <a:rPr lang="en-US" dirty="0" smtClean="0"/>
              <a:t>Discriminative Labeled LDA is an extension of Labeled LDA that differentiates between class specific topics and background LM</a:t>
            </a:r>
          </a:p>
          <a:p>
            <a:r>
              <a:rPr lang="en-US" dirty="0" smtClean="0"/>
              <a:t>Experimental results indicated that LCA and DL-LDA outperform state-of-the-art interpretable probabilistic classifiers (Naïve Bayes and Labeled LDA) for the task of automatic annotation of interview transcripts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BC3-671E-41B0-90F9-E5A229A825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265237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</a:t>
            </a:r>
            <a:r>
              <a:rPr lang="en-US" dirty="0"/>
              <a:t>! </a:t>
            </a: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Annotation = assignment of codes from a codebook to fragments of clinical text</a:t>
            </a:r>
          </a:p>
          <a:p>
            <a:r>
              <a:rPr lang="en-US" dirty="0" smtClean="0"/>
              <a:t>Integral part of clinical practice or qualitative data analysis</a:t>
            </a:r>
          </a:p>
          <a:p>
            <a:r>
              <a:rPr lang="en-US" dirty="0" smtClean="0"/>
              <a:t>Codes (or labels) can viewed as summaries abstractions</a:t>
            </a:r>
          </a:p>
          <a:p>
            <a:r>
              <a:rPr lang="en-US" dirty="0" smtClean="0"/>
              <a:t>Analyzing sequences of codes allows to discover patterns and associations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Study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focus on clinical interview transcripts: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otivational interviews with obese adolescents conducted at a Pediatric Prevention Research Center at Wayne State University</a:t>
            </a:r>
          </a:p>
          <a:p>
            <a:r>
              <a:rPr lang="en-US" dirty="0"/>
              <a:t>C</a:t>
            </a:r>
            <a:r>
              <a:rPr lang="en-US" dirty="0" smtClean="0"/>
              <a:t>odes designate the types of patient’s utterances</a:t>
            </a:r>
          </a:p>
          <a:p>
            <a:r>
              <a:rPr lang="en-US" dirty="0" smtClean="0"/>
              <a:t>Distinguish the subtle nuances of patient’s behavior</a:t>
            </a:r>
          </a:p>
          <a:p>
            <a:r>
              <a:rPr lang="en-US" dirty="0"/>
              <a:t>A</a:t>
            </a:r>
            <a:r>
              <a:rPr lang="en-US" dirty="0" smtClean="0"/>
              <a:t>nalysis of coded successful interviews allows clinicians to identify communication strategies that trigger patient’s motivational statements (i.e. “change talk”)</a:t>
            </a:r>
          </a:p>
          <a:p>
            <a:r>
              <a:rPr lang="en-US" dirty="0" smtClean="0"/>
              <a:t>Change talk has been shown to predict actual behavior change, as long as 34 months later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4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Annotation is traditionally done by trained coders</a:t>
            </a:r>
          </a:p>
          <a:p>
            <a:pPr lvl="1"/>
            <a:r>
              <a:rPr lang="en-US" dirty="0" smtClean="0"/>
              <a:t>time-consuming, tedious</a:t>
            </a:r>
            <a:r>
              <a:rPr lang="en-US" dirty="0"/>
              <a:t> </a:t>
            </a:r>
            <a:r>
              <a:rPr lang="en-US" dirty="0" smtClean="0"/>
              <a:t>and expensive process</a:t>
            </a:r>
          </a:p>
          <a:p>
            <a:r>
              <a:rPr lang="en-US" dirty="0" smtClean="0"/>
              <a:t>We study the effectiveness of machine learning methods for automatic annotation of clinical text</a:t>
            </a:r>
          </a:p>
          <a:p>
            <a:r>
              <a:rPr lang="en-US" dirty="0" smtClean="0"/>
              <a:t>Such methods can have tremendous impact: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the time for designing interventions from months to weeks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 the pace of discoveries in motivational interviewing and other qualitative research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fld id="{638EF71E-A74D-4FD3-A0E3-BB01EF0A803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1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Annotation in case of MI = </a:t>
            </a:r>
            <a:r>
              <a:rPr lang="en-US" dirty="0"/>
              <a:t>i</a:t>
            </a:r>
            <a:r>
              <a:rPr lang="en-US" dirty="0" smtClean="0"/>
              <a:t>nferring psychological state of patients from text</a:t>
            </a:r>
          </a:p>
          <a:p>
            <a:r>
              <a:rPr lang="en-US" dirty="0"/>
              <a:t>I</a:t>
            </a:r>
            <a:r>
              <a:rPr lang="en-US" dirty="0" smtClean="0"/>
              <a:t>mportant indicators of emotions (e.g. gestures, facial expressions and intonations) are lost during transcription</a:t>
            </a:r>
          </a:p>
          <a:p>
            <a:r>
              <a:rPr lang="en-US" dirty="0" smtClean="0"/>
              <a:t>Children and adolescents often use incomplete sentences and frequently change subjects</a:t>
            </a:r>
          </a:p>
          <a:p>
            <a:r>
              <a:rPr lang="en-US" dirty="0" smtClean="0"/>
              <a:t>Annotation methods need to be interpretable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interview fragments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26325"/>
              </p:ext>
            </p:extLst>
          </p:nvPr>
        </p:nvGraphicFramePr>
        <p:xfrm>
          <a:off x="685800" y="1905000"/>
          <a:ext cx="80010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31"/>
                <a:gridCol w="7121769"/>
              </a:tblGrid>
              <a:tr h="693855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5388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CL-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eat a lot of junk food. Like, cake and cookies, stuff like that.</a:t>
                      </a:r>
                      <a:endParaRPr lang="en-US" dirty="0"/>
                    </a:p>
                  </a:txBody>
                  <a:tcPr/>
                </a:tc>
              </a:tr>
              <a:tr h="443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CL+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Well, I've been trying to lose weight, but it really never goes anywhere.</a:t>
                      </a:r>
                      <a:endParaRPr lang="en-US" dirty="0"/>
                    </a:p>
                  </a:txBody>
                  <a:tcPr/>
                </a:tc>
              </a:tr>
              <a:tr h="6938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CT-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be anytime; I just don't feel like I want to eat (before) I'm just not hungry at all.</a:t>
                      </a:r>
                      <a:endParaRPr lang="en-US" dirty="0"/>
                    </a:p>
                  </a:txBody>
                  <a:tcPr/>
                </a:tc>
              </a:tr>
              <a:tr h="4491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CT+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/>
                        </a:rPr>
                        <a:t>Hmm. I guess I need to lose some weight, but you know, it's not easy.</a:t>
                      </a: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AMB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Fried foods are good. But it's not good for your health.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1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Proposed methods: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Latent Class Allocation (LCA)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Discriminative Labeled Latent Dirichlet Allocation (DL-LDA)</a:t>
            </a:r>
          </a:p>
          <a:p>
            <a:r>
              <a:rPr lang="en-US" dirty="0"/>
              <a:t>Baselines: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Multinomial Naïve Bayes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Labeled Latent </a:t>
            </a:r>
            <a:r>
              <a:rPr lang="en-US" dirty="0" err="1">
                <a:solidFill>
                  <a:schemeClr val="tx2"/>
                </a:solidFill>
              </a:rPr>
              <a:t>Dirichlet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Allocation (</a:t>
            </a:r>
            <a:r>
              <a:rPr lang="en-US" dirty="0" err="1" smtClean="0">
                <a:solidFill>
                  <a:schemeClr val="tx2"/>
                </a:solidFill>
              </a:rPr>
              <a:t>Ramage</a:t>
            </a:r>
            <a:r>
              <a:rPr lang="en-US" dirty="0" smtClean="0">
                <a:solidFill>
                  <a:schemeClr val="tx2"/>
                </a:solidFill>
              </a:rPr>
              <a:t> et al., EMNLP’09)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Latent Class Allocation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2800" y="1066800"/>
                <a:ext cx="5443041" cy="4953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LCA assumes the following generative process:</a:t>
                </a:r>
              </a:p>
              <a:p>
                <a:pPr marL="457200" lvl="1" indent="0">
                  <a:buNone/>
                </a:pPr>
                <a:r>
                  <a:rPr lang="en-US" sz="2400" b="1" dirty="0"/>
                  <a:t>f</a:t>
                </a:r>
                <a:r>
                  <a:rPr lang="en-US" sz="2400" b="1" dirty="0" smtClean="0"/>
                  <a:t>or each fragment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𝑭</m:t>
                    </m:r>
                  </m:oMath>
                </a14:m>
                <a:r>
                  <a:rPr lang="en-US" sz="2400" b="1" dirty="0" smtClean="0"/>
                  <a:t>:</a:t>
                </a:r>
                <a:endParaRPr lang="en-US" sz="24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draw a binomial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sz="2400" dirty="0" smtClean="0"/>
                  <a:t> controlling the mixture of background and class-specific </a:t>
                </a:r>
                <a:r>
                  <a:rPr lang="en-US" sz="2400" dirty="0" err="1" smtClean="0"/>
                  <a:t>multinomials</a:t>
                </a:r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</a:t>
                </a:r>
                <a:r>
                  <a:rPr lang="en-US" sz="2400" b="1" dirty="0" smtClean="0"/>
                  <a:t>for each word position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b="1" dirty="0" smtClean="0"/>
                  <a:t> 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en-US" sz="2400" b="1" dirty="0" smtClean="0"/>
                  <a:t>:</a:t>
                </a:r>
              </a:p>
              <a:p>
                <a:pPr lvl="2"/>
                <a:r>
                  <a:rPr lang="en-US" dirty="0" smtClean="0"/>
                  <a:t>draw Bernoulli switching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determining the type of LM</a:t>
                </a:r>
              </a:p>
              <a:p>
                <a:pPr marL="1200150" lvl="2" indent="-342900"/>
                <a:r>
                  <a:rPr lang="en-US" dirty="0" smtClean="0"/>
                  <a:t>draw a word either from class-specific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𝑐𝑙𝑠</m:t>
                        </m:r>
                      </m:sup>
                    </m:sSup>
                  </m:oMath>
                </a14:m>
                <a:r>
                  <a:rPr lang="en-US" dirty="0" smtClean="0"/>
                  <a:t> or background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𝑏𝑔</m:t>
                        </m:r>
                      </m:sup>
                    </m:sSup>
                  </m:oMath>
                </a14:m>
                <a:r>
                  <a:rPr lang="en-US" dirty="0" smtClean="0"/>
                  <a:t> LM</a:t>
                </a:r>
                <a:endParaRPr lang="en-US" i="1" dirty="0" smtClean="0"/>
              </a:p>
            </p:txBody>
          </p:sp>
        </mc:Choice>
        <mc:Fallback xmlns="">
          <p:sp>
            <p:nvSpPr>
              <p:cNvPr id="5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2800" y="1066800"/>
                <a:ext cx="5443041" cy="4953000"/>
              </a:xfrm>
              <a:blipFill rotWithShape="1">
                <a:blip r:embed="rId2"/>
                <a:stretch>
                  <a:fillRect l="-1680" t="-984" r="-2464" b="-8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152400" y="1456121"/>
            <a:ext cx="3563322" cy="4411279"/>
            <a:chOff x="2482208" y="1480056"/>
            <a:chExt cx="3998076" cy="4817163"/>
          </a:xfrm>
        </p:grpSpPr>
        <p:sp>
          <p:nvSpPr>
            <p:cNvPr id="38" name="Rectangle 37"/>
            <p:cNvSpPr/>
            <p:nvPr/>
          </p:nvSpPr>
          <p:spPr>
            <a:xfrm>
              <a:off x="2929596" y="2170660"/>
              <a:ext cx="3086100" cy="30202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210928" y="2403274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212452" y="3285992"/>
              <a:ext cx="53035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23490" y="3081648"/>
              <a:ext cx="1574746" cy="1888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9" idx="4"/>
              <a:endCxn id="40" idx="0"/>
            </p:cNvCxnSpPr>
            <p:nvPr/>
          </p:nvCxnSpPr>
          <p:spPr>
            <a:xfrm>
              <a:off x="4477628" y="2936674"/>
              <a:ext cx="0" cy="34931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0" idx="4"/>
              <a:endCxn id="55" idx="0"/>
            </p:cNvCxnSpPr>
            <p:nvPr/>
          </p:nvCxnSpPr>
          <p:spPr>
            <a:xfrm>
              <a:off x="4477628" y="3816344"/>
              <a:ext cx="2584" cy="34956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297512" y="2454071"/>
                  <a:ext cx="304800" cy="403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𝜆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512" y="2454071"/>
                  <a:ext cx="304800" cy="4033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1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268400" y="3332370"/>
                  <a:ext cx="39044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400" y="3332370"/>
                  <a:ext cx="390444" cy="4154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/>
            <p:cNvSpPr/>
            <p:nvPr/>
          </p:nvSpPr>
          <p:spPr>
            <a:xfrm>
              <a:off x="2535692" y="5408571"/>
              <a:ext cx="53035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6" idx="6"/>
              <a:endCxn id="67" idx="2"/>
            </p:cNvCxnSpPr>
            <p:nvPr/>
          </p:nvCxnSpPr>
          <p:spPr>
            <a:xfrm>
              <a:off x="3066044" y="5673747"/>
              <a:ext cx="362956" cy="364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946884" y="5416537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795698" y="4406810"/>
                  <a:ext cx="470848" cy="436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98" y="4406810"/>
                  <a:ext cx="470848" cy="43692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797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460950" y="4775959"/>
                  <a:ext cx="584580" cy="403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950" y="4775959"/>
                  <a:ext cx="584580" cy="40331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4213512" y="4165908"/>
              <a:ext cx="533400" cy="533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286288" y="4212948"/>
                  <a:ext cx="3048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6288" y="4212948"/>
                  <a:ext cx="304800" cy="4154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354627" y="5451240"/>
                  <a:ext cx="566384" cy="42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7" y="5451240"/>
                  <a:ext cx="566384" cy="42126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410" r="-9639"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/>
            <p:nvPr/>
          </p:nvCxnSpPr>
          <p:spPr>
            <a:xfrm flipH="1" flipV="1">
              <a:off x="5578538" y="5688048"/>
              <a:ext cx="36576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3056705" y="4176047"/>
              <a:ext cx="530352" cy="5303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145568" y="4226180"/>
                  <a:ext cx="3048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568" y="4226180"/>
                  <a:ext cx="304800" cy="41549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482208" y="5451240"/>
                  <a:ext cx="566384" cy="42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208" y="5451240"/>
                  <a:ext cx="566384" cy="42126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659" r="-6098"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3429000" y="5408571"/>
              <a:ext cx="533400" cy="5376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68" name="Straight Arrow Connector 67"/>
            <p:cNvCxnSpPr>
              <a:cxnSpLocks noChangeAspect="1"/>
              <a:stCxn id="67" idx="7"/>
              <a:endCxn id="55" idx="3"/>
            </p:cNvCxnSpPr>
            <p:nvPr/>
          </p:nvCxnSpPr>
          <p:spPr>
            <a:xfrm flipV="1">
              <a:off x="3884285" y="4621193"/>
              <a:ext cx="407342" cy="86611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cxnSpLocks noChangeAspect="1"/>
              <a:stCxn id="74" idx="1"/>
              <a:endCxn id="55" idx="5"/>
            </p:cNvCxnSpPr>
            <p:nvPr/>
          </p:nvCxnSpPr>
          <p:spPr>
            <a:xfrm flipH="1" flipV="1">
              <a:off x="4668797" y="4621193"/>
              <a:ext cx="457233" cy="8654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021358" y="5461585"/>
                  <a:ext cx="566384" cy="42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𝑏𝑔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358" y="5461585"/>
                  <a:ext cx="566384" cy="42126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3614" r="-8434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908724" y="5455690"/>
                  <a:ext cx="566384" cy="42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𝑏𝑔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24" y="5455690"/>
                  <a:ext cx="566384" cy="42126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410" r="-6024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3215289" y="5297403"/>
              <a:ext cx="979383" cy="9541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764663" y="5888512"/>
                  <a:ext cx="593430" cy="408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663" y="5888512"/>
                  <a:ext cx="593430" cy="40870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Oval 73"/>
            <p:cNvSpPr/>
            <p:nvPr/>
          </p:nvSpPr>
          <p:spPr>
            <a:xfrm>
              <a:off x="5047915" y="5408571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194672" y="1480056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c</a:t>
              </a:r>
            </a:p>
          </p:txBody>
        </p:sp>
        <p:cxnSp>
          <p:nvCxnSpPr>
            <p:cNvPr id="76" name="Straight Arrow Connector 75"/>
            <p:cNvCxnSpPr>
              <a:cxnSpLocks/>
            </p:cNvCxnSpPr>
            <p:nvPr/>
          </p:nvCxnSpPr>
          <p:spPr>
            <a:xfrm flipH="1">
              <a:off x="4467214" y="2023412"/>
              <a:ext cx="0" cy="36576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95726" y="1546626"/>
                  <a:ext cx="56638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𝛾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726" y="1546626"/>
                  <a:ext cx="566384" cy="41549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>
              <a:stCxn id="59" idx="6"/>
              <a:endCxn id="55" idx="2"/>
            </p:cNvCxnSpPr>
            <p:nvPr/>
          </p:nvCxnSpPr>
          <p:spPr>
            <a:xfrm flipV="1">
              <a:off x="3587057" y="4432608"/>
              <a:ext cx="626455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 </a:t>
            </a:r>
            <a:fld id="{638EF71E-A74D-4FD3-A0E3-BB01EF0A803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1134</Words>
  <Application>Microsoft Office PowerPoint</Application>
  <PresentationFormat>On-screen Show (4:3)</PresentationFormat>
  <Paragraphs>371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Helvetica</vt:lpstr>
      <vt:lpstr>Times New Roman</vt:lpstr>
      <vt:lpstr>Office Theme</vt:lpstr>
      <vt:lpstr>S14: Interpretable Probabilistic Latent Variable Models for Automatic Annotation of Clinical Text</vt:lpstr>
      <vt:lpstr>Disclosure</vt:lpstr>
      <vt:lpstr>Motivation</vt:lpstr>
      <vt:lpstr>Study context</vt:lpstr>
      <vt:lpstr>Problem</vt:lpstr>
      <vt:lpstr>Challenges</vt:lpstr>
      <vt:lpstr>Coded interview fragments</vt:lpstr>
      <vt:lpstr>Methods</vt:lpstr>
      <vt:lpstr>Latent Class Allocation</vt:lpstr>
      <vt:lpstr>Discriminative Labeled LDA</vt:lpstr>
      <vt:lpstr>Classification</vt:lpstr>
      <vt:lpstr>Experiments</vt:lpstr>
      <vt:lpstr>Task 1: classifying 5 original classes </vt:lpstr>
      <vt:lpstr>Task 1: performance</vt:lpstr>
      <vt:lpstr>Task 1: performance </vt:lpstr>
      <vt:lpstr>Task 1: summary of performance</vt:lpstr>
      <vt:lpstr>Most characteristic terms</vt:lpstr>
      <vt:lpstr>Task 2: classifying CL, CT and AMB </vt:lpstr>
      <vt:lpstr>Task 3: classifying -, + and AMB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Pesha Rubinstein</dc:creator>
  <cp:lastModifiedBy>Alex</cp:lastModifiedBy>
  <cp:revision>49</cp:revision>
  <cp:lastPrinted>2015-11-16T16:06:55Z</cp:lastPrinted>
  <dcterms:created xsi:type="dcterms:W3CDTF">2006-08-16T00:00:00Z</dcterms:created>
  <dcterms:modified xsi:type="dcterms:W3CDTF">2015-12-10T15:13:32Z</dcterms:modified>
</cp:coreProperties>
</file>