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7" r:id="rId4"/>
    <p:sldId id="257" r:id="rId5"/>
    <p:sldId id="258" r:id="rId6"/>
    <p:sldId id="276" r:id="rId7"/>
    <p:sldId id="260" r:id="rId8"/>
    <p:sldId id="262" r:id="rId9"/>
    <p:sldId id="264" r:id="rId10"/>
    <p:sldId id="261" r:id="rId11"/>
    <p:sldId id="266" r:id="rId12"/>
    <p:sldId id="265" r:id="rId13"/>
    <p:sldId id="263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29" autoAdjust="0"/>
  </p:normalViewPr>
  <p:slideViewPr>
    <p:cSldViewPr>
      <p:cViewPr varScale="1">
        <p:scale>
          <a:sx n="74" d="100"/>
          <a:sy n="74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5925-0562-4422-B5EB-F1BAE961E4AD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604E-19CD-45EB-9029-067FE85F2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752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engines are highly</a:t>
            </a:r>
            <a:r>
              <a:rPr lang="en-US" baseline="0" dirty="0" smtClean="0"/>
              <a:t> trafficked and revenue generating resource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604E-19CD-45EB-9029-067FE85F2D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 a set of measures from search logs for queries</a:t>
            </a:r>
            <a:r>
              <a:rPr lang="en-US" baseline="0" dirty="0" smtClean="0"/>
              <a:t> and hosts at different time points and compute an aggregate score over all time points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604E-19CD-45EB-9029-067FE85F2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296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and atypica</a:t>
            </a:r>
            <a:r>
              <a:rPr lang="en-US" baseline="0" dirty="0" smtClean="0"/>
              <a:t>l user behavior with respect to the quality of search results is captured with the following distinct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604E-19CD-45EB-9029-067FE85F2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79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34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3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5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969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97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8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48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052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8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799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457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F60B-801F-44CF-A258-A0A5C7FAE257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57E1-71AB-4413-B5AC-B6794C63F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578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Temporal Query Log Profiling to Improve Web Search Ranking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Alexander </a:t>
            </a:r>
            <a:r>
              <a:rPr lang="en-US" sz="2000" dirty="0" err="1" smtClean="0"/>
              <a:t>Kotov</a:t>
            </a:r>
            <a:r>
              <a:rPr lang="en-US" sz="2000" dirty="0" smtClean="0"/>
              <a:t> (UIUC)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Pranam</a:t>
            </a:r>
            <a:r>
              <a:rPr lang="en-US" sz="2000" dirty="0" smtClean="0"/>
              <a:t> </a:t>
            </a:r>
            <a:r>
              <a:rPr lang="en-US" sz="2000" dirty="0" err="1" smtClean="0"/>
              <a:t>Kolari</a:t>
            </a:r>
            <a:r>
              <a:rPr lang="en-US" sz="2000" dirty="0" smtClean="0"/>
              <a:t>, Yi </a:t>
            </a:r>
            <a:r>
              <a:rPr lang="en-US" sz="2000" dirty="0" smtClean="0"/>
              <a:t>Chang (Yahoo!)</a:t>
            </a:r>
          </a:p>
          <a:p>
            <a:r>
              <a:rPr lang="en-US" sz="2000" dirty="0" smtClean="0"/>
              <a:t>Lei </a:t>
            </a:r>
            <a:r>
              <a:rPr lang="en-US" sz="2000" dirty="0" err="1" smtClean="0"/>
              <a:t>Duan</a:t>
            </a:r>
            <a:r>
              <a:rPr lang="en-US" sz="2000" dirty="0" smtClean="0"/>
              <a:t> (Microsoft)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398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identify queries with temporally changing behavior;</a:t>
            </a:r>
          </a:p>
          <a:p>
            <a:r>
              <a:rPr lang="en-US" dirty="0" smtClean="0"/>
              <a:t>Profile: number of impressions, sets of results and click-</a:t>
            </a:r>
            <a:r>
              <a:rPr lang="en-US" dirty="0" err="1" smtClean="0"/>
              <a:t>throughs</a:t>
            </a:r>
            <a:r>
              <a:rPr lang="en-US" dirty="0" smtClean="0"/>
              <a:t> for a query at different time points;</a:t>
            </a:r>
          </a:p>
          <a:p>
            <a:r>
              <a:rPr lang="en-US" dirty="0" smtClean="0"/>
              <a:t>Idea: spammed or potentially </a:t>
            </a:r>
            <a:r>
              <a:rPr lang="en-US" dirty="0" err="1" smtClean="0"/>
              <a:t>spammable</a:t>
            </a:r>
            <a:r>
              <a:rPr lang="en-US" dirty="0" smtClean="0"/>
              <a:t> queries exhibit highly inconsistent behavior over time.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5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 results volatility: spam-prone queries are likely to produce semantically incoherent results over time</a:t>
            </a:r>
          </a:p>
          <a:p>
            <a:r>
              <a:rPr lang="en-US" dirty="0" smtClean="0"/>
              <a:t>Query impressions volatility: buzzy queries are less likely to be spam-prone</a:t>
            </a:r>
          </a:p>
          <a:p>
            <a:r>
              <a:rPr lang="en-US" dirty="0" smtClean="0"/>
              <a:t>Query clicks volatility: click-through densities on different search results positions are more consistent for less spam-prone queries</a:t>
            </a:r>
          </a:p>
          <a:p>
            <a:r>
              <a:rPr lang="en-US" dirty="0" smtClean="0"/>
              <a:t>Query sessions volatility: users are less likely to be satisfied with search results and click on them for spam-prone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67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volatility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" y="1296987"/>
            <a:ext cx="4106863" cy="4884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968" y="1304925"/>
            <a:ext cx="3036888" cy="4779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870743" y="63373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sz="1800" dirty="0"/>
              <a:t>Non-spam</a:t>
            </a: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2178843" y="63246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sz="1800" dirty="0"/>
              <a:t>Spam</a:t>
            </a:r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4838700" y="1739900"/>
            <a:ext cx="0" cy="86360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8597900" y="3175000"/>
            <a:ext cx="0" cy="41910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4838700" y="1358900"/>
            <a:ext cx="0" cy="317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4838700" y="2705100"/>
            <a:ext cx="0" cy="3314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8597900" y="3670300"/>
            <a:ext cx="12700" cy="233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>
            <a:off x="8585200" y="1282700"/>
            <a:ext cx="12700" cy="180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 flipH="1">
            <a:off x="769143" y="6400006"/>
            <a:ext cx="0" cy="2159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153443" y="6400006"/>
            <a:ext cx="0" cy="241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9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743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volatility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Volatility 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𝜇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r>
                            <a:rPr lang="en-US" sz="1800" i="1"/>
                            <m:t>𝑞</m:t>
                          </m:r>
                        </m:e>
                      </m:d>
                      <m:r>
                        <a:rPr lang="en-US" sz="18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/>
                          </m:ctrlPr>
                        </m:naryPr>
                        <m:sub>
                          <m:r>
                            <a:rPr lang="en-US" sz="1800" i="1"/>
                            <m:t>𝑖</m:t>
                          </m:r>
                          <m:r>
                            <a:rPr lang="en-US" sz="1800" i="1"/>
                            <m:t>=1</m:t>
                          </m:r>
                        </m:sub>
                        <m:sup>
                          <m:r>
                            <a:rPr lang="en-US" sz="1800" i="1"/>
                            <m:t>𝑛</m:t>
                          </m:r>
                          <m:r>
                            <a:rPr lang="en-US" sz="1800" i="1"/>
                            <m:t>−1</m:t>
                          </m:r>
                        </m:sup>
                        <m:e>
                          <m:r>
                            <a:rPr lang="en-US" sz="1800" i="1"/>
                            <m:t>𝛿</m:t>
                          </m:r>
                          <m:r>
                            <a:rPr lang="en-US" sz="1800" i="1"/>
                            <m:t>(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𝑅</m:t>
                              </m:r>
                            </m:e>
                            <m:sup>
                              <m:r>
                                <a:rPr lang="en-US" sz="1800" i="1"/>
                                <m:t>𝑖</m:t>
                              </m:r>
                            </m:sup>
                          </m:sSup>
                          <m:r>
                            <a:rPr lang="en-US" sz="1800" i="1"/>
                            <m:t>,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𝑅</m:t>
                              </m:r>
                            </m:e>
                            <m:sup>
                              <m:r>
                                <a:rPr lang="en-US" sz="1800" i="1"/>
                                <m:t>𝑖</m:t>
                              </m:r>
                              <m:r>
                                <a:rPr lang="en-US" sz="1800" i="1"/>
                                <m:t>+1</m:t>
                              </m:r>
                            </m:sup>
                          </m:sSup>
                          <m:r>
                            <a:rPr lang="en-US" sz="18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r>
                  <a:rPr lang="en-US" dirty="0" smtClean="0"/>
                  <a:t>Measures:</a:t>
                </a:r>
              </a:p>
              <a:p>
                <a:pPr lvl="1"/>
                <a:r>
                  <a:rPr lang="en-US" dirty="0" err="1" smtClean="0"/>
                  <a:t>Jaccard</a:t>
                </a:r>
                <a:r>
                  <a:rPr lang="en-US" dirty="0" smtClean="0"/>
                  <a:t> distance: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𝛿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𝑅</m:t>
                              </m:r>
                            </m:e>
                            <m:sup>
                              <m:r>
                                <a:rPr lang="en-US" sz="1800" i="1"/>
                                <m:t>𝑖</m:t>
                              </m:r>
                            </m:sup>
                          </m:sSup>
                          <m:r>
                            <a:rPr lang="en-US" sz="1800" i="1"/>
                            <m:t>,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𝑅</m:t>
                              </m:r>
                            </m:e>
                            <m:sup>
                              <m:r>
                                <a:rPr lang="en-US" sz="1800" i="1"/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1800" i="1"/>
                        <m:t>=</m:t>
                      </m:r>
                      <m:f>
                        <m:fPr>
                          <m:ctrlPr>
                            <a:rPr lang="en-US" sz="1800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/>
                                  </m:ctrlPr>
                                </m:sSupPr>
                                <m:e>
                                  <m:r>
                                    <a:rPr lang="en-US" sz="1800" i="1"/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i="1"/>
                                    <m:t>𝑖</m:t>
                                  </m:r>
                                </m:sup>
                              </m:sSup>
                              <m:r>
                                <a:rPr lang="en-US" sz="1800" i="1"/>
                                <m:t>∪</m:t>
                              </m:r>
                              <m:sSup>
                                <m:sSupPr>
                                  <m:ctrlPr>
                                    <a:rPr lang="en-US" sz="1800" i="1"/>
                                  </m:ctrlPr>
                                </m:sSupPr>
                                <m:e>
                                  <m:r>
                                    <a:rPr lang="en-US" sz="1800" i="1"/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i="1"/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/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/>
                                  </m:ctrlPr>
                                </m:sSupPr>
                                <m:e>
                                  <m:r>
                                    <a:rPr lang="en-US" sz="1800" i="1"/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i="1"/>
                                    <m:t>𝑖</m:t>
                                  </m:r>
                                </m:sup>
                              </m:sSup>
                              <m:r>
                                <a:rPr lang="en-US" sz="1800" i="1"/>
                                <m:t>∩</m:t>
                              </m:r>
                              <m:sSup>
                                <m:sSupPr>
                                  <m:ctrlPr>
                                    <a:rPr lang="en-US" sz="1800" i="1"/>
                                  </m:ctrlPr>
                                </m:sSupPr>
                                <m:e>
                                  <m:r>
                                    <a:rPr lang="en-US" sz="1800" i="1"/>
                                    <m:t>𝑅</m:t>
                                  </m:r>
                                </m:e>
                                <m:sup>
                                  <m:r>
                                    <a:rPr lang="en-US" sz="1800" i="1"/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800" i="1"/>
                            <m:t>|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𝑅</m:t>
                              </m:r>
                            </m:e>
                            <m:sup>
                              <m:r>
                                <a:rPr lang="en-US" sz="1800" i="1"/>
                                <m:t>𝑖</m:t>
                              </m:r>
                            </m:sup>
                          </m:sSup>
                          <m:r>
                            <a:rPr lang="en-US" sz="1800" i="1"/>
                            <m:t>∪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𝑅</m:t>
                              </m:r>
                            </m:e>
                            <m:sup>
                              <m:r>
                                <a:rPr lang="en-US" sz="1800" i="1"/>
                                <m:t>𝑗</m:t>
                              </m:r>
                            </m:sup>
                          </m:sSup>
                          <m:r>
                            <a:rPr lang="en-US" sz="1800" i="1"/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dirty="0" smtClean="0"/>
                  <a:t>KL-divergence: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/>
                        <m:t>𝛿</m:t>
                      </m:r>
                      <m:r>
                        <a:rPr lang="en-US" sz="1900" i="1"/>
                        <m:t>(</m:t>
                      </m:r>
                      <m:sSubSup>
                        <m:sSubSupPr>
                          <m:ctrlPr>
                            <a:rPr lang="en-US" sz="19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900"/>
                            <m:t>Θ</m:t>
                          </m:r>
                        </m:e>
                        <m:sub>
                          <m:r>
                            <a:rPr lang="en-US" sz="1900" i="1"/>
                            <m:t>𝑅</m:t>
                          </m:r>
                        </m:sub>
                        <m:sup>
                          <m:r>
                            <a:rPr lang="en-US" sz="1900" i="1"/>
                            <m:t>𝑖</m:t>
                          </m:r>
                        </m:sup>
                      </m:sSubSup>
                      <m:r>
                        <a:rPr lang="en-US" sz="1900" i="1"/>
                        <m:t>||</m:t>
                      </m:r>
                      <m:sSubSup>
                        <m:sSubSupPr>
                          <m:ctrlPr>
                            <a:rPr lang="en-US" sz="19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900"/>
                            <m:t>Θ</m:t>
                          </m:r>
                        </m:e>
                        <m:sub>
                          <m:r>
                            <a:rPr lang="en-US" sz="1900" i="1"/>
                            <m:t>𝑅</m:t>
                          </m:r>
                        </m:sub>
                        <m:sup>
                          <m:r>
                            <a:rPr lang="en-US" sz="1900" i="1"/>
                            <m:t>𝑖</m:t>
                          </m:r>
                        </m:sup>
                      </m:sSubSup>
                      <m:r>
                        <a:rPr lang="en-US" sz="1900" i="1"/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900" i="1"/>
                          </m:ctrlPr>
                        </m:naryPr>
                        <m:sub>
                          <m:r>
                            <a:rPr lang="en-US" sz="1900" i="1"/>
                            <m:t>𝑤</m:t>
                          </m:r>
                        </m:sub>
                        <m:sup/>
                        <m:e>
                          <m:r>
                            <a:rPr lang="en-US" sz="1900" i="1"/>
                            <m:t>𝑝</m:t>
                          </m:r>
                          <m:r>
                            <a:rPr lang="en-US" sz="1900" i="1"/>
                            <m:t>(</m:t>
                          </m:r>
                          <m:r>
                            <a:rPr lang="en-US" sz="1900" i="1"/>
                            <m:t>𝑤</m:t>
                          </m:r>
                          <m:r>
                            <a:rPr lang="en-US" sz="1900" i="1"/>
                            <m:t>|</m:t>
                          </m:r>
                          <m:sSubSup>
                            <m:sSubSupPr>
                              <m:ctrlPr>
                                <a:rPr lang="en-US" sz="1900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00"/>
                                <m:t>Θ</m:t>
                              </m:r>
                            </m:e>
                            <m:sub>
                              <m:r>
                                <a:rPr lang="en-US" sz="1900" i="1"/>
                                <m:t>𝑅</m:t>
                              </m:r>
                            </m:sub>
                            <m:sup>
                              <m:r>
                                <a:rPr lang="en-US" sz="1900" i="1"/>
                                <m:t>𝑖</m:t>
                              </m:r>
                            </m:sup>
                          </m:sSubSup>
                          <m:r>
                            <a:rPr lang="en-US" sz="1900" i="1"/>
                            <m:t>)</m:t>
                          </m:r>
                          <m:func>
                            <m:funcPr>
                              <m:ctrlPr>
                                <a:rPr lang="en-US" sz="19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/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900" i="1"/>
                                  </m:ctrlPr>
                                </m:fPr>
                                <m:num>
                                  <m:r>
                                    <a:rPr lang="en-US" sz="1900" i="1"/>
                                    <m:t>𝑝</m:t>
                                  </m:r>
                                  <m:r>
                                    <a:rPr lang="en-US" sz="1900" i="1"/>
                                    <m:t>(</m:t>
                                  </m:r>
                                  <m:r>
                                    <a:rPr lang="en-US" sz="1900" i="1"/>
                                    <m:t>𝑤</m:t>
                                  </m:r>
                                  <m:r>
                                    <a:rPr lang="en-US" sz="1900" i="1"/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900" i="1"/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/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1900" i="1"/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sz="1900" i="1"/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1900" i="1"/>
                                    <m:t>)</m:t>
                                  </m:r>
                                </m:num>
                                <m:den>
                                  <m:r>
                                    <a:rPr lang="en-US" sz="1900" i="1"/>
                                    <m:t>𝑝</m:t>
                                  </m:r>
                                  <m:r>
                                    <a:rPr lang="en-US" sz="1900" i="1"/>
                                    <m:t>(</m:t>
                                  </m:r>
                                  <m:r>
                                    <a:rPr lang="en-US" sz="1900" i="1"/>
                                    <m:t>𝑤</m:t>
                                  </m:r>
                                  <m:r>
                                    <a:rPr lang="en-US" sz="1900" i="1"/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900" i="1"/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/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1900" i="1"/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sz="1900" i="1"/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1900" i="1"/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4714875" y="2171700"/>
            <a:ext cx="228600" cy="228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1921073"/>
            <a:ext cx="13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volatility metric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428875"/>
            <a:ext cx="1809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437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impressions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Buzzy queries are less likely to be spam-prone, since buzz is a non-trivial prediction</a:t>
            </a:r>
          </a:p>
          <a:p>
            <a:r>
              <a:rPr lang="en-US" dirty="0" smtClean="0"/>
              <a:t>Given time series of query counts, the ``</a:t>
            </a:r>
            <a:r>
              <a:rPr lang="en-US" dirty="0" err="1" smtClean="0"/>
              <a:t>buzziness</a:t>
            </a:r>
            <a:r>
              <a:rPr lang="en-US" dirty="0" smtClean="0"/>
              <a:t>’’ of a query is estimated with Kurtosis and Pearson coefficients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378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clicks volatility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6" y="1571635"/>
            <a:ext cx="436626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55" y="1562100"/>
            <a:ext cx="4560570" cy="31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426" y="4876800"/>
            <a:ext cx="8014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Less-spam prone, </a:t>
            </a:r>
            <a:r>
              <a:rPr lang="en-US" sz="2200" dirty="0" smtClean="0"/>
              <a:t>navigational </a:t>
            </a:r>
            <a:r>
              <a:rPr lang="en-US" sz="2200" dirty="0" smtClean="0"/>
              <a:t>queries </a:t>
            </a:r>
            <a:r>
              <a:rPr lang="en-US" sz="2200" dirty="0" smtClean="0"/>
              <a:t>have consistently higher density of clicks on the first few search results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Click discrepancies are captured through mean, standard deviation and Pearson correlation coefficient for clicks and skips at each position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37596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sessions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Fraction of sessions with one click on organic search results [over all sessions for the query]</a:t>
            </a:r>
          </a:p>
          <a:p>
            <a:r>
              <a:rPr lang="en-US" dirty="0" smtClean="0"/>
              <a:t>Fraction of sessions with no clicks on organic or sponsored search results   </a:t>
            </a:r>
          </a:p>
          <a:p>
            <a:r>
              <a:rPr lang="en-US" dirty="0" smtClean="0"/>
              <a:t>Fraction of sessions with no click on any of the presented organic results</a:t>
            </a:r>
          </a:p>
          <a:p>
            <a:r>
              <a:rPr lang="en-US" dirty="0" smtClean="0"/>
              <a:t>Fraction of sessions with user clicks on a query reformulation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92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Spam-prone query 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>
                <a:latin typeface="Calibri" pitchFamily="34" charset="0"/>
              </a:rPr>
              <a:t>Spam-prone queries (284 queries)</a:t>
            </a:r>
          </a:p>
          <a:p>
            <a:pPr lvl="1"/>
            <a:r>
              <a:rPr lang="en-US">
                <a:latin typeface="Calibri" pitchFamily="34" charset="0"/>
              </a:rPr>
              <a:t>Filter historical Query Triage Spam complaints</a:t>
            </a:r>
          </a:p>
          <a:p>
            <a:r>
              <a:rPr lang="en-US">
                <a:latin typeface="Calibri" pitchFamily="34" charset="0"/>
              </a:rPr>
              <a:t>Non spam-prone queries (276 queries)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Gradient Boosted Decision Tree Model</a:t>
            </a:r>
          </a:p>
          <a:p>
            <a:r>
              <a:rPr lang="en-US">
                <a:latin typeface="Calibri" pitchFamily="34" charset="0"/>
              </a:rPr>
              <a:t>10-fold cross-validation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40785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4220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200" y="3729037"/>
            <a:ext cx="8229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</a:rPr>
              <a:t>SPAMMEAN (baseline) – mean host-spam score for a query, developed over the </a:t>
            </a:r>
            <a:r>
              <a:rPr lang="en-US" sz="2400" dirty="0" smtClean="0">
                <a:latin typeface="Calibri" pitchFamily="34" charset="0"/>
              </a:rPr>
              <a:t>years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</a:rPr>
              <a:t>VARIABILITY – features derived from temporal profiles, language-independent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itchFamily="34" charset="0"/>
              </a:rPr>
              <a:t>Combined model most effective, variability by itself very effective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403758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366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638800"/>
            <a:ext cx="7848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Position, click and result-set volatility are the key features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SPAMMEAN continues to be ranked as the top feature in the combined model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71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smtClean="0"/>
              <a:t>Improvements in ranking can be achieved in two ways:</a:t>
            </a:r>
          </a:p>
          <a:p>
            <a:pPr lvl="1"/>
            <a:r>
              <a:rPr lang="en-US" dirty="0" smtClean="0"/>
              <a:t>Better features/methods for promoting high-quality result pages</a:t>
            </a:r>
          </a:p>
          <a:p>
            <a:pPr lvl="1"/>
            <a:r>
              <a:rPr lang="en-US" dirty="0" smtClean="0"/>
              <a:t>Methods for filtering/demotion of adversarial and abusive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029200"/>
            <a:ext cx="74676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Main idea: temporal information can be leveraged to characterize the quality of content.</a:t>
            </a:r>
          </a:p>
        </p:txBody>
      </p:sp>
    </p:spTree>
    <p:extLst>
      <p:ext uri="{BB962C8B-B14F-4D97-AF65-F5344CB8AC3E}">
        <p14:creationId xmlns="" xmlns:p14="http://schemas.microsoft.com/office/powerpoint/2010/main" val="12105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1975"/>
            <a:ext cx="8229600" cy="2011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distributions of query </a:t>
            </a:r>
            <a:r>
              <a:rPr lang="en-US" dirty="0" err="1" smtClean="0"/>
              <a:t>spamicity</a:t>
            </a:r>
            <a:r>
              <a:rPr lang="en-US" dirty="0" smtClean="0"/>
              <a:t> scores for queries containing spam and non-spam terms are clearly different </a:t>
            </a:r>
          </a:p>
          <a:p>
            <a:r>
              <a:rPr lang="en-US" dirty="0" smtClean="0"/>
              <a:t>Key terms in queries on both sides of the </a:t>
            </a:r>
            <a:r>
              <a:rPr lang="en-US" dirty="0" err="1" smtClean="0"/>
              <a:t>spamicity</a:t>
            </a:r>
            <a:r>
              <a:rPr lang="en-US" dirty="0" smtClean="0"/>
              <a:t> score range indicate the accuracy of the classifier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" y="1295398"/>
            <a:ext cx="4117658" cy="287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95425"/>
            <a:ext cx="3429000" cy="236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600200"/>
            <a:ext cx="144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smtClean="0">
                <a:solidFill>
                  <a:srgbClr val="FF0000"/>
                </a:solidFill>
              </a:rPr>
              <a:t>adult</a:t>
            </a:r>
            <a:r>
              <a:rPr lang="en-US" sz="1400" dirty="0" smtClean="0">
                <a:solidFill>
                  <a:srgbClr val="FF0000"/>
                </a:solidFill>
              </a:rPr>
              <a:t>”- </a:t>
            </a:r>
            <a:r>
              <a:rPr lang="en-US" sz="1400" dirty="0" smtClean="0">
                <a:solidFill>
                  <a:srgbClr val="FF0000"/>
                </a:solidFill>
              </a:rPr>
              <a:t>queries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19812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“</a:t>
            </a:r>
            <a:r>
              <a:rPr lang="en-US" sz="1400" dirty="0" smtClean="0">
                <a:solidFill>
                  <a:schemeClr val="tx2"/>
                </a:solidFill>
              </a:rPr>
              <a:t>general</a:t>
            </a:r>
            <a:r>
              <a:rPr lang="en-US" sz="1400" dirty="0" smtClean="0">
                <a:solidFill>
                  <a:schemeClr val="tx2"/>
                </a:solidFill>
              </a:rPr>
              <a:t>”- </a:t>
            </a:r>
            <a:r>
              <a:rPr lang="en-US" sz="1400" dirty="0" smtClean="0">
                <a:solidFill>
                  <a:schemeClr val="tx2"/>
                </a:solidFill>
              </a:rPr>
              <a:t>queries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47800" y="1828800"/>
            <a:ext cx="152400" cy="228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3171" y="2288977"/>
            <a:ext cx="382429" cy="39112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423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95300" y="1524000"/>
            <a:ext cx="8229600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MLR ranking baseline (MLR 14)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1.8M </a:t>
            </a:r>
            <a:r>
              <a:rPr lang="en-US" sz="2400" dirty="0" smtClean="0">
                <a:latin typeface="Calibri" pitchFamily="34" charset="0"/>
              </a:rPr>
              <a:t>query-</a:t>
            </a:r>
            <a:r>
              <a:rPr lang="en-US" sz="2400" dirty="0" err="1" smtClean="0">
                <a:latin typeface="Calibri" pitchFamily="34" charset="0"/>
              </a:rPr>
              <a:t>url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pairs used for training</a:t>
            </a:r>
            <a:endParaRPr lang="en-US" sz="2400" dirty="0"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pitchFamily="34" charset="0"/>
              </a:rPr>
              <a:t>Test on held-out </a:t>
            </a:r>
            <a:r>
              <a:rPr lang="en-US" sz="2400" dirty="0" smtClean="0">
                <a:latin typeface="Calibri" pitchFamily="34" charset="0"/>
              </a:rPr>
              <a:t>data-set (7000 samples)</a:t>
            </a:r>
            <a:endParaRPr lang="en-US" sz="2400" dirty="0"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Query </a:t>
            </a:r>
            <a:r>
              <a:rPr lang="en-US" sz="2400" dirty="0" err="1" smtClean="0">
                <a:latin typeface="Calibri" pitchFamily="34" charset="0"/>
              </a:rPr>
              <a:t>spamicity</a:t>
            </a:r>
            <a:r>
              <a:rPr lang="en-US" sz="2400" dirty="0" smtClean="0">
                <a:latin typeface="Calibri" pitchFamily="34" charset="0"/>
              </a:rPr>
              <a:t> score is added to all </a:t>
            </a:r>
            <a:r>
              <a:rPr lang="en-US" sz="2400" dirty="0">
                <a:latin typeface="Calibri" pitchFamily="34" charset="0"/>
              </a:rPr>
              <a:t>production </a:t>
            </a:r>
            <a:r>
              <a:rPr lang="en-US" sz="2400" dirty="0" smtClean="0">
                <a:latin typeface="Calibri" pitchFamily="34" charset="0"/>
              </a:rPr>
              <a:t>features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Evaluation using Discounted Cumulative Gain (DCG)  </a:t>
            </a:r>
            <a:r>
              <a:rPr lang="en-US" sz="2800" dirty="0" smtClean="0">
                <a:latin typeface="Calibri" pitchFamily="34" charset="0"/>
              </a:rPr>
              <a:t>metric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</a:rPr>
              <a:t>Spam Query Classification as a new feature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pitchFamily="34" charset="0"/>
              </a:rPr>
              <a:t>Covered queries are 50% of all queries</a:t>
            </a:r>
          </a:p>
        </p:txBody>
      </p:sp>
    </p:spTree>
    <p:extLst>
      <p:ext uri="{BB962C8B-B14F-4D97-AF65-F5344CB8AC3E}">
        <p14:creationId xmlns="" xmlns:p14="http://schemas.microsoft.com/office/powerpoint/2010/main" val="22215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7164"/>
            <a:ext cx="4952999" cy="22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114800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coverage of the </a:t>
            </a:r>
            <a:r>
              <a:rPr lang="en-US" sz="2000" dirty="0" err="1" smtClean="0"/>
              <a:t>spamicity</a:t>
            </a:r>
            <a:r>
              <a:rPr lang="en-US" sz="2000" dirty="0" smtClean="0"/>
              <a:t> score is 50%, hence the overall improvement across all queries is not statistically significant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Queries covered with </a:t>
            </a:r>
            <a:r>
              <a:rPr lang="en-US" sz="2000" dirty="0" err="1" smtClean="0"/>
              <a:t>spamicity</a:t>
            </a:r>
            <a:r>
              <a:rPr lang="en-US" sz="2000" dirty="0" smtClean="0"/>
              <a:t> score show </a:t>
            </a:r>
            <a:r>
              <a:rPr lang="en-US" sz="2000" smtClean="0"/>
              <a:t>signifcant</a:t>
            </a:r>
            <a:r>
              <a:rPr lang="en-US" sz="2000" dirty="0" smtClean="0"/>
              <a:t> improvement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Spamicity</a:t>
            </a:r>
            <a:r>
              <a:rPr lang="en-US" sz="2000" dirty="0" smtClean="0"/>
              <a:t> score feature ranks among the top 30 ranking features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81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a simple and effective method to characterize the temporal behavior of queries and hosts</a:t>
            </a:r>
          </a:p>
          <a:p>
            <a:r>
              <a:rPr lang="en-US" dirty="0" smtClean="0"/>
              <a:t>Features based on temporal profiles outperform state-of-the-art baselines in two different tasks</a:t>
            </a:r>
          </a:p>
          <a:p>
            <a:r>
              <a:rPr lang="en-US" dirty="0" smtClean="0"/>
              <a:t>Many verticals are similar to spam: trending queries.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in-depth analysis of temporally correlated verticals: separate ranking function</a:t>
            </a:r>
          </a:p>
          <a:p>
            <a:r>
              <a:rPr lang="en-US" dirty="0" smtClean="0"/>
              <a:t>Qualitative analysis of spam-prone queries along semantic dimensions</a:t>
            </a:r>
          </a:p>
          <a:p>
            <a:r>
              <a:rPr lang="en-US" dirty="0" smtClean="0"/>
              <a:t>Shorter time intervals for aggregation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Learning-to-Rank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known application of regression modeling</a:t>
            </a:r>
          </a:p>
          <a:p>
            <a:r>
              <a:rPr lang="en-US" dirty="0" smtClean="0"/>
              <a:t>Learn useful features and their interactions for ranking documents in response to a user query</a:t>
            </a:r>
          </a:p>
          <a:p>
            <a:r>
              <a:rPr lang="en-US" dirty="0" smtClean="0"/>
              <a:t>Features: document-specific, query-specific or document-query specific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Spam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of search results is often artificially changed to promote certain type of content (web spam)</a:t>
            </a:r>
          </a:p>
          <a:p>
            <a:r>
              <a:rPr lang="en-US" dirty="0" smtClean="0"/>
              <a:t>Anti-spam measures are highly reactive and ad hoc</a:t>
            </a:r>
          </a:p>
          <a:p>
            <a:r>
              <a:rPr lang="en-US" dirty="0" smtClean="0"/>
              <a:t>No previous work explored the fundamental properties of spam hosts and queries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90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76200"/>
            <a:ext cx="8229600" cy="1143000"/>
          </a:xfrm>
        </p:spPr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943350" y="1162050"/>
            <a:ext cx="1752600" cy="990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2219325" y="3028950"/>
            <a:ext cx="685800" cy="83820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362325" y="3028950"/>
            <a:ext cx="685800" cy="83820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4581525" y="3028950"/>
            <a:ext cx="685800" cy="83820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6724650" y="3028950"/>
            <a:ext cx="685800" cy="83820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3448113">
            <a:off x="3161372" y="2216317"/>
            <a:ext cx="635095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1471" y="2276475"/>
            <a:ext cx="775854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360603">
            <a:off x="5916700" y="2207719"/>
            <a:ext cx="635095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67200" y="159436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earch </a:t>
            </a:r>
            <a:r>
              <a:rPr lang="en-US" sz="1600" dirty="0"/>
              <a:t>l</a:t>
            </a:r>
            <a:r>
              <a:rPr lang="en-US" sz="1600" dirty="0" smtClean="0"/>
              <a:t>ogs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375" y="3167448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</a:t>
            </a:r>
            <a:r>
              <a:rPr lang="en-US" sz="1600" dirty="0" smtClean="0"/>
              <a:t>uery and host </a:t>
            </a:r>
            <a:r>
              <a:rPr lang="en-US" sz="1600" dirty="0"/>
              <a:t>p</a:t>
            </a:r>
            <a:r>
              <a:rPr lang="en-US" sz="1600" dirty="0" smtClean="0"/>
              <a:t>rofiles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71725" y="324433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5805214" y="3130026"/>
            <a:ext cx="515705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34050" y="326338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495675" y="32385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7473" y="32341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75" y="324433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025647" y="4540448"/>
            <a:ext cx="1069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easures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47875" y="4524375"/>
            <a:ext cx="9429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25797" y="4541936"/>
            <a:ext cx="109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easures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5322" y="4524375"/>
            <a:ext cx="9429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64047" y="4551461"/>
            <a:ext cx="1069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easures</a:t>
            </a:r>
            <a:r>
              <a:rPr lang="en-US" sz="1600" baseline="-25000" dirty="0" smtClean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64047" y="4524375"/>
            <a:ext cx="9429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26222" y="4551461"/>
            <a:ext cx="1069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</a:t>
            </a:r>
            <a:r>
              <a:rPr lang="en-US" sz="1600" dirty="0" err="1" smtClean="0"/>
              <a:t>easures</a:t>
            </a:r>
            <a:r>
              <a:rPr lang="en-US" sz="1600" baseline="-25000" dirty="0" err="1" smtClean="0"/>
              <a:t>n</a:t>
            </a:r>
            <a:endParaRPr lang="en-US" sz="1600" baseline="-250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626222" y="4533900"/>
            <a:ext cx="9429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285957" y="3996989"/>
            <a:ext cx="495343" cy="3559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448007" y="4019550"/>
            <a:ext cx="495343" cy="3559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657682" y="4019550"/>
            <a:ext cx="495343" cy="3559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6829382" y="4019550"/>
            <a:ext cx="495343" cy="3559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6200000">
            <a:off x="5834062" y="4414838"/>
            <a:ext cx="504825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57458" y="453323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35" name="Down Arrow 34"/>
          <p:cNvSpPr/>
          <p:nvPr/>
        </p:nvSpPr>
        <p:spPr>
          <a:xfrm rot="18758423">
            <a:off x="3186480" y="5107315"/>
            <a:ext cx="635095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539096" y="5086350"/>
            <a:ext cx="775854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2988829">
            <a:off x="6064202" y="5125571"/>
            <a:ext cx="635095" cy="6096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352800" y="5867400"/>
            <a:ext cx="295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dirty="0" smtClean="0"/>
              <a:t>ggregate into  temporal features</a:t>
            </a:r>
            <a:endParaRPr lang="en-US" sz="1600" baseline="-250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2695575" y="5829300"/>
            <a:ext cx="444778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0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changes are quantified along two orthogonal dimensions: hosts and queries</a:t>
            </a:r>
          </a:p>
          <a:p>
            <a:r>
              <a:rPr lang="en-US" dirty="0" smtClean="0"/>
              <a:t>Host churn: measure of inorganic host behavior in search results</a:t>
            </a:r>
          </a:p>
          <a:p>
            <a:r>
              <a:rPr lang="en-US" dirty="0" smtClean="0"/>
              <a:t>Query volatility: measure of likelihood of a query being compromised by spammers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202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churn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quantify the temporal behavior of hosts in search results for different queries</a:t>
            </a:r>
          </a:p>
          <a:p>
            <a:r>
              <a:rPr lang="en-US" dirty="0" smtClean="0"/>
              <a:t>Profile includes </a:t>
            </a:r>
            <a:r>
              <a:rPr lang="en-US" dirty="0" smtClean="0"/>
              <a:t>4 </a:t>
            </a:r>
            <a:r>
              <a:rPr lang="en-US" dirty="0" smtClean="0"/>
              <a:t>attributes</a:t>
            </a:r>
            <a:r>
              <a:rPr lang="en-US" dirty="0" smtClean="0"/>
              <a:t>: query </a:t>
            </a:r>
            <a:r>
              <a:rPr lang="en-US" dirty="0" smtClean="0"/>
              <a:t>coverage, number of impressions, click-through rate, average position in search results)</a:t>
            </a:r>
          </a:p>
          <a:p>
            <a:r>
              <a:rPr lang="en-US" dirty="0" smtClean="0"/>
              <a:t>Idea: spamming and low-quality hosts exhibit inorganic changes in their appearance in search results of different queries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432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churn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 noChangeAspect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Host churn: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𝜙</m:t>
                      </m:r>
                      <m:r>
                        <a:rPr lang="en-US" sz="1800" i="1"/>
                        <m:t>(</m:t>
                      </m:r>
                      <m:sSub>
                        <m:sSubPr>
                          <m:ctrlPr>
                            <a:rPr lang="en-US" sz="1800" i="1"/>
                          </m:ctrlPr>
                        </m:sSubPr>
                        <m:e>
                          <m:r>
                            <a:rPr lang="en-US" sz="1800" i="1"/>
                            <m:t>𝐻</m:t>
                          </m:r>
                        </m:e>
                        <m:sub>
                          <m:r>
                            <a:rPr lang="en-US" sz="1800" i="1"/>
                            <m:t>𝑖𝑗</m:t>
                          </m:r>
                        </m:sub>
                      </m:sSub>
                      <m:r>
                        <a:rPr lang="en-US" sz="1800" i="1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/>
                          </m:ctrlPr>
                        </m:naryPr>
                        <m:sub>
                          <m:r>
                            <a:rPr lang="en-US" sz="1800" i="1"/>
                            <m:t>𝑘</m:t>
                          </m:r>
                          <m:r>
                            <a:rPr lang="en-US" sz="1800" i="1"/>
                            <m:t>=1</m:t>
                          </m:r>
                        </m:sub>
                        <m:sup>
                          <m:r>
                            <a:rPr lang="en-US" sz="1800" i="1"/>
                            <m:t>𝑛</m:t>
                          </m:r>
                          <m:r>
                            <a:rPr lang="en-US" sz="1800" i="1"/>
                            <m:t>−1</m:t>
                          </m:r>
                        </m:sup>
                        <m:e>
                          <m:r>
                            <a:rPr lang="en-US" sz="1800" i="1"/>
                            <m:t>𝜑</m:t>
                          </m:r>
                          <m:r>
                            <a:rPr lang="en-US" sz="1800" i="1"/>
                            <m:t>(</m:t>
                          </m:r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𝑘</m:t>
                              </m:r>
                            </m:sup>
                          </m:sSubSup>
                          <m:r>
                            <a:rPr lang="en-US" sz="1800" i="1"/>
                            <m:t>,</m:t>
                          </m:r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𝑘</m:t>
                              </m:r>
                              <m:r>
                                <a:rPr lang="en-US" sz="1800" i="1"/>
                                <m:t>+1</m:t>
                              </m:r>
                            </m:sup>
                          </m:sSubSup>
                          <m:r>
                            <a:rPr lang="en-US" sz="18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dirty="0" smtClean="0"/>
                  <a:t>Metrics:</a:t>
                </a:r>
              </a:p>
              <a:p>
                <a:pPr lvl="1"/>
                <a:r>
                  <a:rPr lang="en-US" dirty="0" smtClean="0"/>
                  <a:t>Logarithmic ratio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𝜑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𝑚</m:t>
                              </m:r>
                            </m:sup>
                          </m:sSubSup>
                          <m:r>
                            <a:rPr lang="en-US" sz="1800" i="1"/>
                            <m:t>,</m:t>
                          </m:r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1800" i="1"/>
                        <m:t>=</m:t>
                      </m:r>
                      <m:func>
                        <m:funcPr>
                          <m:ctrlPr>
                            <a:rPr lang="en-US" sz="18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/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800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/>
                                  </m:ctrlPr>
                                </m:sSubSupPr>
                                <m:e>
                                  <m:r>
                                    <a:rPr lang="en-US" sz="1800" i="1"/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/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800" i="1"/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/>
                                  </m:ctrlPr>
                                </m:sSubSupPr>
                                <m:e>
                                  <m:r>
                                    <a:rPr lang="en-US" sz="1800" i="1"/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/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800" i="1"/>
                                    <m:t>𝑛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Log-likelihood test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𝜑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𝑚</m:t>
                              </m:r>
                            </m:sup>
                          </m:sSubSup>
                          <m:r>
                            <a:rPr lang="en-US" sz="1800" i="1"/>
                            <m:t>,</m:t>
                          </m:r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1800" i="1"/>
                        <m:t>=2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𝑚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18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/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800" i="1"/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/>
                                      </m:ctrlPr>
                                    </m:sSubSupPr>
                                    <m:e>
                                      <m:r>
                                        <a:rPr lang="en-US" sz="1800" i="1"/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800" i="1"/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800" i="1"/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/>
                                      </m:ctrlPr>
                                    </m:sSubPr>
                                    <m:e>
                                      <m:r>
                                        <a:rPr lang="en-US" sz="1800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800" i="1"/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1800" i="1"/>
                            <m:t>+</m:t>
                          </m:r>
                          <m:sSubSup>
                            <m:sSubSupPr>
                              <m:ctrlPr>
                                <a:rPr lang="en-US" sz="1800" i="1"/>
                              </m:ctrlPr>
                            </m:sSubSupPr>
                            <m:e>
                              <m:r>
                                <a:rPr lang="en-US" sz="1800" i="1"/>
                                <m:t>𝐻</m:t>
                              </m:r>
                            </m:e>
                            <m:sub>
                              <m:r>
                                <a:rPr lang="en-US" sz="1800" i="1"/>
                                <m:t>𝑖𝑗</m:t>
                              </m:r>
                            </m:sub>
                            <m:sup>
                              <m:r>
                                <a:rPr lang="en-US" sz="1800" i="1"/>
                                <m:t>𝑛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18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/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800" i="1"/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/>
                                      </m:ctrlPr>
                                    </m:sSubSupPr>
                                    <m:e>
                                      <m:r>
                                        <a:rPr lang="en-US" sz="1800" i="1"/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800" i="1"/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800" i="1"/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/>
                                      </m:ctrlPr>
                                    </m:sSubPr>
                                    <m:e>
                                      <m:r>
                                        <a:rPr lang="en-US" sz="1800" i="1"/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800" i="1"/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4714875" y="2171700"/>
            <a:ext cx="228600" cy="228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921073"/>
            <a:ext cx="111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hurn metric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2438400"/>
            <a:ext cx="1809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14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churn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95500"/>
            <a:ext cx="4283202" cy="155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88" y="4362450"/>
            <a:ext cx="4521864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1524000"/>
            <a:ext cx="1752600" cy="533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91075" y="3914775"/>
            <a:ext cx="1752600" cy="533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3937" y="159650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ormal 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7300" y="3987284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 host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9199423" flipH="1">
            <a:off x="4518088" y="1947862"/>
            <a:ext cx="295275" cy="4286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199423" flipH="1">
            <a:off x="4556188" y="4264331"/>
            <a:ext cx="295275" cy="4286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99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872</Words>
  <Application>Microsoft Office PowerPoint</Application>
  <PresentationFormat>Экран (4:3)</PresentationFormat>
  <Paragraphs>117</Paragraphs>
  <Slides>24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Temporal Query Log Profiling to Improve Web Search Ranking </vt:lpstr>
      <vt:lpstr>Motivation</vt:lpstr>
      <vt:lpstr>Learning-to-Rank</vt:lpstr>
      <vt:lpstr>Web Spam Detection</vt:lpstr>
      <vt:lpstr>Main idea</vt:lpstr>
      <vt:lpstr>Main idea</vt:lpstr>
      <vt:lpstr>Host churn</vt:lpstr>
      <vt:lpstr>Host churn</vt:lpstr>
      <vt:lpstr>Host churn</vt:lpstr>
      <vt:lpstr>Query volatility</vt:lpstr>
      <vt:lpstr>Query volatility</vt:lpstr>
      <vt:lpstr>Query results volatility</vt:lpstr>
      <vt:lpstr>Query results volatility</vt:lpstr>
      <vt:lpstr>Query impressions volatility</vt:lpstr>
      <vt:lpstr>Query clicks volatility </vt:lpstr>
      <vt:lpstr>Query sessions volatility</vt:lpstr>
      <vt:lpstr>Spam-prone query classification</vt:lpstr>
      <vt:lpstr>Results</vt:lpstr>
      <vt:lpstr>Results</vt:lpstr>
      <vt:lpstr>Results</vt:lpstr>
      <vt:lpstr>Ranking</vt:lpstr>
      <vt:lpstr>Results</vt:lpstr>
      <vt:lpstr>Conclusions</vt:lpstr>
      <vt:lpstr>Future work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Query Log Profiling to Improve Web Search Ranking</dc:title>
  <dc:creator>Alexander Kotov</dc:creator>
  <cp:lastModifiedBy>Alex</cp:lastModifiedBy>
  <cp:revision>60</cp:revision>
  <dcterms:created xsi:type="dcterms:W3CDTF">2010-08-08T06:24:05Z</dcterms:created>
  <dcterms:modified xsi:type="dcterms:W3CDTF">2010-10-29T18:32:51Z</dcterms:modified>
</cp:coreProperties>
</file>