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notesMasterIdLst>
    <p:notesMasterId r:id="rId26"/>
  </p:notesMasterIdLst>
  <p:sldIdLst>
    <p:sldId id="256" r:id="rId2"/>
    <p:sldId id="274" r:id="rId3"/>
    <p:sldId id="261" r:id="rId4"/>
    <p:sldId id="258" r:id="rId5"/>
    <p:sldId id="259" r:id="rId6"/>
    <p:sldId id="275" r:id="rId7"/>
    <p:sldId id="260" r:id="rId8"/>
    <p:sldId id="280" r:id="rId9"/>
    <p:sldId id="262" r:id="rId10"/>
    <p:sldId id="264" r:id="rId11"/>
    <p:sldId id="263" r:id="rId12"/>
    <p:sldId id="268" r:id="rId13"/>
    <p:sldId id="276" r:id="rId14"/>
    <p:sldId id="273" r:id="rId15"/>
    <p:sldId id="265" r:id="rId16"/>
    <p:sldId id="266" r:id="rId17"/>
    <p:sldId id="267" r:id="rId18"/>
    <p:sldId id="279" r:id="rId19"/>
    <p:sldId id="278" r:id="rId20"/>
    <p:sldId id="269" r:id="rId21"/>
    <p:sldId id="270" r:id="rId22"/>
    <p:sldId id="277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50" autoAdjust="0"/>
  </p:normalViewPr>
  <p:slideViewPr>
    <p:cSldViewPr>
      <p:cViewPr>
        <p:scale>
          <a:sx n="66" d="100"/>
          <a:sy n="66" d="100"/>
        </p:scale>
        <p:origin x="-77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A5044-73CC-481E-95CF-E0DC3E3B06A3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1977-8738-43D2-AC82-B3AD4DED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r>
              <a:rPr lang="en-US" baseline="0" dirty="0" smtClean="0"/>
              <a:t> of a sense is determined by the number of relevant documents in the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1977-8738-43D2-AC82-B3AD4DEDCD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ambiguous query is defined as a query which contains one or several </a:t>
            </a:r>
            <a:r>
              <a:rPr lang="en-US" baseline="0" dirty="0" err="1" smtClean="0"/>
              <a:t>polysemous</a:t>
            </a:r>
            <a:r>
              <a:rPr lang="en-US" baseline="0" dirty="0" smtClean="0"/>
              <a:t>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1977-8738-43D2-AC82-B3AD4DEDC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F2F3F-513C-46D1-BAA9-7F5304FD56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Boldface indicates</a:t>
            </a:r>
            <a:r>
              <a:rPr lang="en-US" baseline="0" dirty="0" smtClean="0"/>
              <a:t> statistical significance relative to KL baseline (95% confidence level, Wilcoxon signed rank test), underline indicates statistical significance relative to KL-PF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1977-8738-43D2-AC82-B3AD4DEDCD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parenthesis-correct term for expansion, in boldface – correct term for disambiguation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F2F3F-513C-46D1-BAA9-7F5304FD56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Viable alternative to existing</a:t>
            </a:r>
            <a:r>
              <a:rPr lang="en-US" baseline="0" dirty="0" smtClean="0"/>
              <a:t> interactive feedback techniques, such as term, relevance and PRF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F2F3F-513C-46D1-BAA9-7F5304FD56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739C50-896C-4584-9AF2-B1C950F579D9}" type="datetimeFigureOut">
              <a:rPr lang="en-US" smtClean="0"/>
              <a:t>10/24/2011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3C438B-C291-4A76-99B6-3CE81A54A2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468" y="181515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Interactive Sense Feedback for Difficult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504" y="4120660"/>
            <a:ext cx="7854696" cy="756140"/>
          </a:xfrm>
        </p:spPr>
        <p:txBody>
          <a:bodyPr/>
          <a:lstStyle/>
          <a:p>
            <a:pPr algn="ctr"/>
            <a:r>
              <a:rPr lang="en-US" dirty="0" smtClean="0"/>
              <a:t>Alexander </a:t>
            </a:r>
            <a:r>
              <a:rPr lang="en-US" dirty="0" err="1" smtClean="0"/>
              <a:t>Kotov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ChengXiang</a:t>
            </a:r>
            <a:r>
              <a:rPr lang="en-US" dirty="0" smtClean="0"/>
              <a:t> </a:t>
            </a:r>
            <a:r>
              <a:rPr lang="en-US" dirty="0" err="1" smtClean="0"/>
              <a:t>Zhai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Рисунок 5" descr="tim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6280" y="5725540"/>
            <a:ext cx="1703070" cy="891540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73480" y="6282690"/>
            <a:ext cx="56388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pitchFamily="34" charset="0"/>
              </a:rPr>
              <a:t>University of Illinois at Urbana-Champaign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Arial" pitchFamily="34" charset="0"/>
            </a:endParaRPr>
          </a:p>
        </p:txBody>
      </p:sp>
      <p:pic>
        <p:nvPicPr>
          <p:cNvPr id="6" name="Рисунок 6" descr="uof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" y="5574030"/>
            <a:ext cx="819150" cy="1066800"/>
          </a:xfrm>
          <a:prstGeom prst="rect">
            <a:avLst/>
          </a:prstGeom>
        </p:spPr>
      </p:pic>
      <p:pic>
        <p:nvPicPr>
          <p:cNvPr id="1026" name="Picture 2" descr="C:\Users\zhai\Desktop\f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80" y="3724252"/>
            <a:ext cx="1397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398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ethods </a:t>
            </a:r>
            <a:r>
              <a:rPr lang="en-US" dirty="0" smtClean="0"/>
              <a:t>for </a:t>
            </a:r>
            <a:r>
              <a:rPr lang="en-US" dirty="0" smtClean="0"/>
              <a:t>term </a:t>
            </a:r>
            <a:r>
              <a:rPr lang="en-US" dirty="0" smtClean="0"/>
              <a:t>similarity matrix construction:</a:t>
            </a:r>
          </a:p>
          <a:p>
            <a:pPr lvl="1"/>
            <a:r>
              <a:rPr lang="en-US" dirty="0" smtClean="0"/>
              <a:t>Mutual Information (</a:t>
            </a:r>
            <a:r>
              <a:rPr lang="en-US" b="1" dirty="0" smtClean="0"/>
              <a:t>MI</a:t>
            </a:r>
            <a:r>
              <a:rPr lang="en-US" dirty="0" smtClean="0"/>
              <a:t>) [Church ’89]</a:t>
            </a:r>
          </a:p>
          <a:p>
            <a:pPr lvl="1"/>
            <a:r>
              <a:rPr lang="en-US" dirty="0" smtClean="0"/>
              <a:t>Hyperspace Analog to Language (</a:t>
            </a:r>
            <a:r>
              <a:rPr lang="en-US" b="1" dirty="0" smtClean="0"/>
              <a:t>HAL</a:t>
            </a:r>
            <a:r>
              <a:rPr lang="en-US" dirty="0" smtClean="0"/>
              <a:t>) scores [Burgess ‘98]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Clustering algorithms:</a:t>
            </a:r>
          </a:p>
          <a:p>
            <a:pPr lvl="1"/>
            <a:r>
              <a:rPr lang="en-US" dirty="0" smtClean="0"/>
              <a:t>Community clustering (</a:t>
            </a:r>
            <a:r>
              <a:rPr lang="en-US" b="1" dirty="0" smtClean="0"/>
              <a:t>CC</a:t>
            </a:r>
            <a:r>
              <a:rPr lang="en-US" dirty="0" smtClean="0"/>
              <a:t>) [</a:t>
            </a:r>
            <a:r>
              <a:rPr lang="en-US" dirty="0" err="1" smtClean="0"/>
              <a:t>Clauset</a:t>
            </a:r>
            <a:r>
              <a:rPr lang="en-US" dirty="0" smtClean="0"/>
              <a:t> ‘04]</a:t>
            </a:r>
          </a:p>
          <a:p>
            <a:pPr lvl="1"/>
            <a:r>
              <a:rPr lang="en-US" dirty="0" smtClean="0"/>
              <a:t>Clustering by committee (</a:t>
            </a:r>
            <a:r>
              <a:rPr lang="en-US" b="1" dirty="0" smtClean="0"/>
              <a:t>CBC</a:t>
            </a:r>
            <a:r>
              <a:rPr lang="en-US" dirty="0" smtClean="0"/>
              <a:t>) [</a:t>
            </a:r>
            <a:r>
              <a:rPr lang="en-US" dirty="0" err="1" smtClean="0"/>
              <a:t>Pantel</a:t>
            </a:r>
            <a:r>
              <a:rPr lang="en-US" dirty="0" smtClean="0"/>
              <a:t> ‘02]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83030"/>
          </a:xfrm>
        </p:spPr>
        <p:txBody>
          <a:bodyPr/>
          <a:lstStyle/>
          <a:p>
            <a:r>
              <a:rPr lang="en-US" dirty="0" smtClean="0"/>
              <a:t>Sense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22120" y="32766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 flipV="1">
            <a:off x="2179320" y="2042160"/>
            <a:ext cx="1600200" cy="146304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7" idx="2"/>
          </p:cNvCxnSpPr>
          <p:nvPr/>
        </p:nvCxnSpPr>
        <p:spPr>
          <a:xfrm flipV="1">
            <a:off x="2179320" y="3002280"/>
            <a:ext cx="102108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6" idx="2"/>
          </p:cNvCxnSpPr>
          <p:nvPr/>
        </p:nvCxnSpPr>
        <p:spPr>
          <a:xfrm flipV="1">
            <a:off x="2179320" y="3139440"/>
            <a:ext cx="2545080" cy="3657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6"/>
            <a:endCxn id="8" idx="2"/>
          </p:cNvCxnSpPr>
          <p:nvPr/>
        </p:nvCxnSpPr>
        <p:spPr>
          <a:xfrm>
            <a:off x="2179320" y="3505200"/>
            <a:ext cx="1859280" cy="335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10" idx="1"/>
          </p:cNvCxnSpPr>
          <p:nvPr/>
        </p:nvCxnSpPr>
        <p:spPr>
          <a:xfrm>
            <a:off x="2179320" y="3505200"/>
            <a:ext cx="2688235" cy="13318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6"/>
            <a:endCxn id="9" idx="1"/>
          </p:cNvCxnSpPr>
          <p:nvPr/>
        </p:nvCxnSpPr>
        <p:spPr>
          <a:xfrm>
            <a:off x="2179320" y="3505200"/>
            <a:ext cx="1240435" cy="13318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6"/>
            <a:endCxn id="11" idx="1"/>
          </p:cNvCxnSpPr>
          <p:nvPr/>
        </p:nvCxnSpPr>
        <p:spPr>
          <a:xfrm>
            <a:off x="2179320" y="3505200"/>
            <a:ext cx="1469035" cy="25053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6" idx="2"/>
          </p:cNvCxnSpPr>
          <p:nvPr/>
        </p:nvCxnSpPr>
        <p:spPr>
          <a:xfrm>
            <a:off x="3657600" y="3002280"/>
            <a:ext cx="1066800" cy="1371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8" idx="1"/>
          </p:cNvCxnSpPr>
          <p:nvPr/>
        </p:nvCxnSpPr>
        <p:spPr>
          <a:xfrm>
            <a:off x="3590645" y="3163925"/>
            <a:ext cx="514910" cy="514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7"/>
            <a:endCxn id="6" idx="3"/>
          </p:cNvCxnSpPr>
          <p:nvPr/>
        </p:nvCxnSpPr>
        <p:spPr>
          <a:xfrm flipV="1">
            <a:off x="4428845" y="3301085"/>
            <a:ext cx="362510" cy="377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5"/>
            <a:endCxn id="6" idx="1"/>
          </p:cNvCxnSpPr>
          <p:nvPr/>
        </p:nvCxnSpPr>
        <p:spPr>
          <a:xfrm>
            <a:off x="4169765" y="2203805"/>
            <a:ext cx="621590" cy="7739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4"/>
            <a:endCxn id="8" idx="0"/>
          </p:cNvCxnSpPr>
          <p:nvPr/>
        </p:nvCxnSpPr>
        <p:spPr>
          <a:xfrm>
            <a:off x="4008120" y="2270760"/>
            <a:ext cx="259080" cy="1341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9" idx="0"/>
          </p:cNvCxnSpPr>
          <p:nvPr/>
        </p:nvCxnSpPr>
        <p:spPr>
          <a:xfrm flipH="1">
            <a:off x="3581400" y="4002125"/>
            <a:ext cx="524155" cy="7679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4"/>
            <a:endCxn id="11" idx="0"/>
          </p:cNvCxnSpPr>
          <p:nvPr/>
        </p:nvCxnSpPr>
        <p:spPr>
          <a:xfrm>
            <a:off x="3581400" y="5227320"/>
            <a:ext cx="228600" cy="7162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0" idx="3"/>
          </p:cNvCxnSpPr>
          <p:nvPr/>
        </p:nvCxnSpPr>
        <p:spPr>
          <a:xfrm flipV="1">
            <a:off x="3971645" y="5160365"/>
            <a:ext cx="895910" cy="850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6"/>
            <a:endCxn id="10" idx="2"/>
          </p:cNvCxnSpPr>
          <p:nvPr/>
        </p:nvCxnSpPr>
        <p:spPr>
          <a:xfrm>
            <a:off x="3810000" y="4998720"/>
            <a:ext cx="990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2862072" y="1661161"/>
            <a:ext cx="2548128" cy="2548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3108959" y="4279395"/>
            <a:ext cx="2381226" cy="2381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9520" y="181356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79520" y="1827014"/>
                <a:ext cx="5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1827014"/>
                <a:ext cx="5148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3200400" y="277368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83691" y="2788920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91" y="2788920"/>
                <a:ext cx="5196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724400" y="291084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23665" y="2924294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65" y="2924294"/>
                <a:ext cx="51962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38600" y="361188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23360" y="3625334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3625334"/>
                <a:ext cx="51962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3352800" y="477012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37902" y="4783574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02" y="4783574"/>
                <a:ext cx="51962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800600" y="477012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88700" y="479135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00" y="4791355"/>
                <a:ext cx="51962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581400" y="59436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569500" y="595721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00" y="5957215"/>
                <a:ext cx="51962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309" y="3305294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09" y="3305294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837075" y="1573803"/>
                <a:ext cx="565090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075" y="1573803"/>
                <a:ext cx="565090" cy="437877"/>
              </a:xfrm>
              <a:prstGeom prst="rect">
                <a:avLst/>
              </a:prstGeom>
              <a:blipFill rotWithShape="1">
                <a:blip r:embed="rId10"/>
                <a:stretch>
                  <a:fillRect r="-3226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111585" y="4279395"/>
                <a:ext cx="569900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85" y="4279395"/>
                <a:ext cx="569900" cy="437877"/>
              </a:xfrm>
              <a:prstGeom prst="rect">
                <a:avLst/>
              </a:prstGeom>
              <a:blipFill rotWithShape="1">
                <a:blip r:embed="rId11"/>
                <a:stretch>
                  <a:fillRect r="-215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29200" y="3733800"/>
                <a:ext cx="4289316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3800"/>
                <a:ext cx="4289316" cy="441403"/>
              </a:xfrm>
              <a:prstGeom prst="rect">
                <a:avLst/>
              </a:prstGeom>
              <a:blipFill rotWithShape="1"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 animBg="1"/>
      <p:bldP spid="56" grpId="0" animBg="1"/>
      <p:bldP spid="5" grpId="0" animBg="1"/>
      <p:bldP spid="3" grpId="0"/>
      <p:bldP spid="7" grpId="0" animBg="1"/>
      <p:bldP spid="12" grpId="0"/>
      <p:bldP spid="6" grpId="0" animBg="1"/>
      <p:bldP spid="14" grpId="0"/>
      <p:bldP spid="8" grpId="0" animBg="1"/>
      <p:bldP spid="16" grpId="0"/>
      <p:bldP spid="9" grpId="0" animBg="1"/>
      <p:bldP spid="17" grpId="0"/>
      <p:bldP spid="10" grpId="0" animBg="1"/>
      <p:bldP spid="18" grpId="0"/>
      <p:bldP spid="11" grpId="0" animBg="1"/>
      <p:bldP spid="27" grpId="0"/>
      <p:bldP spid="34" grpId="0"/>
      <p:bldP spid="40" grpId="0"/>
      <p:bldP spid="50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Sense representation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01753" y="283580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82978" y="410184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80518" y="546806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64793" y="475828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7"/>
            <a:endCxn id="7" idx="2"/>
          </p:cNvCxnSpPr>
          <p:nvPr/>
        </p:nvCxnSpPr>
        <p:spPr>
          <a:xfrm flipV="1">
            <a:off x="5470763" y="4986888"/>
            <a:ext cx="1094030" cy="5481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7"/>
            <a:endCxn id="5" idx="3"/>
          </p:cNvCxnSpPr>
          <p:nvPr/>
        </p:nvCxnSpPr>
        <p:spPr>
          <a:xfrm flipV="1">
            <a:off x="6955038" y="4492093"/>
            <a:ext cx="1294895" cy="3331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1"/>
          </p:cNvCxnSpPr>
          <p:nvPr/>
        </p:nvCxnSpPr>
        <p:spPr>
          <a:xfrm>
            <a:off x="5491998" y="3226053"/>
            <a:ext cx="2757935" cy="942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7" idx="1"/>
          </p:cNvCxnSpPr>
          <p:nvPr/>
        </p:nvCxnSpPr>
        <p:spPr>
          <a:xfrm>
            <a:off x="5330353" y="3293008"/>
            <a:ext cx="1301395" cy="15322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4793" y="189417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4" idx="7"/>
            <a:endCxn id="14" idx="2"/>
          </p:cNvCxnSpPr>
          <p:nvPr/>
        </p:nvCxnSpPr>
        <p:spPr>
          <a:xfrm flipV="1">
            <a:off x="5491998" y="2122778"/>
            <a:ext cx="1072795" cy="77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277668" y="2573156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4" idx="6"/>
            <a:endCxn id="29" idx="1"/>
          </p:cNvCxnSpPr>
          <p:nvPr/>
        </p:nvCxnSpPr>
        <p:spPr>
          <a:xfrm>
            <a:off x="7021993" y="2122778"/>
            <a:ext cx="1322630" cy="5173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9" idx="4"/>
            <a:endCxn id="5" idx="0"/>
          </p:cNvCxnSpPr>
          <p:nvPr/>
        </p:nvCxnSpPr>
        <p:spPr>
          <a:xfrm flipH="1">
            <a:off x="8411578" y="3030356"/>
            <a:ext cx="94690" cy="10714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308148" y="5648708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" idx="5"/>
            <a:endCxn id="71" idx="1"/>
          </p:cNvCxnSpPr>
          <p:nvPr/>
        </p:nvCxnSpPr>
        <p:spPr>
          <a:xfrm>
            <a:off x="6955038" y="5148533"/>
            <a:ext cx="1420065" cy="5671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610921" y="523050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344" y="2438400"/>
            <a:ext cx="4341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Sort terms in the cluster according to the sum of weights of </a:t>
            </a:r>
            <a:r>
              <a:rPr lang="en-US" sz="2400" dirty="0" smtClean="0"/>
              <a:t>edges to neighbors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871004"/>
            <a:ext cx="4771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Algorithm for sense labeling:</a:t>
            </a:r>
            <a:endParaRPr 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7004" y="3685736"/>
            <a:ext cx="48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While exist uncovered terms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432" y="4191000"/>
            <a:ext cx="41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Select uncovered term </a:t>
            </a:r>
            <a:r>
              <a:rPr lang="en-US" sz="2400" dirty="0" smtClean="0"/>
              <a:t> with  the </a:t>
            </a:r>
            <a:r>
              <a:rPr lang="en-US" sz="2400" dirty="0"/>
              <a:t>highest weight and add it to the set of sense </a:t>
            </a:r>
            <a:r>
              <a:rPr lang="en-US" sz="2400" dirty="0" smtClean="0"/>
              <a:t>labels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5604" y="5444196"/>
            <a:ext cx="4188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Add the terms related to the selected </a:t>
            </a:r>
            <a:r>
              <a:rPr lang="en-US" sz="2400" dirty="0" smtClean="0"/>
              <a:t>term </a:t>
            </a:r>
            <a:r>
              <a:rPr lang="en-US" sz="2400" dirty="0"/>
              <a:t>to the cover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45123" y="5255400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0919" y="5520396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6455" y="5396132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69455" y="5695314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200" y="4004846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7723" y="4648200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0923" y="4800600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0.11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07123" y="3733800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2600" y="2099846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1523" y="1966993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12123" y="3319046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7256" y="2866572"/>
            <a:ext cx="50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24172" y="1937658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32721" y="2615102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1123" y="4142732"/>
            <a:ext cx="63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0.06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3000" y="3242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29400" y="150476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58200" y="220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6514" y="61384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8942" y="595811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5124" y="6296668"/>
            <a:ext cx="9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90658" y="630536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29400" y="6305360"/>
            <a:ext cx="32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2484"/>
            <a:ext cx="8229600" cy="3550920"/>
          </a:xfrm>
        </p:spPr>
        <p:txBody>
          <a:bodyPr/>
          <a:lstStyle/>
          <a:p>
            <a:r>
              <a:rPr lang="en-US" dirty="0" smtClean="0"/>
              <a:t>Query Ambiguity</a:t>
            </a:r>
          </a:p>
          <a:p>
            <a:r>
              <a:rPr lang="en-US" dirty="0" smtClean="0"/>
              <a:t>Interactive Sense Feedback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Experiments</a:t>
            </a:r>
          </a:p>
          <a:p>
            <a:pPr lvl="1"/>
            <a:r>
              <a:rPr lang="en-US" dirty="0" smtClean="0"/>
              <a:t>Upper-bound performance</a:t>
            </a:r>
          </a:p>
          <a:p>
            <a:pPr lvl="1"/>
            <a:r>
              <a:rPr lang="en-US" dirty="0" smtClean="0"/>
              <a:t>User study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36271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Datasets:</a:t>
            </a:r>
            <a:r>
              <a:rPr lang="en-US" dirty="0" smtClean="0"/>
              <a:t> 3 TREC collections AP88-89, ROBUST04 and AQUAINT</a:t>
            </a:r>
          </a:p>
          <a:p>
            <a:r>
              <a:rPr lang="en-US" b="1" dirty="0" smtClean="0"/>
              <a:t>Upper bound experiments: </a:t>
            </a:r>
            <a:r>
              <a:rPr lang="en-US" dirty="0" smtClean="0"/>
              <a:t>try all detected senses for all query terms and </a:t>
            </a:r>
            <a:r>
              <a:rPr lang="en-US" dirty="0" smtClean="0"/>
              <a:t>study the potential of using sense feedback for improving retrieval results</a:t>
            </a:r>
            <a:endParaRPr lang="en-US" dirty="0" smtClean="0"/>
          </a:p>
          <a:p>
            <a:r>
              <a:rPr lang="en-US" b="1" dirty="0" smtClean="0"/>
              <a:t>User study: </a:t>
            </a:r>
            <a:r>
              <a:rPr lang="en-US" dirty="0" smtClean="0"/>
              <a:t>present the labeled sense to the users and </a:t>
            </a:r>
            <a:r>
              <a:rPr lang="en-US" dirty="0" smtClean="0"/>
              <a:t>see whether users can recognize the </a:t>
            </a:r>
            <a:r>
              <a:rPr lang="en-US" dirty="0" smtClean="0"/>
              <a:t>best-performing sense; </a:t>
            </a:r>
            <a:r>
              <a:rPr lang="en-US" dirty="0" smtClean="0"/>
              <a:t>determine the </a:t>
            </a:r>
            <a:r>
              <a:rPr lang="en-US" dirty="0" smtClean="0"/>
              <a:t>retrieval performance of user </a:t>
            </a:r>
            <a:r>
              <a:rPr lang="en-US" dirty="0" smtClean="0"/>
              <a:t>selected senses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544"/>
            <a:ext cx="8229600" cy="1143000"/>
          </a:xfrm>
        </p:spPr>
        <p:txBody>
          <a:bodyPr/>
          <a:lstStyle/>
          <a:p>
            <a:r>
              <a:rPr lang="en-US" dirty="0" smtClean="0"/>
              <a:t>Upper-bound performance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" y="2118360"/>
            <a:ext cx="8828723" cy="2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89120" y="2392680"/>
            <a:ext cx="2057400" cy="256032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2938" y="5288280"/>
            <a:ext cx="806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Community Clustering (CC) outperforms  Clustering by Committee (CBC)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HAL scores are more effective than Mutual Information (MI)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Sense Feedback performs better than PRF on difficult query 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30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UB performance for difficult topics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058" y="5276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Sense feedback outperforms PRF in terms of MAP and particularly in terms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Pr@10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boldface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statistically significant (p&lt;.05) w.r.t. KL;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underline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w.r.t. to KL-PF)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04828"/>
              </p:ext>
            </p:extLst>
          </p:nvPr>
        </p:nvGraphicFramePr>
        <p:xfrm>
          <a:off x="761999" y="1950720"/>
          <a:ext cx="742188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333"/>
                <a:gridCol w="1252092"/>
                <a:gridCol w="1461485"/>
                <a:gridCol w="1461485"/>
                <a:gridCol w="1461485"/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KL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KL-PF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AP88-89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MAP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0.0346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0.0744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0.0876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P@10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0.0824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0.1412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0.2031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ROBUST04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MAP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0.067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0.073</a:t>
                      </a:r>
                      <a:endParaRPr lang="en-US" sz="24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P@10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0.1527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0.1554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0.2608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AQUAINT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MAP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0.0473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0.0371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0.0888</a:t>
                      </a:r>
                      <a:endParaRPr lang="en-US" sz="24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P@10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0.1188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0.0813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0.2375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UB performance for difficult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332" y="5181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Sense feedback improved more difficult queries than PF in all datasets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81203"/>
              </p:ext>
            </p:extLst>
          </p:nvPr>
        </p:nvGraphicFramePr>
        <p:xfrm>
          <a:off x="276661" y="2362200"/>
          <a:ext cx="871493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51"/>
                <a:gridCol w="876788"/>
                <a:gridCol w="838200"/>
                <a:gridCol w="990600"/>
                <a:gridCol w="914400"/>
                <a:gridCol w="1143000"/>
                <a:gridCol w="918952"/>
                <a:gridCol w="1138448"/>
              </a:tblGrid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Diff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Norm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PF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Diff+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Norm+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Diff+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Norm+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AP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ROBUST04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249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AQUAINT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488"/>
            <a:ext cx="8229600" cy="43833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dirty="0" smtClean="0"/>
              <a:t> AQUAINT queries along with senses determined using CC and HAL </a:t>
            </a:r>
          </a:p>
          <a:p>
            <a:r>
              <a:rPr lang="en-US" dirty="0" smtClean="0"/>
              <a:t>Senses presented as: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1, 2, 3</a:t>
            </a:r>
            <a:r>
              <a:rPr lang="en-US" dirty="0" smtClean="0"/>
              <a:t> sense label terms using the labeling </a:t>
            </a:r>
            <a:r>
              <a:rPr lang="en-US" dirty="0"/>
              <a:t>algorithm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LAB1, LAB2, LAB 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and 10</a:t>
            </a:r>
            <a:r>
              <a:rPr lang="en-US" dirty="0" smtClean="0"/>
              <a:t> </a:t>
            </a:r>
            <a:r>
              <a:rPr lang="en-US" dirty="0"/>
              <a:t>terms with the highest score from the sense language model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SLM3, SLM10</a:t>
            </a:r>
            <a:r>
              <a:rPr lang="en-US" dirty="0" smtClean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rom all senses of all query terms users were asked to pick </a:t>
            </a:r>
            <a:r>
              <a:rPr lang="en-US" b="1" dirty="0" smtClean="0"/>
              <a:t>one sense</a:t>
            </a:r>
            <a:r>
              <a:rPr lang="en-US" dirty="0" smtClean="0"/>
              <a:t> using each of the sense presentation method</a:t>
            </a:r>
          </a:p>
          <a:p>
            <a:r>
              <a:rPr lang="en-US" dirty="0" smtClean="0"/>
              <a:t>Query LM was updated with the LM of the selected sense and retrieval results for the updated query used for evaluation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744"/>
            <a:ext cx="8229600" cy="838200"/>
          </a:xfrm>
        </p:spPr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85572" y="1358598"/>
            <a:ext cx="1857828" cy="5791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Query #378: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9696"/>
              </p:ext>
            </p:extLst>
          </p:nvPr>
        </p:nvGraphicFramePr>
        <p:xfrm>
          <a:off x="685800" y="2195298"/>
          <a:ext cx="76962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889000"/>
                <a:gridCol w="1625600"/>
                <a:gridCol w="939800"/>
                <a:gridCol w="1574800"/>
                <a:gridCol w="990600"/>
              </a:tblGrid>
              <a:tr h="3707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Sense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Sense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Sense 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71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european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0.044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yen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0.056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exchange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71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eu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0.035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frankfurt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0.045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stock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0.075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7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union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0.035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germany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0.044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currency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7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economy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0.032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franc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0.043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71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0.032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pound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market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0.055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4564" y="4673604"/>
            <a:ext cx="76889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LAB1:</a:t>
            </a:r>
            <a:r>
              <a:rPr lang="en-US" sz="2200" dirty="0" smtClean="0"/>
              <a:t> [</a:t>
            </a:r>
            <a:r>
              <a:rPr lang="en-US" sz="2200" dirty="0" err="1" smtClean="0"/>
              <a:t>european</a:t>
            </a:r>
            <a:r>
              <a:rPr lang="en-US" sz="2200" dirty="0" smtClean="0"/>
              <a:t>] [yen] [exchange]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LAB2:</a:t>
            </a:r>
            <a:r>
              <a:rPr lang="en-US" sz="2200" dirty="0" smtClean="0"/>
              <a:t> [</a:t>
            </a:r>
            <a:r>
              <a:rPr lang="en-US" sz="2200" dirty="0" err="1" smtClean="0"/>
              <a:t>european</a:t>
            </a:r>
            <a:r>
              <a:rPr lang="en-US" sz="2200" dirty="0" smtClean="0"/>
              <a:t> union]  [yen pound] [exchange currency]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LAB3:</a:t>
            </a:r>
            <a:r>
              <a:rPr lang="en-US" sz="2200" dirty="0" smtClean="0"/>
              <a:t> [</a:t>
            </a:r>
            <a:r>
              <a:rPr lang="en-US" sz="2200" dirty="0" err="1" smtClean="0"/>
              <a:t>european</a:t>
            </a:r>
            <a:r>
              <a:rPr lang="en-US" sz="2200" dirty="0" smtClean="0"/>
              <a:t> union country] [yen pound </a:t>
            </a:r>
            <a:r>
              <a:rPr lang="en-US" sz="2200" dirty="0" err="1" smtClean="0"/>
              <a:t>bc</a:t>
            </a:r>
            <a:r>
              <a:rPr lang="en-US" sz="2200" dirty="0" smtClean="0"/>
              <a:t>] [exchange currency central]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SLM3:</a:t>
            </a:r>
            <a:r>
              <a:rPr lang="en-US" sz="2200" dirty="0" smtClean="0"/>
              <a:t> [</a:t>
            </a:r>
            <a:r>
              <a:rPr lang="en-US" sz="2200" dirty="0" err="1" smtClean="0"/>
              <a:t>european</a:t>
            </a:r>
            <a:r>
              <a:rPr lang="en-US" sz="2200" dirty="0" smtClean="0"/>
              <a:t> </a:t>
            </a:r>
            <a:r>
              <a:rPr lang="en-US" sz="2200" dirty="0" err="1" smtClean="0"/>
              <a:t>eu</a:t>
            </a:r>
            <a:r>
              <a:rPr lang="en-US" sz="2200" dirty="0" smtClean="0"/>
              <a:t> union] [yen </a:t>
            </a:r>
            <a:r>
              <a:rPr lang="en-US" sz="2200" dirty="0" err="1" smtClean="0"/>
              <a:t>frankfurt</a:t>
            </a:r>
            <a:r>
              <a:rPr lang="en-US" sz="2200" dirty="0" smtClean="0"/>
              <a:t> </a:t>
            </a:r>
            <a:r>
              <a:rPr lang="en-US" sz="2200" dirty="0" err="1" smtClean="0"/>
              <a:t>germany</a:t>
            </a:r>
            <a:r>
              <a:rPr lang="en-US" sz="2200" dirty="0" smtClean="0"/>
              <a:t>] [</a:t>
            </a:r>
            <a:r>
              <a:rPr lang="en-US" sz="2200" dirty="0" err="1" smtClean="0"/>
              <a:t>exchnage</a:t>
            </a:r>
            <a:r>
              <a:rPr lang="en-US" sz="2200" dirty="0" smtClean="0"/>
              <a:t> stock currency]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2860009" y="1775158"/>
            <a:ext cx="1984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European Union?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0688" y="1763490"/>
            <a:ext cx="120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Currency?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70830" y="1360716"/>
            <a:ext cx="78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euro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949376" y="1360716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opposition</a:t>
            </a:r>
          </a:p>
        </p:txBody>
      </p:sp>
    </p:spTree>
    <p:extLst>
      <p:ext uri="{BB962C8B-B14F-4D97-AF65-F5344CB8AC3E}">
        <p14:creationId xmlns:p14="http://schemas.microsoft.com/office/powerpoint/2010/main" val="26074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79436"/>
            <a:ext cx="8229600" cy="3550920"/>
          </a:xfrm>
        </p:spPr>
        <p:txBody>
          <a:bodyPr/>
          <a:lstStyle/>
          <a:p>
            <a:r>
              <a:rPr lang="en-US" dirty="0" smtClean="0"/>
              <a:t>Query Ambiguity</a:t>
            </a:r>
          </a:p>
          <a:p>
            <a:r>
              <a:rPr lang="en-US" dirty="0" smtClean="0"/>
              <a:t>Interactive Sense Feedback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Upper-bound performance</a:t>
            </a:r>
          </a:p>
          <a:p>
            <a:pPr lvl="1"/>
            <a:r>
              <a:rPr lang="en-US" dirty="0" smtClean="0"/>
              <a:t>User study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83344"/>
            <a:ext cx="8229600" cy="1143000"/>
          </a:xfrm>
        </p:spPr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8354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Users selected the optimal query term for disambiguation for more than half of the queries;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Quality of sense selections does not improve with more terms in the label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08043"/>
              </p:ext>
            </p:extLst>
          </p:nvPr>
        </p:nvGraphicFramePr>
        <p:xfrm>
          <a:off x="704850" y="1737360"/>
          <a:ext cx="7658100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/>
                <a:gridCol w="1276350"/>
                <a:gridCol w="1276350"/>
                <a:gridCol w="1276350"/>
                <a:gridCol w="1276350"/>
                <a:gridCol w="1276350"/>
              </a:tblGrid>
              <a:tr h="413657"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LAB1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LAB2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SLM3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SLM10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Times New Roman" pitchFamily="18" charset="0"/>
                          <a:cs typeface="Times New Roman" pitchFamily="18" charset="0"/>
                        </a:rPr>
                        <a:t>USER 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(56)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(62)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r>
                        <a:rPr lang="en-US" sz="2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(46)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(42)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USER 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(58)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(46)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(48)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3522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Times New Roman" pitchFamily="18" charset="0"/>
                          <a:cs typeface="Times New Roman" pitchFamily="18" charset="0"/>
                        </a:rPr>
                        <a:t>USER </a:t>
                      </a:r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(48)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(52)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(48)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5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(58)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(56)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(50)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6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(62)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(60)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(64)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 (62)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12" y="372792"/>
            <a:ext cx="8229600" cy="1143000"/>
          </a:xfrm>
        </p:spPr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" y="4766608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Users sense selections do not achieve the upper bound, but consistently improve over the baselines </a:t>
            </a:r>
          </a:p>
          <a:p>
            <a:r>
              <a:rPr lang="en-US" sz="2400" dirty="0" smtClean="0"/>
              <a:t>    (KL MAP=0.0474; PF MAP=0.0371)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Quality of sense selections does not improve with more terms in the label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28374"/>
              </p:ext>
            </p:extLst>
          </p:nvPr>
        </p:nvGraphicFramePr>
        <p:xfrm>
          <a:off x="762000" y="1706880"/>
          <a:ext cx="7467600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LAB1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LAB2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LAB3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SLM3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SLM10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1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0.0543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0.0518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0.0520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0.0564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0.0548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2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0.0509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0.0515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0.0544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0.0536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3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0.0533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0.0547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0.0545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0.0550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0.0562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4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0.0506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0.0506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0.0507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0.0507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5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0.0519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0.0529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0.0517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0.0522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0.0518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USER 6</a:t>
                      </a:r>
                      <a:endParaRPr lang="en-US" sz="2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0.0526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0.0518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0.0524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0.056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0.0534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544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09096"/>
            <a:ext cx="8229600" cy="3550920"/>
          </a:xfrm>
        </p:spPr>
        <p:txBody>
          <a:bodyPr/>
          <a:lstStyle/>
          <a:p>
            <a:r>
              <a:rPr lang="en-US" dirty="0" smtClean="0"/>
              <a:t>Query Ambiguity</a:t>
            </a:r>
          </a:p>
          <a:p>
            <a:r>
              <a:rPr lang="en-US" dirty="0" smtClean="0"/>
              <a:t>Interactive Sense Feedback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Upper-bound performance</a:t>
            </a:r>
          </a:p>
          <a:p>
            <a:pPr lvl="1"/>
            <a:r>
              <a:rPr lang="en-US" dirty="0" smtClean="0"/>
              <a:t>User study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Interactive sense </a:t>
            </a:r>
            <a:r>
              <a:rPr lang="en-US" dirty="0" smtClean="0"/>
              <a:t>feedback as a new alternative feedback  method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Proposed methods for sense detection and </a:t>
            </a:r>
            <a:r>
              <a:rPr lang="en-US" dirty="0" smtClean="0"/>
              <a:t>representation that are effective for both normal and difficult queries </a:t>
            </a:r>
            <a:endParaRPr lang="en-US" dirty="0" smtClean="0"/>
          </a:p>
          <a:p>
            <a:r>
              <a:rPr lang="en-US" dirty="0" smtClean="0"/>
              <a:t>Promising u</a:t>
            </a:r>
            <a:r>
              <a:rPr lang="en-US" dirty="0" smtClean="0"/>
              <a:t>pper </a:t>
            </a:r>
            <a:r>
              <a:rPr lang="en-US" dirty="0" smtClean="0"/>
              <a:t>bound performance </a:t>
            </a:r>
            <a:r>
              <a:rPr lang="en-US" dirty="0" smtClean="0"/>
              <a:t>all collections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studies demonstrated that </a:t>
            </a:r>
            <a:endParaRPr lang="en-US" dirty="0" smtClean="0"/>
          </a:p>
          <a:p>
            <a:pPr lvl="1"/>
            <a:r>
              <a:rPr lang="en-US" dirty="0" smtClean="0"/>
              <a:t>users can recognize the best-performing sense in over 50% of the cases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ser-selected senses can effectively improve  retrieval </a:t>
            </a:r>
            <a:r>
              <a:rPr lang="en-US" dirty="0" smtClean="0"/>
              <a:t>performance for difficult </a:t>
            </a:r>
            <a:r>
              <a:rPr lang="en-US" dirty="0" smtClean="0"/>
              <a:t>queries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7552"/>
            <a:ext cx="8229600" cy="2865120"/>
          </a:xfrm>
        </p:spPr>
        <p:txBody>
          <a:bodyPr/>
          <a:lstStyle/>
          <a:p>
            <a:r>
              <a:rPr lang="en-US" dirty="0" smtClean="0"/>
              <a:t>Further  improve </a:t>
            </a:r>
            <a:r>
              <a:rPr lang="en-US" dirty="0" smtClean="0"/>
              <a:t>approaches to automatic sense detection and labeling (</a:t>
            </a:r>
            <a:r>
              <a:rPr lang="en-US" dirty="0" err="1" smtClean="0"/>
              <a:t>e.g</a:t>
            </a:r>
            <a:r>
              <a:rPr lang="en-US" dirty="0" smtClean="0"/>
              <a:t>, using Wikipedia)</a:t>
            </a:r>
          </a:p>
          <a:p>
            <a:r>
              <a:rPr lang="en-US" dirty="0" smtClean="0"/>
              <a:t>Implementation and evaluation of </a:t>
            </a:r>
            <a:r>
              <a:rPr lang="en-US" dirty="0" smtClean="0"/>
              <a:t>sense feedback in </a:t>
            </a:r>
            <a:r>
              <a:rPr lang="en-US" dirty="0" smtClean="0"/>
              <a:t>a search </a:t>
            </a:r>
            <a:r>
              <a:rPr lang="en-US" dirty="0" smtClean="0"/>
              <a:t>engine </a:t>
            </a:r>
            <a:r>
              <a:rPr lang="en-US" dirty="0" smtClean="0"/>
              <a:t>application as </a:t>
            </a:r>
            <a:r>
              <a:rPr lang="en-US" dirty="0" smtClean="0"/>
              <a:t>a complimentary strategy to results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68" y="609600"/>
            <a:ext cx="8229600" cy="970672"/>
          </a:xfrm>
        </p:spPr>
        <p:txBody>
          <a:bodyPr/>
          <a:lstStyle/>
          <a:p>
            <a:r>
              <a:rPr lang="en-US" dirty="0" smtClean="0"/>
              <a:t>Query ambiguity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" y="1668580"/>
            <a:ext cx="89916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1332" y="1812332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irds?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9121" y="1800664"/>
            <a:ext cx="9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sports?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456" y="1800664"/>
            <a:ext cx="95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clergy?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7076" y="2472396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Ambiguous queries </a:t>
            </a:r>
            <a:r>
              <a:rPr lang="en-US" dirty="0" smtClean="0"/>
              <a:t>contain one or several </a:t>
            </a:r>
            <a:r>
              <a:rPr lang="en-US" dirty="0" err="1" smtClean="0"/>
              <a:t>polysemous</a:t>
            </a:r>
            <a:r>
              <a:rPr lang="en-US" dirty="0" smtClean="0"/>
              <a:t> terms</a:t>
            </a:r>
          </a:p>
          <a:p>
            <a:r>
              <a:rPr lang="en-US" dirty="0" smtClean="0"/>
              <a:t>Query ambiguity is one of the main reasons for poor retrieval results </a:t>
            </a:r>
            <a:r>
              <a:rPr lang="en-US" dirty="0" smtClean="0"/>
              <a:t>(</a:t>
            </a:r>
            <a:r>
              <a:rPr lang="en-US" b="1" dirty="0" smtClean="0"/>
              <a:t>difficult </a:t>
            </a:r>
            <a:r>
              <a:rPr lang="en-US" b="1" dirty="0" smtClean="0"/>
              <a:t>queries are often ambiguous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Senses can be </a:t>
            </a:r>
            <a:r>
              <a:rPr lang="en-US" b="1" dirty="0" smtClean="0"/>
              <a:t>major</a:t>
            </a:r>
            <a:r>
              <a:rPr lang="en-US" dirty="0" smtClean="0"/>
              <a:t> and </a:t>
            </a:r>
            <a:r>
              <a:rPr lang="en-US" b="1" dirty="0" smtClean="0"/>
              <a:t>minor</a:t>
            </a:r>
            <a:r>
              <a:rPr lang="en-US" dirty="0" smtClean="0"/>
              <a:t>, depending on the collection</a:t>
            </a:r>
          </a:p>
          <a:p>
            <a:r>
              <a:rPr lang="en-US" dirty="0" smtClean="0"/>
              <a:t>Automatic sense disambiguation proved </a:t>
            </a:r>
            <a:r>
              <a:rPr lang="en-US" dirty="0" smtClean="0"/>
              <a:t>to be a </a:t>
            </a:r>
            <a:r>
              <a:rPr lang="en-US" b="1" dirty="0" smtClean="0"/>
              <a:t>very challenging</a:t>
            </a:r>
            <a:r>
              <a:rPr lang="en-US" dirty="0" smtClean="0"/>
              <a:t> fundamental problem in NLP and </a:t>
            </a:r>
            <a:r>
              <a:rPr lang="en-US" dirty="0" smtClean="0"/>
              <a:t>IR </a:t>
            </a:r>
            <a:r>
              <a:rPr lang="en-US" sz="2000" dirty="0" smtClean="0"/>
              <a:t>[</a:t>
            </a:r>
            <a:r>
              <a:rPr lang="en-US" sz="2000" dirty="0" err="1" smtClean="0"/>
              <a:t>Lesk</a:t>
            </a:r>
            <a:r>
              <a:rPr lang="en-US" sz="2000" dirty="0" smtClean="0"/>
              <a:t> 86, Sanderson 94]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3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8" y="1420504"/>
            <a:ext cx="8991600" cy="86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291152"/>
            <a:ext cx="8229600" cy="1143000"/>
          </a:xfrm>
        </p:spPr>
        <p:txBody>
          <a:bodyPr/>
          <a:lstStyle/>
          <a:p>
            <a:r>
              <a:rPr lang="en-US" dirty="0" smtClean="0"/>
              <a:t>Query ambiguity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5" y="2326944"/>
            <a:ext cx="884444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xplosion 1 7"/>
          <p:cNvSpPr/>
          <p:nvPr/>
        </p:nvSpPr>
        <p:spPr>
          <a:xfrm>
            <a:off x="4801440" y="2049363"/>
            <a:ext cx="2026904" cy="9144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baseball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4724400" y="2952540"/>
            <a:ext cx="2166298" cy="8382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college team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4773304" y="3790320"/>
            <a:ext cx="2166298" cy="8382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bird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4800600" y="4870940"/>
            <a:ext cx="2166298" cy="8382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sports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95896" y="1529688"/>
            <a:ext cx="4495800" cy="381524"/>
            <a:chOff x="1895896" y="1529688"/>
            <a:chExt cx="4495800" cy="381524"/>
          </a:xfrm>
        </p:grpSpPr>
        <p:sp>
          <p:nvSpPr>
            <p:cNvPr id="13" name="TextBox 12"/>
            <p:cNvSpPr txBox="1"/>
            <p:nvPr/>
          </p:nvSpPr>
          <p:spPr>
            <a:xfrm>
              <a:off x="1895896" y="1529688"/>
              <a:ext cx="44958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6987" y="1541880"/>
              <a:ext cx="38122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intent: roman catholic cardinals</a:t>
              </a:r>
              <a:endParaRPr lang="en-US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4</a:t>
            </a:fld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4800600" y="5969464"/>
            <a:ext cx="2166298" cy="8382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bird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8" y="1420504"/>
            <a:ext cx="8991600" cy="86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"/>
            <a:ext cx="8229600" cy="1143000"/>
          </a:xfrm>
        </p:spPr>
        <p:txBody>
          <a:bodyPr/>
          <a:lstStyle/>
          <a:p>
            <a:r>
              <a:rPr lang="en-US" dirty="0" smtClean="0"/>
              <a:t>Query ambiguity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8" y="2362200"/>
            <a:ext cx="8534400" cy="443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948119" y="3850660"/>
            <a:ext cx="7008957" cy="528342"/>
            <a:chOff x="4069168" y="3029684"/>
            <a:chExt cx="3505200" cy="395468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4069168" y="3044152"/>
              <a:ext cx="3505200" cy="381000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3283" y="3029684"/>
              <a:ext cx="3210032" cy="351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</a:t>
              </a:r>
              <a:r>
                <a:rPr lang="en-US" b="1" dirty="0" smtClean="0"/>
                <a:t>op documents </a:t>
              </a:r>
              <a:r>
                <a:rPr lang="en-US" b="1" dirty="0" smtClean="0"/>
                <a:t>irrelevant; relevance feedback wont’ help</a:t>
              </a:r>
              <a:endParaRPr lang="en-US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18868" y="1865030"/>
            <a:ext cx="829173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Did you mean </a:t>
            </a:r>
            <a:r>
              <a:rPr lang="en-US" sz="2800" b="1" dirty="0" smtClean="0"/>
              <a:t>cardinals</a:t>
            </a:r>
            <a:r>
              <a:rPr lang="en-US" sz="2800" dirty="0" smtClean="0"/>
              <a:t> as a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bird</a:t>
            </a:r>
            <a:r>
              <a:rPr lang="en-US" sz="2800" dirty="0" smtClean="0"/>
              <a:t>,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team</a:t>
            </a:r>
            <a:r>
              <a:rPr lang="en-US" sz="2800" dirty="0" smtClean="0"/>
              <a:t> or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clerical</a:t>
            </a:r>
            <a:r>
              <a:rPr lang="en-US" sz="2800" dirty="0" smtClean="0"/>
              <a:t>?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53E4-C670-4729-9758-7F84B4EFD01A}" type="slidenum">
              <a:rPr lang="en-US" smtClean="0"/>
              <a:t>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88753" y="3295516"/>
            <a:ext cx="7140847" cy="438284"/>
            <a:chOff x="3187619" y="1716880"/>
            <a:chExt cx="4327643" cy="438284"/>
          </a:xfrm>
          <a:solidFill>
            <a:schemeClr val="bg1">
              <a:lumMod val="85000"/>
            </a:schemeClr>
          </a:solidFill>
        </p:grpSpPr>
        <p:sp>
          <p:nvSpPr>
            <p:cNvPr id="26" name="TextBox 25"/>
            <p:cNvSpPr txBox="1"/>
            <p:nvPr/>
          </p:nvSpPr>
          <p:spPr>
            <a:xfrm>
              <a:off x="3188493" y="1774164"/>
              <a:ext cx="3832090" cy="381000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87619" y="1716880"/>
              <a:ext cx="43276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target sense is minority </a:t>
              </a:r>
              <a:r>
                <a:rPr lang="en-US" b="1" dirty="0" smtClean="0"/>
                <a:t>sense; even diversity doesn’t help 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631" y="4577534"/>
            <a:ext cx="7696200" cy="646331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 search systems improve the results for </a:t>
            </a:r>
            <a:r>
              <a:rPr lang="en-US" b="1" u="sng" dirty="0" smtClean="0"/>
              <a:t>difficult queries</a:t>
            </a:r>
            <a:r>
              <a:rPr lang="en-US" b="1" dirty="0" smtClean="0"/>
              <a:t> by </a:t>
            </a:r>
            <a:r>
              <a:rPr lang="en-US" b="1" u="sng" dirty="0" smtClean="0"/>
              <a:t>naturally l</a:t>
            </a:r>
            <a:r>
              <a:rPr lang="en-US" b="1" u="sng" dirty="0" smtClean="0"/>
              <a:t>everaging </a:t>
            </a:r>
            <a:r>
              <a:rPr lang="en-US" b="1" u="sng" dirty="0" smtClean="0"/>
              <a:t>user interaction</a:t>
            </a:r>
            <a:r>
              <a:rPr lang="en-US" b="1" dirty="0" smtClean="0"/>
              <a:t> to resolve lexical ambiguity?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98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3550920"/>
          </a:xfrm>
        </p:spPr>
        <p:txBody>
          <a:bodyPr/>
          <a:lstStyle/>
          <a:p>
            <a:r>
              <a:rPr lang="en-US" dirty="0" smtClean="0"/>
              <a:t>Query Ambiguity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Interactive Sense Feedback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Upper-bound performance</a:t>
            </a:r>
          </a:p>
          <a:p>
            <a:pPr lvl="1"/>
            <a:r>
              <a:rPr lang="en-US" dirty="0" smtClean="0"/>
              <a:t>User study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Future work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Sense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6812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Uses </a:t>
            </a:r>
            <a:r>
              <a:rPr lang="en-US" sz="2800" b="1" dirty="0" smtClean="0"/>
              <a:t>global analysis</a:t>
            </a:r>
            <a:r>
              <a:rPr lang="en-US" sz="2800" dirty="0" smtClean="0"/>
              <a:t> for sense </a:t>
            </a:r>
            <a:r>
              <a:rPr lang="en-US" sz="2800" dirty="0" smtClean="0"/>
              <a:t>identification:</a:t>
            </a:r>
            <a:endParaRPr lang="en-US" sz="2800" dirty="0" smtClean="0"/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  <a:buFont typeface="Wingdings 2" pitchFamily="18" charset="2"/>
              <a:buChar char=""/>
            </a:pPr>
            <a:r>
              <a:rPr lang="en-US" sz="2500" dirty="0" smtClean="0"/>
              <a:t>does </a:t>
            </a:r>
            <a:r>
              <a:rPr lang="en-US" sz="2500" dirty="0"/>
              <a:t>not rely on </a:t>
            </a:r>
            <a:r>
              <a:rPr lang="en-US" sz="2500" dirty="0" smtClean="0"/>
              <a:t>retrieval </a:t>
            </a:r>
            <a:r>
              <a:rPr lang="en-US" sz="2500" dirty="0"/>
              <a:t>results (can be used for </a:t>
            </a:r>
            <a:r>
              <a:rPr lang="en-US" sz="2500" b="1" dirty="0"/>
              <a:t>difficult queries</a:t>
            </a:r>
            <a:r>
              <a:rPr lang="en-US" sz="2500" dirty="0" smtClean="0"/>
              <a:t>)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  <a:buFont typeface="Wingdings 2" pitchFamily="18" charset="2"/>
              <a:buChar char=""/>
            </a:pPr>
            <a:r>
              <a:rPr lang="en-US" sz="2500" dirty="0" smtClean="0"/>
              <a:t>identifies </a:t>
            </a:r>
            <a:r>
              <a:rPr lang="en-US" sz="2500" b="1" dirty="0" smtClean="0"/>
              <a:t>collection-specific senses</a:t>
            </a:r>
            <a:r>
              <a:rPr lang="en-US" sz="2500" dirty="0" smtClean="0"/>
              <a:t> and avoids the coverage problem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  <a:buFont typeface="Wingdings 2" pitchFamily="18" charset="2"/>
              <a:buChar char=""/>
            </a:pPr>
            <a:r>
              <a:rPr lang="en-US" sz="2500" dirty="0" smtClean="0"/>
              <a:t>identifies </a:t>
            </a:r>
            <a:r>
              <a:rPr lang="en-US" sz="2500" b="1" dirty="0" smtClean="0"/>
              <a:t>both majority </a:t>
            </a:r>
            <a:r>
              <a:rPr lang="en-US" sz="2500" b="1" dirty="0"/>
              <a:t>and minority </a:t>
            </a:r>
            <a:r>
              <a:rPr lang="en-US" sz="2500" b="1" dirty="0" smtClean="0"/>
              <a:t>senses</a:t>
            </a:r>
          </a:p>
          <a:p>
            <a:pPr marL="731520" lvl="1" indent="-274320">
              <a:lnSpc>
                <a:spcPct val="110000"/>
              </a:lnSpc>
              <a:spcBef>
                <a:spcPts val="0"/>
              </a:spcBef>
              <a:buFont typeface="Wingdings 2" pitchFamily="18" charset="2"/>
              <a:buChar char=""/>
            </a:pPr>
            <a:r>
              <a:rPr lang="en-US" sz="2500" dirty="0"/>
              <a:t>d</a:t>
            </a:r>
            <a:r>
              <a:rPr lang="en-US" sz="2500" dirty="0" smtClean="0"/>
              <a:t>omain independent</a:t>
            </a:r>
          </a:p>
          <a:p>
            <a:r>
              <a:rPr lang="en-US" sz="2800" dirty="0" smtClean="0"/>
              <a:t>Presents </a:t>
            </a:r>
            <a:r>
              <a:rPr lang="en-US" sz="2800" b="1" dirty="0" smtClean="0"/>
              <a:t>concise </a:t>
            </a:r>
            <a:r>
              <a:rPr lang="en-US" sz="2800" b="1" dirty="0" smtClean="0"/>
              <a:t>representations of senses</a:t>
            </a:r>
            <a:r>
              <a:rPr lang="en-US" sz="2800" dirty="0" smtClean="0"/>
              <a:t> to the users:</a:t>
            </a:r>
          </a:p>
          <a:p>
            <a:pPr lvl="1" indent="-274320">
              <a:lnSpc>
                <a:spcPct val="120000"/>
              </a:lnSpc>
              <a:buFont typeface="Wingdings 2" pitchFamily="18" charset="2"/>
              <a:buChar char=""/>
            </a:pPr>
            <a:r>
              <a:rPr lang="en-US" sz="2500" dirty="0" smtClean="0"/>
              <a:t>eliminates the cognitive burden of scanning the results</a:t>
            </a:r>
            <a:r>
              <a:rPr lang="en-US" dirty="0" smtClean="0"/>
              <a:t>  </a:t>
            </a:r>
          </a:p>
          <a:p>
            <a:r>
              <a:rPr lang="en-US" sz="2800" dirty="0" smtClean="0"/>
              <a:t>Allows the users to make the final disambiguation choice:</a:t>
            </a:r>
          </a:p>
          <a:p>
            <a:pPr lvl="1" indent="-274320">
              <a:lnSpc>
                <a:spcPct val="120000"/>
              </a:lnSpc>
              <a:buFont typeface="Wingdings 2" pitchFamily="18" charset="2"/>
              <a:buChar char=""/>
            </a:pPr>
            <a:r>
              <a:rPr lang="en-US" sz="2500" b="1" dirty="0"/>
              <a:t>l</a:t>
            </a:r>
            <a:r>
              <a:rPr lang="en-US" sz="2500" b="1" dirty="0" smtClean="0"/>
              <a:t>everages user intelligence </a:t>
            </a:r>
            <a:r>
              <a:rPr lang="en-US" sz="2500" dirty="0" smtClean="0"/>
              <a:t>to make the best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automatically discover all the “senses” of a word in a collection? </a:t>
            </a:r>
          </a:p>
          <a:p>
            <a:r>
              <a:rPr lang="en-US" dirty="0" smtClean="0"/>
              <a:t> How can we present a sense concisely to a user?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Is interactive sense feedback really useful?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340"/>
            <a:ext cx="8229600" cy="1143000"/>
          </a:xfrm>
        </p:spPr>
        <p:txBody>
          <a:bodyPr/>
          <a:lstStyle/>
          <a:p>
            <a:r>
              <a:rPr lang="en-US" dirty="0" smtClean="0"/>
              <a:t>Algorithm for Sense 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10600" cy="4038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Preprocess the collection to construct a V x V global </a:t>
            </a:r>
            <a:r>
              <a:rPr lang="en-US" sz="3200" b="1" dirty="0" smtClean="0"/>
              <a:t>term similarity matrix</a:t>
            </a:r>
            <a:r>
              <a:rPr lang="en-US" sz="3200" dirty="0" smtClean="0"/>
              <a:t> (rows</a:t>
            </a:r>
            <a:r>
              <a:rPr lang="en-US" sz="3200" dirty="0"/>
              <a:t>:  all semantically related </a:t>
            </a:r>
            <a:r>
              <a:rPr lang="en-US" sz="3200" dirty="0" smtClean="0"/>
              <a:t>terms to each term in V)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 each query term construct a </a:t>
            </a:r>
            <a:r>
              <a:rPr lang="en-US" sz="3200" b="1" dirty="0" smtClean="0"/>
              <a:t>term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Cluster the term graph (</a:t>
            </a:r>
            <a:r>
              <a:rPr lang="en-US" sz="3200" b="1" dirty="0" smtClean="0"/>
              <a:t>cluster = sense</a:t>
            </a:r>
            <a:r>
              <a:rPr lang="en-US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Label and present the senses to the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Update the query LM using user feedback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D66C-4680-469A-8589-27C5369748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2536</TotalTime>
  <Words>1489</Words>
  <Application>Microsoft Office PowerPoint</Application>
  <PresentationFormat>On-screen Show (4:3)</PresentationFormat>
  <Paragraphs>377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Interactive Sense Feedback for Difficult Queries</vt:lpstr>
      <vt:lpstr>Roadmap</vt:lpstr>
      <vt:lpstr>Query ambiguity</vt:lpstr>
      <vt:lpstr>Query ambiguity</vt:lpstr>
      <vt:lpstr>Query ambiguity</vt:lpstr>
      <vt:lpstr>Roadmap</vt:lpstr>
      <vt:lpstr>Interactive Sense Feedback</vt:lpstr>
      <vt:lpstr>Questions</vt:lpstr>
      <vt:lpstr>Algorithm for Sense Feedback </vt:lpstr>
      <vt:lpstr>Sense detection</vt:lpstr>
      <vt:lpstr>Sense detection</vt:lpstr>
      <vt:lpstr>Sense representation</vt:lpstr>
      <vt:lpstr>Roadmap</vt:lpstr>
      <vt:lpstr>Experimental design</vt:lpstr>
      <vt:lpstr>Upper-bound performance</vt:lpstr>
      <vt:lpstr>UB performance for difficult topics</vt:lpstr>
      <vt:lpstr>UB performance for difficult topics</vt:lpstr>
      <vt:lpstr>User study</vt:lpstr>
      <vt:lpstr>User study</vt:lpstr>
      <vt:lpstr>User study</vt:lpstr>
      <vt:lpstr>User study</vt:lpstr>
      <vt:lpstr>Roadmap</vt:lpstr>
      <vt:lpstr>Summary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zhai</cp:lastModifiedBy>
  <cp:revision>76</cp:revision>
  <dcterms:created xsi:type="dcterms:W3CDTF">2011-10-17T17:31:37Z</dcterms:created>
  <dcterms:modified xsi:type="dcterms:W3CDTF">2011-10-25T13:56:19Z</dcterms:modified>
</cp:coreProperties>
</file>