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93" r:id="rId3"/>
    <p:sldId id="295" r:id="rId4"/>
    <p:sldId id="299" r:id="rId5"/>
    <p:sldId id="300" r:id="rId6"/>
    <p:sldId id="302" r:id="rId7"/>
    <p:sldId id="301" r:id="rId8"/>
    <p:sldId id="303" r:id="rId9"/>
    <p:sldId id="298" r:id="rId10"/>
    <p:sldId id="307" r:id="rId11"/>
    <p:sldId id="308" r:id="rId12"/>
    <p:sldId id="309" r:id="rId13"/>
    <p:sldId id="305" r:id="rId14"/>
    <p:sldId id="310" r:id="rId15"/>
    <p:sldId id="311" r:id="rId16"/>
    <p:sldId id="312" r:id="rId17"/>
    <p:sldId id="313" r:id="rId18"/>
    <p:sldId id="314" r:id="rId19"/>
    <p:sldId id="31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62" autoAdjust="0"/>
    <p:restoredTop sz="86490" autoAdjust="0"/>
  </p:normalViewPr>
  <p:slideViewPr>
    <p:cSldViewPr snapToObjects="1" showGuides="1">
      <p:cViewPr varScale="1">
        <p:scale>
          <a:sx n="67" d="100"/>
          <a:sy n="67" d="100"/>
        </p:scale>
        <p:origin x="90" y="804"/>
      </p:cViewPr>
      <p:guideLst>
        <p:guide orient="horz" pos="1440"/>
        <p:guide pos="2880"/>
      </p:guideLst>
    </p:cSldViewPr>
  </p:slideViewPr>
  <p:outlineViewPr>
    <p:cViewPr>
      <p:scale>
        <a:sx n="33" d="100"/>
        <a:sy n="33" d="100"/>
      </p:scale>
      <p:origin x="0" y="137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E9F39-F810-BD40-BF1C-D13532F50C25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5A2BF-4CA4-A941-9092-6927A54899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4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5A2BF-4CA4-A941-9092-6927A548994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14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2B64-A38A-A147-9CF3-20D6973E212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F01-EFCD-C740-A879-00A8ACE2FE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SU ppt template body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9155582" cy="7198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2B64-A38A-A147-9CF3-20D6973E212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F01-EFCD-C740-A879-00A8ACE2FE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SU ppt template body3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9155582" cy="7198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2B64-A38A-A147-9CF3-20D6973E212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F01-EFCD-C740-A879-00A8ACE2FE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SU ppt template body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9155582" cy="7198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2B64-A38A-A147-9CF3-20D6973E212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F01-EFCD-C740-A879-00A8ACE2FE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SU ppt template body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9155582" cy="71988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2B64-A38A-A147-9CF3-20D6973E212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F01-EFCD-C740-A879-00A8ACE2FE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SU ppt template body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9155582" cy="7198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027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5837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2B64-A38A-A147-9CF3-20D6973E212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F01-EFCD-C740-A879-00A8ACE2FE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SU ppt template body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9155582" cy="7198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027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5837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2B64-A38A-A147-9CF3-20D6973E212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F01-EFCD-C740-A879-00A8ACE2FE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SU ppt template body3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55582" cy="7198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027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5837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2B64-A38A-A147-9CF3-20D6973E212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F01-EFCD-C740-A879-00A8ACE2FE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2B64-A38A-A147-9CF3-20D6973E212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F01-EFCD-C740-A879-00A8ACE2FE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SU ppt template body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9155582" cy="7198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2B64-A38A-A147-9CF3-20D6973E212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F01-EFCD-C740-A879-00A8ACE2FE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SU ppt template body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9155582" cy="7198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2B64-A38A-A147-9CF3-20D6973E212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F01-EFCD-C740-A879-00A8ACE2FE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2B64-A38A-A147-9CF3-20D6973E212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F01-EFCD-C740-A879-00A8ACE2FE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SU ppt template body3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9155582" cy="7198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2B64-A38A-A147-9CF3-20D6973E212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F01-EFCD-C740-A879-00A8ACE2FE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82B64-A38A-A147-9CF3-20D6973E212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FCF01-EFCD-C740-A879-00A8ACE2FEF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WSU ppt template title.pn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55582" cy="71988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2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3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9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5" Type="http://schemas.openxmlformats.org/officeDocument/2006/relationships/image" Target="../media/image150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Relationship Id="rId1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470025"/>
          </a:xfrm>
        </p:spPr>
        <p:txBody>
          <a:bodyPr/>
          <a:lstStyle/>
          <a:p>
            <a:r>
              <a:rPr lang="en-US" dirty="0" smtClean="0"/>
              <a:t>Geographical Latent Variable Models for Microblog Retrieval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191000"/>
            <a:ext cx="8763000" cy="2209800"/>
          </a:xfrm>
        </p:spPr>
        <p:txBody>
          <a:bodyPr>
            <a:noAutofit/>
          </a:bodyPr>
          <a:lstStyle/>
          <a:p>
            <a:r>
              <a:rPr lang="en-US" sz="2200" dirty="0" smtClean="0">
                <a:solidFill>
                  <a:srgbClr val="002060"/>
                </a:solidFill>
              </a:rPr>
              <a:t>Alexander Kotov</a:t>
            </a:r>
            <a:r>
              <a:rPr lang="en-US" sz="2200" baseline="30000" dirty="0" smtClean="0">
                <a:solidFill>
                  <a:srgbClr val="002060"/>
                </a:solidFill>
              </a:rPr>
              <a:t>1,2</a:t>
            </a:r>
            <a:r>
              <a:rPr lang="en-US" sz="2200" dirty="0" smtClean="0">
                <a:solidFill>
                  <a:srgbClr val="002060"/>
                </a:solidFill>
              </a:rPr>
              <a:t>  </a:t>
            </a:r>
            <a:r>
              <a:rPr lang="en-US" sz="2200" dirty="0" err="1" smtClean="0">
                <a:solidFill>
                  <a:srgbClr val="002060"/>
                </a:solidFill>
              </a:rPr>
              <a:t>Vineeth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smtClean="0">
                <a:solidFill>
                  <a:srgbClr val="002060"/>
                </a:solidFill>
              </a:rPr>
              <a:t>Rakesh</a:t>
            </a:r>
            <a:r>
              <a:rPr lang="en-US" sz="2200" baseline="30000" smtClean="0">
                <a:solidFill>
                  <a:srgbClr val="002060"/>
                </a:solidFill>
              </a:rPr>
              <a:t>2</a:t>
            </a:r>
            <a:r>
              <a:rPr lang="en-US" sz="2200" smtClean="0">
                <a:solidFill>
                  <a:srgbClr val="002060"/>
                </a:solidFill>
              </a:rPr>
              <a:t> </a:t>
            </a:r>
            <a:r>
              <a:rPr lang="en-US" sz="2200" smtClean="0">
                <a:solidFill>
                  <a:srgbClr val="002060"/>
                </a:solidFill>
              </a:rPr>
              <a:t> Eugene  </a:t>
            </a:r>
            <a:r>
              <a:rPr lang="en-US" sz="2200" dirty="0" smtClean="0">
                <a:solidFill>
                  <a:srgbClr val="002060"/>
                </a:solidFill>
              </a:rPr>
              <a:t>Agichtein</a:t>
            </a:r>
            <a:r>
              <a:rPr lang="en-US" sz="2200" baseline="30000" dirty="0" smtClean="0">
                <a:solidFill>
                  <a:srgbClr val="002060"/>
                </a:solidFill>
              </a:rPr>
              <a:t>3</a:t>
            </a:r>
            <a:r>
              <a:rPr lang="en-US" sz="2200" dirty="0" smtClean="0">
                <a:solidFill>
                  <a:srgbClr val="002060"/>
                </a:solidFill>
              </a:rPr>
              <a:t>  </a:t>
            </a:r>
            <a:r>
              <a:rPr lang="en-US" sz="2200" dirty="0" err="1" smtClean="0">
                <a:solidFill>
                  <a:srgbClr val="002060"/>
                </a:solidFill>
              </a:rPr>
              <a:t>Chandan</a:t>
            </a:r>
            <a:r>
              <a:rPr lang="en-US" sz="2200" dirty="0" smtClean="0">
                <a:solidFill>
                  <a:srgbClr val="002060"/>
                </a:solidFill>
              </a:rPr>
              <a:t> K. Reddy</a:t>
            </a:r>
            <a:r>
              <a:rPr lang="en-US" sz="2200" baseline="30000" dirty="0">
                <a:solidFill>
                  <a:srgbClr val="002060"/>
                </a:solidFill>
              </a:rPr>
              <a:t>2</a:t>
            </a:r>
            <a:endParaRPr lang="en-US" sz="2200" dirty="0" smtClean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baseline="30000" dirty="0" smtClean="0">
                <a:solidFill>
                  <a:srgbClr val="002060"/>
                </a:solidFill>
              </a:rPr>
              <a:t>1</a:t>
            </a:r>
            <a:r>
              <a:rPr lang="en-US" sz="2000" dirty="0" smtClean="0">
                <a:solidFill>
                  <a:srgbClr val="002060"/>
                </a:solidFill>
              </a:rPr>
              <a:t>Textual </a:t>
            </a:r>
            <a:r>
              <a:rPr lang="en-US" sz="2000" dirty="0">
                <a:solidFill>
                  <a:srgbClr val="002060"/>
                </a:solidFill>
              </a:rPr>
              <a:t>Data Analytics (TEANA) </a:t>
            </a:r>
            <a:r>
              <a:rPr lang="en-US" sz="2000" dirty="0" smtClean="0">
                <a:solidFill>
                  <a:srgbClr val="002060"/>
                </a:solidFill>
              </a:rPr>
              <a:t>Lab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baseline="30000" dirty="0" smtClean="0">
                <a:solidFill>
                  <a:srgbClr val="002060"/>
                </a:solidFill>
              </a:rPr>
              <a:t>2</a:t>
            </a:r>
            <a:r>
              <a:rPr lang="en-US" sz="2000" dirty="0" smtClean="0">
                <a:solidFill>
                  <a:srgbClr val="002060"/>
                </a:solidFill>
              </a:rPr>
              <a:t>Department </a:t>
            </a:r>
            <a:r>
              <a:rPr lang="en-US" sz="2000" dirty="0">
                <a:solidFill>
                  <a:srgbClr val="002060"/>
                </a:solidFill>
              </a:rPr>
              <a:t>of Computer Science, Wayne State </a:t>
            </a:r>
            <a:r>
              <a:rPr lang="en-US" sz="2000" dirty="0" smtClean="0">
                <a:solidFill>
                  <a:srgbClr val="002060"/>
                </a:solidFill>
              </a:rPr>
              <a:t>University</a:t>
            </a:r>
          </a:p>
          <a:p>
            <a:r>
              <a:rPr lang="en-US" sz="2000" baseline="30000" dirty="0" smtClean="0">
                <a:solidFill>
                  <a:srgbClr val="002060"/>
                </a:solidFill>
              </a:rPr>
              <a:t>3</a:t>
            </a:r>
            <a:r>
              <a:rPr lang="en-US" sz="2000" dirty="0" smtClean="0">
                <a:solidFill>
                  <a:srgbClr val="002060"/>
                </a:solidFill>
              </a:rPr>
              <a:t>Information Retrieval Lab, Department of Mathematics &amp; CS, Emory University</a:t>
            </a:r>
            <a:endParaRPr lang="en-US" sz="2000" dirty="0">
              <a:solidFill>
                <a:srgbClr val="002060"/>
              </a:solidFill>
            </a:endParaRPr>
          </a:p>
          <a:p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90600" y="6781800"/>
            <a:ext cx="6844352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Presented at the 37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European Conference on Information Retrieval (ECIR’15)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Geographical Latent Term Allocation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6200" y="1295400"/>
                <a:ext cx="5181600" cy="49530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200" dirty="0" smtClean="0"/>
                  <a:t>GLTA assumes the following generative process for each document in a collection:</a:t>
                </a:r>
              </a:p>
              <a:p>
                <a:pPr marL="457200" lvl="1" indent="0">
                  <a:buNone/>
                </a:pPr>
                <a:r>
                  <a:rPr lang="en-US" sz="2200" b="1" dirty="0"/>
                  <a:t>f</a:t>
                </a:r>
                <a:r>
                  <a:rPr lang="en-US" sz="2200" b="1" dirty="0" smtClean="0"/>
                  <a:t>or each document:</a:t>
                </a:r>
              </a:p>
              <a:p>
                <a:pPr marL="457200" lvl="1" indent="0">
                  <a:buNone/>
                </a:pPr>
                <a:r>
                  <a:rPr lang="en-US" sz="2200" dirty="0" smtClean="0"/>
                  <a:t>draw a binomial distribution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𝐵𝑒𝑡𝑎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𝛾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200" dirty="0" smtClean="0"/>
                  <a:t> controlling mixture of local and background LMs</a:t>
                </a:r>
              </a:p>
              <a:p>
                <a:pPr marL="914400" lvl="2" indent="0">
                  <a:buNone/>
                </a:pPr>
                <a:r>
                  <a:rPr lang="en-US" sz="2200" b="1" dirty="0" smtClean="0"/>
                  <a:t>for each word in a document:</a:t>
                </a:r>
              </a:p>
              <a:p>
                <a:pPr marL="914400" lvl="2" indent="0">
                  <a:buNone/>
                </a:pPr>
                <a:r>
                  <a:rPr lang="en-US" sz="2200" dirty="0" smtClean="0"/>
                  <a:t>draw a Bernoulli switching variable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𝑚</m:t>
                    </m:r>
                    <m:r>
                      <a:rPr lang="en-US" sz="2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 smtClean="0"/>
                  <a:t>(local or background LM for word)</a:t>
                </a:r>
              </a:p>
              <a:p>
                <a:pPr marL="914400" lvl="2" indent="0">
                  <a:buNone/>
                </a:pPr>
                <a:r>
                  <a:rPr lang="en-US" sz="2200" dirty="0" smtClean="0"/>
                  <a:t>draw a word either from local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sz="2200" i="1">
                            <a:latin typeface="Cambria Math"/>
                          </a:rPr>
                          <m:t>𝑙𝑜𝑐</m:t>
                        </m:r>
                        <m:r>
                          <a:rPr lang="en-US" sz="22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200" dirty="0" smtClean="0"/>
                  <a:t> or from background LM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</a:rPr>
                          <m:t>𝑏𝑔</m:t>
                        </m:r>
                      </m:sup>
                    </m:sSup>
                  </m:oMath>
                </a14:m>
                <a:endParaRPr lang="en-US" sz="2200" dirty="0" smtClean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6200" y="1295400"/>
                <a:ext cx="5181600" cy="4953000"/>
              </a:xfrm>
              <a:blipFill rotWithShape="1">
                <a:blip r:embed="rId2"/>
                <a:stretch>
                  <a:fillRect l="-1529" t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BC3-671E-41B0-90F9-E5A229A8252E}" type="slidenum">
              <a:rPr lang="en-US" sz="2000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sz="2000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52399" y="1510521"/>
            <a:ext cx="3758192" cy="4525235"/>
            <a:chOff x="2482208" y="1480056"/>
            <a:chExt cx="3998076" cy="4814080"/>
          </a:xfrm>
        </p:grpSpPr>
        <p:sp>
          <p:nvSpPr>
            <p:cNvPr id="7" name="Rectangle 6"/>
            <p:cNvSpPr/>
            <p:nvPr/>
          </p:nvSpPr>
          <p:spPr>
            <a:xfrm>
              <a:off x="2929596" y="2170660"/>
              <a:ext cx="3086100" cy="30202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210928" y="2403274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212452" y="3285992"/>
              <a:ext cx="530352" cy="53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23490" y="3081648"/>
              <a:ext cx="1574746" cy="1888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8" idx="4"/>
              <a:endCxn id="9" idx="0"/>
            </p:cNvCxnSpPr>
            <p:nvPr/>
          </p:nvCxnSpPr>
          <p:spPr>
            <a:xfrm>
              <a:off x="4477628" y="2936674"/>
              <a:ext cx="0" cy="34931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9" idx="4"/>
              <a:endCxn id="20" idx="0"/>
            </p:cNvCxnSpPr>
            <p:nvPr/>
          </p:nvCxnSpPr>
          <p:spPr>
            <a:xfrm>
              <a:off x="4477628" y="3816344"/>
              <a:ext cx="2584" cy="34956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297512" y="2454072"/>
                  <a:ext cx="3048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𝜆</m:t>
                        </m:r>
                      </m:oMath>
                    </m:oMathPara>
                  </a14:m>
                  <a:endParaRPr lang="en-US" sz="22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7512" y="2454072"/>
                  <a:ext cx="304800" cy="43088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4255" r="-17021"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268400" y="3332370"/>
                  <a:ext cx="390444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sz="21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8400" y="3332370"/>
                  <a:ext cx="390444" cy="41549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2535692" y="5408571"/>
              <a:ext cx="530352" cy="53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5" idx="6"/>
              <a:endCxn id="27" idx="2"/>
            </p:cNvCxnSpPr>
            <p:nvPr/>
          </p:nvCxnSpPr>
          <p:spPr>
            <a:xfrm>
              <a:off x="3066044" y="5673747"/>
              <a:ext cx="362956" cy="364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946884" y="5416537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795698" y="4526078"/>
                  <a:ext cx="4708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698" y="4526078"/>
                  <a:ext cx="470848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4167" r="-18056" b="-69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460950" y="4775959"/>
                  <a:ext cx="5845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𝑀</m:t>
                        </m:r>
                      </m:oMath>
                    </m:oMathPara>
                  </a14:m>
                  <a:endParaRPr lang="en-US" sz="2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0950" y="4775959"/>
                  <a:ext cx="584580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Oval 19"/>
            <p:cNvSpPr/>
            <p:nvPr/>
          </p:nvSpPr>
          <p:spPr>
            <a:xfrm>
              <a:off x="4213512" y="4165908"/>
              <a:ext cx="533400" cy="5334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286288" y="4198044"/>
                  <a:ext cx="30480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21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6288" y="4198044"/>
                  <a:ext cx="304800" cy="41549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27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354627" y="5451240"/>
                  <a:ext cx="566384" cy="436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𝜙</m:t>
                            </m:r>
                          </m:e>
                          <m:sup>
                            <m:r>
                              <a:rPr lang="en-US" sz="21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𝑙𝑜𝑐</m:t>
                            </m:r>
                          </m:sup>
                        </m:sSup>
                      </m:oMath>
                    </m:oMathPara>
                  </a14:m>
                  <a:endParaRPr lang="en-US" sz="21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627" y="5451240"/>
                  <a:ext cx="566384" cy="43697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5747" r="-19540" b="-1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/>
            <p:nvPr/>
          </p:nvCxnSpPr>
          <p:spPr>
            <a:xfrm flipH="1" flipV="1">
              <a:off x="5578538" y="5688048"/>
              <a:ext cx="36576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3056705" y="4176047"/>
              <a:ext cx="530352" cy="5303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160882" y="4226180"/>
                  <a:ext cx="30480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𝑙</m:t>
                        </m:r>
                      </m:oMath>
                    </m:oMathPara>
                  </a14:m>
                  <a:endParaRPr lang="en-US" sz="21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4226180"/>
                  <a:ext cx="304800" cy="415498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482208" y="5451240"/>
                  <a:ext cx="566384" cy="436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  <m:sup>
                            <m:r>
                              <a:rPr lang="en-US" sz="21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𝑙𝑜𝑐</m:t>
                            </m:r>
                          </m:sup>
                        </m:sSup>
                      </m:oMath>
                    </m:oMathPara>
                  </a14:m>
                  <a:endParaRPr lang="en-US" sz="21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208" y="5451240"/>
                  <a:ext cx="566384" cy="43697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5747" r="-14943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/>
            <p:cNvSpPr/>
            <p:nvPr/>
          </p:nvSpPr>
          <p:spPr>
            <a:xfrm>
              <a:off x="3429000" y="5408571"/>
              <a:ext cx="533400" cy="5376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Straight Arrow Connector 27"/>
            <p:cNvCxnSpPr>
              <a:cxnSpLocks noChangeAspect="1"/>
              <a:stCxn id="27" idx="7"/>
              <a:endCxn id="20" idx="3"/>
            </p:cNvCxnSpPr>
            <p:nvPr/>
          </p:nvCxnSpPr>
          <p:spPr>
            <a:xfrm flipV="1">
              <a:off x="3884285" y="4621193"/>
              <a:ext cx="407342" cy="86611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cxnSpLocks noChangeAspect="1"/>
              <a:stCxn id="34" idx="1"/>
              <a:endCxn id="20" idx="5"/>
            </p:cNvCxnSpPr>
            <p:nvPr/>
          </p:nvCxnSpPr>
          <p:spPr>
            <a:xfrm flipH="1" flipV="1">
              <a:off x="4668797" y="4621193"/>
              <a:ext cx="457233" cy="86549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5021358" y="5461585"/>
                  <a:ext cx="566384" cy="421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𝜙</m:t>
                            </m:r>
                          </m:e>
                          <m:sup>
                            <m:r>
                              <a:rPr lang="en-US" sz="21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𝑏𝑔</m:t>
                            </m:r>
                          </m:sup>
                        </m:sSup>
                      </m:oMath>
                    </m:oMathPara>
                  </a14:m>
                  <a:endParaRPr lang="en-US" sz="21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1358" y="5461585"/>
                  <a:ext cx="566384" cy="42126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5747" r="-1609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908724" y="5455690"/>
                  <a:ext cx="566384" cy="421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  <m:sup>
                            <m:r>
                              <a:rPr lang="en-US" sz="21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𝑏𝑔</m:t>
                            </m:r>
                          </m:sup>
                        </m:sSup>
                      </m:oMath>
                    </m:oMathPara>
                  </a14:m>
                  <a:endParaRPr lang="en-US" sz="21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724" y="5455690"/>
                  <a:ext cx="566384" cy="42126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5682" r="-12500" b="-2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angle 31"/>
            <p:cNvSpPr/>
            <p:nvPr/>
          </p:nvSpPr>
          <p:spPr>
            <a:xfrm>
              <a:off x="3215289" y="5297403"/>
              <a:ext cx="979383" cy="9541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429000" y="5888512"/>
                  <a:ext cx="1153384" cy="405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5888512"/>
                  <a:ext cx="1153384" cy="40562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Oval 33"/>
            <p:cNvSpPr/>
            <p:nvPr/>
          </p:nvSpPr>
          <p:spPr>
            <a:xfrm>
              <a:off x="5047915" y="5408571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4194672" y="1480056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c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36" name="Straight Arrow Connector 35"/>
            <p:cNvCxnSpPr>
              <a:cxnSpLocks/>
            </p:cNvCxnSpPr>
            <p:nvPr/>
          </p:nvCxnSpPr>
          <p:spPr>
            <a:xfrm flipH="1">
              <a:off x="4467214" y="2023412"/>
              <a:ext cx="0" cy="36576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211348" y="1492864"/>
                  <a:ext cx="566384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𝛾</m:t>
                        </m:r>
                      </m:oMath>
                    </m:oMathPara>
                  </a14:m>
                  <a:endParaRPr lang="en-US" sz="21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348" y="1492864"/>
                  <a:ext cx="566384" cy="415498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09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>
              <a:stCxn id="24" idx="6"/>
              <a:endCxn id="20" idx="2"/>
            </p:cNvCxnSpPr>
            <p:nvPr/>
          </p:nvCxnSpPr>
          <p:spPr>
            <a:xfrm flipV="1">
              <a:off x="3587057" y="4432608"/>
              <a:ext cx="626455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490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7600" y="1447800"/>
                <a:ext cx="5181600" cy="49530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GLDA assumes the following generative model for each document in a collection:</a:t>
                </a:r>
              </a:p>
              <a:p>
                <a:pPr marL="457200" lvl="1" indent="0">
                  <a:buNone/>
                </a:pPr>
                <a:r>
                  <a:rPr lang="en-US" sz="3200" b="1" dirty="0"/>
                  <a:t>f</a:t>
                </a:r>
                <a:r>
                  <a:rPr lang="en-US" sz="3200" b="1" dirty="0" smtClean="0"/>
                  <a:t>or each document:</a:t>
                </a:r>
              </a:p>
              <a:p>
                <a:pPr marL="514350" lvl="1" indent="0">
                  <a:buNone/>
                </a:pPr>
                <a:r>
                  <a:rPr lang="en-US" sz="3200" dirty="0" smtClean="0"/>
                  <a:t>draw multinomial distribution over local topics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/>
                          </a:rPr>
                          <m:t>Θ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𝑙𝑜𝑐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514350" lvl="1" indent="0">
                  <a:buNone/>
                </a:pPr>
                <a:r>
                  <a:rPr lang="en-US" sz="3200" dirty="0"/>
                  <a:t>draw a binomial distribution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sz="3200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𝐵𝑒𝑡𝑎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𝛾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3200" dirty="0"/>
                  <a:t> controlling mixture of local and background </a:t>
                </a:r>
                <a:r>
                  <a:rPr lang="en-US" sz="3200" dirty="0" smtClean="0"/>
                  <a:t>topics</a:t>
                </a:r>
              </a:p>
              <a:p>
                <a:pPr marL="914400" lvl="2" indent="0">
                  <a:buNone/>
                </a:pPr>
                <a:r>
                  <a:rPr lang="en-US" sz="3200" b="1" dirty="0" smtClean="0"/>
                  <a:t>for each word in a document:</a:t>
                </a:r>
              </a:p>
              <a:p>
                <a:pPr marL="914400" lvl="2" indent="0">
                  <a:buNone/>
                </a:pPr>
                <a:r>
                  <a:rPr lang="en-US" sz="3200" dirty="0" smtClean="0"/>
                  <a:t>draw </a:t>
                </a:r>
                <a:r>
                  <a:rPr lang="en-US" sz="3200" dirty="0"/>
                  <a:t>a Bernoulli switching variable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 smtClean="0"/>
                  <a:t> (local or background topic for a word)</a:t>
                </a:r>
              </a:p>
              <a:p>
                <a:pPr marL="914400" lvl="2" indent="0">
                  <a:buNone/>
                </a:pPr>
                <a:r>
                  <a:rPr lang="en-US" sz="3200" dirty="0" smtClean="0"/>
                  <a:t>draw local topic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sz="3200" dirty="0" smtClean="0"/>
                  <a:t>  or use background topic</a:t>
                </a:r>
                <a:endParaRPr lang="en-US" sz="3200" dirty="0"/>
              </a:p>
              <a:p>
                <a:pPr marL="914400" lvl="2" indent="0">
                  <a:buNone/>
                </a:pPr>
                <a:r>
                  <a:rPr lang="en-US" sz="3200" dirty="0" smtClean="0"/>
                  <a:t>draw </a:t>
                </a:r>
                <a:r>
                  <a:rPr lang="en-US" sz="3200" dirty="0"/>
                  <a:t>a word either from local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sz="3200" i="1">
                            <a:latin typeface="Cambria Math"/>
                          </a:rPr>
                          <m:t>𝑙𝑜𝑐</m:t>
                        </m:r>
                        <m:r>
                          <a:rPr lang="en-US" sz="32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3200" dirty="0"/>
                  <a:t> or from </a:t>
                </a:r>
                <a:r>
                  <a:rPr lang="en-US" sz="3200" dirty="0" smtClean="0"/>
                  <a:t>background topic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sz="3200" i="1">
                            <a:latin typeface="Cambria Math"/>
                          </a:rPr>
                          <m:t>𝑏𝑔</m:t>
                        </m:r>
                      </m:sup>
                    </m:sSup>
                  </m:oMath>
                </a14:m>
                <a:endParaRPr lang="en-US" sz="3200" dirty="0" smtClean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0" y="1447800"/>
                <a:ext cx="5181600" cy="4953000"/>
              </a:xfrm>
              <a:blipFill rotWithShape="1">
                <a:blip r:embed="rId2"/>
                <a:stretch>
                  <a:fillRect l="-1176" t="-1724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BC3-671E-41B0-90F9-E5A229A8252E}" type="slidenum">
              <a:rPr lang="en-US" sz="2000" smtClean="0"/>
              <a:t>11</a:t>
            </a:fld>
            <a:endParaRPr lang="en-US" sz="2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Geographical Latent Dirichlet Allocation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28670" y="1492933"/>
            <a:ext cx="3845435" cy="4690476"/>
            <a:chOff x="2062668" y="1032255"/>
            <a:chExt cx="4441449" cy="5417465"/>
          </a:xfrm>
        </p:grpSpPr>
        <p:sp>
          <p:nvSpPr>
            <p:cNvPr id="8" name="Rectangle 7"/>
            <p:cNvSpPr/>
            <p:nvPr/>
          </p:nvSpPr>
          <p:spPr>
            <a:xfrm>
              <a:off x="2819400" y="1746755"/>
              <a:ext cx="3383280" cy="3549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256926" y="1923384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258450" y="2794720"/>
              <a:ext cx="530352" cy="53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255076" y="363876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08588" y="2589616"/>
              <a:ext cx="1624312" cy="2598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9" idx="4"/>
              <a:endCxn id="10" idx="0"/>
            </p:cNvCxnSpPr>
            <p:nvPr/>
          </p:nvCxnSpPr>
          <p:spPr>
            <a:xfrm>
              <a:off x="4523626" y="2456784"/>
              <a:ext cx="0" cy="33793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4"/>
              <a:endCxn id="11" idx="0"/>
            </p:cNvCxnSpPr>
            <p:nvPr/>
          </p:nvCxnSpPr>
          <p:spPr>
            <a:xfrm flipH="1">
              <a:off x="4521776" y="3325072"/>
              <a:ext cx="1850" cy="3136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354204" y="1969917"/>
                  <a:ext cx="31454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𝜆</m:t>
                        </m:r>
                      </m:oMath>
                    </m:oMathPara>
                  </a14:m>
                  <a:endParaRPr lang="en-US" sz="22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4204" y="1969917"/>
                  <a:ext cx="314544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23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321621" y="2845307"/>
                  <a:ext cx="390444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sz="21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1621" y="2845307"/>
                  <a:ext cx="390444" cy="4154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366158" y="3662784"/>
                  <a:ext cx="30480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en-US" sz="21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6158" y="3662784"/>
                  <a:ext cx="304800" cy="41549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Oval 17"/>
            <p:cNvSpPr/>
            <p:nvPr/>
          </p:nvSpPr>
          <p:spPr>
            <a:xfrm>
              <a:off x="2536888" y="5532120"/>
              <a:ext cx="530352" cy="5303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060279" y="5783904"/>
              <a:ext cx="365760" cy="185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5970717" y="553438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862052" y="4719935"/>
                  <a:ext cx="4708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2052" y="4719935"/>
                  <a:ext cx="470848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896" r="-10390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638800" y="4884091"/>
                  <a:ext cx="5845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𝑀</m:t>
                        </m:r>
                      </m:oMath>
                    </m:oMathPara>
                  </a14:m>
                  <a:endParaRPr lang="en-US" sz="2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4884091"/>
                  <a:ext cx="584580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/>
            <p:nvPr/>
          </p:nvCxnSpPr>
          <p:spPr>
            <a:xfrm>
              <a:off x="4521996" y="4185808"/>
              <a:ext cx="0" cy="27432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4243329" y="4460128"/>
              <a:ext cx="533400" cy="5334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317635" y="4491405"/>
                  <a:ext cx="30480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21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35" y="4491405"/>
                  <a:ext cx="304800" cy="41549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360340" y="5552068"/>
                  <a:ext cx="566384" cy="436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𝜙</m:t>
                            </m:r>
                          </m:e>
                          <m:sup>
                            <m:r>
                              <a:rPr lang="en-US" sz="21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𝑙𝑜𝑐</m:t>
                            </m:r>
                          </m:sup>
                        </m:sSup>
                      </m:oMath>
                    </m:oMathPara>
                  </a14:m>
                  <a:endParaRPr lang="en-US" sz="21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0340" y="5552068"/>
                  <a:ext cx="566384" cy="43697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5376" r="-12903" b="-98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/>
            <p:cNvCxnSpPr/>
            <p:nvPr/>
          </p:nvCxnSpPr>
          <p:spPr>
            <a:xfrm flipH="1" flipV="1">
              <a:off x="5605800" y="5791200"/>
              <a:ext cx="36576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509432" y="3635992"/>
              <a:ext cx="530352" cy="5303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612410" y="3697097"/>
                  <a:ext cx="30480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𝑙</m:t>
                        </m:r>
                      </m:oMath>
                    </m:oMathPara>
                  </a14:m>
                  <a:endParaRPr lang="en-US" sz="21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2410" y="3697097"/>
                  <a:ext cx="304800" cy="41549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477086" y="5566267"/>
                  <a:ext cx="566384" cy="436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  <m:sup>
                            <m:r>
                              <a:rPr lang="en-US" sz="21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𝑙𝑜𝑐</m:t>
                            </m:r>
                          </m:sup>
                        </m:sSup>
                      </m:oMath>
                    </m:oMathPara>
                  </a14:m>
                  <a:endParaRPr lang="en-US" sz="21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086" y="5566267"/>
                  <a:ext cx="566384" cy="43697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5376" r="-8602" b="-97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Oval 30"/>
            <p:cNvSpPr/>
            <p:nvPr/>
          </p:nvSpPr>
          <p:spPr>
            <a:xfrm>
              <a:off x="3439591" y="553212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Straight Arrow Connector 31"/>
            <p:cNvCxnSpPr>
              <a:cxnSpLocks noChangeAspect="1"/>
              <a:stCxn id="31" idx="7"/>
              <a:endCxn id="24" idx="3"/>
            </p:cNvCxnSpPr>
            <p:nvPr/>
          </p:nvCxnSpPr>
          <p:spPr>
            <a:xfrm flipV="1">
              <a:off x="3894876" y="4915413"/>
              <a:ext cx="426568" cy="69482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cxnSpLocks noChangeAspect="1"/>
              <a:stCxn id="45" idx="1"/>
              <a:endCxn id="24" idx="5"/>
            </p:cNvCxnSpPr>
            <p:nvPr/>
          </p:nvCxnSpPr>
          <p:spPr>
            <a:xfrm flipH="1" flipV="1">
              <a:off x="4698614" y="4915413"/>
              <a:ext cx="449645" cy="69482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5011080" y="5567927"/>
                  <a:ext cx="566384" cy="421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𝜙</m:t>
                            </m:r>
                          </m:e>
                          <m:sup>
                            <m:r>
                              <a:rPr lang="en-US" sz="21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𝑏𝑔</m:t>
                            </m:r>
                          </m:sup>
                        </m:sSup>
                      </m:oMath>
                    </m:oMathPara>
                  </a14:m>
                  <a:endParaRPr lang="en-US" sz="21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1080" y="5567927"/>
                  <a:ext cx="566384" cy="42126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5376" r="-8602" b="-14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934081" y="5578944"/>
                  <a:ext cx="566384" cy="421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  <m:sup>
                            <m:r>
                              <a:rPr lang="en-US" sz="21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𝑏𝑔</m:t>
                            </m:r>
                          </m:sup>
                        </m:sSup>
                      </m:oMath>
                    </m:oMathPara>
                  </a14:m>
                  <a:endParaRPr lang="en-US" sz="21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4081" y="5578944"/>
                  <a:ext cx="566384" cy="42126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5376" r="-5376" b="-14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Oval 35"/>
            <p:cNvSpPr/>
            <p:nvPr/>
          </p:nvSpPr>
          <p:spPr>
            <a:xfrm>
              <a:off x="3016044" y="3645312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564192" y="3903408"/>
              <a:ext cx="685800" cy="287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9" idx="6"/>
              <a:endCxn id="36" idx="2"/>
            </p:cNvCxnSpPr>
            <p:nvPr/>
          </p:nvCxnSpPr>
          <p:spPr>
            <a:xfrm>
              <a:off x="2654868" y="3912012"/>
              <a:ext cx="36117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2121468" y="3645312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062668" y="3682678"/>
                  <a:ext cx="566384" cy="436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1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𝑙𝑜𝑐</m:t>
                            </m:r>
                          </m:sup>
                        </m:sSup>
                      </m:oMath>
                    </m:oMathPara>
                  </a14:m>
                  <a:endParaRPr lang="en-US" sz="21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2668" y="3682678"/>
                  <a:ext cx="566384" cy="43697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r="-86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959648" y="3700805"/>
                  <a:ext cx="566384" cy="436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10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Θ</m:t>
                            </m:r>
                          </m:e>
                          <m:sup>
                            <m:r>
                              <a:rPr lang="en-US" sz="21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𝑙𝑜𝑐</m:t>
                            </m:r>
                          </m:sup>
                        </m:sSup>
                      </m:oMath>
                    </m:oMathPara>
                  </a14:m>
                  <a:endParaRPr lang="en-US" sz="21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9648" y="3700805"/>
                  <a:ext cx="566384" cy="43697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087" r="-9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 41"/>
            <p:cNvSpPr/>
            <p:nvPr/>
          </p:nvSpPr>
          <p:spPr>
            <a:xfrm>
              <a:off x="3235616" y="5413248"/>
              <a:ext cx="1118588" cy="9541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116568" y="6008824"/>
                  <a:ext cx="1422035" cy="440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𝑙𝑜𝑐</m:t>
                            </m:r>
                          </m:sup>
                        </m:sSup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568" y="6008824"/>
                  <a:ext cx="1422035" cy="440896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Arc 43"/>
            <p:cNvSpPr/>
            <p:nvPr/>
          </p:nvSpPr>
          <p:spPr>
            <a:xfrm rot="16200000">
              <a:off x="3552817" y="3605362"/>
              <a:ext cx="1483636" cy="478535"/>
            </a:xfrm>
            <a:prstGeom prst="arc">
              <a:avLst>
                <a:gd name="adj1" fmla="val 10763172"/>
                <a:gd name="adj2" fmla="val 21406794"/>
              </a:avLst>
            </a:prstGeom>
            <a:ln w="25400">
              <a:solidFill>
                <a:schemeClr val="tx1"/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5070144" y="553212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4244117" y="103225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c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47" name="Straight Arrow Connector 46"/>
            <p:cNvCxnSpPr>
              <a:cxnSpLocks/>
              <a:stCxn id="46" idx="4"/>
              <a:endCxn id="9" idx="0"/>
            </p:cNvCxnSpPr>
            <p:nvPr/>
          </p:nvCxnSpPr>
          <p:spPr>
            <a:xfrm>
              <a:off x="4518437" y="1580895"/>
              <a:ext cx="5189" cy="34248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253552" y="1042688"/>
                  <a:ext cx="566384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𝛾</m:t>
                        </m:r>
                      </m:oMath>
                    </m:oMathPara>
                  </a14:m>
                  <a:endParaRPr lang="en-US" sz="21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552" y="1042688"/>
                  <a:ext cx="566384" cy="415498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stCxn id="28" idx="2"/>
              <a:endCxn id="11" idx="6"/>
            </p:cNvCxnSpPr>
            <p:nvPr/>
          </p:nvCxnSpPr>
          <p:spPr>
            <a:xfrm flipH="1">
              <a:off x="4788476" y="3901168"/>
              <a:ext cx="720956" cy="429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8" idx="3"/>
              <a:endCxn id="24" idx="7"/>
            </p:cNvCxnSpPr>
            <p:nvPr/>
          </p:nvCxnSpPr>
          <p:spPr>
            <a:xfrm flipH="1">
              <a:off x="4698614" y="4088676"/>
              <a:ext cx="888486" cy="44956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861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Document expansion LMs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24000"/>
                <a:ext cx="82296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3400" dirty="0" smtClean="0"/>
                  <a:t>For GLTA:</a:t>
                </a:r>
              </a:p>
              <a:p>
                <a:pPr marL="0" indent="0">
                  <a:buNone/>
                </a:pPr>
                <a:endParaRPr lang="en-US" sz="13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𝑏𝑔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𝑏𝑔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𝑙𝑜𝑐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𝑙𝑜𝑐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sz="3400" dirty="0" smtClean="0"/>
                  <a:t>For GLDA: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𝑏𝑔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𝑏𝑔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𝑙𝑜𝑐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𝑙𝑜𝑐</m:t>
                              </m:r>
                            </m:sup>
                          </m:sSup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𝑙𝑜𝑐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×</m:t>
                          </m:r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𝑙𝑜𝑐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𝑙𝑜𝑐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24000"/>
                <a:ext cx="8229600" cy="4525963"/>
              </a:xfrm>
              <a:blipFill rotWithShape="0">
                <a:blip r:embed="rId2"/>
                <a:stretch>
                  <a:fillRect l="-1630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89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31" y="1524000"/>
            <a:ext cx="4763069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Corpus: TREC </a:t>
            </a:r>
            <a:r>
              <a:rPr lang="en-US" dirty="0"/>
              <a:t>2011 </a:t>
            </a:r>
            <a:r>
              <a:rPr lang="en-US" dirty="0" smtClean="0"/>
              <a:t>Microblog track collection</a:t>
            </a:r>
          </a:p>
          <a:p>
            <a:r>
              <a:rPr lang="en-US" dirty="0"/>
              <a:t>Microblog posts were labeled by locations extracted from the profiles of their authors normalized to “city-country” format using Google Geocoding API  </a:t>
            </a:r>
            <a:endParaRPr lang="en-US" dirty="0" smtClean="0"/>
          </a:p>
          <a:p>
            <a:r>
              <a:rPr lang="en-US" dirty="0" smtClean="0"/>
              <a:t>Training queries: 50 TREC </a:t>
            </a:r>
            <a:r>
              <a:rPr lang="en-US" dirty="0"/>
              <a:t>2011 </a:t>
            </a:r>
            <a:r>
              <a:rPr lang="en-US" dirty="0" smtClean="0"/>
              <a:t>Microblog track topics</a:t>
            </a:r>
          </a:p>
          <a:p>
            <a:r>
              <a:rPr lang="en-US" dirty="0" smtClean="0"/>
              <a:t>Testing queries: 60 TREC 2012 </a:t>
            </a:r>
            <a:r>
              <a:rPr lang="en-US" dirty="0"/>
              <a:t>Microblog track </a:t>
            </a:r>
            <a:r>
              <a:rPr lang="en-US" dirty="0" smtClean="0"/>
              <a:t>topics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181225"/>
            <a:ext cx="30384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57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8775"/>
            <a:ext cx="8229600" cy="1143000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92811"/>
            <a:ext cx="8458200" cy="258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6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337" y="228600"/>
            <a:ext cx="8229600" cy="1143000"/>
          </a:xfrm>
        </p:spPr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00175"/>
            <a:ext cx="44958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19600"/>
            <a:ext cx="50577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226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839200" cy="126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2886075"/>
            <a:ext cx="52959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4038600"/>
            <a:ext cx="8458200" cy="23622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All geographical LVMs improve over baseline retrieval model (QL-DIR)</a:t>
            </a:r>
          </a:p>
          <a:p>
            <a:r>
              <a:rPr lang="en-US" sz="3400" dirty="0" smtClean="0"/>
              <a:t>GLDA outperforms post-hoc LDA variants (PH-GLDA and OPT-GLDA) and GLTA</a:t>
            </a:r>
          </a:p>
          <a:p>
            <a:r>
              <a:rPr lang="en-US" sz="3400" dirty="0" smtClean="0"/>
              <a:t>GLDA is the only model that improves over PH-GLDA (state-of-the-art baseline beating LDA) in terms of MAP, GMAP, P@20 and </a:t>
            </a:r>
            <a:r>
              <a:rPr lang="en-US" sz="3400" dirty="0" err="1" smtClean="0"/>
              <a:t>BPref</a:t>
            </a:r>
            <a:endParaRPr lang="en-US" sz="3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1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Topic by topic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465637"/>
            <a:ext cx="8229600" cy="17065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Most improved topics: “Chicago blizzard”, “Hu Jintao visit to the United States”,  “Journalist treatment in Egypt”, “Joanna </a:t>
            </a:r>
            <a:r>
              <a:rPr lang="en-US" dirty="0" err="1" smtClean="0"/>
              <a:t>Yeates</a:t>
            </a:r>
            <a:r>
              <a:rPr lang="en-US" dirty="0" smtClean="0"/>
              <a:t> murder”</a:t>
            </a:r>
          </a:p>
          <a:p>
            <a:r>
              <a:rPr lang="en-US" dirty="0" smtClean="0"/>
              <a:t>Hurt topics: “Starbucks </a:t>
            </a:r>
            <a:r>
              <a:rPr lang="en-US" dirty="0" err="1" smtClean="0"/>
              <a:t>Trenta</a:t>
            </a:r>
            <a:r>
              <a:rPr lang="en-US" dirty="0" smtClean="0"/>
              <a:t> cup”,  “farmers markets opinions”, “texting and driving”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74297"/>
            <a:ext cx="8001000" cy="305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26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8775"/>
            <a:ext cx="82296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51037"/>
            <a:ext cx="8382000" cy="3763963"/>
          </a:xfrm>
        </p:spPr>
        <p:txBody>
          <a:bodyPr>
            <a:normAutofit/>
          </a:bodyPr>
          <a:lstStyle/>
          <a:p>
            <a:r>
              <a:rPr lang="en-US" dirty="0" smtClean="0"/>
              <a:t>We proposed novel geographically-aware LVMs that work with textual geographical labels</a:t>
            </a:r>
          </a:p>
          <a:p>
            <a:r>
              <a:rPr lang="en-US" b="1" dirty="0"/>
              <a:t>Our approach does not require PRF</a:t>
            </a:r>
            <a:endParaRPr lang="en-US" dirty="0" smtClean="0"/>
          </a:p>
          <a:p>
            <a:r>
              <a:rPr lang="en-US" dirty="0" smtClean="0"/>
              <a:t>Demonstrated that geographically-focused document expansion LMs results in better retrieval performance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3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2971800"/>
            <a:ext cx="3352800" cy="1173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dirty="0" smtClean="0"/>
              <a:t>Questions?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5875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Microblog retrieval: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Severe vocabulary mismatch: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some tweets can be shorter than queries</a:t>
            </a:r>
            <a:r>
              <a:rPr lang="en-US" dirty="0" smtClean="0">
                <a:solidFill>
                  <a:schemeClr val="accent1"/>
                </a:solidFill>
              </a:rPr>
              <a:t>!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how to retrieve very short documents, which are conceptually relevant, but don’t contain most of the query terms</a:t>
            </a:r>
          </a:p>
          <a:p>
            <a:r>
              <a:rPr lang="en-US" dirty="0" smtClean="0"/>
              <a:t>Relevance in microblog IR is multi-faceted: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scarce </a:t>
            </a:r>
            <a:r>
              <a:rPr lang="en-US" dirty="0">
                <a:solidFill>
                  <a:schemeClr val="accent1"/>
                </a:solidFill>
              </a:rPr>
              <a:t>relevance signals in content of the tweets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o</a:t>
            </a:r>
            <a:r>
              <a:rPr lang="en-US" baseline="0" dirty="0" smtClean="0">
                <a:solidFill>
                  <a:schemeClr val="accent1"/>
                </a:solidFill>
              </a:rPr>
              <a:t>ther</a:t>
            </a:r>
            <a:r>
              <a:rPr lang="en-US" dirty="0" smtClean="0">
                <a:solidFill>
                  <a:schemeClr val="accent1"/>
                </a:solidFill>
              </a:rPr>
              <a:t> factors besides content matching: tweet </a:t>
            </a:r>
            <a:r>
              <a:rPr lang="en-US" dirty="0" err="1" smtClean="0">
                <a:solidFill>
                  <a:schemeClr val="accent1"/>
                </a:solidFill>
              </a:rPr>
              <a:t>recency</a:t>
            </a:r>
            <a:r>
              <a:rPr lang="en-US" dirty="0" smtClean="0">
                <a:solidFill>
                  <a:schemeClr val="accent1"/>
                </a:solidFill>
              </a:rPr>
              <a:t>, content quality and geographical focus</a:t>
            </a:r>
            <a:endParaRPr lang="en-US" baseline="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553" y="1524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78935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opic MB04 ``Mexico drug war’’</a:t>
            </a:r>
          </a:p>
          <a:p>
            <a:r>
              <a:rPr lang="en-US" dirty="0" smtClean="0"/>
              <a:t>Terms ``</a:t>
            </a:r>
            <a:r>
              <a:rPr lang="en-US" dirty="0" err="1" smtClean="0"/>
              <a:t>mexico</a:t>
            </a:r>
            <a:r>
              <a:rPr lang="en-US" dirty="0" smtClean="0"/>
              <a:t>’’ and ``drug’’ individually occur in only about </a:t>
            </a:r>
            <a:r>
              <a:rPr lang="en-US" b="1" i="1" dirty="0" smtClean="0"/>
              <a:t>half of all relevant</a:t>
            </a:r>
            <a:r>
              <a:rPr lang="en-US" dirty="0" smtClean="0"/>
              <a:t> tweets for this topic</a:t>
            </a:r>
          </a:p>
          <a:p>
            <a:r>
              <a:rPr lang="en-US" dirty="0" smtClean="0"/>
              <a:t>Other half contains conceptually related terms (``border’’, ``catapult’’, ``pot’’, ``fire’’, ``violence’’, ``smuggler’’)</a:t>
            </a:r>
          </a:p>
          <a:p>
            <a:r>
              <a:rPr lang="en-US" dirty="0" smtClean="0"/>
              <a:t>Some relevant tweets do not include any relevant terms at all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5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Microblog retrieval: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Microblogs (like other social media documents) naturally include many different types of meta-data: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 smtClean="0">
                <a:solidFill>
                  <a:schemeClr val="accent1"/>
                </a:solidFill>
              </a:rPr>
              <a:t>opical tags (hashtags)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timestamps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g</a:t>
            </a:r>
            <a:r>
              <a:rPr lang="en-US" dirty="0" smtClean="0">
                <a:solidFill>
                  <a:schemeClr val="accent1"/>
                </a:solidFill>
              </a:rPr>
              <a:t>eographical location of Twitter users </a:t>
            </a:r>
          </a:p>
          <a:p>
            <a:r>
              <a:rPr lang="en-US" dirty="0" smtClean="0"/>
              <a:t>Microblog IR systems should leverage both lexical and non-lexical information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1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140"/>
            <a:ext cx="8229600" cy="1143000"/>
          </a:xfrm>
        </p:spPr>
        <p:txBody>
          <a:bodyPr/>
          <a:lstStyle/>
          <a:p>
            <a:r>
              <a:rPr lang="en-US" dirty="0" smtClean="0"/>
              <a:t>Microblog retrieval: 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Utilizing timestamps: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u</a:t>
            </a:r>
            <a:r>
              <a:rPr lang="en-US" dirty="0" smtClean="0">
                <a:solidFill>
                  <a:schemeClr val="accent1"/>
                </a:solidFill>
              </a:rPr>
              <a:t>se tweet as a query for document expansion via PRF [</a:t>
            </a:r>
            <a:r>
              <a:rPr lang="en-US" dirty="0" err="1" smtClean="0">
                <a:solidFill>
                  <a:schemeClr val="accent1"/>
                </a:solidFill>
              </a:rPr>
              <a:t>Efron</a:t>
            </a:r>
            <a:r>
              <a:rPr lang="en-US" dirty="0" smtClean="0">
                <a:solidFill>
                  <a:schemeClr val="accent1"/>
                </a:solidFill>
              </a:rPr>
              <a:t> et al., SIGIR’12]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dirty="0" smtClean="0">
                <a:solidFill>
                  <a:schemeClr val="accent1"/>
                </a:solidFill>
              </a:rPr>
              <a:t>e-rank initial results by estimating the temporal density of PRF documents [</a:t>
            </a:r>
            <a:r>
              <a:rPr lang="en-US" dirty="0" err="1" smtClean="0">
                <a:solidFill>
                  <a:schemeClr val="accent1"/>
                </a:solidFill>
              </a:rPr>
              <a:t>Efron</a:t>
            </a:r>
            <a:r>
              <a:rPr lang="en-US" dirty="0" smtClean="0">
                <a:solidFill>
                  <a:schemeClr val="accent1"/>
                </a:solidFill>
              </a:rPr>
              <a:t> et al., SIGIR’14]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dirty="0" smtClean="0">
                <a:solidFill>
                  <a:schemeClr val="accent1"/>
                </a:solidFill>
              </a:rPr>
              <a:t>elect PRF documents by comparing temporal profiles for query and PRF documents [</a:t>
            </a:r>
            <a:r>
              <a:rPr lang="en-US" dirty="0" err="1" smtClean="0">
                <a:solidFill>
                  <a:schemeClr val="accent1"/>
                </a:solidFill>
              </a:rPr>
              <a:t>Miyanishi</a:t>
            </a:r>
            <a:r>
              <a:rPr lang="en-US" dirty="0" smtClean="0">
                <a:solidFill>
                  <a:schemeClr val="accent1"/>
                </a:solidFill>
              </a:rPr>
              <a:t> et al., CIKM’13]</a:t>
            </a:r>
          </a:p>
          <a:p>
            <a:r>
              <a:rPr lang="en-US" dirty="0" smtClean="0"/>
              <a:t>Utilizing re-tweets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dirty="0" smtClean="0">
                <a:solidFill>
                  <a:schemeClr val="accent1"/>
                </a:solidFill>
              </a:rPr>
              <a:t>elect PRF documents based on re-tweets [Choi et al., CIKM’12]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Geographical meta-data has been relatively overlooked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0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Utilizing geographical meta-data in microblog IR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79" y="2438400"/>
            <a:ext cx="7399821" cy="3200401"/>
          </a:xfrm>
        </p:spPr>
      </p:pic>
    </p:spTree>
    <p:extLst>
      <p:ext uri="{BB962C8B-B14F-4D97-AF65-F5344CB8AC3E}">
        <p14:creationId xmlns:p14="http://schemas.microsoft.com/office/powerpoint/2010/main" val="291034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Utilizing geographical meta-data in microblog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42" y="17526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 propose two novel Latent Variable Models that utilize </a:t>
            </a:r>
            <a:r>
              <a:rPr lang="en-US" i="1" dirty="0" smtClean="0"/>
              <a:t>textual geographical locations</a:t>
            </a:r>
            <a:r>
              <a:rPr lang="en-US" dirty="0" smtClean="0"/>
              <a:t> to find topics or language models specific to those locations</a:t>
            </a:r>
          </a:p>
          <a:p>
            <a:r>
              <a:rPr lang="en-US" dirty="0" smtClean="0"/>
              <a:t>Geo-specific topics include terms that are related within a particular geographical context</a:t>
            </a:r>
          </a:p>
          <a:p>
            <a:r>
              <a:rPr lang="en-US" dirty="0" smtClean="0"/>
              <a:t>Use geo-specific topics and LMs to derive more precise,  geographically-focused document expansion LMs</a:t>
            </a:r>
          </a:p>
        </p:txBody>
      </p:sp>
    </p:spTree>
    <p:extLst>
      <p:ext uri="{BB962C8B-B14F-4D97-AF65-F5344CB8AC3E}">
        <p14:creationId xmlns:p14="http://schemas.microsoft.com/office/powerpoint/2010/main" val="227289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Utilizing geographical meta-data in microblog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733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“war” and “pot”, “war” and “catapult” are not normally strongly related word</a:t>
            </a:r>
          </a:p>
          <a:p>
            <a:r>
              <a:rPr lang="en-US" dirty="0"/>
              <a:t>h</a:t>
            </a:r>
            <a:r>
              <a:rPr lang="en-US" dirty="0" smtClean="0"/>
              <a:t>owever, in certain geographical contexts (e.g. Monterrey, Mexico) they are strongly related</a:t>
            </a:r>
          </a:p>
          <a:p>
            <a:r>
              <a:rPr lang="en-US" dirty="0"/>
              <a:t>p</a:t>
            </a:r>
            <a:r>
              <a:rPr lang="en-US" dirty="0" smtClean="0"/>
              <a:t>roposed latent variable models can be used to find sets of related terms within particular geographical contexts and introduce them into document LMs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152400"/>
            <a:ext cx="8229600" cy="1143000"/>
          </a:xfrm>
        </p:spPr>
        <p:txBody>
          <a:bodyPr/>
          <a:lstStyle/>
          <a:p>
            <a:r>
              <a:rPr lang="en-US" dirty="0" smtClean="0"/>
              <a:t>Post-hoc LDA geo-topic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400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Idea:</a:t>
            </a:r>
            <a:r>
              <a:rPr lang="en-US" dirty="0" smtClean="0"/>
              <a:t> group documents belonging to each location into a sub-collection and fit LDA on each sub-collection</a:t>
            </a:r>
          </a:p>
          <a:p>
            <a:r>
              <a:rPr lang="en-US" b="1" dirty="0" smtClean="0"/>
              <a:t>PH-GLDA:</a:t>
            </a:r>
            <a:r>
              <a:rPr lang="en-US" dirty="0" smtClean="0"/>
              <a:t> determines the number of topics for all locations by optimizing global collection perplexity</a:t>
            </a:r>
          </a:p>
          <a:p>
            <a:r>
              <a:rPr lang="en-US" b="1" dirty="0" smtClean="0"/>
              <a:t>OPT-GLDA:</a:t>
            </a:r>
            <a:r>
              <a:rPr lang="en-US" dirty="0" smtClean="0"/>
              <a:t> determines the optimal number of topics for each location sub-collection by optimizing sub-collection perplexity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8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ECIR15</Template>
  <TotalTime>681</TotalTime>
  <Words>749</Words>
  <Application>Microsoft Office PowerPoint</Application>
  <PresentationFormat>On-screen Show (4:3)</PresentationFormat>
  <Paragraphs>122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Office Theme</vt:lpstr>
      <vt:lpstr>Geographical Latent Variable Models for Microblog Retrieval</vt:lpstr>
      <vt:lpstr>Microblog retrieval: challenges</vt:lpstr>
      <vt:lpstr>Example</vt:lpstr>
      <vt:lpstr>Microblog retrieval: opportunities</vt:lpstr>
      <vt:lpstr>Microblog retrieval: prior work</vt:lpstr>
      <vt:lpstr>Utilizing geographical meta-data in microblog IR</vt:lpstr>
      <vt:lpstr>Utilizing geographical meta-data in microblog IR</vt:lpstr>
      <vt:lpstr>Utilizing geographical meta-data in microblog IR</vt:lpstr>
      <vt:lpstr>Post-hoc LDA geo-topic models</vt:lpstr>
      <vt:lpstr>Geographical Latent Term Allocation</vt:lpstr>
      <vt:lpstr>PowerPoint Presentation</vt:lpstr>
      <vt:lpstr>Document expansion LMs</vt:lpstr>
      <vt:lpstr>Experiments</vt:lpstr>
      <vt:lpstr>Topics</vt:lpstr>
      <vt:lpstr>Training</vt:lpstr>
      <vt:lpstr>Testing</vt:lpstr>
      <vt:lpstr>Topic by topic comparison</vt:lpstr>
      <vt:lpstr>Summary</vt:lpstr>
      <vt:lpstr>Thank you!</vt:lpstr>
    </vt:vector>
  </TitlesOfParts>
  <Manager/>
  <Company>The University of Texas at Austin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Geographical Latent Variable Models for Microblog Retrieval</dc:title>
  <dc:subject/>
  <dc:creator>Alex</dc:creator>
  <cp:keywords/>
  <dc:description/>
  <cp:lastModifiedBy>Alex</cp:lastModifiedBy>
  <cp:revision>40</cp:revision>
  <dcterms:created xsi:type="dcterms:W3CDTF">2015-03-28T17:31:10Z</dcterms:created>
  <dcterms:modified xsi:type="dcterms:W3CDTF">2015-12-10T15:23:39Z</dcterms:modified>
  <cp:category/>
</cp:coreProperties>
</file>