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82" r:id="rId5"/>
    <p:sldId id="263" r:id="rId6"/>
    <p:sldId id="289" r:id="rId7"/>
    <p:sldId id="290" r:id="rId8"/>
    <p:sldId id="291" r:id="rId9"/>
    <p:sldId id="262" r:id="rId10"/>
    <p:sldId id="296" r:id="rId11"/>
    <p:sldId id="264" r:id="rId12"/>
    <p:sldId id="265" r:id="rId13"/>
    <p:sldId id="266" r:id="rId14"/>
    <p:sldId id="267" r:id="rId15"/>
    <p:sldId id="268" r:id="rId16"/>
    <p:sldId id="269" r:id="rId17"/>
    <p:sldId id="270" r:id="rId18"/>
    <p:sldId id="271" r:id="rId19"/>
    <p:sldId id="29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BF5"/>
    <a:srgbClr val="CCD5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01" autoAdjust="0"/>
    <p:restoredTop sz="94660"/>
  </p:normalViewPr>
  <p:slideViewPr>
    <p:cSldViewPr>
      <p:cViewPr>
        <p:scale>
          <a:sx n="81" d="100"/>
          <a:sy n="81" d="100"/>
        </p:scale>
        <p:origin x="-396" y="3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7A5F9C-8E10-4C0E-B44B-A56B51FAF25A}" type="datetimeFigureOut">
              <a:rPr lang="en-US" smtClean="0"/>
              <a:t>7/25/2011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BD7109-02D1-4FAD-8C33-EF194E780E65}" type="slidenum">
              <a:rPr lang="en-US" smtClean="0"/>
              <a:t>‹#›</a:t>
            </a:fld>
            <a:endParaRPr lang="en-US"/>
          </a:p>
        </p:txBody>
      </p:sp>
    </p:spTree>
    <p:extLst>
      <p:ext uri="{BB962C8B-B14F-4D97-AF65-F5344CB8AC3E}">
        <p14:creationId xmlns:p14="http://schemas.microsoft.com/office/powerpoint/2010/main" val="1374321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Information needs of</a:t>
            </a:r>
            <a:r>
              <a:rPr lang="en-US" baseline="0" dirty="0" smtClean="0"/>
              <a:t> search engine users vary in complexity. Simple search tasks (like finding a person’s home page or social networking site)</a:t>
            </a:r>
          </a:p>
          <a:p>
            <a:endParaRPr lang="en-US" baseline="0" dirty="0" smtClean="0"/>
          </a:p>
          <a:p>
            <a:r>
              <a:rPr lang="en-US" baseline="0" dirty="0" smtClean="0"/>
              <a:t>Complex of cross-session tasks</a:t>
            </a:r>
            <a:endParaRPr lang="en-US" dirty="0"/>
          </a:p>
        </p:txBody>
      </p:sp>
      <p:sp>
        <p:nvSpPr>
          <p:cNvPr id="4" name="Slide Number Placeholder 3"/>
          <p:cNvSpPr>
            <a:spLocks noGrp="1"/>
          </p:cNvSpPr>
          <p:nvPr>
            <p:ph type="sldNum" sz="quarter" idx="10"/>
          </p:nvPr>
        </p:nvSpPr>
        <p:spPr/>
        <p:txBody>
          <a:bodyPr/>
          <a:lstStyle/>
          <a:p>
            <a:fld id="{49BD7109-02D1-4FAD-8C33-EF194E780E65}" type="slidenum">
              <a:rPr lang="en-US" smtClean="0"/>
              <a:t>2</a:t>
            </a:fld>
            <a:endParaRPr lang="en-US"/>
          </a:p>
        </p:txBody>
      </p:sp>
    </p:spTree>
    <p:extLst>
      <p:ext uri="{BB962C8B-B14F-4D97-AF65-F5344CB8AC3E}">
        <p14:creationId xmlns:p14="http://schemas.microsoft.com/office/powerpoint/2010/main" val="3378992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Define early dominant task</a:t>
            </a:r>
            <a:endParaRPr lang="en-US" dirty="0"/>
          </a:p>
        </p:txBody>
      </p:sp>
      <p:sp>
        <p:nvSpPr>
          <p:cNvPr id="4" name="Slide Number Placeholder 3"/>
          <p:cNvSpPr>
            <a:spLocks noGrp="1"/>
          </p:cNvSpPr>
          <p:nvPr>
            <p:ph type="sldNum" sz="quarter" idx="10"/>
          </p:nvPr>
        </p:nvSpPr>
        <p:spPr/>
        <p:txBody>
          <a:bodyPr/>
          <a:lstStyle/>
          <a:p>
            <a:fld id="{49BD7109-02D1-4FAD-8C33-EF194E780E65}" type="slidenum">
              <a:rPr lang="en-US" smtClean="0"/>
              <a:t>4</a:t>
            </a:fld>
            <a:endParaRPr lang="en-US"/>
          </a:p>
        </p:txBody>
      </p:sp>
    </p:spTree>
    <p:extLst>
      <p:ext uri="{BB962C8B-B14F-4D97-AF65-F5344CB8AC3E}">
        <p14:creationId xmlns:p14="http://schemas.microsoft.com/office/powerpoint/2010/main" val="138888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Define early dominant task</a:t>
            </a:r>
            <a:endParaRPr lang="en-US" dirty="0"/>
          </a:p>
        </p:txBody>
      </p:sp>
      <p:sp>
        <p:nvSpPr>
          <p:cNvPr id="4" name="Slide Number Placeholder 3"/>
          <p:cNvSpPr>
            <a:spLocks noGrp="1"/>
          </p:cNvSpPr>
          <p:nvPr>
            <p:ph type="sldNum" sz="quarter" idx="10"/>
          </p:nvPr>
        </p:nvSpPr>
        <p:spPr/>
        <p:txBody>
          <a:bodyPr/>
          <a:lstStyle/>
          <a:p>
            <a:fld id="{49BD7109-02D1-4FAD-8C33-EF194E780E65}" type="slidenum">
              <a:rPr lang="en-US" smtClean="0"/>
              <a:t>6</a:t>
            </a:fld>
            <a:endParaRPr lang="en-US"/>
          </a:p>
        </p:txBody>
      </p:sp>
    </p:spTree>
    <p:extLst>
      <p:ext uri="{BB962C8B-B14F-4D97-AF65-F5344CB8AC3E}">
        <p14:creationId xmlns:p14="http://schemas.microsoft.com/office/powerpoint/2010/main" val="138888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Define early dominant task</a:t>
            </a:r>
            <a:endParaRPr lang="en-US" dirty="0"/>
          </a:p>
        </p:txBody>
      </p:sp>
      <p:sp>
        <p:nvSpPr>
          <p:cNvPr id="4" name="Slide Number Placeholder 3"/>
          <p:cNvSpPr>
            <a:spLocks noGrp="1"/>
          </p:cNvSpPr>
          <p:nvPr>
            <p:ph type="sldNum" sz="quarter" idx="10"/>
          </p:nvPr>
        </p:nvSpPr>
        <p:spPr/>
        <p:txBody>
          <a:bodyPr/>
          <a:lstStyle/>
          <a:p>
            <a:fld id="{49BD7109-02D1-4FAD-8C33-EF194E780E65}" type="slidenum">
              <a:rPr lang="en-US" smtClean="0"/>
              <a:t>7</a:t>
            </a:fld>
            <a:endParaRPr lang="en-US"/>
          </a:p>
        </p:txBody>
      </p:sp>
    </p:spTree>
    <p:extLst>
      <p:ext uri="{BB962C8B-B14F-4D97-AF65-F5344CB8AC3E}">
        <p14:creationId xmlns:p14="http://schemas.microsoft.com/office/powerpoint/2010/main" val="138888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Define early dominant task</a:t>
            </a:r>
            <a:endParaRPr lang="en-US" dirty="0"/>
          </a:p>
        </p:txBody>
      </p:sp>
      <p:sp>
        <p:nvSpPr>
          <p:cNvPr id="4" name="Slide Number Placeholder 3"/>
          <p:cNvSpPr>
            <a:spLocks noGrp="1"/>
          </p:cNvSpPr>
          <p:nvPr>
            <p:ph type="sldNum" sz="quarter" idx="10"/>
          </p:nvPr>
        </p:nvSpPr>
        <p:spPr/>
        <p:txBody>
          <a:bodyPr/>
          <a:lstStyle/>
          <a:p>
            <a:fld id="{49BD7109-02D1-4FAD-8C33-EF194E780E65}" type="slidenum">
              <a:rPr lang="en-US" smtClean="0"/>
              <a:t>8</a:t>
            </a:fld>
            <a:endParaRPr lang="en-US"/>
          </a:p>
        </p:txBody>
      </p:sp>
    </p:spTree>
    <p:extLst>
      <p:ext uri="{BB962C8B-B14F-4D97-AF65-F5344CB8AC3E}">
        <p14:creationId xmlns:p14="http://schemas.microsoft.com/office/powerpoint/2010/main" val="138888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LR model might be more applicable for high-precision tasks such as suggesting related queries</a:t>
            </a:r>
          </a:p>
          <a:p>
            <a:endParaRPr lang="en-US" dirty="0"/>
          </a:p>
        </p:txBody>
      </p:sp>
      <p:sp>
        <p:nvSpPr>
          <p:cNvPr id="4" name="Slide Number Placeholder 3"/>
          <p:cNvSpPr>
            <a:spLocks noGrp="1"/>
          </p:cNvSpPr>
          <p:nvPr>
            <p:ph type="sldNum" sz="quarter" idx="10"/>
          </p:nvPr>
        </p:nvSpPr>
        <p:spPr/>
        <p:txBody>
          <a:bodyPr/>
          <a:lstStyle/>
          <a:p>
            <a:fld id="{8C2F2F3F-513C-46D1-BAA9-7F5304FD56E7}" type="slidenum">
              <a:rPr lang="en-US" smtClean="0"/>
              <a:t>13</a:t>
            </a:fld>
            <a:endParaRPr lang="en-US"/>
          </a:p>
        </p:txBody>
      </p:sp>
    </p:spTree>
    <p:extLst>
      <p:ext uri="{BB962C8B-B14F-4D97-AF65-F5344CB8AC3E}">
        <p14:creationId xmlns:p14="http://schemas.microsoft.com/office/powerpoint/2010/main" val="3412826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predictive features reflect two aspects of a cross-session task: (i) user satisfaction</a:t>
            </a:r>
            <a:r>
              <a:rPr lang="en-US" baseline="0" dirty="0" smtClean="0"/>
              <a:t> with the presented search results (captured by the click-through rate: the more the user clicks the less likely she is to return to the task) and (ii) the difficulty of the task itself (number of queries issued, time between successive queries, dwell time)</a:t>
            </a:r>
            <a:endParaRPr lang="en-US" dirty="0"/>
          </a:p>
        </p:txBody>
      </p:sp>
      <p:sp>
        <p:nvSpPr>
          <p:cNvPr id="4" name="Slide Number Placeholder 3"/>
          <p:cNvSpPr>
            <a:spLocks noGrp="1"/>
          </p:cNvSpPr>
          <p:nvPr>
            <p:ph type="sldNum" sz="quarter" idx="10"/>
          </p:nvPr>
        </p:nvSpPr>
        <p:spPr/>
        <p:txBody>
          <a:bodyPr/>
          <a:lstStyle/>
          <a:p>
            <a:fld id="{8C2F2F3F-513C-46D1-BAA9-7F5304FD56E7}" type="slidenum">
              <a:rPr lang="en-US" smtClean="0"/>
              <a:t>18</a:t>
            </a:fld>
            <a:endParaRPr lang="en-US"/>
          </a:p>
        </p:txBody>
      </p:sp>
    </p:spTree>
    <p:extLst>
      <p:ext uri="{BB962C8B-B14F-4D97-AF65-F5344CB8AC3E}">
        <p14:creationId xmlns:p14="http://schemas.microsoft.com/office/powerpoint/2010/main" val="3884257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D76458B-5A10-4F6A-80A2-ABECFCA1E5F2}" type="datetime1">
              <a:rPr lang="en-US" smtClean="0"/>
              <a:t>7/25/2011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EDA07E0-340C-4D6B-9E13-9CA01CBB1DF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80E0EF6-A8B1-4477-BF03-4B6F649A1595}" type="datetime1">
              <a:rPr lang="en-US" smtClean="0"/>
              <a:t>7/25/2011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DA07E0-340C-4D6B-9E13-9CA01CBB1DF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0EBD71-5DB0-4085-90DE-6E50DE1C70CD}" type="datetime1">
              <a:rPr lang="en-US" smtClean="0"/>
              <a:t>7/25/2011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DA07E0-340C-4D6B-9E13-9CA01CBB1DF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82A57F-CC16-4EDB-9853-121094376984}" type="datetime1">
              <a:rPr lang="en-US" smtClean="0"/>
              <a:t>7/25/2011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DA07E0-340C-4D6B-9E13-9CA01CBB1DF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EF5087B-CDB1-4907-889A-A8F705D50072}" type="datetime1">
              <a:rPr lang="en-US" smtClean="0"/>
              <a:t>7/25/2011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DA07E0-340C-4D6B-9E13-9CA01CBB1DF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C7BD97D-15E8-4CDB-8E03-CB693A7E12B3}" type="datetime1">
              <a:rPr lang="en-US" smtClean="0"/>
              <a:t>7/25/2011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DA07E0-340C-4D6B-9E13-9CA01CBB1DF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AD61A4A-B19F-4500-BB54-2140B129F6B5}" type="datetime1">
              <a:rPr lang="en-US" smtClean="0"/>
              <a:t>7/25/2011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DA07E0-340C-4D6B-9E13-9CA01CBB1DF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0A0BEFF-E27B-42A1-9E76-DB923B127930}" type="datetime1">
              <a:rPr lang="en-US" smtClean="0"/>
              <a:t>7/25/2011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DA07E0-340C-4D6B-9E13-9CA01CBB1DF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FA1530-144E-460E-A35F-32F4700D7D76}" type="datetime1">
              <a:rPr lang="en-US" smtClean="0"/>
              <a:t>7/25/2011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DA07E0-340C-4D6B-9E13-9CA01CBB1DF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12B165-B3B9-40D5-8F84-75F6B0F45987}" type="datetime1">
              <a:rPr lang="en-US" smtClean="0"/>
              <a:t>7/25/2011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DA07E0-340C-4D6B-9E13-9CA01CBB1DF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830C118-E28B-4CF0-AE0D-12C2148D9BD0}" type="datetime1">
              <a:rPr lang="en-US" smtClean="0"/>
              <a:t>7/25/2011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EDA07E0-340C-4D6B-9E13-9CA01CBB1DF0}"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21458B5-F686-4719-940D-BC8EDFD7C2C7}" type="datetime1">
              <a:rPr lang="en-US" smtClean="0"/>
              <a:t>7/25/2011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EDA07E0-340C-4D6B-9E13-9CA01CBB1DF0}"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752600"/>
            <a:ext cx="7851648" cy="1828800"/>
          </a:xfrm>
        </p:spPr>
        <p:txBody>
          <a:bodyPr>
            <a:normAutofit/>
          </a:bodyPr>
          <a:lstStyle/>
          <a:p>
            <a:pPr algn="ctr"/>
            <a:r>
              <a:rPr lang="en-US" dirty="0" smtClean="0"/>
              <a:t>Modeling and Analysis of Cross-Session Search Tasks</a:t>
            </a:r>
            <a:endParaRPr lang="en-US" dirty="0"/>
          </a:p>
        </p:txBody>
      </p:sp>
      <p:sp>
        <p:nvSpPr>
          <p:cNvPr id="3" name="Subtitle 2"/>
          <p:cNvSpPr>
            <a:spLocks noGrp="1"/>
          </p:cNvSpPr>
          <p:nvPr>
            <p:ph type="subTitle" idx="1"/>
          </p:nvPr>
        </p:nvSpPr>
        <p:spPr>
          <a:xfrm>
            <a:off x="609600" y="4343400"/>
            <a:ext cx="7778496" cy="2286000"/>
          </a:xfrm>
        </p:spPr>
        <p:txBody>
          <a:bodyPr>
            <a:normAutofit lnSpcReduction="10000"/>
          </a:bodyPr>
          <a:lstStyle/>
          <a:p>
            <a:pPr algn="l"/>
            <a:r>
              <a:rPr lang="en-US" dirty="0" smtClean="0"/>
              <a:t>Alexander Kotov, UIUC</a:t>
            </a:r>
          </a:p>
          <a:p>
            <a:pPr algn="l"/>
            <a:r>
              <a:rPr lang="en-US" dirty="0" smtClean="0"/>
              <a:t>Paul N. Bennett, Microsoft Research</a:t>
            </a:r>
            <a:r>
              <a:rPr lang="en-US" baseline="30000" dirty="0" smtClean="0"/>
              <a:t>*</a:t>
            </a:r>
          </a:p>
          <a:p>
            <a:pPr algn="l"/>
            <a:r>
              <a:rPr lang="en-US" dirty="0" smtClean="0"/>
              <a:t>Ryen W. White</a:t>
            </a:r>
            <a:r>
              <a:rPr lang="en-US" baseline="30000" dirty="0" smtClean="0"/>
              <a:t>*</a:t>
            </a:r>
          </a:p>
          <a:p>
            <a:pPr algn="l"/>
            <a:r>
              <a:rPr lang="en-US" dirty="0" smtClean="0"/>
              <a:t>Susan T. Dumais</a:t>
            </a:r>
            <a:r>
              <a:rPr lang="en-US" baseline="30000" dirty="0" smtClean="0"/>
              <a:t>*</a:t>
            </a:r>
          </a:p>
          <a:p>
            <a:pPr algn="l"/>
            <a:r>
              <a:rPr lang="en-US" dirty="0" smtClean="0"/>
              <a:t>Jaime </a:t>
            </a:r>
            <a:r>
              <a:rPr lang="en-US" dirty="0" err="1" smtClean="0"/>
              <a:t>Teevan</a:t>
            </a:r>
            <a:r>
              <a:rPr lang="en-US" baseline="30000" dirty="0"/>
              <a:t>*</a:t>
            </a:r>
          </a:p>
        </p:txBody>
      </p:sp>
      <p:sp>
        <p:nvSpPr>
          <p:cNvPr id="4" name="Slide Number Placeholder 3"/>
          <p:cNvSpPr>
            <a:spLocks noGrp="1"/>
          </p:cNvSpPr>
          <p:nvPr>
            <p:ph type="sldNum" sz="quarter" idx="12"/>
          </p:nvPr>
        </p:nvSpPr>
        <p:spPr/>
        <p:txBody>
          <a:bodyPr/>
          <a:lstStyle/>
          <a:p>
            <a:fld id="{7EDA07E0-340C-4D6B-9E13-9CA01CBB1DF0}" type="slidenum">
              <a:rPr lang="en-US" smtClean="0"/>
              <a:t>1</a:t>
            </a:fld>
            <a:endParaRPr lang="en-US"/>
          </a:p>
        </p:txBody>
      </p:sp>
    </p:spTree>
    <p:extLst>
      <p:ext uri="{BB962C8B-B14F-4D97-AF65-F5344CB8AC3E}">
        <p14:creationId xmlns:p14="http://schemas.microsoft.com/office/powerpoint/2010/main" val="38676708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32688"/>
          </a:xfrm>
        </p:spPr>
        <p:txBody>
          <a:bodyPr>
            <a:normAutofit/>
          </a:bodyPr>
          <a:lstStyle/>
          <a:p>
            <a:r>
              <a:rPr lang="en-US" dirty="0" smtClean="0"/>
              <a:t>Prediction Tasks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981200"/>
                <a:ext cx="8229600" cy="4084320"/>
              </a:xfrm>
            </p:spPr>
            <p:txBody>
              <a:bodyPr>
                <a:normAutofit fontScale="92500" lnSpcReduction="20000"/>
              </a:bodyPr>
              <a:lstStyle/>
              <a:p>
                <a:r>
                  <a:rPr lang="en-US" b="1" dirty="0" smtClean="0"/>
                  <a:t>Same Task</a:t>
                </a:r>
                <a:r>
                  <a:rPr lang="en-US" dirty="0" smtClean="0"/>
                  <a:t>: </a:t>
                </a:r>
              </a:p>
              <a:p>
                <a:pPr lvl="1"/>
                <a:r>
                  <a:rPr lang="en-US" dirty="0" smtClean="0"/>
                  <a:t>Pairwise prediction: for every pair of queries in user’s history </a:t>
                </a:r>
                <a14:m>
                  <m:oMath xmlns:m="http://schemas.openxmlformats.org/officeDocument/2006/math">
                    <m:d>
                      <m:dPr>
                        <m:begChr m:val="⟨"/>
                        <m:endChr m:val="⟩"/>
                        <m:ctrlPr>
                          <a:rPr lang="en-US" i="1" dirty="0" smtClean="0">
                            <a:latin typeface="Cambria Math"/>
                          </a:rPr>
                        </m:ctrlPr>
                      </m:dPr>
                      <m:e>
                        <m:sSub>
                          <m:sSubPr>
                            <m:ctrlPr>
                              <a:rPr lang="en-US" i="1" dirty="0" smtClean="0">
                                <a:latin typeface="Cambria Math"/>
                              </a:rPr>
                            </m:ctrlPr>
                          </m:sSubPr>
                          <m:e>
                            <m:r>
                              <a:rPr lang="en-US" b="0" i="1" dirty="0" smtClean="0">
                                <a:latin typeface="Cambria Math"/>
                              </a:rPr>
                              <m:t>𝑞</m:t>
                            </m:r>
                          </m:e>
                          <m:sub>
                            <m:r>
                              <a:rPr lang="en-US" b="0" i="1" dirty="0" smtClean="0">
                                <a:latin typeface="Cambria Math"/>
                              </a:rPr>
                              <m:t>𝑖</m:t>
                            </m:r>
                          </m:sub>
                        </m:sSub>
                        <m:r>
                          <a:rPr lang="en-US" b="0" i="1" dirty="0" smtClean="0">
                            <a:latin typeface="Cambria Math"/>
                          </a:rPr>
                          <m:t>,</m:t>
                        </m:r>
                        <m:sSub>
                          <m:sSubPr>
                            <m:ctrlPr>
                              <a:rPr lang="en-US" b="0" i="1" dirty="0" smtClean="0">
                                <a:latin typeface="Cambria Math"/>
                              </a:rPr>
                            </m:ctrlPr>
                          </m:sSubPr>
                          <m:e>
                            <m:r>
                              <a:rPr lang="en-US" b="0" i="1" dirty="0" smtClean="0">
                                <a:latin typeface="Cambria Math"/>
                              </a:rPr>
                              <m:t>𝑞</m:t>
                            </m:r>
                          </m:e>
                          <m:sub>
                            <m:r>
                              <a:rPr lang="en-US" b="0" i="1" dirty="0" smtClean="0">
                                <a:latin typeface="Cambria Math"/>
                              </a:rPr>
                              <m:t>𝑗</m:t>
                            </m:r>
                          </m:sub>
                        </m:sSub>
                      </m:e>
                    </m:d>
                  </m:oMath>
                </a14:m>
                <a:r>
                  <a:rPr lang="en-US" dirty="0" smtClean="0"/>
                  <a:t> where </a:t>
                </a:r>
                <a14:m>
                  <m:oMath xmlns:m="http://schemas.openxmlformats.org/officeDocument/2006/math">
                    <m:sSub>
                      <m:sSubPr>
                        <m:ctrlPr>
                          <a:rPr lang="en-US" i="1" dirty="0">
                            <a:latin typeface="Cambria Math"/>
                          </a:rPr>
                        </m:ctrlPr>
                      </m:sSubPr>
                      <m:e>
                        <m:r>
                          <a:rPr lang="en-US" i="1" dirty="0">
                            <a:latin typeface="Cambria Math"/>
                          </a:rPr>
                          <m:t>𝑞</m:t>
                        </m:r>
                      </m:e>
                      <m:sub>
                        <m:r>
                          <a:rPr lang="en-US" i="1" dirty="0">
                            <a:latin typeface="Cambria Math"/>
                          </a:rPr>
                          <m:t>𝑖</m:t>
                        </m:r>
                      </m:sub>
                    </m:sSub>
                  </m:oMath>
                </a14:m>
                <a:r>
                  <a:rPr lang="en-US" dirty="0" smtClean="0"/>
                  <a:t> preceded </a:t>
                </a:r>
                <a14:m>
                  <m:oMath xmlns:m="http://schemas.openxmlformats.org/officeDocument/2006/math">
                    <m:sSub>
                      <m:sSubPr>
                        <m:ctrlPr>
                          <a:rPr lang="en-US" i="1" dirty="0">
                            <a:latin typeface="Cambria Math"/>
                          </a:rPr>
                        </m:ctrlPr>
                      </m:sSubPr>
                      <m:e>
                        <m:r>
                          <a:rPr lang="en-US" i="1" dirty="0">
                            <a:latin typeface="Cambria Math"/>
                          </a:rPr>
                          <m:t>𝑞</m:t>
                        </m:r>
                      </m:e>
                      <m:sub>
                        <m:r>
                          <a:rPr lang="en-US" i="1" dirty="0">
                            <a:latin typeface="Cambria Math"/>
                          </a:rPr>
                          <m:t>𝑗</m:t>
                        </m:r>
                      </m:sub>
                    </m:sSub>
                  </m:oMath>
                </a14:m>
                <a:r>
                  <a:rPr lang="en-US" dirty="0" smtClean="0"/>
                  <a:t> in time, predict whether </a:t>
                </a:r>
                <a14:m>
                  <m:oMath xmlns:m="http://schemas.openxmlformats.org/officeDocument/2006/math">
                    <m:sSub>
                      <m:sSubPr>
                        <m:ctrlPr>
                          <a:rPr lang="en-US" i="1" dirty="0">
                            <a:latin typeface="Cambria Math"/>
                          </a:rPr>
                        </m:ctrlPr>
                      </m:sSubPr>
                      <m:e>
                        <m:r>
                          <a:rPr lang="en-US" i="1" dirty="0">
                            <a:latin typeface="Cambria Math"/>
                          </a:rPr>
                          <m:t>𝑞</m:t>
                        </m:r>
                      </m:e>
                      <m:sub>
                        <m:r>
                          <a:rPr lang="en-US" b="0" i="1" dirty="0" smtClean="0">
                            <a:latin typeface="Cambria Math"/>
                          </a:rPr>
                          <m:t>𝑖</m:t>
                        </m:r>
                      </m:sub>
                    </m:sSub>
                  </m:oMath>
                </a14:m>
                <a:r>
                  <a:rPr lang="en-US" dirty="0" smtClean="0"/>
                  <a:t> and </a:t>
                </a:r>
                <a14:m>
                  <m:oMath xmlns:m="http://schemas.openxmlformats.org/officeDocument/2006/math">
                    <m:sSub>
                      <m:sSubPr>
                        <m:ctrlPr>
                          <a:rPr lang="en-US" i="1" dirty="0">
                            <a:latin typeface="Cambria Math"/>
                          </a:rPr>
                        </m:ctrlPr>
                      </m:sSubPr>
                      <m:e>
                        <m:r>
                          <a:rPr lang="en-US" i="1" dirty="0">
                            <a:latin typeface="Cambria Math"/>
                          </a:rPr>
                          <m:t>𝑞</m:t>
                        </m:r>
                      </m:e>
                      <m:sub>
                        <m:r>
                          <a:rPr lang="en-US" b="0" i="1" dirty="0" smtClean="0">
                            <a:latin typeface="Cambria Math"/>
                          </a:rPr>
                          <m:t>𝑗</m:t>
                        </m:r>
                      </m:sub>
                    </m:sSub>
                  </m:oMath>
                </a14:m>
                <a:r>
                  <a:rPr lang="en-US" dirty="0" smtClean="0"/>
                  <a:t> are </a:t>
                </a:r>
                <a:r>
                  <a:rPr lang="en-US" i="1" dirty="0" smtClean="0"/>
                  <a:t>both</a:t>
                </a:r>
                <a:r>
                  <a:rPr lang="en-US" dirty="0" smtClean="0"/>
                  <a:t> on the early dominant task.</a:t>
                </a:r>
              </a:p>
              <a:p>
                <a:pPr lvl="2"/>
                <a:r>
                  <a:rPr lang="en-US" dirty="0" smtClean="0"/>
                  <a:t>Do not consider pairs where neither are on early dominant task.</a:t>
                </a:r>
              </a:p>
              <a:p>
                <a:pPr lvl="1"/>
                <a:r>
                  <a:rPr lang="en-US" dirty="0" smtClean="0"/>
                  <a:t>Macro-averaging gives equal weight to each query rather than each pair to avoid giving heavier weight to later queries.</a:t>
                </a:r>
                <a:br>
                  <a:rPr lang="en-US" dirty="0" smtClean="0"/>
                </a:br>
                <a:endParaRPr lang="en-US" dirty="0" smtClean="0"/>
              </a:p>
              <a:p>
                <a:r>
                  <a:rPr lang="en-US" b="1" dirty="0" smtClean="0"/>
                  <a:t>Task Continuation</a:t>
                </a:r>
                <a:r>
                  <a:rPr lang="en-US" dirty="0" smtClean="0"/>
                  <a:t>: </a:t>
                </a:r>
                <a:endParaRPr lang="en-US" dirty="0"/>
              </a:p>
              <a:p>
                <a:pPr lvl="1"/>
                <a:r>
                  <a:rPr lang="en-US" dirty="0" smtClean="0"/>
                  <a:t>Given first two days of user’s history with queries labeled as early dominant, predict whether the user will continue the early dominant task in the next five days.</a:t>
                </a:r>
              </a:p>
              <a:p>
                <a:pPr lvl="1"/>
                <a:r>
                  <a:rPr lang="en-US" dirty="0"/>
                  <a:t>One prediction per user.</a:t>
                </a:r>
              </a:p>
              <a:p>
                <a:pPr lvl="1"/>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981200"/>
                <a:ext cx="8229600" cy="4084320"/>
              </a:xfrm>
              <a:blipFill rotWithShape="1">
                <a:blip r:embed="rId2"/>
                <a:stretch>
                  <a:fillRect l="-741" t="-2836" r="-741" b="-238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83DD66C-4680-469A-8589-27C5369748F7}" type="slidenum">
              <a:rPr lang="en-US" smtClean="0"/>
              <a:t>10</a:t>
            </a:fld>
            <a:endParaRPr lang="en-US"/>
          </a:p>
        </p:txBody>
      </p:sp>
    </p:spTree>
    <p:extLst>
      <p:ext uri="{BB962C8B-B14F-4D97-AF65-F5344CB8AC3E}">
        <p14:creationId xmlns:p14="http://schemas.microsoft.com/office/powerpoint/2010/main" val="248443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smtClean="0"/>
              <a:t>Same Task Features</a:t>
            </a:r>
            <a:endParaRPr lang="en-US" dirty="0"/>
          </a:p>
        </p:txBody>
      </p:sp>
      <p:sp>
        <p:nvSpPr>
          <p:cNvPr id="3" name="Content Placeholder 2"/>
          <p:cNvSpPr>
            <a:spLocks noGrp="1"/>
          </p:cNvSpPr>
          <p:nvPr>
            <p:ph idx="1"/>
          </p:nvPr>
        </p:nvSpPr>
        <p:spPr>
          <a:xfrm>
            <a:off x="457200" y="2011680"/>
            <a:ext cx="8229600" cy="4389120"/>
          </a:xfrm>
        </p:spPr>
        <p:txBody>
          <a:bodyPr>
            <a:normAutofit fontScale="77500" lnSpcReduction="20000"/>
          </a:bodyPr>
          <a:lstStyle/>
          <a:p>
            <a:r>
              <a:rPr lang="en-US" b="1" dirty="0" smtClean="0"/>
              <a:t>Query-based:</a:t>
            </a:r>
            <a:r>
              <a:rPr lang="en-US" dirty="0" smtClean="0"/>
              <a:t>  </a:t>
            </a:r>
          </a:p>
          <a:p>
            <a:pPr lvl="1"/>
            <a:r>
              <a:rPr lang="en-US" dirty="0" smtClean="0"/>
              <a:t>Descriptiveness: query length (terms/chars), </a:t>
            </a:r>
          </a:p>
          <a:p>
            <a:pPr lvl="1"/>
            <a:r>
              <a:rPr lang="en-US" dirty="0" smtClean="0"/>
              <a:t>Engagement: # clicks on top 10 results, </a:t>
            </a:r>
          </a:p>
          <a:p>
            <a:pPr lvl="1"/>
            <a:r>
              <a:rPr lang="en-US" dirty="0" smtClean="0"/>
              <a:t>Examination: min/max position of clicked results</a:t>
            </a:r>
          </a:p>
          <a:p>
            <a:r>
              <a:rPr lang="en-US" b="1" dirty="0" smtClean="0"/>
              <a:t>Session-based:</a:t>
            </a:r>
            <a:r>
              <a:rPr lang="en-US" dirty="0" smtClean="0"/>
              <a:t> </a:t>
            </a:r>
          </a:p>
          <a:p>
            <a:pPr lvl="1"/>
            <a:r>
              <a:rPr lang="en-US" dirty="0" smtClean="0"/>
              <a:t>Activity/Engagement: # queries/clicks/time since the beginning of a session,</a:t>
            </a:r>
          </a:p>
          <a:p>
            <a:pPr lvl="1"/>
            <a:r>
              <a:rPr lang="en-US" dirty="0" smtClean="0"/>
              <a:t>Similarity: presence of same/subset/superset query in session</a:t>
            </a:r>
          </a:p>
          <a:p>
            <a:r>
              <a:rPr lang="en-US" b="1" dirty="0" smtClean="0"/>
              <a:t>History-based:</a:t>
            </a:r>
            <a:endParaRPr lang="en-US" dirty="0"/>
          </a:p>
          <a:p>
            <a:pPr lvl="1"/>
            <a:r>
              <a:rPr lang="en-US" dirty="0" smtClean="0"/>
              <a:t>Activity/Engagement: # sessions/queries/clicks in history</a:t>
            </a:r>
          </a:p>
          <a:p>
            <a:pPr lvl="1"/>
            <a:r>
              <a:rPr lang="en-US" dirty="0" smtClean="0"/>
              <a:t>Similarity: presence of same/subset/superset query in history</a:t>
            </a:r>
          </a:p>
          <a:p>
            <a:r>
              <a:rPr lang="en-US" b="1" dirty="0" smtClean="0"/>
              <a:t>Pair-wise:</a:t>
            </a:r>
            <a:r>
              <a:rPr lang="en-US" dirty="0" smtClean="0"/>
              <a:t> </a:t>
            </a:r>
          </a:p>
          <a:p>
            <a:pPr lvl="1"/>
            <a:r>
              <a:rPr lang="en-US" dirty="0" smtClean="0"/>
              <a:t>Similarity: # overlapping terms/</a:t>
            </a:r>
            <a:r>
              <a:rPr lang="en-US" dirty="0" err="1" smtClean="0"/>
              <a:t>Jaccard</a:t>
            </a:r>
            <a:r>
              <a:rPr lang="en-US" dirty="0" smtClean="0"/>
              <a:t> coefficient/</a:t>
            </a:r>
            <a:r>
              <a:rPr lang="en-US" dirty="0" err="1" smtClean="0"/>
              <a:t>Levenshtein</a:t>
            </a:r>
            <a:r>
              <a:rPr lang="en-US" dirty="0" smtClean="0"/>
              <a:t> edit </a:t>
            </a:r>
            <a:r>
              <a:rPr lang="en-US" dirty="0"/>
              <a:t>distance, </a:t>
            </a:r>
            <a:r>
              <a:rPr lang="en-US" dirty="0" smtClean="0"/>
              <a:t>equal/subset/superset, </a:t>
            </a:r>
            <a:r>
              <a:rPr lang="en-US" dirty="0"/>
              <a:t>co-clicked </a:t>
            </a:r>
            <a:r>
              <a:rPr lang="en-US" dirty="0" smtClean="0"/>
              <a:t>URLs</a:t>
            </a:r>
          </a:p>
          <a:p>
            <a:pPr lvl="1"/>
            <a:r>
              <a:rPr lang="en-US" dirty="0" smtClean="0"/>
              <a:t>Time: time between two queries, same session</a:t>
            </a:r>
            <a:endParaRPr lang="en-US" dirty="0"/>
          </a:p>
        </p:txBody>
      </p:sp>
      <p:sp>
        <p:nvSpPr>
          <p:cNvPr id="4" name="Slide Number Placeholder 3"/>
          <p:cNvSpPr>
            <a:spLocks noGrp="1"/>
          </p:cNvSpPr>
          <p:nvPr>
            <p:ph type="sldNum" sz="quarter" idx="12"/>
          </p:nvPr>
        </p:nvSpPr>
        <p:spPr/>
        <p:txBody>
          <a:bodyPr/>
          <a:lstStyle/>
          <a:p>
            <a:fld id="{E83DD66C-4680-469A-8589-27C5369748F7}" type="slidenum">
              <a:rPr lang="en-US" smtClean="0"/>
              <a:t>11</a:t>
            </a:fld>
            <a:endParaRPr lang="en-US"/>
          </a:p>
        </p:txBody>
      </p:sp>
    </p:spTree>
    <p:extLst>
      <p:ext uri="{BB962C8B-B14F-4D97-AF65-F5344CB8AC3E}">
        <p14:creationId xmlns:p14="http://schemas.microsoft.com/office/powerpoint/2010/main" val="3816473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1688"/>
            <a:ext cx="8229600" cy="1143000"/>
          </a:xfrm>
        </p:spPr>
        <p:txBody>
          <a:bodyPr/>
          <a:lstStyle/>
          <a:p>
            <a:r>
              <a:rPr lang="en-US" dirty="0" smtClean="0"/>
              <a:t>Same Task Results</a:t>
            </a:r>
            <a:endParaRPr lang="en-US" dirty="0"/>
          </a:p>
        </p:txBody>
      </p:sp>
      <p:sp>
        <p:nvSpPr>
          <p:cNvPr id="3" name="Content Placeholder 2"/>
          <p:cNvSpPr>
            <a:spLocks noGrp="1"/>
          </p:cNvSpPr>
          <p:nvPr>
            <p:ph idx="1"/>
          </p:nvPr>
        </p:nvSpPr>
        <p:spPr>
          <a:xfrm>
            <a:off x="335280" y="4632960"/>
            <a:ext cx="8580120" cy="1706880"/>
          </a:xfrm>
        </p:spPr>
        <p:txBody>
          <a:bodyPr>
            <a:normAutofit fontScale="92500"/>
          </a:bodyPr>
          <a:lstStyle/>
          <a:p>
            <a:r>
              <a:rPr lang="en-US" sz="2400" dirty="0"/>
              <a:t>Baseline: LR using only </a:t>
            </a:r>
            <a:r>
              <a:rPr lang="en-US" sz="2400" dirty="0" err="1"/>
              <a:t>Levenshtein</a:t>
            </a:r>
            <a:r>
              <a:rPr lang="en-US" sz="2400" dirty="0"/>
              <a:t> </a:t>
            </a:r>
            <a:r>
              <a:rPr lang="en-US" sz="2400" dirty="0" smtClean="0"/>
              <a:t>distance</a:t>
            </a:r>
          </a:p>
          <a:p>
            <a:r>
              <a:rPr lang="en-US" sz="2400" dirty="0" smtClean="0"/>
              <a:t>Two classifiers show similar levels of accuracy on auto-labeled data</a:t>
            </a:r>
          </a:p>
          <a:p>
            <a:r>
              <a:rPr lang="en-US" sz="2400" dirty="0"/>
              <a:t>Performance decreases on human-labeled data</a:t>
            </a:r>
            <a:endParaRPr lang="en-US" sz="2400" dirty="0" smtClean="0"/>
          </a:p>
          <a:p>
            <a:r>
              <a:rPr lang="en-US" sz="2400" dirty="0" smtClean="0"/>
              <a:t>LR notably dominates MART for human-labeled data</a:t>
            </a:r>
          </a:p>
          <a:p>
            <a:endParaRPr lang="en-US" dirty="0"/>
          </a:p>
        </p:txBody>
      </p:sp>
      <p:sp>
        <p:nvSpPr>
          <p:cNvPr id="4" name="Slide Number Placeholder 3"/>
          <p:cNvSpPr>
            <a:spLocks noGrp="1"/>
          </p:cNvSpPr>
          <p:nvPr>
            <p:ph type="sldNum" sz="quarter" idx="12"/>
          </p:nvPr>
        </p:nvSpPr>
        <p:spPr/>
        <p:txBody>
          <a:bodyPr/>
          <a:lstStyle/>
          <a:p>
            <a:fld id="{E83DD66C-4680-469A-8589-27C5369748F7}" type="slidenum">
              <a:rPr lang="en-US" smtClean="0"/>
              <a:t>12</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249861958"/>
              </p:ext>
            </p:extLst>
          </p:nvPr>
        </p:nvGraphicFramePr>
        <p:xfrm>
          <a:off x="152400" y="2057400"/>
          <a:ext cx="8892540" cy="2286000"/>
        </p:xfrm>
        <a:graphic>
          <a:graphicData uri="http://schemas.openxmlformats.org/drawingml/2006/table">
            <a:tbl>
              <a:tblPr>
                <a:tableStyleId>{69CF1AB2-1976-4502-BF36-3FF5EA218861}</a:tableStyleId>
              </a:tblPr>
              <a:tblGrid>
                <a:gridCol w="990600"/>
                <a:gridCol w="779089"/>
                <a:gridCol w="858175"/>
                <a:gridCol w="858175"/>
                <a:gridCol w="858175"/>
                <a:gridCol w="943992"/>
                <a:gridCol w="943992"/>
                <a:gridCol w="858175"/>
                <a:gridCol w="943992"/>
                <a:gridCol w="858175"/>
              </a:tblGrid>
              <a:tr h="285616">
                <a:tc>
                  <a:txBody>
                    <a:bodyPr/>
                    <a:lstStyle/>
                    <a:p>
                      <a:pPr marL="0" marR="0" algn="just">
                        <a:spcBef>
                          <a:spcPts val="0"/>
                        </a:spcBef>
                        <a:spcAft>
                          <a:spcPts val="400"/>
                        </a:spcAft>
                        <a:tabLst>
                          <a:tab pos="3048000" algn="ctr"/>
                          <a:tab pos="6032500" algn="r"/>
                        </a:tabLst>
                      </a:pPr>
                      <a:r>
                        <a:rPr lang="en-US" sz="1800" b="1" dirty="0">
                          <a:effectLst/>
                        </a:rPr>
                        <a:t> </a:t>
                      </a:r>
                      <a:endParaRPr lang="en-US" sz="1800" b="1" dirty="0">
                        <a:effectLst/>
                        <a:latin typeface="Times New Roman" pitchFamily="18" charset="0"/>
                        <a:ea typeface="Times New Roman"/>
                        <a:cs typeface="Times New Roman" pitchFamily="18" charset="0"/>
                      </a:endParaRPr>
                    </a:p>
                  </a:txBody>
                  <a:tcPr marL="68580" marR="68580" marT="0" marB="0"/>
                </a:tc>
                <a:tc gridSpan="3">
                  <a:txBody>
                    <a:bodyPr/>
                    <a:lstStyle/>
                    <a:p>
                      <a:pPr marL="0" marR="0" algn="ctr">
                        <a:spcBef>
                          <a:spcPts val="0"/>
                        </a:spcBef>
                        <a:spcAft>
                          <a:spcPts val="400"/>
                        </a:spcAft>
                        <a:tabLst>
                          <a:tab pos="3048000" algn="ctr"/>
                          <a:tab pos="6032500" algn="r"/>
                        </a:tabLst>
                      </a:pPr>
                      <a:r>
                        <a:rPr lang="en-US" sz="1800" b="1" dirty="0">
                          <a:effectLst/>
                        </a:rPr>
                        <a:t>3k</a:t>
                      </a:r>
                      <a:endParaRPr lang="en-US" sz="1800" b="1" dirty="0">
                        <a:effectLst/>
                        <a:latin typeface="Times New Roman" pitchFamily="18" charset="0"/>
                        <a:ea typeface="Times New Roman"/>
                        <a:cs typeface="Times New Roman" pitchFamily="18" charset="0"/>
                      </a:endParaRP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400"/>
                        </a:spcAft>
                        <a:tabLst>
                          <a:tab pos="3048000" algn="ctr"/>
                          <a:tab pos="6032500" algn="r"/>
                        </a:tabLst>
                      </a:pPr>
                      <a:r>
                        <a:rPr lang="en-US" sz="1800" b="1" dirty="0">
                          <a:effectLst/>
                        </a:rPr>
                        <a:t>10k</a:t>
                      </a:r>
                      <a:endParaRPr lang="en-US" sz="1800" b="1" dirty="0">
                        <a:effectLst/>
                        <a:latin typeface="Times New Roman" pitchFamily="18" charset="0"/>
                        <a:ea typeface="Times New Roman"/>
                        <a:cs typeface="Times New Roman" pitchFamily="18" charset="0"/>
                      </a:endParaRP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400"/>
                        </a:spcAft>
                        <a:tabLst>
                          <a:tab pos="3048000" algn="ctr"/>
                          <a:tab pos="6032500" algn="r"/>
                        </a:tabLst>
                      </a:pPr>
                      <a:r>
                        <a:rPr lang="en-US" sz="1800" b="1" dirty="0">
                          <a:effectLst/>
                        </a:rPr>
                        <a:t>Human</a:t>
                      </a:r>
                      <a:endParaRPr lang="en-US" sz="1800" b="1" dirty="0">
                        <a:effectLst/>
                        <a:latin typeface="Times New Roman" pitchFamily="18" charset="0"/>
                        <a:ea typeface="Times New Roman"/>
                        <a:cs typeface="Times New Roman" pitchFamily="18" charset="0"/>
                      </a:endParaRPr>
                    </a:p>
                  </a:txBody>
                  <a:tcPr marL="68580" marR="68580" marT="0" marB="0"/>
                </a:tc>
                <a:tc hMerge="1">
                  <a:txBody>
                    <a:bodyPr/>
                    <a:lstStyle/>
                    <a:p>
                      <a:endParaRPr lang="en-US"/>
                    </a:p>
                  </a:txBody>
                  <a:tcPr/>
                </a:tc>
                <a:tc hMerge="1">
                  <a:txBody>
                    <a:bodyPr/>
                    <a:lstStyle/>
                    <a:p>
                      <a:endParaRPr lang="en-US"/>
                    </a:p>
                  </a:txBody>
                  <a:tcPr/>
                </a:tc>
              </a:tr>
              <a:tr h="285616">
                <a:tc>
                  <a:txBody>
                    <a:bodyPr/>
                    <a:lstStyle/>
                    <a:p>
                      <a:pPr marL="0" marR="0" algn="just">
                        <a:spcBef>
                          <a:spcPts val="0"/>
                        </a:spcBef>
                        <a:spcAft>
                          <a:spcPts val="400"/>
                        </a:spcAft>
                        <a:tabLst>
                          <a:tab pos="3048000" algn="ctr"/>
                          <a:tab pos="6032500" algn="r"/>
                        </a:tabLst>
                      </a:pPr>
                      <a:r>
                        <a:rPr lang="en-US" sz="1800" b="1" dirty="0">
                          <a:effectLst/>
                        </a:rPr>
                        <a:t> </a:t>
                      </a:r>
                      <a:endParaRPr lang="en-US" sz="1800" b="1"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b="1" dirty="0">
                          <a:effectLst/>
                        </a:rPr>
                        <a:t>BASE</a:t>
                      </a:r>
                      <a:endParaRPr lang="en-US" sz="1800" b="1"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b="1" dirty="0">
                          <a:effectLst/>
                        </a:rPr>
                        <a:t>LR</a:t>
                      </a:r>
                      <a:endParaRPr lang="en-US" sz="1800" b="1"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b="1" dirty="0">
                          <a:effectLst/>
                        </a:rPr>
                        <a:t>MART</a:t>
                      </a:r>
                      <a:endParaRPr lang="en-US" sz="1800" b="1"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b="1" dirty="0">
                          <a:effectLst/>
                        </a:rPr>
                        <a:t>BASE</a:t>
                      </a:r>
                      <a:endParaRPr lang="en-US" sz="1800" b="1"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b="1" dirty="0">
                          <a:effectLst/>
                        </a:rPr>
                        <a:t>LR</a:t>
                      </a:r>
                      <a:endParaRPr lang="en-US" sz="1800" b="1"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b="1" dirty="0">
                          <a:effectLst/>
                        </a:rPr>
                        <a:t>MART</a:t>
                      </a:r>
                      <a:endParaRPr lang="en-US" sz="1800" b="1"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b="1" dirty="0">
                          <a:effectLst/>
                        </a:rPr>
                        <a:t>BASE</a:t>
                      </a:r>
                      <a:endParaRPr lang="en-US" sz="1800" b="1"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b="1" dirty="0">
                          <a:effectLst/>
                        </a:rPr>
                        <a:t>LR</a:t>
                      </a:r>
                      <a:endParaRPr lang="en-US" sz="1800" b="1"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b="1" dirty="0">
                          <a:effectLst/>
                        </a:rPr>
                        <a:t>MART</a:t>
                      </a:r>
                      <a:endParaRPr lang="en-US" sz="1800" b="1" dirty="0">
                        <a:effectLst/>
                        <a:latin typeface="Times New Roman" pitchFamily="18" charset="0"/>
                        <a:ea typeface="Times New Roman"/>
                        <a:cs typeface="Times New Roman" pitchFamily="18" charset="0"/>
                      </a:endParaRPr>
                    </a:p>
                  </a:txBody>
                  <a:tcPr marL="68580" marR="68580" marT="0" marB="0"/>
                </a:tc>
              </a:tr>
              <a:tr h="285616">
                <a:tc gridSpan="10">
                  <a:txBody>
                    <a:bodyPr/>
                    <a:lstStyle/>
                    <a:p>
                      <a:pPr marL="0" marR="0" algn="ctr">
                        <a:spcBef>
                          <a:spcPts val="0"/>
                        </a:spcBef>
                        <a:spcAft>
                          <a:spcPts val="400"/>
                        </a:spcAft>
                        <a:tabLst>
                          <a:tab pos="3048000" algn="ctr"/>
                          <a:tab pos="6032500" algn="r"/>
                        </a:tabLst>
                      </a:pPr>
                      <a:r>
                        <a:rPr lang="en-US" sz="1800" b="1" dirty="0">
                          <a:effectLst/>
                        </a:rPr>
                        <a:t>Macro statistics</a:t>
                      </a:r>
                      <a:endParaRPr lang="en-US" sz="1800" b="1" dirty="0">
                        <a:effectLst/>
                        <a:latin typeface="Times New Roman" pitchFamily="18" charset="0"/>
                        <a:ea typeface="Times New Roman"/>
                        <a:cs typeface="Times New Roman"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2352">
                <a:tc>
                  <a:txBody>
                    <a:bodyPr/>
                    <a:lstStyle/>
                    <a:p>
                      <a:pPr marL="0" marR="0" algn="just">
                        <a:spcBef>
                          <a:spcPts val="0"/>
                        </a:spcBef>
                        <a:spcAft>
                          <a:spcPts val="400"/>
                        </a:spcAft>
                        <a:tabLst>
                          <a:tab pos="3048000" algn="ctr"/>
                          <a:tab pos="6032500" algn="r"/>
                        </a:tabLst>
                      </a:pPr>
                      <a:r>
                        <a:rPr lang="en-US" sz="1800" b="1" dirty="0">
                          <a:effectLst/>
                        </a:rPr>
                        <a:t>Recall</a:t>
                      </a:r>
                      <a:endParaRPr lang="en-US" sz="1800" b="1" dirty="0">
                        <a:effectLst/>
                        <a:latin typeface="Times New Roman"/>
                        <a:ea typeface="Times New Roman"/>
                      </a:endParaRPr>
                    </a:p>
                  </a:txBody>
                  <a:tcPr marL="68580" marR="68580" marT="0" marB="0"/>
                </a:tc>
                <a:tc>
                  <a:txBody>
                    <a:bodyPr/>
                    <a:lstStyle/>
                    <a:p>
                      <a:pPr marL="0" marR="0" algn="ctr">
                        <a:spcBef>
                          <a:spcPts val="0"/>
                        </a:spcBef>
                        <a:spcAft>
                          <a:spcPts val="400"/>
                        </a:spcAft>
                        <a:tabLst>
                          <a:tab pos="3048000" algn="ctr"/>
                          <a:tab pos="6032500" algn="r"/>
                        </a:tabLst>
                      </a:pPr>
                      <a:r>
                        <a:rPr lang="en-US" sz="1800" dirty="0">
                          <a:effectLst/>
                          <a:latin typeface="Times New Roman" pitchFamily="18" charset="0"/>
                          <a:cs typeface="Times New Roman" pitchFamily="18" charset="0"/>
                        </a:rPr>
                        <a:t>0.4157</a:t>
                      </a:r>
                      <a:endParaRPr lang="en-US" sz="1800"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dirty="0">
                          <a:effectLst/>
                          <a:latin typeface="Times New Roman" pitchFamily="18" charset="0"/>
                          <a:cs typeface="Times New Roman" pitchFamily="18" charset="0"/>
                        </a:rPr>
                        <a:t>0.6431</a:t>
                      </a:r>
                      <a:endParaRPr lang="en-US" sz="1800"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dirty="0">
                          <a:effectLst/>
                          <a:latin typeface="Times New Roman" pitchFamily="18" charset="0"/>
                          <a:cs typeface="Times New Roman" pitchFamily="18" charset="0"/>
                        </a:rPr>
                        <a:t>0.7258</a:t>
                      </a:r>
                      <a:endParaRPr lang="en-US" sz="1800"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dirty="0">
                          <a:effectLst/>
                          <a:latin typeface="Times New Roman" pitchFamily="18" charset="0"/>
                          <a:cs typeface="Times New Roman" pitchFamily="18" charset="0"/>
                        </a:rPr>
                        <a:t>0.4300</a:t>
                      </a:r>
                      <a:endParaRPr lang="en-US" sz="1800"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dirty="0">
                          <a:effectLst/>
                          <a:latin typeface="Times New Roman" pitchFamily="18" charset="0"/>
                          <a:cs typeface="Times New Roman" pitchFamily="18" charset="0"/>
                        </a:rPr>
                        <a:t>0.6693</a:t>
                      </a:r>
                      <a:endParaRPr lang="en-US" sz="1800"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a:effectLst/>
                          <a:latin typeface="Times New Roman" pitchFamily="18" charset="0"/>
                          <a:cs typeface="Times New Roman" pitchFamily="18" charset="0"/>
                        </a:rPr>
                        <a:t>0.7556</a:t>
                      </a:r>
                      <a:endParaRPr lang="en-US" sz="180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a:effectLst/>
                          <a:latin typeface="Times New Roman" pitchFamily="18" charset="0"/>
                          <a:cs typeface="Times New Roman" pitchFamily="18" charset="0"/>
                        </a:rPr>
                        <a:t>0.3267</a:t>
                      </a:r>
                      <a:endParaRPr lang="en-US" sz="180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a:effectLst/>
                          <a:latin typeface="Times New Roman" pitchFamily="18" charset="0"/>
                          <a:cs typeface="Times New Roman" pitchFamily="18" charset="0"/>
                        </a:rPr>
                        <a:t>0.6067</a:t>
                      </a:r>
                      <a:endParaRPr lang="en-US" sz="180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a:effectLst/>
                          <a:latin typeface="Times New Roman" pitchFamily="18" charset="0"/>
                          <a:cs typeface="Times New Roman" pitchFamily="18" charset="0"/>
                        </a:rPr>
                        <a:t>0.5617</a:t>
                      </a:r>
                      <a:endParaRPr lang="en-US" sz="1800">
                        <a:effectLst/>
                        <a:latin typeface="Times New Roman" pitchFamily="18" charset="0"/>
                        <a:ea typeface="Times New Roman"/>
                        <a:cs typeface="Times New Roman" pitchFamily="18" charset="0"/>
                      </a:endParaRPr>
                    </a:p>
                  </a:txBody>
                  <a:tcPr marL="68580" marR="68580" marT="0" marB="0"/>
                </a:tc>
              </a:tr>
              <a:tr h="304800">
                <a:tc>
                  <a:txBody>
                    <a:bodyPr/>
                    <a:lstStyle/>
                    <a:p>
                      <a:pPr marL="0" marR="0" algn="just">
                        <a:spcBef>
                          <a:spcPts val="0"/>
                        </a:spcBef>
                        <a:spcAft>
                          <a:spcPts val="400"/>
                        </a:spcAft>
                        <a:tabLst>
                          <a:tab pos="3048000" algn="ctr"/>
                          <a:tab pos="6032500" algn="r"/>
                        </a:tabLst>
                      </a:pPr>
                      <a:r>
                        <a:rPr lang="en-US" sz="1800" b="1" dirty="0" smtClean="0">
                          <a:effectLst/>
                        </a:rPr>
                        <a:t>Prec.</a:t>
                      </a:r>
                      <a:endParaRPr lang="en-US" sz="1800" b="1" dirty="0">
                        <a:effectLst/>
                        <a:latin typeface="Times New Roman"/>
                        <a:ea typeface="Times New Roman"/>
                      </a:endParaRPr>
                    </a:p>
                  </a:txBody>
                  <a:tcPr marL="68580" marR="68580" marT="0" marB="0"/>
                </a:tc>
                <a:tc>
                  <a:txBody>
                    <a:bodyPr/>
                    <a:lstStyle/>
                    <a:p>
                      <a:pPr marL="0" marR="0" algn="ctr">
                        <a:spcBef>
                          <a:spcPts val="0"/>
                        </a:spcBef>
                        <a:spcAft>
                          <a:spcPts val="400"/>
                        </a:spcAft>
                        <a:tabLst>
                          <a:tab pos="3048000" algn="ctr"/>
                          <a:tab pos="6032500" algn="r"/>
                        </a:tabLst>
                      </a:pPr>
                      <a:r>
                        <a:rPr lang="en-US" sz="1800" dirty="0">
                          <a:effectLst/>
                          <a:latin typeface="Times New Roman" pitchFamily="18" charset="0"/>
                          <a:cs typeface="Times New Roman" pitchFamily="18" charset="0"/>
                        </a:rPr>
                        <a:t>0.8382</a:t>
                      </a:r>
                      <a:endParaRPr lang="en-US" sz="1800"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dirty="0">
                          <a:effectLst/>
                          <a:latin typeface="Times New Roman" pitchFamily="18" charset="0"/>
                          <a:cs typeface="Times New Roman" pitchFamily="18" charset="0"/>
                        </a:rPr>
                        <a:t>0.8135</a:t>
                      </a:r>
                      <a:endParaRPr lang="en-US" sz="1800"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dirty="0">
                          <a:effectLst/>
                          <a:latin typeface="Times New Roman" pitchFamily="18" charset="0"/>
                          <a:cs typeface="Times New Roman" pitchFamily="18" charset="0"/>
                        </a:rPr>
                        <a:t>0.8183</a:t>
                      </a:r>
                      <a:endParaRPr lang="en-US" sz="1800"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a:effectLst/>
                          <a:latin typeface="Times New Roman" pitchFamily="18" charset="0"/>
                          <a:cs typeface="Times New Roman" pitchFamily="18" charset="0"/>
                        </a:rPr>
                        <a:t>0.8240</a:t>
                      </a:r>
                      <a:endParaRPr lang="en-US" sz="180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dirty="0">
                          <a:effectLst/>
                          <a:latin typeface="Times New Roman" pitchFamily="18" charset="0"/>
                          <a:cs typeface="Times New Roman" pitchFamily="18" charset="0"/>
                        </a:rPr>
                        <a:t>0.8268</a:t>
                      </a:r>
                      <a:endParaRPr lang="en-US" sz="1800"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dirty="0">
                          <a:effectLst/>
                          <a:latin typeface="Times New Roman" pitchFamily="18" charset="0"/>
                          <a:cs typeface="Times New Roman" pitchFamily="18" charset="0"/>
                        </a:rPr>
                        <a:t>0.8233</a:t>
                      </a:r>
                      <a:endParaRPr lang="en-US" sz="1800"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a:effectLst/>
                          <a:latin typeface="Times New Roman" pitchFamily="18" charset="0"/>
                          <a:cs typeface="Times New Roman" pitchFamily="18" charset="0"/>
                        </a:rPr>
                        <a:t>0.6138</a:t>
                      </a:r>
                      <a:endParaRPr lang="en-US" sz="180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a:effectLst/>
                          <a:latin typeface="Times New Roman" pitchFamily="18" charset="0"/>
                          <a:cs typeface="Times New Roman" pitchFamily="18" charset="0"/>
                        </a:rPr>
                        <a:t>0.7857</a:t>
                      </a:r>
                      <a:endParaRPr lang="en-US" sz="180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a:effectLst/>
                          <a:latin typeface="Times New Roman" pitchFamily="18" charset="0"/>
                          <a:cs typeface="Times New Roman" pitchFamily="18" charset="0"/>
                        </a:rPr>
                        <a:t>0.7325</a:t>
                      </a:r>
                      <a:endParaRPr lang="en-US" sz="1800">
                        <a:effectLst/>
                        <a:latin typeface="Times New Roman" pitchFamily="18" charset="0"/>
                        <a:ea typeface="Times New Roman"/>
                        <a:cs typeface="Times New Roman" pitchFamily="18" charset="0"/>
                      </a:endParaRPr>
                    </a:p>
                  </a:txBody>
                  <a:tcPr marL="68580" marR="68580" marT="0" marB="0"/>
                </a:tc>
              </a:tr>
              <a:tr h="381000">
                <a:tc>
                  <a:txBody>
                    <a:bodyPr/>
                    <a:lstStyle/>
                    <a:p>
                      <a:pPr marL="0" marR="0" algn="just">
                        <a:spcBef>
                          <a:spcPts val="0"/>
                        </a:spcBef>
                        <a:spcAft>
                          <a:spcPts val="400"/>
                        </a:spcAft>
                        <a:tabLst>
                          <a:tab pos="3048000" algn="ctr"/>
                          <a:tab pos="6032500" algn="r"/>
                        </a:tabLst>
                      </a:pPr>
                      <a:r>
                        <a:rPr lang="en-US" sz="1800" b="1" dirty="0" smtClean="0">
                          <a:effectLst/>
                        </a:rPr>
                        <a:t>Acc.</a:t>
                      </a:r>
                      <a:endParaRPr lang="en-US" sz="1800" b="1" dirty="0">
                        <a:effectLst/>
                        <a:latin typeface="Times New Roman"/>
                        <a:ea typeface="Times New Roman"/>
                      </a:endParaRPr>
                    </a:p>
                  </a:txBody>
                  <a:tcPr marL="68580" marR="68580" marT="0" marB="0"/>
                </a:tc>
                <a:tc>
                  <a:txBody>
                    <a:bodyPr/>
                    <a:lstStyle/>
                    <a:p>
                      <a:pPr marL="0" marR="0" algn="ctr">
                        <a:spcBef>
                          <a:spcPts val="0"/>
                        </a:spcBef>
                        <a:spcAft>
                          <a:spcPts val="400"/>
                        </a:spcAft>
                        <a:tabLst>
                          <a:tab pos="3048000" algn="ctr"/>
                          <a:tab pos="6032500" algn="r"/>
                        </a:tabLst>
                      </a:pPr>
                      <a:r>
                        <a:rPr lang="en-US" sz="1800">
                          <a:effectLst/>
                          <a:latin typeface="Times New Roman" pitchFamily="18" charset="0"/>
                          <a:cs typeface="Times New Roman" pitchFamily="18" charset="0"/>
                        </a:rPr>
                        <a:t>0.8970</a:t>
                      </a:r>
                      <a:endParaRPr lang="en-US" sz="180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u="sng">
                          <a:effectLst/>
                          <a:latin typeface="Times New Roman" pitchFamily="18" charset="0"/>
                          <a:cs typeface="Times New Roman" pitchFamily="18" charset="0"/>
                        </a:rPr>
                        <a:t>0.9227</a:t>
                      </a:r>
                      <a:endParaRPr lang="en-US" sz="180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b="1" u="sng" dirty="0">
                          <a:effectLst/>
                          <a:latin typeface="Times New Roman" pitchFamily="18" charset="0"/>
                          <a:cs typeface="Times New Roman" pitchFamily="18" charset="0"/>
                        </a:rPr>
                        <a:t>0.9331</a:t>
                      </a:r>
                      <a:endParaRPr lang="en-US" sz="1800" b="1"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dirty="0">
                          <a:effectLst/>
                          <a:latin typeface="Times New Roman" pitchFamily="18" charset="0"/>
                          <a:cs typeface="Times New Roman" pitchFamily="18" charset="0"/>
                        </a:rPr>
                        <a:t>0.9245</a:t>
                      </a:r>
                      <a:endParaRPr lang="en-US" sz="1800"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b="1" u="sng" dirty="0">
                          <a:effectLst/>
                          <a:latin typeface="Times New Roman" pitchFamily="18" charset="0"/>
                          <a:cs typeface="Times New Roman" pitchFamily="18" charset="0"/>
                        </a:rPr>
                        <a:t>0.9646</a:t>
                      </a:r>
                      <a:endParaRPr lang="en-US" sz="1800" b="1"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u="sng" dirty="0">
                          <a:effectLst/>
                          <a:latin typeface="Times New Roman" pitchFamily="18" charset="0"/>
                          <a:cs typeface="Times New Roman" pitchFamily="18" charset="0"/>
                        </a:rPr>
                        <a:t>0.9534</a:t>
                      </a:r>
                      <a:endParaRPr lang="en-US" sz="1800"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dirty="0">
                          <a:effectLst/>
                          <a:latin typeface="Times New Roman" pitchFamily="18" charset="0"/>
                          <a:cs typeface="Times New Roman" pitchFamily="18" charset="0"/>
                        </a:rPr>
                        <a:t>0.6104</a:t>
                      </a:r>
                      <a:endParaRPr lang="en-US" sz="1800"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b="1" u="sng" dirty="0">
                          <a:effectLst/>
                          <a:latin typeface="Times New Roman" pitchFamily="18" charset="0"/>
                          <a:cs typeface="Times New Roman" pitchFamily="18" charset="0"/>
                        </a:rPr>
                        <a:t>0.7629</a:t>
                      </a:r>
                      <a:endParaRPr lang="en-US" sz="1800" b="1"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a:effectLst/>
                          <a:latin typeface="Times New Roman" pitchFamily="18" charset="0"/>
                          <a:cs typeface="Times New Roman" pitchFamily="18" charset="0"/>
                        </a:rPr>
                        <a:t>0.7118</a:t>
                      </a:r>
                      <a:endParaRPr lang="en-US" sz="1800">
                        <a:effectLst/>
                        <a:latin typeface="Times New Roman" pitchFamily="18" charset="0"/>
                        <a:ea typeface="Times New Roman"/>
                        <a:cs typeface="Times New Roman" pitchFamily="18" charset="0"/>
                      </a:endParaRPr>
                    </a:p>
                  </a:txBody>
                  <a:tcPr marL="68580" marR="68580" marT="0" marB="0"/>
                </a:tc>
              </a:tr>
              <a:tr h="381000">
                <a:tc>
                  <a:txBody>
                    <a:bodyPr/>
                    <a:lstStyle/>
                    <a:p>
                      <a:pPr marL="0" marR="0" algn="just">
                        <a:spcBef>
                          <a:spcPts val="0"/>
                        </a:spcBef>
                        <a:spcAft>
                          <a:spcPts val="400"/>
                        </a:spcAft>
                        <a:tabLst>
                          <a:tab pos="3048000" algn="ctr"/>
                          <a:tab pos="6032500" algn="r"/>
                        </a:tabLst>
                      </a:pPr>
                      <a:r>
                        <a:rPr lang="en-US" sz="1800" b="1" dirty="0">
                          <a:effectLst/>
                        </a:rPr>
                        <a:t>F1</a:t>
                      </a:r>
                      <a:endParaRPr lang="en-US" sz="1800" b="1" dirty="0">
                        <a:effectLst/>
                        <a:latin typeface="Times New Roman"/>
                        <a:ea typeface="Times New Roman"/>
                      </a:endParaRPr>
                    </a:p>
                  </a:txBody>
                  <a:tcPr marL="68580" marR="68580" marT="0" marB="0"/>
                </a:tc>
                <a:tc>
                  <a:txBody>
                    <a:bodyPr/>
                    <a:lstStyle/>
                    <a:p>
                      <a:pPr marL="0" marR="0" algn="ctr">
                        <a:spcBef>
                          <a:spcPts val="0"/>
                        </a:spcBef>
                        <a:spcAft>
                          <a:spcPts val="400"/>
                        </a:spcAft>
                        <a:tabLst>
                          <a:tab pos="3048000" algn="ctr"/>
                          <a:tab pos="6032500" algn="r"/>
                        </a:tabLst>
                      </a:pPr>
                      <a:r>
                        <a:rPr lang="en-US" sz="1800">
                          <a:effectLst/>
                          <a:latin typeface="Times New Roman" pitchFamily="18" charset="0"/>
                          <a:cs typeface="Times New Roman" pitchFamily="18" charset="0"/>
                        </a:rPr>
                        <a:t>0.5495</a:t>
                      </a:r>
                      <a:endParaRPr lang="en-US" sz="180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u="sng">
                          <a:effectLst/>
                          <a:latin typeface="Times New Roman" pitchFamily="18" charset="0"/>
                          <a:cs typeface="Times New Roman" pitchFamily="18" charset="0"/>
                        </a:rPr>
                        <a:t>0.7160</a:t>
                      </a:r>
                      <a:endParaRPr lang="en-US" sz="180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b="1" u="sng" dirty="0">
                          <a:effectLst/>
                          <a:latin typeface="Times New Roman" pitchFamily="18" charset="0"/>
                          <a:cs typeface="Times New Roman" pitchFamily="18" charset="0"/>
                        </a:rPr>
                        <a:t>0.7681</a:t>
                      </a:r>
                      <a:endParaRPr lang="en-US" sz="1800" b="1"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dirty="0">
                          <a:effectLst/>
                          <a:latin typeface="Times New Roman" pitchFamily="18" charset="0"/>
                          <a:cs typeface="Times New Roman" pitchFamily="18" charset="0"/>
                        </a:rPr>
                        <a:t>0.5520</a:t>
                      </a:r>
                      <a:endParaRPr lang="en-US" sz="1800"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u="sng" dirty="0">
                          <a:effectLst/>
                          <a:latin typeface="Times New Roman" pitchFamily="18" charset="0"/>
                          <a:cs typeface="Times New Roman" pitchFamily="18" charset="0"/>
                        </a:rPr>
                        <a:t>0.7383</a:t>
                      </a:r>
                      <a:endParaRPr lang="en-US" sz="1800"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b="1" u="sng" dirty="0">
                          <a:effectLst/>
                          <a:latin typeface="Times New Roman" pitchFamily="18" charset="0"/>
                          <a:cs typeface="Times New Roman" pitchFamily="18" charset="0"/>
                        </a:rPr>
                        <a:t>0.7876</a:t>
                      </a:r>
                      <a:endParaRPr lang="en-US" sz="1800" b="1"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dirty="0">
                          <a:effectLst/>
                          <a:latin typeface="Times New Roman" pitchFamily="18" charset="0"/>
                          <a:cs typeface="Times New Roman" pitchFamily="18" charset="0"/>
                        </a:rPr>
                        <a:t>0.3957</a:t>
                      </a:r>
                      <a:endParaRPr lang="en-US" sz="1800"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b="1" u="sng" dirty="0">
                          <a:effectLst/>
                          <a:latin typeface="Times New Roman" pitchFamily="18" charset="0"/>
                          <a:cs typeface="Times New Roman" pitchFamily="18" charset="0"/>
                        </a:rPr>
                        <a:t>0.6670</a:t>
                      </a:r>
                      <a:endParaRPr lang="en-US" sz="1800" b="1"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u="sng" dirty="0">
                          <a:effectLst/>
                          <a:latin typeface="Times New Roman" pitchFamily="18" charset="0"/>
                          <a:cs typeface="Times New Roman" pitchFamily="18" charset="0"/>
                        </a:rPr>
                        <a:t>0.6156</a:t>
                      </a:r>
                      <a:endParaRPr lang="en-US" sz="1800" dirty="0">
                        <a:effectLst/>
                        <a:latin typeface="Times New Roman" pitchFamily="18" charset="0"/>
                        <a:ea typeface="Times New Roman"/>
                        <a:cs typeface="Times New Roman" pitchFamily="18" charset="0"/>
                      </a:endParaRPr>
                    </a:p>
                  </a:txBody>
                  <a:tcPr marL="68580" marR="68580" marT="0" marB="0"/>
                </a:tc>
              </a:tr>
            </a:tbl>
          </a:graphicData>
        </a:graphic>
      </p:graphicFrame>
      <p:sp>
        <p:nvSpPr>
          <p:cNvPr id="5" name="Rectangle 4"/>
          <p:cNvSpPr/>
          <p:nvPr/>
        </p:nvSpPr>
        <p:spPr>
          <a:xfrm>
            <a:off x="1905000" y="3581400"/>
            <a:ext cx="1752600" cy="7620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484077" y="3581400"/>
            <a:ext cx="1905000" cy="7620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239000" y="3581400"/>
            <a:ext cx="1799492" cy="7620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883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0" presetClass="exit" presetSubtype="0" fill="hold" grpId="1" nodeType="with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8" grpId="0" animBg="1"/>
      <p:bldP spid="8" grpId="1"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7680"/>
            <a:ext cx="8229600" cy="1143000"/>
          </a:xfrm>
        </p:spPr>
        <p:txBody>
          <a:bodyPr/>
          <a:lstStyle/>
          <a:p>
            <a:r>
              <a:rPr lang="en-US" dirty="0" smtClean="0"/>
              <a:t>Same Task P-R Curves</a:t>
            </a:r>
            <a:endParaRPr lang="en-US" dirty="0"/>
          </a:p>
        </p:txBody>
      </p:sp>
      <p:sp>
        <p:nvSpPr>
          <p:cNvPr id="3" name="Content Placeholder 2"/>
          <p:cNvSpPr>
            <a:spLocks noGrp="1"/>
          </p:cNvSpPr>
          <p:nvPr>
            <p:ph idx="1"/>
          </p:nvPr>
        </p:nvSpPr>
        <p:spPr>
          <a:xfrm>
            <a:off x="4892040" y="1889760"/>
            <a:ext cx="4038600" cy="4572000"/>
          </a:xfrm>
        </p:spPr>
        <p:txBody>
          <a:bodyPr>
            <a:noAutofit/>
          </a:bodyPr>
          <a:lstStyle/>
          <a:p>
            <a:r>
              <a:rPr lang="en-US" sz="2800" dirty="0" smtClean="0"/>
              <a:t>LR dominates </a:t>
            </a:r>
            <a:r>
              <a:rPr lang="en-US" sz="2800" dirty="0" smtClean="0"/>
              <a:t>MART at </a:t>
            </a:r>
            <a:r>
              <a:rPr lang="en-US" sz="2800" dirty="0" smtClean="0"/>
              <a:t>the low recall/high precision end of the curves</a:t>
            </a:r>
          </a:p>
          <a:p>
            <a:r>
              <a:rPr lang="en-US" sz="2800" dirty="0" smtClean="0"/>
              <a:t>LR has </a:t>
            </a:r>
            <a:r>
              <a:rPr lang="en-US" sz="2800" dirty="0" smtClean="0"/>
              <a:t>outperforms MART on the </a:t>
            </a:r>
            <a:r>
              <a:rPr lang="en-US" sz="2800" dirty="0" smtClean="0"/>
              <a:t>human-labeled data in the area of optimal F</a:t>
            </a:r>
            <a:r>
              <a:rPr lang="en-US" sz="2800" dirty="0" smtClean="0">
                <a:latin typeface="Times New Roman" pitchFamily="18" charset="0"/>
                <a:cs typeface="Times New Roman" pitchFamily="18" charset="0"/>
              </a:rPr>
              <a:t>1</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83DD66C-4680-469A-8589-27C5369748F7}" type="slidenum">
              <a:rPr lang="en-US" smtClean="0"/>
              <a:t>13</a:t>
            </a:fld>
            <a:endParaRPr lang="en-US"/>
          </a:p>
        </p:txBody>
      </p:sp>
      <p:pic>
        <p:nvPicPr>
          <p:cNvPr id="7" name="Picture 6"/>
          <p:cNvPicPr>
            <a:picLocks noChangeAspect="1"/>
          </p:cNvPicPr>
          <p:nvPr/>
        </p:nvPicPr>
        <p:blipFill>
          <a:blip r:embed="rId3"/>
          <a:stretch>
            <a:fillRect/>
          </a:stretch>
        </p:blipFill>
        <p:spPr>
          <a:xfrm>
            <a:off x="45720" y="1935481"/>
            <a:ext cx="4915429" cy="4731428"/>
          </a:xfrm>
          <a:prstGeom prst="rect">
            <a:avLst/>
          </a:prstGeom>
        </p:spPr>
      </p:pic>
      <p:sp>
        <p:nvSpPr>
          <p:cNvPr id="6" name="Rectangle 5"/>
          <p:cNvSpPr/>
          <p:nvPr/>
        </p:nvSpPr>
        <p:spPr>
          <a:xfrm>
            <a:off x="679939" y="1994097"/>
            <a:ext cx="1823495" cy="1587304"/>
          </a:xfrm>
          <a:prstGeom prst="rect">
            <a:avLst/>
          </a:prstGeom>
          <a:solidFill>
            <a:srgbClr val="FF00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55834" y="2146497"/>
            <a:ext cx="1823495" cy="1587304"/>
          </a:xfrm>
          <a:prstGeom prst="rect">
            <a:avLst/>
          </a:prstGeom>
          <a:solidFill>
            <a:srgbClr val="FF00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35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0" presetClass="exit" presetSubtype="0" fill="hold" grpId="1" nodeType="with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par>
                                <p:cTn id="16" presetID="1"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smtClean="0"/>
              <a:t>Same Task Feature Importance</a:t>
            </a:r>
            <a:endParaRPr lang="en-US" dirty="0"/>
          </a:p>
        </p:txBody>
      </p:sp>
      <p:sp>
        <p:nvSpPr>
          <p:cNvPr id="3" name="Content Placeholder 2"/>
          <p:cNvSpPr>
            <a:spLocks noGrp="1"/>
          </p:cNvSpPr>
          <p:nvPr>
            <p:ph idx="1"/>
          </p:nvPr>
        </p:nvSpPr>
        <p:spPr>
          <a:xfrm>
            <a:off x="4572000" y="1859280"/>
            <a:ext cx="4343400" cy="4770120"/>
          </a:xfrm>
        </p:spPr>
        <p:txBody>
          <a:bodyPr>
            <a:noAutofit/>
          </a:bodyPr>
          <a:lstStyle/>
          <a:p>
            <a:r>
              <a:rPr lang="en-US" dirty="0" smtClean="0"/>
              <a:t>Pair-wise features are more prevalent</a:t>
            </a:r>
          </a:p>
          <a:p>
            <a:r>
              <a:rPr lang="en-US" dirty="0" smtClean="0"/>
              <a:t>Term overlap features are among the strongest signals</a:t>
            </a:r>
          </a:p>
          <a:p>
            <a:r>
              <a:rPr lang="en-US" dirty="0" smtClean="0"/>
              <a:t>Same task queries are morphologically similar</a:t>
            </a:r>
          </a:p>
          <a:p>
            <a:r>
              <a:rPr lang="en-US" dirty="0" smtClean="0"/>
              <a:t>Long, descriptive query terms are indicative of cross-session tasks</a:t>
            </a:r>
            <a:endParaRPr lang="en-US" dirty="0"/>
          </a:p>
        </p:txBody>
      </p:sp>
      <p:sp>
        <p:nvSpPr>
          <p:cNvPr id="4" name="Slide Number Placeholder 3"/>
          <p:cNvSpPr>
            <a:spLocks noGrp="1"/>
          </p:cNvSpPr>
          <p:nvPr>
            <p:ph type="sldNum" sz="quarter" idx="12"/>
          </p:nvPr>
        </p:nvSpPr>
        <p:spPr/>
        <p:txBody>
          <a:bodyPr/>
          <a:lstStyle/>
          <a:p>
            <a:fld id="{E83DD66C-4680-469A-8589-27C5369748F7}" type="slidenum">
              <a:rPr lang="en-US" smtClean="0"/>
              <a:t>14</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864299052"/>
              </p:ext>
            </p:extLst>
          </p:nvPr>
        </p:nvGraphicFramePr>
        <p:xfrm>
          <a:off x="381000" y="2057400"/>
          <a:ext cx="3886200" cy="4540250"/>
        </p:xfrm>
        <a:graphic>
          <a:graphicData uri="http://schemas.openxmlformats.org/drawingml/2006/table">
            <a:tbl>
              <a:tblPr>
                <a:tableStyleId>{69CF1AB2-1976-4502-BF36-3FF5EA218861}</a:tableStyleId>
              </a:tblPr>
              <a:tblGrid>
                <a:gridCol w="2416169"/>
                <a:gridCol w="1470031"/>
              </a:tblGrid>
              <a:tr h="349250">
                <a:tc>
                  <a:txBody>
                    <a:bodyPr/>
                    <a:lstStyle/>
                    <a:p>
                      <a:pPr marL="0" marR="0" algn="just">
                        <a:spcBef>
                          <a:spcPts val="0"/>
                        </a:spcBef>
                        <a:spcAft>
                          <a:spcPts val="400"/>
                        </a:spcAft>
                        <a:tabLst>
                          <a:tab pos="3048000" algn="ctr"/>
                          <a:tab pos="6032500" algn="r"/>
                        </a:tabLst>
                      </a:pPr>
                      <a:r>
                        <a:rPr lang="en-US" sz="2000" b="1" dirty="0">
                          <a:effectLst/>
                        </a:rPr>
                        <a:t>Feature </a:t>
                      </a:r>
                      <a:endParaRPr lang="en-US" sz="2000" b="1" dirty="0">
                        <a:effectLst/>
                        <a:latin typeface="Times New Roman"/>
                        <a:ea typeface="Times New Roman"/>
                      </a:endParaRPr>
                    </a:p>
                  </a:txBody>
                  <a:tcPr marL="68580" marR="68580" marT="0" marB="0"/>
                </a:tc>
                <a:tc>
                  <a:txBody>
                    <a:bodyPr/>
                    <a:lstStyle/>
                    <a:p>
                      <a:pPr marL="0" marR="0" algn="ctr">
                        <a:spcBef>
                          <a:spcPts val="0"/>
                        </a:spcBef>
                        <a:spcAft>
                          <a:spcPts val="400"/>
                        </a:spcAft>
                        <a:tabLst>
                          <a:tab pos="3048000" algn="ctr"/>
                          <a:tab pos="6032500" algn="r"/>
                        </a:tabLst>
                      </a:pPr>
                      <a:r>
                        <a:rPr lang="en-US" sz="2000" b="1" dirty="0">
                          <a:effectLst/>
                        </a:rPr>
                        <a:t>Weight</a:t>
                      </a:r>
                      <a:endParaRPr lang="en-US" sz="2000" b="1" dirty="0">
                        <a:effectLst/>
                        <a:latin typeface="Times New Roman"/>
                        <a:ea typeface="Times New Roman"/>
                      </a:endParaRPr>
                    </a:p>
                  </a:txBody>
                  <a:tcPr marL="68580" marR="68580" marT="0" marB="0"/>
                </a:tc>
              </a:tr>
              <a:tr h="349250">
                <a:tc>
                  <a:txBody>
                    <a:bodyPr/>
                    <a:lstStyle/>
                    <a:p>
                      <a:pPr marL="0" marR="0" algn="just">
                        <a:spcBef>
                          <a:spcPts val="0"/>
                        </a:spcBef>
                        <a:spcAft>
                          <a:spcPts val="400"/>
                        </a:spcAft>
                        <a:tabLst>
                          <a:tab pos="3048000" algn="ctr"/>
                          <a:tab pos="6032500" algn="r"/>
                        </a:tabLst>
                      </a:pPr>
                      <a:r>
                        <a:rPr lang="en-US" sz="2000" cap="small" dirty="0" err="1">
                          <a:effectLst/>
                        </a:rPr>
                        <a:t>QueryTermsJac</a:t>
                      </a:r>
                      <a:r>
                        <a:rPr lang="en-US" sz="2000" cap="small" dirty="0">
                          <a:effectLst/>
                        </a:rPr>
                        <a:t> </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400"/>
                        </a:spcAft>
                        <a:tabLst>
                          <a:tab pos="3048000" algn="ctr"/>
                          <a:tab pos="6032500" algn="r"/>
                        </a:tabLst>
                      </a:pPr>
                      <a:r>
                        <a:rPr lang="en-US" sz="2000" dirty="0">
                          <a:effectLst/>
                          <a:latin typeface="Times New Roman" pitchFamily="18" charset="0"/>
                          <a:cs typeface="Times New Roman" pitchFamily="18" charset="0"/>
                        </a:rPr>
                        <a:t>1.44</a:t>
                      </a:r>
                      <a:endParaRPr lang="en-US" sz="2000" dirty="0">
                        <a:effectLst/>
                        <a:latin typeface="Times New Roman" pitchFamily="18" charset="0"/>
                        <a:ea typeface="Times New Roman"/>
                        <a:cs typeface="Times New Roman" pitchFamily="18" charset="0"/>
                      </a:endParaRPr>
                    </a:p>
                  </a:txBody>
                  <a:tcPr marL="68580" marR="68580" marT="0" marB="0"/>
                </a:tc>
              </a:tr>
              <a:tr h="349250">
                <a:tc>
                  <a:txBody>
                    <a:bodyPr/>
                    <a:lstStyle/>
                    <a:p>
                      <a:pPr marL="0" marR="0" algn="just">
                        <a:spcBef>
                          <a:spcPts val="0"/>
                        </a:spcBef>
                        <a:spcAft>
                          <a:spcPts val="400"/>
                        </a:spcAft>
                        <a:tabLst>
                          <a:tab pos="3048000" algn="ctr"/>
                          <a:tab pos="6032500" algn="r"/>
                        </a:tabLst>
                      </a:pPr>
                      <a:r>
                        <a:rPr lang="en-US" sz="2000" cap="small" dirty="0">
                          <a:effectLst/>
                        </a:rPr>
                        <a:t>NumQueryChars</a:t>
                      </a:r>
                      <a:r>
                        <a:rPr lang="en-US" sz="2000" cap="small" baseline="-25000" dirty="0">
                          <a:effectLst/>
                        </a:rPr>
                        <a:t>1</a:t>
                      </a:r>
                      <a:r>
                        <a:rPr lang="en-US" sz="2000" cap="small" dirty="0">
                          <a:effectLst/>
                        </a:rPr>
                        <a:t> </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400"/>
                        </a:spcAft>
                        <a:tabLst>
                          <a:tab pos="3048000" algn="ctr"/>
                          <a:tab pos="6032500" algn="r"/>
                        </a:tabLst>
                      </a:pPr>
                      <a:r>
                        <a:rPr lang="en-US" sz="2000" dirty="0">
                          <a:effectLst/>
                          <a:latin typeface="Times New Roman" pitchFamily="18" charset="0"/>
                          <a:cs typeface="Times New Roman" pitchFamily="18" charset="0"/>
                        </a:rPr>
                        <a:t>1.05</a:t>
                      </a:r>
                      <a:endParaRPr lang="en-US" sz="2000" dirty="0">
                        <a:effectLst/>
                        <a:latin typeface="Times New Roman" pitchFamily="18" charset="0"/>
                        <a:ea typeface="Times New Roman"/>
                        <a:cs typeface="Times New Roman" pitchFamily="18" charset="0"/>
                      </a:endParaRPr>
                    </a:p>
                  </a:txBody>
                  <a:tcPr marL="68580" marR="68580" marT="0" marB="0"/>
                </a:tc>
              </a:tr>
              <a:tr h="349250">
                <a:tc>
                  <a:txBody>
                    <a:bodyPr/>
                    <a:lstStyle/>
                    <a:p>
                      <a:pPr marL="0" marR="0" algn="just">
                        <a:spcBef>
                          <a:spcPts val="0"/>
                        </a:spcBef>
                        <a:spcAft>
                          <a:spcPts val="400"/>
                        </a:spcAft>
                        <a:tabLst>
                          <a:tab pos="3048000" algn="ctr"/>
                          <a:tab pos="6032500" algn="r"/>
                        </a:tabLst>
                      </a:pPr>
                      <a:r>
                        <a:rPr lang="en-US" sz="2000" cap="small" dirty="0" err="1">
                          <a:effectLst/>
                        </a:rPr>
                        <a:t>NumTermsOver</a:t>
                      </a:r>
                      <a:r>
                        <a:rPr lang="en-US" sz="2000" cap="small" dirty="0">
                          <a:effectLst/>
                        </a:rPr>
                        <a:t> </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400"/>
                        </a:spcAft>
                        <a:tabLst>
                          <a:tab pos="3048000" algn="ctr"/>
                          <a:tab pos="6032500" algn="r"/>
                        </a:tabLst>
                      </a:pPr>
                      <a:r>
                        <a:rPr lang="en-US" sz="2000" dirty="0">
                          <a:effectLst/>
                          <a:latin typeface="Times New Roman" pitchFamily="18" charset="0"/>
                          <a:cs typeface="Times New Roman" pitchFamily="18" charset="0"/>
                        </a:rPr>
                        <a:t>0.93</a:t>
                      </a:r>
                      <a:endParaRPr lang="en-US" sz="2000" dirty="0">
                        <a:effectLst/>
                        <a:latin typeface="Times New Roman" pitchFamily="18" charset="0"/>
                        <a:ea typeface="Times New Roman"/>
                        <a:cs typeface="Times New Roman" pitchFamily="18" charset="0"/>
                      </a:endParaRPr>
                    </a:p>
                  </a:txBody>
                  <a:tcPr marL="68580" marR="68580" marT="0" marB="0"/>
                </a:tc>
              </a:tr>
              <a:tr h="349250">
                <a:tc>
                  <a:txBody>
                    <a:bodyPr/>
                    <a:lstStyle/>
                    <a:p>
                      <a:pPr marL="0" marR="0" algn="just">
                        <a:spcBef>
                          <a:spcPts val="0"/>
                        </a:spcBef>
                        <a:spcAft>
                          <a:spcPts val="400"/>
                        </a:spcAft>
                        <a:tabLst>
                          <a:tab pos="3048000" algn="ctr"/>
                          <a:tab pos="6032500" algn="r"/>
                        </a:tabLst>
                      </a:pPr>
                      <a:r>
                        <a:rPr lang="en-US" sz="2000" cap="small" dirty="0">
                          <a:effectLst/>
                        </a:rPr>
                        <a:t>NumQueryChars</a:t>
                      </a:r>
                      <a:r>
                        <a:rPr lang="en-US" sz="2000" cap="small" baseline="-25000" dirty="0">
                          <a:effectLst/>
                        </a:rPr>
                        <a:t>2</a:t>
                      </a:r>
                      <a:r>
                        <a:rPr lang="en-US" sz="2000" cap="small" dirty="0">
                          <a:effectLst/>
                        </a:rPr>
                        <a:t> </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400"/>
                        </a:spcAft>
                        <a:tabLst>
                          <a:tab pos="3048000" algn="ctr"/>
                          <a:tab pos="6032500" algn="r"/>
                        </a:tabLst>
                      </a:pPr>
                      <a:r>
                        <a:rPr lang="en-US" sz="2000" dirty="0">
                          <a:effectLst/>
                          <a:latin typeface="Times New Roman" pitchFamily="18" charset="0"/>
                          <a:cs typeface="Times New Roman" pitchFamily="18" charset="0"/>
                        </a:rPr>
                        <a:t>0.79</a:t>
                      </a:r>
                      <a:endParaRPr lang="en-US" sz="2000" dirty="0">
                        <a:effectLst/>
                        <a:latin typeface="Times New Roman" pitchFamily="18" charset="0"/>
                        <a:ea typeface="Times New Roman"/>
                        <a:cs typeface="Times New Roman" pitchFamily="18" charset="0"/>
                      </a:endParaRPr>
                    </a:p>
                  </a:txBody>
                  <a:tcPr marL="68580" marR="68580" marT="0" marB="0"/>
                </a:tc>
              </a:tr>
              <a:tr h="349250">
                <a:tc>
                  <a:txBody>
                    <a:bodyPr/>
                    <a:lstStyle/>
                    <a:p>
                      <a:pPr marL="0" marR="0" algn="just">
                        <a:spcBef>
                          <a:spcPts val="0"/>
                        </a:spcBef>
                        <a:spcAft>
                          <a:spcPts val="400"/>
                        </a:spcAft>
                        <a:tabLst>
                          <a:tab pos="3048000" algn="ctr"/>
                          <a:tab pos="6032500" algn="r"/>
                        </a:tabLst>
                      </a:pPr>
                      <a:r>
                        <a:rPr lang="en-US" sz="2000" cap="small" dirty="0" err="1">
                          <a:effectLst/>
                        </a:rPr>
                        <a:t>SameSess</a:t>
                      </a:r>
                      <a:r>
                        <a:rPr lang="en-US" sz="2000" cap="small" dirty="0">
                          <a:effectLst/>
                        </a:rPr>
                        <a:t> </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400"/>
                        </a:spcAft>
                        <a:tabLst>
                          <a:tab pos="3048000" algn="ctr"/>
                          <a:tab pos="6032500" algn="r"/>
                        </a:tabLst>
                      </a:pPr>
                      <a:r>
                        <a:rPr lang="en-US" sz="2000" dirty="0">
                          <a:effectLst/>
                          <a:latin typeface="Times New Roman" pitchFamily="18" charset="0"/>
                          <a:cs typeface="Times New Roman" pitchFamily="18" charset="0"/>
                        </a:rPr>
                        <a:t>0.52</a:t>
                      </a:r>
                      <a:endParaRPr lang="en-US" sz="2000" dirty="0">
                        <a:effectLst/>
                        <a:latin typeface="Times New Roman" pitchFamily="18" charset="0"/>
                        <a:ea typeface="Times New Roman"/>
                        <a:cs typeface="Times New Roman" pitchFamily="18" charset="0"/>
                      </a:endParaRPr>
                    </a:p>
                  </a:txBody>
                  <a:tcPr marL="68580" marR="68580" marT="0" marB="0"/>
                </a:tc>
              </a:tr>
              <a:tr h="349250">
                <a:tc>
                  <a:txBody>
                    <a:bodyPr/>
                    <a:lstStyle/>
                    <a:p>
                      <a:pPr marL="0" marR="0" algn="just">
                        <a:spcBef>
                          <a:spcPts val="0"/>
                        </a:spcBef>
                        <a:spcAft>
                          <a:spcPts val="400"/>
                        </a:spcAft>
                        <a:tabLst>
                          <a:tab pos="3048000" algn="ctr"/>
                          <a:tab pos="6032500" algn="r"/>
                        </a:tabLst>
                      </a:pPr>
                      <a:r>
                        <a:rPr lang="en-US" sz="2000" cap="small" dirty="0" err="1" smtClean="0">
                          <a:effectLst/>
                          <a:latin typeface="+mn-lt"/>
                          <a:ea typeface="+mn-ea"/>
                        </a:rPr>
                        <a:t>HaveCoClickDom</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400"/>
                        </a:spcAft>
                        <a:tabLst>
                          <a:tab pos="3048000" algn="ctr"/>
                          <a:tab pos="6032500" algn="r"/>
                        </a:tabLst>
                      </a:pPr>
                      <a:r>
                        <a:rPr lang="en-US" sz="2000" dirty="0" smtClean="0">
                          <a:effectLst/>
                          <a:latin typeface="Times New Roman" pitchFamily="18" charset="0"/>
                          <a:ea typeface="Times New Roman"/>
                          <a:cs typeface="Times New Roman" pitchFamily="18" charset="0"/>
                        </a:rPr>
                        <a:t>0.40</a:t>
                      </a:r>
                      <a:endParaRPr lang="en-US" sz="2000" dirty="0">
                        <a:effectLst/>
                        <a:latin typeface="Times New Roman" pitchFamily="18" charset="0"/>
                        <a:ea typeface="Times New Roman"/>
                        <a:cs typeface="Times New Roman" pitchFamily="18" charset="0"/>
                      </a:endParaRPr>
                    </a:p>
                  </a:txBody>
                  <a:tcPr marL="68580" marR="68580" marT="0" marB="0"/>
                </a:tc>
              </a:tr>
              <a:tr h="349250">
                <a:tc>
                  <a:txBody>
                    <a:bodyPr/>
                    <a:lstStyle/>
                    <a:p>
                      <a:pPr marL="0" marR="0" algn="just">
                        <a:spcBef>
                          <a:spcPts val="0"/>
                        </a:spcBef>
                        <a:spcAft>
                          <a:spcPts val="400"/>
                        </a:spcAft>
                        <a:tabLst>
                          <a:tab pos="3048000" algn="ctr"/>
                          <a:tab pos="6032500" algn="r"/>
                        </a:tabLst>
                      </a:pPr>
                      <a:r>
                        <a:rPr lang="en-US" sz="2000" cap="small" dirty="0">
                          <a:effectLst/>
                        </a:rPr>
                        <a:t>NumQueriesSess</a:t>
                      </a:r>
                      <a:r>
                        <a:rPr lang="en-US" sz="2000" cap="small" baseline="-25000" dirty="0">
                          <a:effectLst/>
                        </a:rPr>
                        <a:t>1</a:t>
                      </a:r>
                      <a:r>
                        <a:rPr lang="en-US" sz="2000" cap="small" dirty="0">
                          <a:effectLst/>
                        </a:rPr>
                        <a:t> </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400"/>
                        </a:spcAft>
                        <a:tabLst>
                          <a:tab pos="3048000" algn="ctr"/>
                          <a:tab pos="6032500" algn="r"/>
                        </a:tabLst>
                      </a:pPr>
                      <a:r>
                        <a:rPr lang="en-US" sz="2000" dirty="0">
                          <a:effectLst/>
                          <a:latin typeface="Times New Roman" pitchFamily="18" charset="0"/>
                          <a:cs typeface="Times New Roman" pitchFamily="18" charset="0"/>
                        </a:rPr>
                        <a:t>0.31</a:t>
                      </a:r>
                      <a:endParaRPr lang="en-US" sz="2000" dirty="0">
                        <a:effectLst/>
                        <a:latin typeface="Times New Roman" pitchFamily="18" charset="0"/>
                        <a:ea typeface="Times New Roman"/>
                        <a:cs typeface="Times New Roman" pitchFamily="18" charset="0"/>
                      </a:endParaRPr>
                    </a:p>
                  </a:txBody>
                  <a:tcPr marL="68580" marR="68580" marT="0" marB="0"/>
                </a:tc>
              </a:tr>
              <a:tr h="349250">
                <a:tc>
                  <a:txBody>
                    <a:bodyPr/>
                    <a:lstStyle/>
                    <a:p>
                      <a:pPr marL="0" marR="0" algn="just">
                        <a:spcBef>
                          <a:spcPts val="0"/>
                        </a:spcBef>
                        <a:spcAft>
                          <a:spcPts val="400"/>
                        </a:spcAft>
                        <a:tabLst>
                          <a:tab pos="3048000" algn="ctr"/>
                          <a:tab pos="6032500" algn="r"/>
                        </a:tabLst>
                      </a:pPr>
                      <a:r>
                        <a:rPr lang="en-US" sz="2000" cap="small" dirty="0">
                          <a:effectLst/>
                        </a:rPr>
                        <a:t>SubQuerySess</a:t>
                      </a:r>
                      <a:r>
                        <a:rPr lang="en-US" sz="2000" cap="small" baseline="-25000" dirty="0">
                          <a:effectLst/>
                        </a:rPr>
                        <a:t>2 </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400"/>
                        </a:spcAft>
                        <a:tabLst>
                          <a:tab pos="3048000" algn="ctr"/>
                          <a:tab pos="6032500" algn="r"/>
                        </a:tabLst>
                      </a:pPr>
                      <a:r>
                        <a:rPr lang="en-US" sz="2000" dirty="0">
                          <a:effectLst/>
                          <a:latin typeface="Times New Roman" pitchFamily="18" charset="0"/>
                          <a:cs typeface="Times New Roman" pitchFamily="18" charset="0"/>
                        </a:rPr>
                        <a:t>-0.30</a:t>
                      </a:r>
                      <a:endParaRPr lang="en-US" sz="2000" dirty="0">
                        <a:effectLst/>
                        <a:latin typeface="Times New Roman" pitchFamily="18" charset="0"/>
                        <a:ea typeface="Times New Roman"/>
                        <a:cs typeface="Times New Roman" pitchFamily="18" charset="0"/>
                      </a:endParaRPr>
                    </a:p>
                  </a:txBody>
                  <a:tcPr marL="68580" marR="68580" marT="0" marB="0"/>
                </a:tc>
              </a:tr>
              <a:tr h="349250">
                <a:tc>
                  <a:txBody>
                    <a:bodyPr/>
                    <a:lstStyle/>
                    <a:p>
                      <a:pPr marL="0" marR="0" algn="just">
                        <a:spcBef>
                          <a:spcPts val="0"/>
                        </a:spcBef>
                        <a:spcAft>
                          <a:spcPts val="400"/>
                        </a:spcAft>
                        <a:tabLst>
                          <a:tab pos="3048000" algn="ctr"/>
                          <a:tab pos="6032500" algn="r"/>
                        </a:tabLst>
                      </a:pPr>
                      <a:r>
                        <a:rPr lang="en-US" sz="2000" cap="small" dirty="0">
                          <a:effectLst/>
                        </a:rPr>
                        <a:t>NumQueryTerms</a:t>
                      </a:r>
                      <a:r>
                        <a:rPr lang="en-US" sz="2000" cap="small" baseline="-25000" dirty="0">
                          <a:effectLst/>
                        </a:rPr>
                        <a:t>2</a:t>
                      </a:r>
                      <a:r>
                        <a:rPr lang="en-US" sz="2000" cap="small" dirty="0">
                          <a:effectLst/>
                        </a:rPr>
                        <a:t> </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400"/>
                        </a:spcAft>
                        <a:tabLst>
                          <a:tab pos="3048000" algn="ctr"/>
                          <a:tab pos="6032500" algn="r"/>
                        </a:tabLst>
                      </a:pPr>
                      <a:r>
                        <a:rPr lang="en-US" sz="2000" dirty="0">
                          <a:effectLst/>
                          <a:latin typeface="Times New Roman" pitchFamily="18" charset="0"/>
                          <a:cs typeface="Times New Roman" pitchFamily="18" charset="0"/>
                        </a:rPr>
                        <a:t>-0.47</a:t>
                      </a:r>
                      <a:endParaRPr lang="en-US" sz="2000" dirty="0">
                        <a:effectLst/>
                        <a:latin typeface="Times New Roman" pitchFamily="18" charset="0"/>
                        <a:ea typeface="Times New Roman"/>
                        <a:cs typeface="Times New Roman" pitchFamily="18" charset="0"/>
                      </a:endParaRPr>
                    </a:p>
                  </a:txBody>
                  <a:tcPr marL="68580" marR="68580" marT="0" marB="0"/>
                </a:tc>
              </a:tr>
              <a:tr h="349250">
                <a:tc>
                  <a:txBody>
                    <a:bodyPr/>
                    <a:lstStyle/>
                    <a:p>
                      <a:pPr marL="0" marR="0" algn="just">
                        <a:spcBef>
                          <a:spcPts val="0"/>
                        </a:spcBef>
                        <a:spcAft>
                          <a:spcPts val="400"/>
                        </a:spcAft>
                        <a:tabLst>
                          <a:tab pos="3048000" algn="ctr"/>
                          <a:tab pos="6032500" algn="r"/>
                        </a:tabLst>
                      </a:pPr>
                      <a:r>
                        <a:rPr lang="en-US" sz="2000" cap="small" dirty="0">
                          <a:effectLst/>
                        </a:rPr>
                        <a:t>NumQueriesHist</a:t>
                      </a:r>
                      <a:r>
                        <a:rPr lang="en-US" sz="2000" cap="small" baseline="-25000" dirty="0">
                          <a:effectLst/>
                        </a:rPr>
                        <a:t>1</a:t>
                      </a:r>
                      <a:r>
                        <a:rPr lang="en-US" sz="2000" cap="small" dirty="0">
                          <a:effectLst/>
                        </a:rPr>
                        <a:t> </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400"/>
                        </a:spcAft>
                        <a:tabLst>
                          <a:tab pos="3048000" algn="ctr"/>
                          <a:tab pos="6032500" algn="r"/>
                        </a:tabLst>
                      </a:pPr>
                      <a:r>
                        <a:rPr lang="en-US" sz="2000" dirty="0">
                          <a:effectLst/>
                          <a:latin typeface="Times New Roman" pitchFamily="18" charset="0"/>
                          <a:cs typeface="Times New Roman" pitchFamily="18" charset="0"/>
                        </a:rPr>
                        <a:t>-0.52</a:t>
                      </a:r>
                      <a:endParaRPr lang="en-US" sz="2000" dirty="0">
                        <a:effectLst/>
                        <a:latin typeface="Times New Roman" pitchFamily="18" charset="0"/>
                        <a:ea typeface="Times New Roman"/>
                        <a:cs typeface="Times New Roman" pitchFamily="18" charset="0"/>
                      </a:endParaRPr>
                    </a:p>
                  </a:txBody>
                  <a:tcPr marL="68580" marR="68580" marT="0" marB="0"/>
                </a:tc>
              </a:tr>
              <a:tr h="349250">
                <a:tc>
                  <a:txBody>
                    <a:bodyPr/>
                    <a:lstStyle/>
                    <a:p>
                      <a:pPr marL="0" marR="0" algn="just">
                        <a:spcBef>
                          <a:spcPts val="0"/>
                        </a:spcBef>
                        <a:spcAft>
                          <a:spcPts val="400"/>
                        </a:spcAft>
                        <a:tabLst>
                          <a:tab pos="3048000" algn="ctr"/>
                          <a:tab pos="6032500" algn="r"/>
                        </a:tabLst>
                      </a:pPr>
                      <a:r>
                        <a:rPr lang="en-US" sz="2000" cap="small" dirty="0">
                          <a:effectLst/>
                        </a:rPr>
                        <a:t>NumQueryTerms</a:t>
                      </a:r>
                      <a:r>
                        <a:rPr lang="en-US" sz="2000" cap="small" baseline="-25000" dirty="0">
                          <a:effectLst/>
                        </a:rPr>
                        <a:t>1</a:t>
                      </a:r>
                      <a:r>
                        <a:rPr lang="en-US" sz="2000" cap="small" dirty="0">
                          <a:effectLst/>
                        </a:rPr>
                        <a:t> </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400"/>
                        </a:spcAft>
                        <a:tabLst>
                          <a:tab pos="3048000" algn="ctr"/>
                          <a:tab pos="6032500" algn="r"/>
                        </a:tabLst>
                      </a:pPr>
                      <a:r>
                        <a:rPr lang="en-US" sz="2000" dirty="0">
                          <a:effectLst/>
                          <a:latin typeface="Times New Roman" pitchFamily="18" charset="0"/>
                          <a:cs typeface="Times New Roman" pitchFamily="18" charset="0"/>
                        </a:rPr>
                        <a:t>-0.68</a:t>
                      </a:r>
                      <a:endParaRPr lang="en-US" sz="2000" dirty="0">
                        <a:effectLst/>
                        <a:latin typeface="Times New Roman" pitchFamily="18" charset="0"/>
                        <a:ea typeface="Times New Roman"/>
                        <a:cs typeface="Times New Roman" pitchFamily="18" charset="0"/>
                      </a:endParaRPr>
                    </a:p>
                  </a:txBody>
                  <a:tcPr marL="68580" marR="68580" marT="0" marB="0"/>
                </a:tc>
              </a:tr>
              <a:tr h="349250">
                <a:tc>
                  <a:txBody>
                    <a:bodyPr/>
                    <a:lstStyle/>
                    <a:p>
                      <a:pPr marL="0" marR="0" algn="just">
                        <a:spcBef>
                          <a:spcPts val="0"/>
                        </a:spcBef>
                        <a:spcAft>
                          <a:spcPts val="400"/>
                        </a:spcAft>
                        <a:tabLst>
                          <a:tab pos="3048000" algn="ctr"/>
                          <a:tab pos="6032500" algn="r"/>
                        </a:tabLst>
                      </a:pPr>
                      <a:r>
                        <a:rPr lang="en-US" sz="2000" cap="small">
                          <a:effectLst/>
                        </a:rPr>
                        <a:t>LevenDist </a:t>
                      </a:r>
                      <a:endParaRPr lang="en-US" sz="2000">
                        <a:effectLst/>
                        <a:latin typeface="Times New Roman"/>
                        <a:ea typeface="Times New Roman"/>
                      </a:endParaRPr>
                    </a:p>
                  </a:txBody>
                  <a:tcPr marL="68580" marR="68580" marT="0" marB="0"/>
                </a:tc>
                <a:tc>
                  <a:txBody>
                    <a:bodyPr/>
                    <a:lstStyle/>
                    <a:p>
                      <a:pPr marL="0" marR="0" algn="ctr">
                        <a:spcBef>
                          <a:spcPts val="0"/>
                        </a:spcBef>
                        <a:spcAft>
                          <a:spcPts val="400"/>
                        </a:spcAft>
                        <a:tabLst>
                          <a:tab pos="3048000" algn="ctr"/>
                          <a:tab pos="6032500" algn="r"/>
                        </a:tabLst>
                      </a:pPr>
                      <a:r>
                        <a:rPr lang="en-US" sz="2000" dirty="0">
                          <a:effectLst/>
                          <a:latin typeface="Times New Roman" pitchFamily="18" charset="0"/>
                          <a:cs typeface="Times New Roman" pitchFamily="18" charset="0"/>
                        </a:rPr>
                        <a:t>-0.84</a:t>
                      </a:r>
                      <a:endParaRPr lang="en-US" sz="2000" dirty="0">
                        <a:effectLst/>
                        <a:latin typeface="Times New Roman" pitchFamily="18" charset="0"/>
                        <a:ea typeface="Times New Roman"/>
                        <a:cs typeface="Times New Roman" pitchFamily="18" charset="0"/>
                      </a:endParaRPr>
                    </a:p>
                  </a:txBody>
                  <a:tcPr marL="68580" marR="68580" marT="0" marB="0"/>
                </a:tc>
              </a:tr>
            </a:tbl>
          </a:graphicData>
        </a:graphic>
      </p:graphicFrame>
      <p:sp>
        <p:nvSpPr>
          <p:cNvPr id="5" name="Rectangle 4"/>
          <p:cNvSpPr/>
          <p:nvPr/>
        </p:nvSpPr>
        <p:spPr>
          <a:xfrm>
            <a:off x="381000" y="2403233"/>
            <a:ext cx="2423160" cy="338328"/>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75138" y="3108256"/>
            <a:ext cx="2423160" cy="338328"/>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000" y="3810000"/>
            <a:ext cx="2423160" cy="338328"/>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9277" y="4155831"/>
            <a:ext cx="2423160" cy="338328"/>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75139" y="6250041"/>
            <a:ext cx="2423160" cy="338328"/>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81000" y="3464169"/>
            <a:ext cx="2423160" cy="338328"/>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5205046"/>
            <a:ext cx="2423160" cy="338328"/>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81000" y="5902569"/>
            <a:ext cx="2423160" cy="338328"/>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69277" y="2765007"/>
            <a:ext cx="2423160" cy="338328"/>
          </a:xfrm>
          <a:prstGeom prst="rect">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663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0" presetClass="exit" presetSubtype="0" fill="hold" grpId="1" nodeType="with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childTnLst>
                                </p:cTn>
                              </p:par>
                              <p:par>
                                <p:cTn id="34" presetID="10" presetClass="exit" presetSubtype="0" fill="hold" grpId="1" nodeType="withEffect">
                                  <p:stCondLst>
                                    <p:cond delay="0"/>
                                  </p:stCondLst>
                                  <p:childTnLst>
                                    <p:animEffect transition="out" filter="fade">
                                      <p:cBhvr>
                                        <p:cTn id="35" dur="500"/>
                                        <p:tgtEl>
                                          <p:spTgt spid="5"/>
                                        </p:tgtEl>
                                      </p:cBhvr>
                                    </p:animEffect>
                                    <p:set>
                                      <p:cBhvr>
                                        <p:cTn id="36" dur="1" fill="hold">
                                          <p:stCondLst>
                                            <p:cond delay="499"/>
                                          </p:stCondLst>
                                        </p:cTn>
                                        <p:tgtEl>
                                          <p:spTgt spid="5"/>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7"/>
                                        </p:tgtEl>
                                      </p:cBhvr>
                                    </p:animEffect>
                                    <p:set>
                                      <p:cBhvr>
                                        <p:cTn id="39" dur="1" fill="hold">
                                          <p:stCondLst>
                                            <p:cond delay="499"/>
                                          </p:stCondLst>
                                        </p:cTn>
                                        <p:tgtEl>
                                          <p:spTgt spid="7"/>
                                        </p:tgtEl>
                                        <p:attrNameLst>
                                          <p:attrName>style.visibility</p:attrName>
                                        </p:attrNameLst>
                                      </p:cBhvr>
                                      <p:to>
                                        <p:strVal val="hidden"/>
                                      </p:to>
                                    </p:set>
                                  </p:childTnLst>
                                </p:cTn>
                              </p:par>
                              <p:par>
                                <p:cTn id="40" presetID="1" presetClass="entr" presetSubtype="0" fill="hold" grpId="2" nodeType="with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childTnLst>
                                </p:cTn>
                              </p:par>
                              <p:par>
                                <p:cTn id="54" presetID="10" presetClass="exit" presetSubtype="0" fill="hold" grpId="3" nodeType="withEffect">
                                  <p:stCondLst>
                                    <p:cond delay="0"/>
                                  </p:stCondLst>
                                  <p:childTnLst>
                                    <p:animEffect transition="out" filter="fade">
                                      <p:cBhvr>
                                        <p:cTn id="55" dur="500"/>
                                        <p:tgtEl>
                                          <p:spTgt spid="10"/>
                                        </p:tgtEl>
                                      </p:cBhvr>
                                    </p:animEffect>
                                    <p:set>
                                      <p:cBhvr>
                                        <p:cTn id="56"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animBg="1"/>
      <p:bldP spid="5" grpId="1" uiExpand="1" animBg="1"/>
      <p:bldP spid="7" grpId="0" uiExpand="1" animBg="1"/>
      <p:bldP spid="7" grpId="1" uiExpand="1" animBg="1"/>
      <p:bldP spid="8" grpId="0" uiExpand="1" animBg="1"/>
      <p:bldP spid="8" grpId="1" uiExpand="1" animBg="1"/>
      <p:bldP spid="9" grpId="0" uiExpand="1" animBg="1"/>
      <p:bldP spid="9" grpId="1" uiExpand="1" animBg="1"/>
      <p:bldP spid="10" grpId="0" uiExpand="1" animBg="1"/>
      <p:bldP spid="10" grpId="1" uiExpand="1" animBg="1"/>
      <p:bldP spid="10" grpId="2" uiExpand="1" animBg="1"/>
      <p:bldP spid="10" grpId="3" animBg="1"/>
      <p:bldP spid="12" grpId="0" animBg="1"/>
      <p:bldP spid="13" grpId="0" animBg="1"/>
      <p:bldP spid="14"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Continuation Features</a:t>
            </a:r>
            <a:endParaRPr lang="en-US" dirty="0"/>
          </a:p>
        </p:txBody>
      </p:sp>
      <p:sp>
        <p:nvSpPr>
          <p:cNvPr id="3" name="Content Placeholder 2"/>
          <p:cNvSpPr>
            <a:spLocks noGrp="1"/>
          </p:cNvSpPr>
          <p:nvPr>
            <p:ph idx="1"/>
          </p:nvPr>
        </p:nvSpPr>
        <p:spPr/>
        <p:txBody>
          <a:bodyPr>
            <a:normAutofit/>
          </a:bodyPr>
          <a:lstStyle/>
          <a:p>
            <a:r>
              <a:rPr lang="en-US" dirty="0" smtClean="0"/>
              <a:t>Same query, session and history features as Same Task</a:t>
            </a:r>
          </a:p>
          <a:p>
            <a:r>
              <a:rPr lang="en-US" b="1" dirty="0" smtClean="0"/>
              <a:t>Session-based </a:t>
            </a:r>
            <a:r>
              <a:rPr lang="en-US" dirty="0" smtClean="0"/>
              <a:t>and </a:t>
            </a:r>
            <a:r>
              <a:rPr lang="en-US" b="1" dirty="0" smtClean="0"/>
              <a:t>History-based </a:t>
            </a:r>
            <a:r>
              <a:rPr lang="en-US" dirty="0" smtClean="0"/>
              <a:t>versions of</a:t>
            </a:r>
            <a:r>
              <a:rPr lang="en-US" b="1" dirty="0" smtClean="0"/>
              <a:t>:</a:t>
            </a:r>
            <a:endParaRPr lang="en-US" dirty="0"/>
          </a:p>
          <a:p>
            <a:pPr lvl="1"/>
            <a:r>
              <a:rPr lang="en-US" dirty="0" smtClean="0"/>
              <a:t>Engagement: avg. time between pairs of queries</a:t>
            </a:r>
            <a:endParaRPr lang="en-US" dirty="0"/>
          </a:p>
          <a:p>
            <a:pPr lvl="1"/>
            <a:r>
              <a:rPr lang="en-US" dirty="0" smtClean="0"/>
              <a:t>Satisfaction: </a:t>
            </a:r>
          </a:p>
          <a:p>
            <a:pPr lvl="2"/>
            <a:r>
              <a:rPr lang="en-US" dirty="0" smtClean="0"/>
              <a:t># queries with dwell time more than 30 </a:t>
            </a:r>
            <a:r>
              <a:rPr lang="en-US" dirty="0" err="1" smtClean="0"/>
              <a:t>secs</a:t>
            </a:r>
            <a:r>
              <a:rPr lang="en-US" dirty="0" smtClean="0"/>
              <a:t>.</a:t>
            </a:r>
          </a:p>
          <a:p>
            <a:pPr lvl="2"/>
            <a:r>
              <a:rPr lang="en-US" dirty="0" smtClean="0"/>
              <a:t># </a:t>
            </a:r>
            <a:r>
              <a:rPr lang="en-US" dirty="0" smtClean="0"/>
              <a:t>clicked queries </a:t>
            </a:r>
            <a:r>
              <a:rPr lang="en-US" dirty="0"/>
              <a:t>/ # </a:t>
            </a:r>
            <a:r>
              <a:rPr lang="en-US" dirty="0" smtClean="0"/>
              <a:t>queries</a:t>
            </a:r>
            <a:r>
              <a:rPr lang="en-US" dirty="0"/>
              <a:t>, </a:t>
            </a:r>
            <a:endParaRPr lang="en-US" dirty="0" smtClean="0"/>
          </a:p>
          <a:p>
            <a:pPr lvl="1"/>
            <a:r>
              <a:rPr lang="en-US" dirty="0" smtClean="0"/>
              <a:t>Complexity: avg. number of unique terms per query, </a:t>
            </a:r>
          </a:p>
          <a:p>
            <a:pPr lvl="1"/>
            <a:r>
              <a:rPr lang="en-US" dirty="0" smtClean="0"/>
              <a:t>Task relatedness: # co-clicked URLs with the same domain</a:t>
            </a:r>
          </a:p>
        </p:txBody>
      </p:sp>
      <p:sp>
        <p:nvSpPr>
          <p:cNvPr id="4" name="Slide Number Placeholder 3"/>
          <p:cNvSpPr>
            <a:spLocks noGrp="1"/>
          </p:cNvSpPr>
          <p:nvPr>
            <p:ph type="sldNum" sz="quarter" idx="12"/>
          </p:nvPr>
        </p:nvSpPr>
        <p:spPr/>
        <p:txBody>
          <a:bodyPr/>
          <a:lstStyle/>
          <a:p>
            <a:fld id="{E83DD66C-4680-469A-8589-27C5369748F7}" type="slidenum">
              <a:rPr lang="en-US" smtClean="0"/>
              <a:t>15</a:t>
            </a:fld>
            <a:endParaRPr lang="en-US"/>
          </a:p>
        </p:txBody>
      </p:sp>
    </p:spTree>
    <p:extLst>
      <p:ext uri="{BB962C8B-B14F-4D97-AF65-F5344CB8AC3E}">
        <p14:creationId xmlns:p14="http://schemas.microsoft.com/office/powerpoint/2010/main" val="40800924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Continuation Results</a:t>
            </a:r>
            <a:endParaRPr lang="en-US" dirty="0"/>
          </a:p>
        </p:txBody>
      </p:sp>
      <p:sp>
        <p:nvSpPr>
          <p:cNvPr id="4" name="Slide Number Placeholder 3"/>
          <p:cNvSpPr>
            <a:spLocks noGrp="1"/>
          </p:cNvSpPr>
          <p:nvPr>
            <p:ph type="sldNum" sz="quarter" idx="12"/>
          </p:nvPr>
        </p:nvSpPr>
        <p:spPr/>
        <p:txBody>
          <a:bodyPr/>
          <a:lstStyle/>
          <a:p>
            <a:fld id="{E83DD66C-4680-469A-8589-27C5369748F7}" type="slidenum">
              <a:rPr lang="en-US" smtClean="0"/>
              <a:t>16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714179733"/>
              </p:ext>
            </p:extLst>
          </p:nvPr>
        </p:nvGraphicFramePr>
        <p:xfrm>
          <a:off x="228600" y="2133600"/>
          <a:ext cx="8763001" cy="1828800"/>
        </p:xfrm>
        <a:graphic>
          <a:graphicData uri="http://schemas.openxmlformats.org/drawingml/2006/table">
            <a:tbl>
              <a:tblPr>
                <a:tableStyleId>{69CF1AB2-1976-4502-BF36-3FF5EA218861}</a:tableStyleId>
              </a:tblPr>
              <a:tblGrid>
                <a:gridCol w="991319"/>
                <a:gridCol w="858462"/>
                <a:gridCol w="857533"/>
                <a:gridCol w="875185"/>
                <a:gridCol w="857533"/>
                <a:gridCol w="857533"/>
                <a:gridCol w="875185"/>
                <a:gridCol w="857533"/>
                <a:gridCol w="857533"/>
                <a:gridCol w="875185"/>
              </a:tblGrid>
              <a:tr h="304800">
                <a:tc>
                  <a:txBody>
                    <a:bodyPr/>
                    <a:lstStyle/>
                    <a:p>
                      <a:pPr marL="0" marR="0" algn="just">
                        <a:spcBef>
                          <a:spcPts val="0"/>
                        </a:spcBef>
                        <a:spcAft>
                          <a:spcPts val="400"/>
                        </a:spcAft>
                        <a:tabLst>
                          <a:tab pos="3048000" algn="ctr"/>
                          <a:tab pos="6032500" algn="r"/>
                        </a:tabLst>
                      </a:pPr>
                      <a:r>
                        <a:rPr lang="en-US" sz="1800" b="1" dirty="0">
                          <a:effectLst/>
                          <a:latin typeface="Times New Roman" pitchFamily="18" charset="0"/>
                          <a:cs typeface="Times New Roman" pitchFamily="18" charset="0"/>
                        </a:rPr>
                        <a:t> </a:t>
                      </a:r>
                      <a:endParaRPr lang="en-US" sz="1800" b="1" dirty="0">
                        <a:effectLst/>
                        <a:latin typeface="Times New Roman" pitchFamily="18" charset="0"/>
                        <a:ea typeface="Times New Roman"/>
                        <a:cs typeface="Times New Roman" pitchFamily="18" charset="0"/>
                      </a:endParaRPr>
                    </a:p>
                  </a:txBody>
                  <a:tcPr marL="68580" marR="68580" marT="0" marB="0"/>
                </a:tc>
                <a:tc gridSpan="3">
                  <a:txBody>
                    <a:bodyPr/>
                    <a:lstStyle/>
                    <a:p>
                      <a:pPr marL="0" marR="0" algn="ctr">
                        <a:spcBef>
                          <a:spcPts val="0"/>
                        </a:spcBef>
                        <a:spcAft>
                          <a:spcPts val="400"/>
                        </a:spcAft>
                        <a:tabLst>
                          <a:tab pos="3048000" algn="ctr"/>
                          <a:tab pos="6032500" algn="r"/>
                        </a:tabLst>
                      </a:pPr>
                      <a:r>
                        <a:rPr lang="en-US" sz="1800" b="1" dirty="0">
                          <a:effectLst/>
                          <a:latin typeface="Times New Roman" pitchFamily="18" charset="0"/>
                          <a:cs typeface="Times New Roman" pitchFamily="18" charset="0"/>
                        </a:rPr>
                        <a:t>3k</a:t>
                      </a:r>
                      <a:endParaRPr lang="en-US" sz="1800" b="1" dirty="0">
                        <a:effectLst/>
                        <a:latin typeface="Times New Roman" pitchFamily="18" charset="0"/>
                        <a:ea typeface="Times New Roman"/>
                        <a:cs typeface="Times New Roman" pitchFamily="18" charset="0"/>
                      </a:endParaRP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400"/>
                        </a:spcAft>
                        <a:tabLst>
                          <a:tab pos="3048000" algn="ctr"/>
                          <a:tab pos="6032500" algn="r"/>
                        </a:tabLst>
                      </a:pPr>
                      <a:r>
                        <a:rPr lang="en-US" sz="1800" b="1" dirty="0">
                          <a:effectLst/>
                          <a:latin typeface="Times New Roman" pitchFamily="18" charset="0"/>
                          <a:cs typeface="Times New Roman" pitchFamily="18" charset="0"/>
                        </a:rPr>
                        <a:t>10k</a:t>
                      </a:r>
                      <a:endParaRPr lang="en-US" sz="1800" b="1" dirty="0">
                        <a:effectLst/>
                        <a:latin typeface="Times New Roman" pitchFamily="18" charset="0"/>
                        <a:ea typeface="Times New Roman"/>
                        <a:cs typeface="Times New Roman" pitchFamily="18" charset="0"/>
                      </a:endParaRP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400"/>
                        </a:spcAft>
                        <a:tabLst>
                          <a:tab pos="3048000" algn="ctr"/>
                          <a:tab pos="6032500" algn="r"/>
                        </a:tabLst>
                      </a:pPr>
                      <a:r>
                        <a:rPr lang="en-US" sz="1800" b="1" dirty="0">
                          <a:effectLst/>
                          <a:latin typeface="Times New Roman" pitchFamily="18" charset="0"/>
                          <a:cs typeface="Times New Roman" pitchFamily="18" charset="0"/>
                        </a:rPr>
                        <a:t>Human</a:t>
                      </a:r>
                      <a:endParaRPr lang="en-US" sz="1800" b="1" dirty="0">
                        <a:effectLst/>
                        <a:latin typeface="Times New Roman" pitchFamily="18" charset="0"/>
                        <a:ea typeface="Times New Roman"/>
                        <a:cs typeface="Times New Roman" pitchFamily="18" charset="0"/>
                      </a:endParaRPr>
                    </a:p>
                  </a:txBody>
                  <a:tcPr marL="68580" marR="68580" marT="0" marB="0"/>
                </a:tc>
                <a:tc hMerge="1">
                  <a:txBody>
                    <a:bodyPr/>
                    <a:lstStyle/>
                    <a:p>
                      <a:endParaRPr lang="en-US"/>
                    </a:p>
                  </a:txBody>
                  <a:tcPr/>
                </a:tc>
                <a:tc hMerge="1">
                  <a:txBody>
                    <a:bodyPr/>
                    <a:lstStyle/>
                    <a:p>
                      <a:endParaRPr lang="en-US"/>
                    </a:p>
                  </a:txBody>
                  <a:tcPr/>
                </a:tc>
              </a:tr>
              <a:tr h="304800">
                <a:tc>
                  <a:txBody>
                    <a:bodyPr/>
                    <a:lstStyle/>
                    <a:p>
                      <a:pPr marL="0" marR="0" algn="just">
                        <a:spcBef>
                          <a:spcPts val="0"/>
                        </a:spcBef>
                        <a:spcAft>
                          <a:spcPts val="400"/>
                        </a:spcAft>
                        <a:tabLst>
                          <a:tab pos="3048000" algn="ctr"/>
                          <a:tab pos="6032500" algn="r"/>
                        </a:tabLst>
                      </a:pPr>
                      <a:r>
                        <a:rPr lang="en-US" sz="1800" b="1" dirty="0">
                          <a:effectLst/>
                          <a:latin typeface="Times New Roman" pitchFamily="18" charset="0"/>
                          <a:cs typeface="Times New Roman" pitchFamily="18" charset="0"/>
                        </a:rPr>
                        <a:t> </a:t>
                      </a:r>
                      <a:endParaRPr lang="en-US" sz="1800" b="1"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b="1" dirty="0">
                          <a:effectLst/>
                          <a:latin typeface="Times New Roman" pitchFamily="18" charset="0"/>
                          <a:cs typeface="Times New Roman" pitchFamily="18" charset="0"/>
                        </a:rPr>
                        <a:t>BASE</a:t>
                      </a:r>
                      <a:endParaRPr lang="en-US" sz="1800" b="1"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b="1" dirty="0">
                          <a:effectLst/>
                          <a:latin typeface="Times New Roman" pitchFamily="18" charset="0"/>
                          <a:cs typeface="Times New Roman" pitchFamily="18" charset="0"/>
                        </a:rPr>
                        <a:t>LR</a:t>
                      </a:r>
                      <a:endParaRPr lang="en-US" sz="1800" b="1"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b="1" dirty="0">
                          <a:effectLst/>
                          <a:latin typeface="Times New Roman" pitchFamily="18" charset="0"/>
                          <a:cs typeface="Times New Roman" pitchFamily="18" charset="0"/>
                        </a:rPr>
                        <a:t>MART</a:t>
                      </a:r>
                      <a:endParaRPr lang="en-US" sz="1800" b="1"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b="1" dirty="0">
                          <a:effectLst/>
                          <a:latin typeface="Times New Roman" pitchFamily="18" charset="0"/>
                          <a:cs typeface="Times New Roman" pitchFamily="18" charset="0"/>
                        </a:rPr>
                        <a:t>BASE</a:t>
                      </a:r>
                      <a:endParaRPr lang="en-US" sz="1800" b="1"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b="1" dirty="0">
                          <a:effectLst/>
                          <a:latin typeface="Times New Roman" pitchFamily="18" charset="0"/>
                          <a:cs typeface="Times New Roman" pitchFamily="18" charset="0"/>
                        </a:rPr>
                        <a:t>LR</a:t>
                      </a:r>
                      <a:endParaRPr lang="en-US" sz="1800" b="1"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b="1" dirty="0">
                          <a:effectLst/>
                          <a:latin typeface="Times New Roman" pitchFamily="18" charset="0"/>
                          <a:cs typeface="Times New Roman" pitchFamily="18" charset="0"/>
                        </a:rPr>
                        <a:t>MART</a:t>
                      </a:r>
                      <a:endParaRPr lang="en-US" sz="1800" b="1"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b="1" dirty="0">
                          <a:effectLst/>
                          <a:latin typeface="Times New Roman" pitchFamily="18" charset="0"/>
                          <a:cs typeface="Times New Roman" pitchFamily="18" charset="0"/>
                        </a:rPr>
                        <a:t>BASE</a:t>
                      </a:r>
                      <a:endParaRPr lang="en-US" sz="1800" b="1"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b="1" dirty="0">
                          <a:effectLst/>
                          <a:latin typeface="Times New Roman" pitchFamily="18" charset="0"/>
                          <a:cs typeface="Times New Roman" pitchFamily="18" charset="0"/>
                        </a:rPr>
                        <a:t>LR</a:t>
                      </a:r>
                      <a:endParaRPr lang="en-US" sz="1800" b="1" dirty="0">
                        <a:effectLst/>
                        <a:latin typeface="Times New Roman" pitchFamily="18" charset="0"/>
                        <a:ea typeface="Times New Roman"/>
                        <a:cs typeface="Times New Roman" pitchFamily="18" charset="0"/>
                      </a:endParaRPr>
                    </a:p>
                  </a:txBody>
                  <a:tcPr marL="68580" marR="68580" marT="0" marB="0"/>
                </a:tc>
                <a:tc>
                  <a:txBody>
                    <a:bodyPr/>
                    <a:lstStyle/>
                    <a:p>
                      <a:pPr marL="0" marR="0" algn="ctr">
                        <a:spcBef>
                          <a:spcPts val="0"/>
                        </a:spcBef>
                        <a:spcAft>
                          <a:spcPts val="400"/>
                        </a:spcAft>
                        <a:tabLst>
                          <a:tab pos="3048000" algn="ctr"/>
                          <a:tab pos="6032500" algn="r"/>
                        </a:tabLst>
                      </a:pPr>
                      <a:r>
                        <a:rPr lang="en-US" sz="1800" b="1" dirty="0">
                          <a:effectLst/>
                          <a:latin typeface="Times New Roman" pitchFamily="18" charset="0"/>
                          <a:cs typeface="Times New Roman" pitchFamily="18" charset="0"/>
                        </a:rPr>
                        <a:t>MART</a:t>
                      </a:r>
                      <a:endParaRPr lang="en-US" sz="1800" b="1" dirty="0">
                        <a:effectLst/>
                        <a:latin typeface="Times New Roman" pitchFamily="18" charset="0"/>
                        <a:ea typeface="Times New Roman"/>
                        <a:cs typeface="Times New Roman" pitchFamily="18" charset="0"/>
                      </a:endParaRPr>
                    </a:p>
                  </a:txBody>
                  <a:tcPr marL="68580" marR="68580" marT="0" marB="0"/>
                </a:tc>
              </a:tr>
              <a:tr h="304800">
                <a:tc>
                  <a:txBody>
                    <a:bodyPr/>
                    <a:lstStyle/>
                    <a:p>
                      <a:pPr marL="0" marR="0" algn="just">
                        <a:spcBef>
                          <a:spcPts val="0"/>
                        </a:spcBef>
                        <a:spcAft>
                          <a:spcPts val="400"/>
                        </a:spcAft>
                        <a:tabLst>
                          <a:tab pos="3048000" algn="ctr"/>
                          <a:tab pos="6032500" algn="r"/>
                        </a:tabLst>
                      </a:pPr>
                      <a:r>
                        <a:rPr lang="en-US" sz="1800" b="1" dirty="0">
                          <a:effectLst/>
                          <a:latin typeface="Times New Roman" pitchFamily="18" charset="0"/>
                          <a:cs typeface="Times New Roman" pitchFamily="18" charset="0"/>
                        </a:rPr>
                        <a:t>Recall </a:t>
                      </a:r>
                      <a:endParaRPr lang="en-US" sz="1800" b="1" dirty="0">
                        <a:effectLst/>
                        <a:latin typeface="Times New Roman" pitchFamily="18" charset="0"/>
                        <a:ea typeface="Times New Roman"/>
                        <a:cs typeface="Times New Roman" pitchFamily="18" charset="0"/>
                      </a:endParaRPr>
                    </a:p>
                  </a:txBody>
                  <a:tcPr marL="68580" marR="68580" marT="0" marB="0"/>
                </a:tc>
                <a:tc>
                  <a:txBody>
                    <a:bodyPr/>
                    <a:lstStyle/>
                    <a:p>
                      <a:pPr marL="0" marR="0" algn="r">
                        <a:spcBef>
                          <a:spcPts val="0"/>
                        </a:spcBef>
                        <a:spcAft>
                          <a:spcPts val="400"/>
                        </a:spcAft>
                        <a:tabLst>
                          <a:tab pos="3048000" algn="ctr"/>
                          <a:tab pos="6032500" algn="r"/>
                        </a:tabLst>
                      </a:pPr>
                      <a:r>
                        <a:rPr lang="en-US" sz="1800" dirty="0">
                          <a:effectLst/>
                          <a:latin typeface="Times New Roman" pitchFamily="18" charset="0"/>
                          <a:cs typeface="Times New Roman" pitchFamily="18" charset="0"/>
                        </a:rPr>
                        <a:t>0.4038</a:t>
                      </a:r>
                      <a:endParaRPr lang="en-US" sz="1800" dirty="0">
                        <a:effectLst/>
                        <a:latin typeface="Times New Roman" pitchFamily="18" charset="0"/>
                        <a:ea typeface="Times New Roman"/>
                        <a:cs typeface="Times New Roman" pitchFamily="18" charset="0"/>
                      </a:endParaRPr>
                    </a:p>
                  </a:txBody>
                  <a:tcPr marL="68580" marR="68580" marT="0" marB="0"/>
                </a:tc>
                <a:tc>
                  <a:txBody>
                    <a:bodyPr/>
                    <a:lstStyle/>
                    <a:p>
                      <a:pPr marL="0" marR="0" algn="r">
                        <a:spcBef>
                          <a:spcPts val="0"/>
                        </a:spcBef>
                        <a:spcAft>
                          <a:spcPts val="400"/>
                        </a:spcAft>
                        <a:tabLst>
                          <a:tab pos="3048000" algn="ctr"/>
                          <a:tab pos="6032500" algn="r"/>
                        </a:tabLst>
                      </a:pPr>
                      <a:r>
                        <a:rPr lang="en-US" sz="1800" dirty="0">
                          <a:effectLst/>
                          <a:latin typeface="Times New Roman" pitchFamily="18" charset="0"/>
                          <a:cs typeface="Times New Roman" pitchFamily="18" charset="0"/>
                        </a:rPr>
                        <a:t>0.6593</a:t>
                      </a:r>
                      <a:endParaRPr lang="en-US" sz="1800" dirty="0">
                        <a:effectLst/>
                        <a:latin typeface="Times New Roman" pitchFamily="18" charset="0"/>
                        <a:ea typeface="Times New Roman"/>
                        <a:cs typeface="Times New Roman" pitchFamily="18" charset="0"/>
                      </a:endParaRPr>
                    </a:p>
                  </a:txBody>
                  <a:tcPr marL="68580" marR="68580" marT="0" marB="0"/>
                </a:tc>
                <a:tc>
                  <a:txBody>
                    <a:bodyPr/>
                    <a:lstStyle/>
                    <a:p>
                      <a:pPr marL="0" marR="0" algn="r">
                        <a:spcBef>
                          <a:spcPts val="0"/>
                        </a:spcBef>
                        <a:spcAft>
                          <a:spcPts val="400"/>
                        </a:spcAft>
                        <a:tabLst>
                          <a:tab pos="3048000" algn="ctr"/>
                          <a:tab pos="6032500" algn="r"/>
                        </a:tabLst>
                      </a:pPr>
                      <a:r>
                        <a:rPr lang="en-US" sz="1800">
                          <a:effectLst/>
                          <a:latin typeface="Times New Roman" pitchFamily="18" charset="0"/>
                          <a:cs typeface="Times New Roman" pitchFamily="18" charset="0"/>
                        </a:rPr>
                        <a:t>0.6546</a:t>
                      </a:r>
                      <a:endParaRPr lang="en-US" sz="1800">
                        <a:effectLst/>
                        <a:latin typeface="Times New Roman" pitchFamily="18" charset="0"/>
                        <a:ea typeface="Times New Roman"/>
                        <a:cs typeface="Times New Roman" pitchFamily="18" charset="0"/>
                      </a:endParaRPr>
                    </a:p>
                  </a:txBody>
                  <a:tcPr marL="68580" marR="68580" marT="0" marB="0"/>
                </a:tc>
                <a:tc>
                  <a:txBody>
                    <a:bodyPr/>
                    <a:lstStyle/>
                    <a:p>
                      <a:pPr marL="0" marR="0" algn="r">
                        <a:spcBef>
                          <a:spcPts val="0"/>
                        </a:spcBef>
                        <a:spcAft>
                          <a:spcPts val="400"/>
                        </a:spcAft>
                        <a:tabLst>
                          <a:tab pos="3048000" algn="ctr"/>
                          <a:tab pos="6032500" algn="r"/>
                        </a:tabLst>
                      </a:pPr>
                      <a:r>
                        <a:rPr lang="en-US" sz="1800" dirty="0">
                          <a:effectLst/>
                          <a:latin typeface="Times New Roman" pitchFamily="18" charset="0"/>
                          <a:cs typeface="Times New Roman" pitchFamily="18" charset="0"/>
                        </a:rPr>
                        <a:t>0.0084</a:t>
                      </a:r>
                      <a:endParaRPr lang="en-US" sz="1800" dirty="0">
                        <a:effectLst/>
                        <a:latin typeface="Times New Roman" pitchFamily="18" charset="0"/>
                        <a:ea typeface="Times New Roman"/>
                        <a:cs typeface="Times New Roman" pitchFamily="18" charset="0"/>
                      </a:endParaRPr>
                    </a:p>
                  </a:txBody>
                  <a:tcPr marL="68580" marR="68580" marT="0" marB="0"/>
                </a:tc>
                <a:tc>
                  <a:txBody>
                    <a:bodyPr/>
                    <a:lstStyle/>
                    <a:p>
                      <a:pPr marL="0" marR="0" algn="r">
                        <a:spcBef>
                          <a:spcPts val="0"/>
                        </a:spcBef>
                        <a:spcAft>
                          <a:spcPts val="400"/>
                        </a:spcAft>
                        <a:tabLst>
                          <a:tab pos="3048000" algn="ctr"/>
                          <a:tab pos="6032500" algn="r"/>
                        </a:tabLst>
                      </a:pPr>
                      <a:r>
                        <a:rPr lang="en-US" sz="1800">
                          <a:effectLst/>
                          <a:latin typeface="Times New Roman" pitchFamily="18" charset="0"/>
                          <a:cs typeface="Times New Roman" pitchFamily="18" charset="0"/>
                        </a:rPr>
                        <a:t>0.2777</a:t>
                      </a:r>
                      <a:endParaRPr lang="en-US" sz="1800">
                        <a:effectLst/>
                        <a:latin typeface="Times New Roman" pitchFamily="18" charset="0"/>
                        <a:ea typeface="Times New Roman"/>
                        <a:cs typeface="Times New Roman" pitchFamily="18" charset="0"/>
                      </a:endParaRPr>
                    </a:p>
                  </a:txBody>
                  <a:tcPr marL="68580" marR="68580" marT="0" marB="0"/>
                </a:tc>
                <a:tc>
                  <a:txBody>
                    <a:bodyPr/>
                    <a:lstStyle/>
                    <a:p>
                      <a:pPr marL="0" marR="0" algn="r">
                        <a:spcBef>
                          <a:spcPts val="0"/>
                        </a:spcBef>
                        <a:spcAft>
                          <a:spcPts val="400"/>
                        </a:spcAft>
                        <a:tabLst>
                          <a:tab pos="3048000" algn="ctr"/>
                          <a:tab pos="6032500" algn="r"/>
                        </a:tabLst>
                      </a:pPr>
                      <a:r>
                        <a:rPr lang="en-US" sz="1800">
                          <a:effectLst/>
                          <a:latin typeface="Times New Roman" pitchFamily="18" charset="0"/>
                          <a:cs typeface="Times New Roman" pitchFamily="18" charset="0"/>
                        </a:rPr>
                        <a:t>0.3096</a:t>
                      </a:r>
                      <a:endParaRPr lang="en-US" sz="1800">
                        <a:effectLst/>
                        <a:latin typeface="Times New Roman" pitchFamily="18" charset="0"/>
                        <a:ea typeface="Times New Roman"/>
                        <a:cs typeface="Times New Roman" pitchFamily="18" charset="0"/>
                      </a:endParaRPr>
                    </a:p>
                  </a:txBody>
                  <a:tcPr marL="68580" marR="68580" marT="0" marB="0"/>
                </a:tc>
                <a:tc>
                  <a:txBody>
                    <a:bodyPr/>
                    <a:lstStyle/>
                    <a:p>
                      <a:pPr marL="0" marR="0" algn="r">
                        <a:spcBef>
                          <a:spcPts val="0"/>
                        </a:spcBef>
                        <a:spcAft>
                          <a:spcPts val="400"/>
                        </a:spcAft>
                        <a:tabLst>
                          <a:tab pos="3048000" algn="ctr"/>
                          <a:tab pos="6032500" algn="r"/>
                        </a:tabLst>
                      </a:pPr>
                      <a:r>
                        <a:rPr lang="en-US" sz="1800">
                          <a:effectLst/>
                          <a:latin typeface="Times New Roman" pitchFamily="18" charset="0"/>
                          <a:cs typeface="Times New Roman" pitchFamily="18" charset="0"/>
                        </a:rPr>
                        <a:t>0.8154</a:t>
                      </a:r>
                      <a:endParaRPr lang="en-US" sz="1800">
                        <a:effectLst/>
                        <a:latin typeface="Times New Roman" pitchFamily="18" charset="0"/>
                        <a:ea typeface="Times New Roman"/>
                        <a:cs typeface="Times New Roman" pitchFamily="18" charset="0"/>
                      </a:endParaRPr>
                    </a:p>
                  </a:txBody>
                  <a:tcPr marL="68580" marR="68580" marT="0" marB="0"/>
                </a:tc>
                <a:tc>
                  <a:txBody>
                    <a:bodyPr/>
                    <a:lstStyle/>
                    <a:p>
                      <a:pPr marL="0" marR="0" algn="r">
                        <a:spcBef>
                          <a:spcPts val="0"/>
                        </a:spcBef>
                        <a:spcAft>
                          <a:spcPts val="400"/>
                        </a:spcAft>
                        <a:tabLst>
                          <a:tab pos="3048000" algn="ctr"/>
                          <a:tab pos="6032500" algn="r"/>
                        </a:tabLst>
                      </a:pPr>
                      <a:r>
                        <a:rPr lang="en-US" sz="1800">
                          <a:effectLst/>
                          <a:latin typeface="Times New Roman" pitchFamily="18" charset="0"/>
                          <a:cs typeface="Times New Roman" pitchFamily="18" charset="0"/>
                        </a:rPr>
                        <a:t>0.7342</a:t>
                      </a:r>
                      <a:endParaRPr lang="en-US" sz="1800">
                        <a:effectLst/>
                        <a:latin typeface="Times New Roman" pitchFamily="18" charset="0"/>
                        <a:ea typeface="Times New Roman"/>
                        <a:cs typeface="Times New Roman" pitchFamily="18" charset="0"/>
                      </a:endParaRPr>
                    </a:p>
                  </a:txBody>
                  <a:tcPr marL="68580" marR="68580" marT="0" marB="0"/>
                </a:tc>
                <a:tc>
                  <a:txBody>
                    <a:bodyPr/>
                    <a:lstStyle/>
                    <a:p>
                      <a:pPr marL="0" marR="0" algn="r">
                        <a:spcBef>
                          <a:spcPts val="0"/>
                        </a:spcBef>
                        <a:spcAft>
                          <a:spcPts val="400"/>
                        </a:spcAft>
                        <a:tabLst>
                          <a:tab pos="3048000" algn="ctr"/>
                          <a:tab pos="6032500" algn="r"/>
                        </a:tabLst>
                      </a:pPr>
                      <a:r>
                        <a:rPr lang="en-US" sz="1800">
                          <a:effectLst/>
                          <a:latin typeface="Times New Roman" pitchFamily="18" charset="0"/>
                          <a:cs typeface="Times New Roman" pitchFamily="18" charset="0"/>
                        </a:rPr>
                        <a:t>0.6971</a:t>
                      </a:r>
                      <a:endParaRPr lang="en-US" sz="1800">
                        <a:effectLst/>
                        <a:latin typeface="Times New Roman" pitchFamily="18" charset="0"/>
                        <a:ea typeface="Times New Roman"/>
                        <a:cs typeface="Times New Roman" pitchFamily="18" charset="0"/>
                      </a:endParaRPr>
                    </a:p>
                  </a:txBody>
                  <a:tcPr marL="68580" marR="68580" marT="0" marB="0"/>
                </a:tc>
              </a:tr>
              <a:tr h="304800">
                <a:tc>
                  <a:txBody>
                    <a:bodyPr/>
                    <a:lstStyle/>
                    <a:p>
                      <a:pPr marL="0" marR="0" algn="just">
                        <a:spcBef>
                          <a:spcPts val="0"/>
                        </a:spcBef>
                        <a:spcAft>
                          <a:spcPts val="400"/>
                        </a:spcAft>
                        <a:tabLst>
                          <a:tab pos="3048000" algn="ctr"/>
                          <a:tab pos="6032500" algn="r"/>
                        </a:tabLst>
                      </a:pPr>
                      <a:r>
                        <a:rPr lang="en-US" sz="1800" b="1" dirty="0" smtClean="0">
                          <a:effectLst/>
                          <a:latin typeface="Times New Roman" pitchFamily="18" charset="0"/>
                          <a:cs typeface="Times New Roman" pitchFamily="18" charset="0"/>
                        </a:rPr>
                        <a:t>Prec. </a:t>
                      </a:r>
                      <a:endParaRPr lang="en-US" sz="1800" b="1" dirty="0">
                        <a:effectLst/>
                        <a:latin typeface="Times New Roman" pitchFamily="18" charset="0"/>
                        <a:ea typeface="Times New Roman"/>
                        <a:cs typeface="Times New Roman" pitchFamily="18" charset="0"/>
                      </a:endParaRPr>
                    </a:p>
                  </a:txBody>
                  <a:tcPr marL="68580" marR="68580" marT="0" marB="0"/>
                </a:tc>
                <a:tc>
                  <a:txBody>
                    <a:bodyPr/>
                    <a:lstStyle/>
                    <a:p>
                      <a:pPr marL="0" marR="0" algn="r">
                        <a:spcBef>
                          <a:spcPts val="0"/>
                        </a:spcBef>
                        <a:spcAft>
                          <a:spcPts val="400"/>
                        </a:spcAft>
                        <a:tabLst>
                          <a:tab pos="3048000" algn="ctr"/>
                          <a:tab pos="6032500" algn="r"/>
                        </a:tabLst>
                      </a:pPr>
                      <a:r>
                        <a:rPr lang="en-US" sz="1800" dirty="0">
                          <a:effectLst/>
                          <a:latin typeface="Times New Roman" pitchFamily="18" charset="0"/>
                          <a:cs typeface="Times New Roman" pitchFamily="18" charset="0"/>
                        </a:rPr>
                        <a:t>0.5906</a:t>
                      </a:r>
                      <a:endParaRPr lang="en-US" sz="1800" dirty="0">
                        <a:effectLst/>
                        <a:latin typeface="Times New Roman" pitchFamily="18" charset="0"/>
                        <a:ea typeface="Times New Roman"/>
                        <a:cs typeface="Times New Roman" pitchFamily="18" charset="0"/>
                      </a:endParaRPr>
                    </a:p>
                  </a:txBody>
                  <a:tcPr marL="68580" marR="68580" marT="0" marB="0"/>
                </a:tc>
                <a:tc>
                  <a:txBody>
                    <a:bodyPr/>
                    <a:lstStyle/>
                    <a:p>
                      <a:pPr marL="0" marR="0" algn="r">
                        <a:spcBef>
                          <a:spcPts val="0"/>
                        </a:spcBef>
                        <a:spcAft>
                          <a:spcPts val="400"/>
                        </a:spcAft>
                        <a:tabLst>
                          <a:tab pos="3048000" algn="ctr"/>
                          <a:tab pos="6032500" algn="r"/>
                        </a:tabLst>
                      </a:pPr>
                      <a:r>
                        <a:rPr lang="en-US" sz="1800" dirty="0">
                          <a:effectLst/>
                          <a:latin typeface="Times New Roman" pitchFamily="18" charset="0"/>
                          <a:cs typeface="Times New Roman" pitchFamily="18" charset="0"/>
                        </a:rPr>
                        <a:t>0.7555</a:t>
                      </a:r>
                      <a:endParaRPr lang="en-US" sz="1800" dirty="0">
                        <a:effectLst/>
                        <a:latin typeface="Times New Roman" pitchFamily="18" charset="0"/>
                        <a:ea typeface="Times New Roman"/>
                        <a:cs typeface="Times New Roman" pitchFamily="18" charset="0"/>
                      </a:endParaRPr>
                    </a:p>
                  </a:txBody>
                  <a:tcPr marL="68580" marR="68580" marT="0" marB="0"/>
                </a:tc>
                <a:tc>
                  <a:txBody>
                    <a:bodyPr/>
                    <a:lstStyle/>
                    <a:p>
                      <a:pPr marL="0" marR="0" algn="r">
                        <a:spcBef>
                          <a:spcPts val="0"/>
                        </a:spcBef>
                        <a:spcAft>
                          <a:spcPts val="400"/>
                        </a:spcAft>
                        <a:tabLst>
                          <a:tab pos="3048000" algn="ctr"/>
                          <a:tab pos="6032500" algn="r"/>
                        </a:tabLst>
                      </a:pPr>
                      <a:r>
                        <a:rPr lang="en-US" sz="1800" dirty="0">
                          <a:effectLst/>
                          <a:latin typeface="Times New Roman" pitchFamily="18" charset="0"/>
                          <a:cs typeface="Times New Roman" pitchFamily="18" charset="0"/>
                        </a:rPr>
                        <a:t>0.7708</a:t>
                      </a:r>
                      <a:endParaRPr lang="en-US" sz="1800" dirty="0">
                        <a:effectLst/>
                        <a:latin typeface="Times New Roman" pitchFamily="18" charset="0"/>
                        <a:ea typeface="Times New Roman"/>
                        <a:cs typeface="Times New Roman" pitchFamily="18" charset="0"/>
                      </a:endParaRPr>
                    </a:p>
                  </a:txBody>
                  <a:tcPr marL="68580" marR="68580" marT="0" marB="0"/>
                </a:tc>
                <a:tc>
                  <a:txBody>
                    <a:bodyPr/>
                    <a:lstStyle/>
                    <a:p>
                      <a:pPr marL="0" marR="0" algn="r">
                        <a:spcBef>
                          <a:spcPts val="0"/>
                        </a:spcBef>
                        <a:spcAft>
                          <a:spcPts val="400"/>
                        </a:spcAft>
                        <a:tabLst>
                          <a:tab pos="3048000" algn="ctr"/>
                          <a:tab pos="6032500" algn="r"/>
                        </a:tabLst>
                      </a:pPr>
                      <a:r>
                        <a:rPr lang="en-US" sz="1800" dirty="0">
                          <a:effectLst/>
                          <a:latin typeface="Times New Roman" pitchFamily="18" charset="0"/>
                          <a:cs typeface="Times New Roman" pitchFamily="18" charset="0"/>
                        </a:rPr>
                        <a:t>0.675</a:t>
                      </a:r>
                      <a:endParaRPr lang="en-US" sz="1800" dirty="0">
                        <a:effectLst/>
                        <a:latin typeface="Times New Roman" pitchFamily="18" charset="0"/>
                        <a:ea typeface="Times New Roman"/>
                        <a:cs typeface="Times New Roman" pitchFamily="18" charset="0"/>
                      </a:endParaRPr>
                    </a:p>
                  </a:txBody>
                  <a:tcPr marL="68580" marR="68580" marT="0" marB="0"/>
                </a:tc>
                <a:tc>
                  <a:txBody>
                    <a:bodyPr/>
                    <a:lstStyle/>
                    <a:p>
                      <a:pPr marL="0" marR="0" algn="r">
                        <a:spcBef>
                          <a:spcPts val="0"/>
                        </a:spcBef>
                        <a:spcAft>
                          <a:spcPts val="400"/>
                        </a:spcAft>
                        <a:tabLst>
                          <a:tab pos="3048000" algn="ctr"/>
                          <a:tab pos="6032500" algn="r"/>
                        </a:tabLst>
                      </a:pPr>
                      <a:r>
                        <a:rPr lang="en-US" sz="1800" dirty="0">
                          <a:effectLst/>
                          <a:latin typeface="Times New Roman" pitchFamily="18" charset="0"/>
                          <a:cs typeface="Times New Roman" pitchFamily="18" charset="0"/>
                        </a:rPr>
                        <a:t>0.6784</a:t>
                      </a:r>
                      <a:endParaRPr lang="en-US" sz="1800" dirty="0">
                        <a:effectLst/>
                        <a:latin typeface="Times New Roman" pitchFamily="18" charset="0"/>
                        <a:ea typeface="Times New Roman"/>
                        <a:cs typeface="Times New Roman" pitchFamily="18" charset="0"/>
                      </a:endParaRPr>
                    </a:p>
                  </a:txBody>
                  <a:tcPr marL="68580" marR="68580" marT="0" marB="0"/>
                </a:tc>
                <a:tc>
                  <a:txBody>
                    <a:bodyPr/>
                    <a:lstStyle/>
                    <a:p>
                      <a:pPr marL="0" marR="0" algn="r">
                        <a:spcBef>
                          <a:spcPts val="0"/>
                        </a:spcBef>
                        <a:spcAft>
                          <a:spcPts val="400"/>
                        </a:spcAft>
                        <a:tabLst>
                          <a:tab pos="3048000" algn="ctr"/>
                          <a:tab pos="6032500" algn="r"/>
                        </a:tabLst>
                      </a:pPr>
                      <a:r>
                        <a:rPr lang="en-US" sz="1800">
                          <a:effectLst/>
                          <a:latin typeface="Times New Roman" pitchFamily="18" charset="0"/>
                          <a:cs typeface="Times New Roman" pitchFamily="18" charset="0"/>
                        </a:rPr>
                        <a:t>0.7219</a:t>
                      </a:r>
                      <a:endParaRPr lang="en-US" sz="1800">
                        <a:effectLst/>
                        <a:latin typeface="Times New Roman" pitchFamily="18" charset="0"/>
                        <a:ea typeface="Times New Roman"/>
                        <a:cs typeface="Times New Roman" pitchFamily="18" charset="0"/>
                      </a:endParaRPr>
                    </a:p>
                  </a:txBody>
                  <a:tcPr marL="68580" marR="68580" marT="0" marB="0"/>
                </a:tc>
                <a:tc>
                  <a:txBody>
                    <a:bodyPr/>
                    <a:lstStyle/>
                    <a:p>
                      <a:pPr marL="0" marR="0" algn="r">
                        <a:spcBef>
                          <a:spcPts val="0"/>
                        </a:spcBef>
                        <a:spcAft>
                          <a:spcPts val="400"/>
                        </a:spcAft>
                        <a:tabLst>
                          <a:tab pos="3048000" algn="ctr"/>
                          <a:tab pos="6032500" algn="r"/>
                        </a:tabLst>
                      </a:pPr>
                      <a:r>
                        <a:rPr lang="en-US" sz="1800">
                          <a:effectLst/>
                          <a:latin typeface="Times New Roman" pitchFamily="18" charset="0"/>
                          <a:cs typeface="Times New Roman" pitchFamily="18" charset="0"/>
                        </a:rPr>
                        <a:t>0.5961</a:t>
                      </a:r>
                      <a:endParaRPr lang="en-US" sz="1800">
                        <a:effectLst/>
                        <a:latin typeface="Times New Roman" pitchFamily="18" charset="0"/>
                        <a:ea typeface="Times New Roman"/>
                        <a:cs typeface="Times New Roman" pitchFamily="18" charset="0"/>
                      </a:endParaRPr>
                    </a:p>
                  </a:txBody>
                  <a:tcPr marL="68580" marR="68580" marT="0" marB="0"/>
                </a:tc>
                <a:tc>
                  <a:txBody>
                    <a:bodyPr/>
                    <a:lstStyle/>
                    <a:p>
                      <a:pPr marL="0" marR="0" algn="r">
                        <a:spcBef>
                          <a:spcPts val="0"/>
                        </a:spcBef>
                        <a:spcAft>
                          <a:spcPts val="400"/>
                        </a:spcAft>
                        <a:tabLst>
                          <a:tab pos="3048000" algn="ctr"/>
                          <a:tab pos="6032500" algn="r"/>
                        </a:tabLst>
                      </a:pPr>
                      <a:r>
                        <a:rPr lang="en-US" sz="1800" dirty="0">
                          <a:effectLst/>
                          <a:latin typeface="Times New Roman" pitchFamily="18" charset="0"/>
                          <a:cs typeface="Times New Roman" pitchFamily="18" charset="0"/>
                        </a:rPr>
                        <a:t>0.7538</a:t>
                      </a:r>
                      <a:endParaRPr lang="en-US" sz="1800" dirty="0">
                        <a:effectLst/>
                        <a:latin typeface="Times New Roman" pitchFamily="18" charset="0"/>
                        <a:ea typeface="Times New Roman"/>
                        <a:cs typeface="Times New Roman" pitchFamily="18" charset="0"/>
                      </a:endParaRPr>
                    </a:p>
                  </a:txBody>
                  <a:tcPr marL="68580" marR="68580" marT="0" marB="0"/>
                </a:tc>
                <a:tc>
                  <a:txBody>
                    <a:bodyPr/>
                    <a:lstStyle/>
                    <a:p>
                      <a:pPr marL="0" marR="0" algn="r">
                        <a:spcBef>
                          <a:spcPts val="0"/>
                        </a:spcBef>
                        <a:spcAft>
                          <a:spcPts val="400"/>
                        </a:spcAft>
                        <a:tabLst>
                          <a:tab pos="3048000" algn="ctr"/>
                          <a:tab pos="6032500" algn="r"/>
                        </a:tabLst>
                      </a:pPr>
                      <a:r>
                        <a:rPr lang="en-US" sz="1800">
                          <a:effectLst/>
                          <a:latin typeface="Times New Roman" pitchFamily="18" charset="0"/>
                          <a:cs typeface="Times New Roman" pitchFamily="18" charset="0"/>
                        </a:rPr>
                        <a:t>0.7766</a:t>
                      </a:r>
                      <a:endParaRPr lang="en-US" sz="1800">
                        <a:effectLst/>
                        <a:latin typeface="Times New Roman" pitchFamily="18" charset="0"/>
                        <a:ea typeface="Times New Roman"/>
                        <a:cs typeface="Times New Roman" pitchFamily="18" charset="0"/>
                      </a:endParaRPr>
                    </a:p>
                  </a:txBody>
                  <a:tcPr marL="68580" marR="68580" marT="0" marB="0"/>
                </a:tc>
              </a:tr>
              <a:tr h="304800">
                <a:tc>
                  <a:txBody>
                    <a:bodyPr/>
                    <a:lstStyle/>
                    <a:p>
                      <a:pPr marL="0" marR="0" algn="just">
                        <a:spcBef>
                          <a:spcPts val="0"/>
                        </a:spcBef>
                        <a:spcAft>
                          <a:spcPts val="400"/>
                        </a:spcAft>
                        <a:tabLst>
                          <a:tab pos="3048000" algn="ctr"/>
                          <a:tab pos="6032500" algn="r"/>
                        </a:tabLst>
                      </a:pPr>
                      <a:r>
                        <a:rPr lang="en-US" sz="1800" b="1" dirty="0" smtClean="0">
                          <a:effectLst/>
                          <a:latin typeface="Times New Roman" pitchFamily="18" charset="0"/>
                          <a:cs typeface="Times New Roman" pitchFamily="18" charset="0"/>
                        </a:rPr>
                        <a:t>Acc. </a:t>
                      </a:r>
                      <a:endParaRPr lang="en-US" sz="1800" b="1" dirty="0">
                        <a:effectLst/>
                        <a:latin typeface="Times New Roman" pitchFamily="18" charset="0"/>
                        <a:ea typeface="Times New Roman"/>
                        <a:cs typeface="Times New Roman" pitchFamily="18" charset="0"/>
                      </a:endParaRPr>
                    </a:p>
                  </a:txBody>
                  <a:tcPr marL="68580" marR="68580" marT="0" marB="0"/>
                </a:tc>
                <a:tc>
                  <a:txBody>
                    <a:bodyPr/>
                    <a:lstStyle/>
                    <a:p>
                      <a:pPr marL="0" marR="0" algn="r">
                        <a:spcBef>
                          <a:spcPts val="0"/>
                        </a:spcBef>
                        <a:spcAft>
                          <a:spcPts val="400"/>
                        </a:spcAft>
                        <a:tabLst>
                          <a:tab pos="3048000" algn="ctr"/>
                          <a:tab pos="6032500" algn="r"/>
                        </a:tabLst>
                      </a:pPr>
                      <a:r>
                        <a:rPr lang="en-US" sz="1800">
                          <a:effectLst/>
                          <a:latin typeface="Times New Roman" pitchFamily="18" charset="0"/>
                          <a:cs typeface="Times New Roman" pitchFamily="18" charset="0"/>
                        </a:rPr>
                        <a:t>0.5601</a:t>
                      </a:r>
                      <a:endParaRPr lang="en-US" sz="1800">
                        <a:effectLst/>
                        <a:latin typeface="Times New Roman" pitchFamily="18" charset="0"/>
                        <a:ea typeface="Times New Roman"/>
                        <a:cs typeface="Times New Roman" pitchFamily="18" charset="0"/>
                      </a:endParaRPr>
                    </a:p>
                  </a:txBody>
                  <a:tcPr marL="68580" marR="68580" marT="0" marB="0"/>
                </a:tc>
                <a:tc>
                  <a:txBody>
                    <a:bodyPr/>
                    <a:lstStyle/>
                    <a:p>
                      <a:pPr marL="0" marR="0" algn="r">
                        <a:spcBef>
                          <a:spcPts val="0"/>
                        </a:spcBef>
                        <a:spcAft>
                          <a:spcPts val="400"/>
                        </a:spcAft>
                        <a:tabLst>
                          <a:tab pos="3048000" algn="ctr"/>
                          <a:tab pos="6032500" algn="r"/>
                        </a:tabLst>
                      </a:pPr>
                      <a:r>
                        <a:rPr lang="en-US" sz="1800" u="sng" dirty="0">
                          <a:effectLst/>
                          <a:latin typeface="Times New Roman" pitchFamily="18" charset="0"/>
                          <a:cs typeface="Times New Roman" pitchFamily="18" charset="0"/>
                        </a:rPr>
                        <a:t>0.7228</a:t>
                      </a:r>
                      <a:endParaRPr lang="en-US" sz="1800" dirty="0">
                        <a:effectLst/>
                        <a:latin typeface="Times New Roman" pitchFamily="18" charset="0"/>
                        <a:ea typeface="Times New Roman"/>
                        <a:cs typeface="Times New Roman" pitchFamily="18" charset="0"/>
                      </a:endParaRPr>
                    </a:p>
                  </a:txBody>
                  <a:tcPr marL="68580" marR="68580" marT="0" marB="0"/>
                </a:tc>
                <a:tc>
                  <a:txBody>
                    <a:bodyPr/>
                    <a:lstStyle/>
                    <a:p>
                      <a:pPr marL="0" marR="0" algn="r">
                        <a:spcBef>
                          <a:spcPts val="0"/>
                        </a:spcBef>
                        <a:spcAft>
                          <a:spcPts val="400"/>
                        </a:spcAft>
                        <a:tabLst>
                          <a:tab pos="3048000" algn="ctr"/>
                          <a:tab pos="6032500" algn="r"/>
                        </a:tabLst>
                      </a:pPr>
                      <a:r>
                        <a:rPr lang="en-US" sz="1800" b="1" u="sng" dirty="0">
                          <a:effectLst/>
                          <a:latin typeface="Times New Roman" pitchFamily="18" charset="0"/>
                          <a:cs typeface="Times New Roman" pitchFamily="18" charset="0"/>
                        </a:rPr>
                        <a:t>0.7308</a:t>
                      </a:r>
                      <a:endParaRPr lang="en-US" sz="1800" b="1" dirty="0">
                        <a:effectLst/>
                        <a:latin typeface="Times New Roman" pitchFamily="18" charset="0"/>
                        <a:ea typeface="Times New Roman"/>
                        <a:cs typeface="Times New Roman" pitchFamily="18" charset="0"/>
                      </a:endParaRPr>
                    </a:p>
                  </a:txBody>
                  <a:tcPr marL="68580" marR="68580" marT="0" marB="0"/>
                </a:tc>
                <a:tc>
                  <a:txBody>
                    <a:bodyPr/>
                    <a:lstStyle/>
                    <a:p>
                      <a:pPr marL="0" marR="0" algn="r">
                        <a:spcBef>
                          <a:spcPts val="0"/>
                        </a:spcBef>
                        <a:spcAft>
                          <a:spcPts val="400"/>
                        </a:spcAft>
                        <a:tabLst>
                          <a:tab pos="3048000" algn="ctr"/>
                          <a:tab pos="6032500" algn="r"/>
                        </a:tabLst>
                      </a:pPr>
                      <a:r>
                        <a:rPr lang="en-US" sz="1800" dirty="0">
                          <a:effectLst/>
                          <a:latin typeface="Times New Roman" pitchFamily="18" charset="0"/>
                          <a:cs typeface="Times New Roman" pitchFamily="18" charset="0"/>
                        </a:rPr>
                        <a:t>0.8441</a:t>
                      </a:r>
                      <a:endParaRPr lang="en-US" sz="1800" dirty="0">
                        <a:effectLst/>
                        <a:latin typeface="Times New Roman" pitchFamily="18" charset="0"/>
                        <a:ea typeface="Times New Roman"/>
                        <a:cs typeface="Times New Roman" pitchFamily="18" charset="0"/>
                      </a:endParaRPr>
                    </a:p>
                  </a:txBody>
                  <a:tcPr marL="68580" marR="68580" marT="0" marB="0"/>
                </a:tc>
                <a:tc>
                  <a:txBody>
                    <a:bodyPr/>
                    <a:lstStyle/>
                    <a:p>
                      <a:pPr marL="0" marR="0" algn="r">
                        <a:spcBef>
                          <a:spcPts val="0"/>
                        </a:spcBef>
                        <a:spcAft>
                          <a:spcPts val="400"/>
                        </a:spcAft>
                        <a:tabLst>
                          <a:tab pos="3048000" algn="ctr"/>
                          <a:tab pos="6032500" algn="r"/>
                        </a:tabLst>
                      </a:pPr>
                      <a:r>
                        <a:rPr lang="en-US" sz="1800" u="sng" dirty="0">
                          <a:effectLst/>
                          <a:latin typeface="Times New Roman" pitchFamily="18" charset="0"/>
                          <a:cs typeface="Times New Roman" pitchFamily="18" charset="0"/>
                        </a:rPr>
                        <a:t>0.8664</a:t>
                      </a:r>
                      <a:endParaRPr lang="en-US" sz="1800" dirty="0">
                        <a:effectLst/>
                        <a:latin typeface="Times New Roman" pitchFamily="18" charset="0"/>
                        <a:ea typeface="Times New Roman"/>
                        <a:cs typeface="Times New Roman" pitchFamily="18" charset="0"/>
                      </a:endParaRPr>
                    </a:p>
                  </a:txBody>
                  <a:tcPr marL="68580" marR="68580" marT="0" marB="0"/>
                </a:tc>
                <a:tc>
                  <a:txBody>
                    <a:bodyPr/>
                    <a:lstStyle/>
                    <a:p>
                      <a:pPr marL="0" marR="0" algn="r">
                        <a:spcBef>
                          <a:spcPts val="0"/>
                        </a:spcBef>
                        <a:spcAft>
                          <a:spcPts val="400"/>
                        </a:spcAft>
                        <a:tabLst>
                          <a:tab pos="3048000" algn="ctr"/>
                          <a:tab pos="6032500" algn="r"/>
                        </a:tabLst>
                      </a:pPr>
                      <a:r>
                        <a:rPr lang="en-US" sz="1800" b="1" u="sng" dirty="0">
                          <a:effectLst/>
                          <a:latin typeface="Times New Roman" pitchFamily="18" charset="0"/>
                          <a:cs typeface="Times New Roman" pitchFamily="18" charset="0"/>
                        </a:rPr>
                        <a:t>0.8726</a:t>
                      </a:r>
                      <a:endParaRPr lang="en-US" sz="1800" b="1" dirty="0">
                        <a:effectLst/>
                        <a:latin typeface="Times New Roman" pitchFamily="18" charset="0"/>
                        <a:ea typeface="Times New Roman"/>
                        <a:cs typeface="Times New Roman" pitchFamily="18" charset="0"/>
                      </a:endParaRPr>
                    </a:p>
                  </a:txBody>
                  <a:tcPr marL="68580" marR="68580" marT="0" marB="0"/>
                </a:tc>
                <a:tc>
                  <a:txBody>
                    <a:bodyPr/>
                    <a:lstStyle/>
                    <a:p>
                      <a:pPr marL="0" marR="0" algn="r">
                        <a:spcBef>
                          <a:spcPts val="0"/>
                        </a:spcBef>
                        <a:spcAft>
                          <a:spcPts val="400"/>
                        </a:spcAft>
                        <a:tabLst>
                          <a:tab pos="3048000" algn="ctr"/>
                          <a:tab pos="6032500" algn="r"/>
                        </a:tabLst>
                      </a:pPr>
                      <a:r>
                        <a:rPr lang="en-US" sz="1800">
                          <a:effectLst/>
                          <a:latin typeface="Times New Roman" pitchFamily="18" charset="0"/>
                          <a:cs typeface="Times New Roman" pitchFamily="18" charset="0"/>
                        </a:rPr>
                        <a:t>0.5706</a:t>
                      </a:r>
                      <a:endParaRPr lang="en-US" sz="1800">
                        <a:effectLst/>
                        <a:latin typeface="Times New Roman" pitchFamily="18" charset="0"/>
                        <a:ea typeface="Times New Roman"/>
                        <a:cs typeface="Times New Roman" pitchFamily="18" charset="0"/>
                      </a:endParaRPr>
                    </a:p>
                  </a:txBody>
                  <a:tcPr marL="68580" marR="68580" marT="0" marB="0"/>
                </a:tc>
                <a:tc>
                  <a:txBody>
                    <a:bodyPr/>
                    <a:lstStyle/>
                    <a:p>
                      <a:pPr marL="0" marR="0" algn="r">
                        <a:spcBef>
                          <a:spcPts val="0"/>
                        </a:spcBef>
                        <a:spcAft>
                          <a:spcPts val="400"/>
                        </a:spcAft>
                        <a:tabLst>
                          <a:tab pos="3048000" algn="ctr"/>
                          <a:tab pos="6032500" algn="r"/>
                        </a:tabLst>
                      </a:pPr>
                      <a:r>
                        <a:rPr lang="en-US" sz="1800" u="sng">
                          <a:effectLst/>
                          <a:latin typeface="Times New Roman" pitchFamily="18" charset="0"/>
                          <a:cs typeface="Times New Roman" pitchFamily="18" charset="0"/>
                        </a:rPr>
                        <a:t>0.7074</a:t>
                      </a:r>
                      <a:endParaRPr lang="en-US" sz="1800">
                        <a:effectLst/>
                        <a:latin typeface="Times New Roman" pitchFamily="18" charset="0"/>
                        <a:ea typeface="Times New Roman"/>
                        <a:cs typeface="Times New Roman" pitchFamily="18" charset="0"/>
                      </a:endParaRPr>
                    </a:p>
                  </a:txBody>
                  <a:tcPr marL="68580" marR="68580" marT="0" marB="0"/>
                </a:tc>
                <a:tc>
                  <a:txBody>
                    <a:bodyPr/>
                    <a:lstStyle/>
                    <a:p>
                      <a:pPr marL="0" marR="0" algn="r">
                        <a:spcBef>
                          <a:spcPts val="0"/>
                        </a:spcBef>
                        <a:spcAft>
                          <a:spcPts val="400"/>
                        </a:spcAft>
                        <a:tabLst>
                          <a:tab pos="3048000" algn="ctr"/>
                          <a:tab pos="6032500" algn="r"/>
                        </a:tabLst>
                      </a:pPr>
                      <a:r>
                        <a:rPr lang="en-US" sz="1800" b="1" u="sng" dirty="0">
                          <a:effectLst/>
                          <a:latin typeface="Times New Roman" pitchFamily="18" charset="0"/>
                          <a:cs typeface="Times New Roman" pitchFamily="18" charset="0"/>
                        </a:rPr>
                        <a:t>0.7100</a:t>
                      </a:r>
                      <a:endParaRPr lang="en-US" sz="1800" b="1" dirty="0">
                        <a:effectLst/>
                        <a:latin typeface="Times New Roman" pitchFamily="18" charset="0"/>
                        <a:ea typeface="Times New Roman"/>
                        <a:cs typeface="Times New Roman" pitchFamily="18" charset="0"/>
                      </a:endParaRPr>
                    </a:p>
                  </a:txBody>
                  <a:tcPr marL="68580" marR="68580" marT="0" marB="0"/>
                </a:tc>
              </a:tr>
              <a:tr h="304800">
                <a:tc>
                  <a:txBody>
                    <a:bodyPr/>
                    <a:lstStyle/>
                    <a:p>
                      <a:pPr marL="0" marR="0" algn="just">
                        <a:spcBef>
                          <a:spcPts val="0"/>
                        </a:spcBef>
                        <a:spcAft>
                          <a:spcPts val="400"/>
                        </a:spcAft>
                        <a:tabLst>
                          <a:tab pos="3048000" algn="ctr"/>
                          <a:tab pos="6032500" algn="r"/>
                        </a:tabLst>
                      </a:pPr>
                      <a:r>
                        <a:rPr lang="en-US" sz="1800" b="1" dirty="0">
                          <a:effectLst/>
                          <a:latin typeface="Times New Roman" pitchFamily="18" charset="0"/>
                          <a:cs typeface="Times New Roman" pitchFamily="18" charset="0"/>
                        </a:rPr>
                        <a:t>F1 </a:t>
                      </a:r>
                      <a:endParaRPr lang="en-US" sz="1800" b="1" dirty="0">
                        <a:effectLst/>
                        <a:latin typeface="Times New Roman" pitchFamily="18" charset="0"/>
                        <a:ea typeface="Times New Roman"/>
                        <a:cs typeface="Times New Roman" pitchFamily="18" charset="0"/>
                      </a:endParaRPr>
                    </a:p>
                  </a:txBody>
                  <a:tcPr marL="68580" marR="68580" marT="0" marB="0"/>
                </a:tc>
                <a:tc>
                  <a:txBody>
                    <a:bodyPr/>
                    <a:lstStyle/>
                    <a:p>
                      <a:pPr marL="0" marR="0" algn="r">
                        <a:spcBef>
                          <a:spcPts val="0"/>
                        </a:spcBef>
                        <a:spcAft>
                          <a:spcPts val="400"/>
                        </a:spcAft>
                        <a:tabLst>
                          <a:tab pos="3048000" algn="ctr"/>
                          <a:tab pos="6032500" algn="r"/>
                        </a:tabLst>
                      </a:pPr>
                      <a:r>
                        <a:rPr lang="en-US" sz="1800">
                          <a:effectLst/>
                          <a:latin typeface="Times New Roman" pitchFamily="18" charset="0"/>
                          <a:cs typeface="Times New Roman" pitchFamily="18" charset="0"/>
                        </a:rPr>
                        <a:t>0.4775</a:t>
                      </a:r>
                      <a:endParaRPr lang="en-US" sz="1800">
                        <a:effectLst/>
                        <a:latin typeface="Times New Roman" pitchFamily="18" charset="0"/>
                        <a:ea typeface="Times New Roman"/>
                        <a:cs typeface="Times New Roman" pitchFamily="18" charset="0"/>
                      </a:endParaRPr>
                    </a:p>
                  </a:txBody>
                  <a:tcPr marL="68580" marR="68580" marT="0" marB="0"/>
                </a:tc>
                <a:tc>
                  <a:txBody>
                    <a:bodyPr/>
                    <a:lstStyle/>
                    <a:p>
                      <a:pPr marL="0" marR="0" algn="r">
                        <a:spcBef>
                          <a:spcPts val="0"/>
                        </a:spcBef>
                        <a:spcAft>
                          <a:spcPts val="400"/>
                        </a:spcAft>
                        <a:tabLst>
                          <a:tab pos="3048000" algn="ctr"/>
                          <a:tab pos="6032500" algn="r"/>
                        </a:tabLst>
                      </a:pPr>
                      <a:r>
                        <a:rPr lang="en-US" sz="1800" u="sng" dirty="0">
                          <a:effectLst/>
                          <a:latin typeface="Times New Roman" pitchFamily="18" charset="0"/>
                          <a:cs typeface="Times New Roman" pitchFamily="18" charset="0"/>
                        </a:rPr>
                        <a:t>0.7029</a:t>
                      </a:r>
                      <a:endParaRPr lang="en-US" sz="1800" dirty="0">
                        <a:effectLst/>
                        <a:latin typeface="Times New Roman" pitchFamily="18" charset="0"/>
                        <a:ea typeface="Times New Roman"/>
                        <a:cs typeface="Times New Roman" pitchFamily="18" charset="0"/>
                      </a:endParaRPr>
                    </a:p>
                  </a:txBody>
                  <a:tcPr marL="68580" marR="68580" marT="0" marB="0"/>
                </a:tc>
                <a:tc>
                  <a:txBody>
                    <a:bodyPr/>
                    <a:lstStyle/>
                    <a:p>
                      <a:pPr marL="0" marR="0" algn="r">
                        <a:spcBef>
                          <a:spcPts val="0"/>
                        </a:spcBef>
                        <a:spcAft>
                          <a:spcPts val="400"/>
                        </a:spcAft>
                        <a:tabLst>
                          <a:tab pos="3048000" algn="ctr"/>
                          <a:tab pos="6032500" algn="r"/>
                        </a:tabLst>
                      </a:pPr>
                      <a:r>
                        <a:rPr lang="en-US" sz="1800" b="1" u="sng" dirty="0">
                          <a:effectLst/>
                          <a:latin typeface="Times New Roman" pitchFamily="18" charset="0"/>
                          <a:cs typeface="Times New Roman" pitchFamily="18" charset="0"/>
                        </a:rPr>
                        <a:t>0.7072</a:t>
                      </a:r>
                      <a:endParaRPr lang="en-US" sz="1800" b="1" dirty="0">
                        <a:effectLst/>
                        <a:latin typeface="Times New Roman" pitchFamily="18" charset="0"/>
                        <a:ea typeface="Times New Roman"/>
                        <a:cs typeface="Times New Roman" pitchFamily="18" charset="0"/>
                      </a:endParaRPr>
                    </a:p>
                  </a:txBody>
                  <a:tcPr marL="68580" marR="68580" marT="0" marB="0"/>
                </a:tc>
                <a:tc>
                  <a:txBody>
                    <a:bodyPr/>
                    <a:lstStyle/>
                    <a:p>
                      <a:pPr marL="0" marR="0" algn="r">
                        <a:spcBef>
                          <a:spcPts val="0"/>
                        </a:spcBef>
                        <a:spcAft>
                          <a:spcPts val="400"/>
                        </a:spcAft>
                        <a:tabLst>
                          <a:tab pos="3048000" algn="ctr"/>
                          <a:tab pos="6032500" algn="r"/>
                        </a:tabLst>
                      </a:pPr>
                      <a:r>
                        <a:rPr lang="en-US" sz="1800" dirty="0">
                          <a:effectLst/>
                          <a:latin typeface="Times New Roman" pitchFamily="18" charset="0"/>
                          <a:cs typeface="Times New Roman" pitchFamily="18" charset="0"/>
                        </a:rPr>
                        <a:t>0.0166</a:t>
                      </a:r>
                      <a:endParaRPr lang="en-US" sz="1800" dirty="0">
                        <a:effectLst/>
                        <a:latin typeface="Times New Roman" pitchFamily="18" charset="0"/>
                        <a:ea typeface="Times New Roman"/>
                        <a:cs typeface="Times New Roman" pitchFamily="18" charset="0"/>
                      </a:endParaRPr>
                    </a:p>
                  </a:txBody>
                  <a:tcPr marL="68580" marR="68580" marT="0" marB="0"/>
                </a:tc>
                <a:tc>
                  <a:txBody>
                    <a:bodyPr/>
                    <a:lstStyle/>
                    <a:p>
                      <a:pPr marL="0" marR="0" algn="r">
                        <a:spcBef>
                          <a:spcPts val="0"/>
                        </a:spcBef>
                        <a:spcAft>
                          <a:spcPts val="400"/>
                        </a:spcAft>
                        <a:tabLst>
                          <a:tab pos="3048000" algn="ctr"/>
                          <a:tab pos="6032500" algn="r"/>
                        </a:tabLst>
                      </a:pPr>
                      <a:r>
                        <a:rPr lang="en-US" sz="1800" u="sng" dirty="0">
                          <a:effectLst/>
                          <a:latin typeface="Times New Roman" pitchFamily="18" charset="0"/>
                          <a:cs typeface="Times New Roman" pitchFamily="18" charset="0"/>
                        </a:rPr>
                        <a:t>0.3933</a:t>
                      </a:r>
                      <a:endParaRPr lang="en-US" sz="1800" dirty="0">
                        <a:effectLst/>
                        <a:latin typeface="Times New Roman" pitchFamily="18" charset="0"/>
                        <a:ea typeface="Times New Roman"/>
                        <a:cs typeface="Times New Roman" pitchFamily="18" charset="0"/>
                      </a:endParaRPr>
                    </a:p>
                  </a:txBody>
                  <a:tcPr marL="68580" marR="68580" marT="0" marB="0"/>
                </a:tc>
                <a:tc>
                  <a:txBody>
                    <a:bodyPr/>
                    <a:lstStyle/>
                    <a:p>
                      <a:pPr marL="0" marR="0" algn="r">
                        <a:spcBef>
                          <a:spcPts val="0"/>
                        </a:spcBef>
                        <a:spcAft>
                          <a:spcPts val="400"/>
                        </a:spcAft>
                        <a:tabLst>
                          <a:tab pos="3048000" algn="ctr"/>
                          <a:tab pos="6032500" algn="r"/>
                        </a:tabLst>
                      </a:pPr>
                      <a:r>
                        <a:rPr lang="en-US" sz="1800" b="1" u="sng" dirty="0">
                          <a:effectLst/>
                          <a:latin typeface="Times New Roman" pitchFamily="18" charset="0"/>
                          <a:cs typeface="Times New Roman" pitchFamily="18" charset="0"/>
                        </a:rPr>
                        <a:t>0.4305</a:t>
                      </a:r>
                      <a:endParaRPr lang="en-US" sz="1800" b="1" dirty="0">
                        <a:effectLst/>
                        <a:latin typeface="Times New Roman" pitchFamily="18" charset="0"/>
                        <a:ea typeface="Times New Roman"/>
                        <a:cs typeface="Times New Roman" pitchFamily="18" charset="0"/>
                      </a:endParaRPr>
                    </a:p>
                  </a:txBody>
                  <a:tcPr marL="68580" marR="68580" marT="0" marB="0"/>
                </a:tc>
                <a:tc>
                  <a:txBody>
                    <a:bodyPr/>
                    <a:lstStyle/>
                    <a:p>
                      <a:pPr marL="0" marR="0" algn="r">
                        <a:spcBef>
                          <a:spcPts val="0"/>
                        </a:spcBef>
                        <a:spcAft>
                          <a:spcPts val="400"/>
                        </a:spcAft>
                        <a:tabLst>
                          <a:tab pos="3048000" algn="ctr"/>
                          <a:tab pos="6032500" algn="r"/>
                        </a:tabLst>
                      </a:pPr>
                      <a:r>
                        <a:rPr lang="en-US" sz="1800" dirty="0">
                          <a:effectLst/>
                          <a:latin typeface="Times New Roman" pitchFamily="18" charset="0"/>
                          <a:cs typeface="Times New Roman" pitchFamily="18" charset="0"/>
                        </a:rPr>
                        <a:t>0.6844</a:t>
                      </a:r>
                      <a:endParaRPr lang="en-US" sz="1800" dirty="0">
                        <a:effectLst/>
                        <a:latin typeface="Times New Roman" pitchFamily="18" charset="0"/>
                        <a:ea typeface="Times New Roman"/>
                        <a:cs typeface="Times New Roman" pitchFamily="18" charset="0"/>
                      </a:endParaRPr>
                    </a:p>
                  </a:txBody>
                  <a:tcPr marL="68580" marR="68580" marT="0" marB="0"/>
                </a:tc>
                <a:tc>
                  <a:txBody>
                    <a:bodyPr/>
                    <a:lstStyle/>
                    <a:p>
                      <a:pPr marL="0" marR="0" algn="r">
                        <a:spcBef>
                          <a:spcPts val="0"/>
                        </a:spcBef>
                        <a:spcAft>
                          <a:spcPts val="400"/>
                        </a:spcAft>
                        <a:tabLst>
                          <a:tab pos="3048000" algn="ctr"/>
                          <a:tab pos="6032500" algn="r"/>
                        </a:tabLst>
                      </a:pPr>
                      <a:r>
                        <a:rPr lang="en-US" sz="1800" b="1" u="sng" dirty="0">
                          <a:effectLst/>
                          <a:latin typeface="Times New Roman" pitchFamily="18" charset="0"/>
                          <a:cs typeface="Times New Roman" pitchFamily="18" charset="0"/>
                        </a:rPr>
                        <a:t>0.7428</a:t>
                      </a:r>
                      <a:endParaRPr lang="en-US" sz="1800" b="1" dirty="0">
                        <a:effectLst/>
                        <a:latin typeface="Times New Roman" pitchFamily="18" charset="0"/>
                        <a:ea typeface="Times New Roman"/>
                        <a:cs typeface="Times New Roman" pitchFamily="18" charset="0"/>
                      </a:endParaRPr>
                    </a:p>
                  </a:txBody>
                  <a:tcPr marL="68580" marR="68580" marT="0" marB="0"/>
                </a:tc>
                <a:tc>
                  <a:txBody>
                    <a:bodyPr/>
                    <a:lstStyle/>
                    <a:p>
                      <a:pPr marL="0" marR="0" algn="r">
                        <a:spcBef>
                          <a:spcPts val="0"/>
                        </a:spcBef>
                        <a:spcAft>
                          <a:spcPts val="400"/>
                        </a:spcAft>
                        <a:tabLst>
                          <a:tab pos="3048000" algn="ctr"/>
                          <a:tab pos="6032500" algn="r"/>
                        </a:tabLst>
                      </a:pPr>
                      <a:r>
                        <a:rPr lang="en-US" sz="1800" u="sng" dirty="0">
                          <a:effectLst/>
                          <a:latin typeface="Times New Roman" pitchFamily="18" charset="0"/>
                          <a:cs typeface="Times New Roman" pitchFamily="18" charset="0"/>
                        </a:rPr>
                        <a:t>0.7326</a:t>
                      </a:r>
                      <a:endParaRPr lang="en-US" sz="1800" dirty="0">
                        <a:effectLst/>
                        <a:latin typeface="Times New Roman" pitchFamily="18" charset="0"/>
                        <a:ea typeface="Times New Roman"/>
                        <a:cs typeface="Times New Roman" pitchFamily="18" charset="0"/>
                      </a:endParaRPr>
                    </a:p>
                  </a:txBody>
                  <a:tcPr marL="68580" marR="68580" marT="0" marB="0"/>
                </a:tc>
              </a:tr>
            </a:tbl>
          </a:graphicData>
        </a:graphic>
      </p:graphicFrame>
      <p:sp>
        <p:nvSpPr>
          <p:cNvPr id="6" name="Content Placeholder 2"/>
          <p:cNvSpPr>
            <a:spLocks noGrp="1"/>
          </p:cNvSpPr>
          <p:nvPr>
            <p:ph idx="1"/>
          </p:nvPr>
        </p:nvSpPr>
        <p:spPr>
          <a:xfrm>
            <a:off x="335280" y="4343400"/>
            <a:ext cx="8366760" cy="1996440"/>
          </a:xfrm>
        </p:spPr>
        <p:txBody>
          <a:bodyPr>
            <a:normAutofit fontScale="77500" lnSpcReduction="20000"/>
          </a:bodyPr>
          <a:lstStyle/>
          <a:p>
            <a:r>
              <a:rPr lang="en-US" dirty="0"/>
              <a:t>Baseline: LR using only </a:t>
            </a:r>
            <a:r>
              <a:rPr lang="en-US" cap="small" dirty="0" err="1" smtClean="0"/>
              <a:t>NumQueriesHist</a:t>
            </a:r>
            <a:endParaRPr lang="en-US" dirty="0" smtClean="0"/>
          </a:p>
          <a:p>
            <a:r>
              <a:rPr lang="en-US" dirty="0" smtClean="0"/>
              <a:t>Two classifiers perform similarly on all datasets</a:t>
            </a:r>
          </a:p>
          <a:p>
            <a:r>
              <a:rPr lang="en-US" dirty="0" smtClean="0"/>
              <a:t>Recall and precision substantially decrease when moving from smaller balanced </a:t>
            </a:r>
            <a:r>
              <a:rPr lang="en-US" dirty="0" smtClean="0"/>
              <a:t>auto-labeled dataset </a:t>
            </a:r>
            <a:r>
              <a:rPr lang="en-US" dirty="0" smtClean="0"/>
              <a:t>(</a:t>
            </a:r>
            <a:r>
              <a:rPr lang="en-US" dirty="0" smtClean="0">
                <a:latin typeface="Times New Roman" pitchFamily="18" charset="0"/>
                <a:cs typeface="Times New Roman" pitchFamily="18" charset="0"/>
              </a:rPr>
              <a:t>3k</a:t>
            </a:r>
            <a:r>
              <a:rPr lang="en-US" dirty="0" smtClean="0"/>
              <a:t>) to larger unbalanced </a:t>
            </a:r>
            <a:r>
              <a:rPr lang="en-US" dirty="0" smtClean="0"/>
              <a:t>one </a:t>
            </a:r>
            <a:r>
              <a:rPr lang="en-US" dirty="0" smtClean="0"/>
              <a:t>(</a:t>
            </a:r>
            <a:r>
              <a:rPr lang="en-US" dirty="0" smtClean="0">
                <a:latin typeface="Times New Roman" pitchFamily="18" charset="0"/>
                <a:cs typeface="Times New Roman" pitchFamily="18" charset="0"/>
              </a:rPr>
              <a:t>10k</a:t>
            </a:r>
            <a:r>
              <a:rPr lang="en-US" dirty="0" smtClean="0"/>
              <a:t>)</a:t>
            </a:r>
          </a:p>
          <a:p>
            <a:r>
              <a:rPr lang="en-US" dirty="0" smtClean="0"/>
              <a:t>Recall significantly improves for both classifiers on manually corrected labels</a:t>
            </a:r>
          </a:p>
          <a:p>
            <a:endParaRPr lang="en-US" dirty="0"/>
          </a:p>
        </p:txBody>
      </p:sp>
      <p:sp>
        <p:nvSpPr>
          <p:cNvPr id="3" name="Rectangle 2"/>
          <p:cNvSpPr/>
          <p:nvPr/>
        </p:nvSpPr>
        <p:spPr>
          <a:xfrm>
            <a:off x="2080846" y="2819400"/>
            <a:ext cx="1737360" cy="609600"/>
          </a:xfrm>
          <a:prstGeom prst="rect">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4665784" y="2819400"/>
            <a:ext cx="1752600" cy="609600"/>
          </a:xfrm>
          <a:prstGeom prst="rect">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239000" y="2819400"/>
            <a:ext cx="1752600" cy="304800"/>
          </a:xfrm>
          <a:prstGeom prst="rect">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555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par>
                                <p:cTn id="23" presetID="10" presetClass="exit" presetSubtype="0" fill="hold" grpId="1" nodeType="withEffect">
                                  <p:stCondLst>
                                    <p:cond delay="0"/>
                                  </p:stCondLst>
                                  <p:childTnLst>
                                    <p:animEffect transition="out" filter="fade">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7" grpId="0" animBg="1"/>
      <p:bldP spid="7" grpId="1"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Continuation P-R Curves</a:t>
            </a:r>
            <a:endParaRPr lang="en-US" dirty="0"/>
          </a:p>
        </p:txBody>
      </p:sp>
      <p:sp>
        <p:nvSpPr>
          <p:cNvPr id="3" name="Content Placeholder 2"/>
          <p:cNvSpPr>
            <a:spLocks noGrp="1"/>
          </p:cNvSpPr>
          <p:nvPr>
            <p:ph idx="1"/>
          </p:nvPr>
        </p:nvSpPr>
        <p:spPr>
          <a:xfrm>
            <a:off x="5105400" y="1935480"/>
            <a:ext cx="3810000" cy="4389120"/>
          </a:xfrm>
        </p:spPr>
        <p:txBody>
          <a:bodyPr/>
          <a:lstStyle/>
          <a:p>
            <a:r>
              <a:rPr lang="en-US" dirty="0" smtClean="0"/>
              <a:t>Performance significantly decreases on </a:t>
            </a:r>
            <a:r>
              <a:rPr lang="en-US" dirty="0" smtClean="0">
                <a:latin typeface="Times New Roman" pitchFamily="18" charset="0"/>
                <a:cs typeface="Times New Roman" pitchFamily="18" charset="0"/>
              </a:rPr>
              <a:t>10</a:t>
            </a:r>
            <a:r>
              <a:rPr lang="en-US" dirty="0" smtClean="0"/>
              <a:t>k dataset</a:t>
            </a:r>
          </a:p>
          <a:p>
            <a:r>
              <a:rPr lang="en-US" dirty="0" smtClean="0"/>
              <a:t>For human-labeled data MART has a slight advantage in the low recall/high precision region </a:t>
            </a:r>
          </a:p>
          <a:p>
            <a:endParaRPr lang="en-US" dirty="0"/>
          </a:p>
        </p:txBody>
      </p:sp>
      <p:sp>
        <p:nvSpPr>
          <p:cNvPr id="4" name="Slide Number Placeholder 3"/>
          <p:cNvSpPr>
            <a:spLocks noGrp="1"/>
          </p:cNvSpPr>
          <p:nvPr>
            <p:ph type="sldNum" sz="quarter" idx="12"/>
          </p:nvPr>
        </p:nvSpPr>
        <p:spPr/>
        <p:txBody>
          <a:bodyPr/>
          <a:lstStyle/>
          <a:p>
            <a:fld id="{E83DD66C-4680-469A-8589-27C5369748F7}" type="slidenum">
              <a:rPr lang="en-US" smtClean="0"/>
              <a:t>17</a:t>
            </a:fld>
            <a:endParaRPr lang="en-US"/>
          </a:p>
        </p:txBody>
      </p:sp>
      <p:pic>
        <p:nvPicPr>
          <p:cNvPr id="5" name="Picture 4"/>
          <p:cNvPicPr>
            <a:picLocks noChangeAspect="1"/>
          </p:cNvPicPr>
          <p:nvPr/>
        </p:nvPicPr>
        <p:blipFill>
          <a:blip r:embed="rId2"/>
          <a:stretch>
            <a:fillRect/>
          </a:stretch>
        </p:blipFill>
        <p:spPr>
          <a:xfrm>
            <a:off x="1" y="1935480"/>
            <a:ext cx="5110031" cy="4663440"/>
          </a:xfrm>
          <a:prstGeom prst="rect">
            <a:avLst/>
          </a:prstGeom>
        </p:spPr>
      </p:pic>
    </p:spTree>
    <p:extLst>
      <p:ext uri="{BB962C8B-B14F-4D97-AF65-F5344CB8AC3E}">
        <p14:creationId xmlns:p14="http://schemas.microsoft.com/office/powerpoint/2010/main" val="373402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8991600" cy="1143000"/>
          </a:xfrm>
        </p:spPr>
        <p:txBody>
          <a:bodyPr>
            <a:normAutofit fontScale="90000"/>
          </a:bodyPr>
          <a:lstStyle/>
          <a:p>
            <a:r>
              <a:rPr lang="en-US" dirty="0" smtClean="0"/>
              <a:t>Task Continuation Feature Importance</a:t>
            </a:r>
            <a:endParaRPr lang="en-US" dirty="0"/>
          </a:p>
        </p:txBody>
      </p:sp>
      <p:sp>
        <p:nvSpPr>
          <p:cNvPr id="3" name="Content Placeholder 2"/>
          <p:cNvSpPr>
            <a:spLocks noGrp="1"/>
          </p:cNvSpPr>
          <p:nvPr>
            <p:ph idx="1"/>
          </p:nvPr>
        </p:nvSpPr>
        <p:spPr>
          <a:xfrm>
            <a:off x="4724400" y="1905000"/>
            <a:ext cx="4114800" cy="4389120"/>
          </a:xfrm>
        </p:spPr>
        <p:txBody>
          <a:bodyPr>
            <a:normAutofit fontScale="92500" lnSpcReduction="10000"/>
          </a:bodyPr>
          <a:lstStyle/>
          <a:p>
            <a:r>
              <a:rPr lang="en-US" dirty="0" smtClean="0"/>
              <a:t>Re-finding is common</a:t>
            </a:r>
            <a:endParaRPr lang="en-US" dirty="0" smtClean="0"/>
          </a:p>
          <a:p>
            <a:r>
              <a:rPr lang="en-US" dirty="0" smtClean="0"/>
              <a:t>Dominant </a:t>
            </a:r>
            <a:r>
              <a:rPr lang="en-US" dirty="0" smtClean="0"/>
              <a:t>task related features are important</a:t>
            </a:r>
          </a:p>
          <a:p>
            <a:r>
              <a:rPr lang="en-US" dirty="0" smtClean="0"/>
              <a:t>Complexity of the information need and close examination of results are indicative of task continuation</a:t>
            </a:r>
          </a:p>
          <a:p>
            <a:r>
              <a:rPr lang="en-US" dirty="0" smtClean="0"/>
              <a:t>Users who search frequently and deeply likely use search for complex tasks</a:t>
            </a:r>
            <a:endParaRPr lang="en-US" dirty="0"/>
          </a:p>
        </p:txBody>
      </p:sp>
      <p:sp>
        <p:nvSpPr>
          <p:cNvPr id="4" name="Slide Number Placeholder 3"/>
          <p:cNvSpPr>
            <a:spLocks noGrp="1"/>
          </p:cNvSpPr>
          <p:nvPr>
            <p:ph type="sldNum" sz="quarter" idx="12"/>
          </p:nvPr>
        </p:nvSpPr>
        <p:spPr/>
        <p:txBody>
          <a:bodyPr/>
          <a:lstStyle/>
          <a:p>
            <a:fld id="{E83DD66C-4680-469A-8589-27C5369748F7}" type="slidenum">
              <a:rPr lang="en-US" smtClean="0"/>
              <a:t>18</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846226284"/>
              </p:ext>
            </p:extLst>
          </p:nvPr>
        </p:nvGraphicFramePr>
        <p:xfrm>
          <a:off x="304800" y="1905000"/>
          <a:ext cx="4191000" cy="4481950"/>
        </p:xfrm>
        <a:graphic>
          <a:graphicData uri="http://schemas.openxmlformats.org/drawingml/2006/table">
            <a:tbl>
              <a:tblPr>
                <a:tableStyleId>{69CF1AB2-1976-4502-BF36-3FF5EA218861}</a:tableStyleId>
              </a:tblPr>
              <a:tblGrid>
                <a:gridCol w="2981098"/>
                <a:gridCol w="1209902"/>
              </a:tblGrid>
              <a:tr h="408710">
                <a:tc>
                  <a:txBody>
                    <a:bodyPr/>
                    <a:lstStyle/>
                    <a:p>
                      <a:pPr marL="0" marR="0" algn="just">
                        <a:spcBef>
                          <a:spcPts val="0"/>
                        </a:spcBef>
                        <a:spcAft>
                          <a:spcPts val="400"/>
                        </a:spcAft>
                        <a:tabLst>
                          <a:tab pos="3048000" algn="ctr"/>
                          <a:tab pos="6032500" algn="r"/>
                        </a:tabLst>
                      </a:pPr>
                      <a:r>
                        <a:rPr lang="en-US" sz="2000" b="1" dirty="0">
                          <a:effectLst/>
                        </a:rPr>
                        <a:t>Feature </a:t>
                      </a:r>
                      <a:endParaRPr lang="en-US" sz="2000" b="1" dirty="0">
                        <a:effectLst/>
                        <a:latin typeface="Times New Roman"/>
                        <a:ea typeface="Times New Roman"/>
                      </a:endParaRPr>
                    </a:p>
                  </a:txBody>
                  <a:tcPr marL="68580" marR="68580" marT="0" marB="0"/>
                </a:tc>
                <a:tc>
                  <a:txBody>
                    <a:bodyPr/>
                    <a:lstStyle/>
                    <a:p>
                      <a:pPr marL="0" marR="0" algn="ctr">
                        <a:spcBef>
                          <a:spcPts val="0"/>
                        </a:spcBef>
                        <a:spcAft>
                          <a:spcPts val="400"/>
                        </a:spcAft>
                        <a:tabLst>
                          <a:tab pos="3048000" algn="ctr"/>
                          <a:tab pos="6032500" algn="r"/>
                        </a:tabLst>
                      </a:pPr>
                      <a:r>
                        <a:rPr lang="en-US" sz="2000" b="1" dirty="0">
                          <a:effectLst/>
                        </a:rPr>
                        <a:t>Weight</a:t>
                      </a:r>
                      <a:endParaRPr lang="en-US" sz="2000" b="1" dirty="0">
                        <a:effectLst/>
                        <a:latin typeface="Times New Roman"/>
                        <a:ea typeface="Times New Roman"/>
                      </a:endParaRPr>
                    </a:p>
                  </a:txBody>
                  <a:tcPr marL="68580" marR="68580" marT="0" marB="0"/>
                </a:tc>
              </a:tr>
              <a:tr h="204354">
                <a:tc>
                  <a:txBody>
                    <a:bodyPr/>
                    <a:lstStyle/>
                    <a:p>
                      <a:pPr marL="0" marR="0" algn="just">
                        <a:spcBef>
                          <a:spcPts val="0"/>
                        </a:spcBef>
                        <a:spcAft>
                          <a:spcPts val="400"/>
                        </a:spcAft>
                        <a:tabLst>
                          <a:tab pos="3048000" algn="ctr"/>
                          <a:tab pos="6032500" algn="r"/>
                        </a:tabLst>
                      </a:pPr>
                      <a:r>
                        <a:rPr lang="en-US" sz="2000" cap="small" dirty="0" err="1">
                          <a:effectLst/>
                        </a:rPr>
                        <a:t>SameQueryHist</a:t>
                      </a:r>
                      <a:r>
                        <a:rPr lang="en-US" sz="2000" cap="small" dirty="0">
                          <a:effectLst/>
                        </a:rPr>
                        <a:t> </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400"/>
                        </a:spcAft>
                        <a:tabLst>
                          <a:tab pos="3048000" algn="ctr"/>
                          <a:tab pos="6032500" algn="r"/>
                        </a:tabLst>
                      </a:pPr>
                      <a:r>
                        <a:rPr lang="en-US" sz="2000" dirty="0">
                          <a:effectLst/>
                          <a:latin typeface="Times New Roman" pitchFamily="18" charset="0"/>
                          <a:cs typeface="Times New Roman" pitchFamily="18" charset="0"/>
                        </a:rPr>
                        <a:t>1.11</a:t>
                      </a:r>
                      <a:endParaRPr lang="en-US" sz="2000" dirty="0">
                        <a:effectLst/>
                        <a:latin typeface="Times New Roman" pitchFamily="18" charset="0"/>
                        <a:ea typeface="Times New Roman"/>
                        <a:cs typeface="Times New Roman" pitchFamily="18" charset="0"/>
                      </a:endParaRPr>
                    </a:p>
                  </a:txBody>
                  <a:tcPr marL="68580" marR="68580" marT="0" marB="0"/>
                </a:tc>
              </a:tr>
              <a:tr h="204354">
                <a:tc>
                  <a:txBody>
                    <a:bodyPr/>
                    <a:lstStyle/>
                    <a:p>
                      <a:pPr marL="0" marR="0" algn="just">
                        <a:spcBef>
                          <a:spcPts val="0"/>
                        </a:spcBef>
                        <a:spcAft>
                          <a:spcPts val="400"/>
                        </a:spcAft>
                        <a:tabLst>
                          <a:tab pos="3048000" algn="ctr"/>
                          <a:tab pos="6032500" algn="r"/>
                        </a:tabLst>
                      </a:pPr>
                      <a:r>
                        <a:rPr lang="en-US" sz="2000" cap="small" dirty="0" err="1">
                          <a:effectLst/>
                        </a:rPr>
                        <a:t>NumSessHist</a:t>
                      </a:r>
                      <a:r>
                        <a:rPr lang="en-US" sz="2000" cap="small" dirty="0">
                          <a:effectLst/>
                        </a:rPr>
                        <a:t> </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400"/>
                        </a:spcAft>
                        <a:tabLst>
                          <a:tab pos="3048000" algn="ctr"/>
                          <a:tab pos="6032500" algn="r"/>
                        </a:tabLst>
                      </a:pPr>
                      <a:r>
                        <a:rPr lang="en-US" sz="2000" dirty="0">
                          <a:effectLst/>
                          <a:latin typeface="Times New Roman" pitchFamily="18" charset="0"/>
                          <a:cs typeface="Times New Roman" pitchFamily="18" charset="0"/>
                        </a:rPr>
                        <a:t>0.60</a:t>
                      </a:r>
                      <a:endParaRPr lang="en-US" sz="2000" dirty="0">
                        <a:effectLst/>
                        <a:latin typeface="Times New Roman" pitchFamily="18" charset="0"/>
                        <a:ea typeface="Times New Roman"/>
                        <a:cs typeface="Times New Roman" pitchFamily="18" charset="0"/>
                      </a:endParaRPr>
                    </a:p>
                  </a:txBody>
                  <a:tcPr marL="68580" marR="68580" marT="0" marB="0"/>
                </a:tc>
              </a:tr>
              <a:tr h="408710">
                <a:tc>
                  <a:txBody>
                    <a:bodyPr/>
                    <a:lstStyle/>
                    <a:p>
                      <a:pPr marL="0" marR="0" algn="just">
                        <a:spcBef>
                          <a:spcPts val="0"/>
                        </a:spcBef>
                        <a:spcAft>
                          <a:spcPts val="400"/>
                        </a:spcAft>
                        <a:tabLst>
                          <a:tab pos="3048000" algn="ctr"/>
                          <a:tab pos="6032500" algn="r"/>
                        </a:tabLst>
                      </a:pPr>
                      <a:r>
                        <a:rPr lang="en-US" sz="2000" cap="small" dirty="0" err="1">
                          <a:effectLst/>
                        </a:rPr>
                        <a:t>NumDomQueriesHist</a:t>
                      </a:r>
                      <a:r>
                        <a:rPr lang="en-US" sz="2000" cap="small" dirty="0">
                          <a:effectLst/>
                        </a:rPr>
                        <a:t> </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400"/>
                        </a:spcAft>
                        <a:tabLst>
                          <a:tab pos="3048000" algn="ctr"/>
                          <a:tab pos="6032500" algn="r"/>
                        </a:tabLst>
                      </a:pPr>
                      <a:r>
                        <a:rPr lang="en-US" sz="2000" dirty="0">
                          <a:effectLst/>
                          <a:latin typeface="Times New Roman" pitchFamily="18" charset="0"/>
                          <a:cs typeface="Times New Roman" pitchFamily="18" charset="0"/>
                        </a:rPr>
                        <a:t>0.39</a:t>
                      </a:r>
                      <a:endParaRPr lang="en-US" sz="2000" dirty="0">
                        <a:effectLst/>
                        <a:latin typeface="Times New Roman" pitchFamily="18" charset="0"/>
                        <a:ea typeface="Times New Roman"/>
                        <a:cs typeface="Times New Roman" pitchFamily="18" charset="0"/>
                      </a:endParaRPr>
                    </a:p>
                  </a:txBody>
                  <a:tcPr marL="68580" marR="68580" marT="0" marB="0"/>
                </a:tc>
              </a:tr>
              <a:tr h="408710">
                <a:tc>
                  <a:txBody>
                    <a:bodyPr/>
                    <a:lstStyle/>
                    <a:p>
                      <a:pPr marL="0" marR="0" algn="just">
                        <a:spcBef>
                          <a:spcPts val="0"/>
                        </a:spcBef>
                        <a:spcAft>
                          <a:spcPts val="400"/>
                        </a:spcAft>
                        <a:tabLst>
                          <a:tab pos="3048000" algn="ctr"/>
                          <a:tab pos="6032500" algn="r"/>
                        </a:tabLst>
                      </a:pPr>
                      <a:r>
                        <a:rPr lang="en-US" sz="2000" cap="small" dirty="0" err="1">
                          <a:effectLst/>
                        </a:rPr>
                        <a:t>AvgInterQTimeHist</a:t>
                      </a:r>
                      <a:r>
                        <a:rPr lang="en-US" sz="2000" cap="small" dirty="0">
                          <a:effectLst/>
                        </a:rPr>
                        <a:t> </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400"/>
                        </a:spcAft>
                        <a:tabLst>
                          <a:tab pos="3048000" algn="ctr"/>
                          <a:tab pos="6032500" algn="r"/>
                        </a:tabLst>
                      </a:pPr>
                      <a:r>
                        <a:rPr lang="en-US" sz="2000" dirty="0">
                          <a:effectLst/>
                          <a:latin typeface="Times New Roman" pitchFamily="18" charset="0"/>
                          <a:cs typeface="Times New Roman" pitchFamily="18" charset="0"/>
                        </a:rPr>
                        <a:t>0.24</a:t>
                      </a:r>
                      <a:endParaRPr lang="en-US" sz="2000" dirty="0">
                        <a:effectLst/>
                        <a:latin typeface="Times New Roman" pitchFamily="18" charset="0"/>
                        <a:ea typeface="Times New Roman"/>
                        <a:cs typeface="Times New Roman" pitchFamily="18" charset="0"/>
                      </a:endParaRPr>
                    </a:p>
                  </a:txBody>
                  <a:tcPr marL="68580" marR="68580" marT="0" marB="0"/>
                </a:tc>
              </a:tr>
              <a:tr h="408710">
                <a:tc>
                  <a:txBody>
                    <a:bodyPr/>
                    <a:lstStyle/>
                    <a:p>
                      <a:pPr marL="0" marR="0" algn="just">
                        <a:spcBef>
                          <a:spcPts val="0"/>
                        </a:spcBef>
                        <a:spcAft>
                          <a:spcPts val="400"/>
                        </a:spcAft>
                        <a:tabLst>
                          <a:tab pos="3048000" algn="ctr"/>
                          <a:tab pos="6032500" algn="r"/>
                        </a:tabLst>
                      </a:pPr>
                      <a:r>
                        <a:rPr lang="en-US" sz="2000" cap="small" dirty="0" err="1">
                          <a:effectLst/>
                        </a:rPr>
                        <a:t>FreqDomQueriesHist</a:t>
                      </a:r>
                      <a:r>
                        <a:rPr lang="en-US" sz="2000" cap="small" dirty="0">
                          <a:effectLst/>
                        </a:rPr>
                        <a:t> </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400"/>
                        </a:spcAft>
                        <a:tabLst>
                          <a:tab pos="3048000" algn="ctr"/>
                          <a:tab pos="6032500" algn="r"/>
                        </a:tabLst>
                      </a:pPr>
                      <a:r>
                        <a:rPr lang="en-US" sz="2000" dirty="0">
                          <a:effectLst/>
                          <a:latin typeface="Times New Roman" pitchFamily="18" charset="0"/>
                          <a:cs typeface="Times New Roman" pitchFamily="18" charset="0"/>
                        </a:rPr>
                        <a:t>0.24</a:t>
                      </a:r>
                      <a:endParaRPr lang="en-US" sz="2000" dirty="0">
                        <a:effectLst/>
                        <a:latin typeface="Times New Roman" pitchFamily="18" charset="0"/>
                        <a:ea typeface="Times New Roman"/>
                        <a:cs typeface="Times New Roman" pitchFamily="18" charset="0"/>
                      </a:endParaRPr>
                    </a:p>
                  </a:txBody>
                  <a:tcPr marL="68580" marR="68580" marT="0" marB="0"/>
                </a:tc>
              </a:tr>
              <a:tr h="408710">
                <a:tc>
                  <a:txBody>
                    <a:bodyPr/>
                    <a:lstStyle/>
                    <a:p>
                      <a:pPr marL="0" marR="0" algn="just">
                        <a:spcBef>
                          <a:spcPts val="0"/>
                        </a:spcBef>
                        <a:spcAft>
                          <a:spcPts val="400"/>
                        </a:spcAft>
                        <a:tabLst>
                          <a:tab pos="3048000" algn="ctr"/>
                          <a:tab pos="6032500" algn="r"/>
                        </a:tabLst>
                      </a:pPr>
                      <a:r>
                        <a:rPr lang="en-US" sz="2000" cap="small">
                          <a:effectLst/>
                        </a:rPr>
                        <a:t>NumDwell30Hist </a:t>
                      </a:r>
                      <a:endParaRPr lang="en-US" sz="2000">
                        <a:effectLst/>
                        <a:latin typeface="Times New Roman"/>
                        <a:ea typeface="Times New Roman"/>
                      </a:endParaRPr>
                    </a:p>
                  </a:txBody>
                  <a:tcPr marL="68580" marR="68580" marT="0" marB="0"/>
                </a:tc>
                <a:tc>
                  <a:txBody>
                    <a:bodyPr/>
                    <a:lstStyle/>
                    <a:p>
                      <a:pPr marL="0" marR="0" algn="ctr">
                        <a:spcBef>
                          <a:spcPts val="0"/>
                        </a:spcBef>
                        <a:spcAft>
                          <a:spcPts val="400"/>
                        </a:spcAft>
                        <a:tabLst>
                          <a:tab pos="3048000" algn="ctr"/>
                          <a:tab pos="6032500" algn="r"/>
                        </a:tabLst>
                      </a:pPr>
                      <a:r>
                        <a:rPr lang="en-US" sz="2000" dirty="0">
                          <a:effectLst/>
                          <a:latin typeface="Times New Roman" pitchFamily="18" charset="0"/>
                          <a:cs typeface="Times New Roman" pitchFamily="18" charset="0"/>
                        </a:rPr>
                        <a:t>0.22</a:t>
                      </a:r>
                      <a:endParaRPr lang="en-US" sz="2000" dirty="0">
                        <a:effectLst/>
                        <a:latin typeface="Times New Roman" pitchFamily="18" charset="0"/>
                        <a:ea typeface="Times New Roman"/>
                        <a:cs typeface="Times New Roman" pitchFamily="18" charset="0"/>
                      </a:endParaRPr>
                    </a:p>
                  </a:txBody>
                  <a:tcPr marL="68580" marR="68580" marT="0" marB="0"/>
                </a:tc>
              </a:tr>
              <a:tr h="204354">
                <a:tc>
                  <a:txBody>
                    <a:bodyPr/>
                    <a:lstStyle/>
                    <a:p>
                      <a:pPr marL="0" marR="0" algn="just">
                        <a:spcBef>
                          <a:spcPts val="0"/>
                        </a:spcBef>
                        <a:spcAft>
                          <a:spcPts val="400"/>
                        </a:spcAft>
                        <a:tabLst>
                          <a:tab pos="3048000" algn="ctr"/>
                          <a:tab pos="6032500" algn="r"/>
                        </a:tabLst>
                      </a:pPr>
                      <a:r>
                        <a:rPr lang="en-US" sz="2000" cap="small" dirty="0" err="1">
                          <a:effectLst/>
                        </a:rPr>
                        <a:t>NumQueryHist</a:t>
                      </a:r>
                      <a:r>
                        <a:rPr lang="en-US" sz="2000" cap="small" dirty="0">
                          <a:effectLst/>
                        </a:rPr>
                        <a:t> </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400"/>
                        </a:spcAft>
                        <a:tabLst>
                          <a:tab pos="3048000" algn="ctr"/>
                          <a:tab pos="6032500" algn="r"/>
                        </a:tabLst>
                      </a:pPr>
                      <a:r>
                        <a:rPr lang="en-US" sz="2000" dirty="0">
                          <a:effectLst/>
                          <a:latin typeface="Times New Roman" pitchFamily="18" charset="0"/>
                          <a:cs typeface="Times New Roman" pitchFamily="18" charset="0"/>
                        </a:rPr>
                        <a:t>0.21</a:t>
                      </a:r>
                      <a:endParaRPr lang="en-US" sz="2000" dirty="0">
                        <a:effectLst/>
                        <a:latin typeface="Times New Roman" pitchFamily="18" charset="0"/>
                        <a:ea typeface="Times New Roman"/>
                        <a:cs typeface="Times New Roman" pitchFamily="18" charset="0"/>
                      </a:endParaRPr>
                    </a:p>
                  </a:txBody>
                  <a:tcPr marL="68580" marR="68580" marT="0" marB="0"/>
                </a:tc>
              </a:tr>
              <a:tr h="204354">
                <a:tc>
                  <a:txBody>
                    <a:bodyPr/>
                    <a:lstStyle/>
                    <a:p>
                      <a:pPr marL="0" marR="0" algn="just">
                        <a:spcBef>
                          <a:spcPts val="0"/>
                        </a:spcBef>
                        <a:spcAft>
                          <a:spcPts val="400"/>
                        </a:spcAft>
                        <a:tabLst>
                          <a:tab pos="3048000" algn="ctr"/>
                          <a:tab pos="6032500" algn="r"/>
                        </a:tabLst>
                      </a:pPr>
                      <a:r>
                        <a:rPr lang="en-US" sz="2000" cap="small">
                          <a:effectLst/>
                        </a:rPr>
                        <a:t>NumTop10Clicks </a:t>
                      </a:r>
                      <a:endParaRPr lang="en-US" sz="2000">
                        <a:effectLst/>
                        <a:latin typeface="Times New Roman"/>
                        <a:ea typeface="Times New Roman"/>
                      </a:endParaRPr>
                    </a:p>
                  </a:txBody>
                  <a:tcPr marL="68580" marR="68580" marT="0" marB="0"/>
                </a:tc>
                <a:tc>
                  <a:txBody>
                    <a:bodyPr/>
                    <a:lstStyle/>
                    <a:p>
                      <a:pPr marL="0" marR="0" algn="ctr">
                        <a:spcBef>
                          <a:spcPts val="0"/>
                        </a:spcBef>
                        <a:spcAft>
                          <a:spcPts val="400"/>
                        </a:spcAft>
                        <a:tabLst>
                          <a:tab pos="3048000" algn="ctr"/>
                          <a:tab pos="6032500" algn="r"/>
                        </a:tabLst>
                      </a:pPr>
                      <a:r>
                        <a:rPr lang="en-US" sz="2000" dirty="0">
                          <a:effectLst/>
                          <a:latin typeface="Times New Roman" pitchFamily="18" charset="0"/>
                          <a:cs typeface="Times New Roman" pitchFamily="18" charset="0"/>
                        </a:rPr>
                        <a:t>-0.16</a:t>
                      </a:r>
                      <a:endParaRPr lang="en-US" sz="2000" dirty="0">
                        <a:effectLst/>
                        <a:latin typeface="Times New Roman" pitchFamily="18" charset="0"/>
                        <a:ea typeface="Times New Roman"/>
                        <a:cs typeface="Times New Roman" pitchFamily="18" charset="0"/>
                      </a:endParaRPr>
                    </a:p>
                  </a:txBody>
                  <a:tcPr marL="68580" marR="68580" marT="0" marB="0"/>
                </a:tc>
              </a:tr>
              <a:tr h="204354">
                <a:tc>
                  <a:txBody>
                    <a:bodyPr/>
                    <a:lstStyle/>
                    <a:p>
                      <a:pPr marL="0" marR="0" algn="just">
                        <a:spcBef>
                          <a:spcPts val="0"/>
                        </a:spcBef>
                        <a:spcAft>
                          <a:spcPts val="400"/>
                        </a:spcAft>
                        <a:tabLst>
                          <a:tab pos="3048000" algn="ctr"/>
                          <a:tab pos="6032500" algn="r"/>
                        </a:tabLst>
                      </a:pPr>
                      <a:r>
                        <a:rPr lang="en-US" sz="2000" cap="small" dirty="0" err="1">
                          <a:effectLst/>
                        </a:rPr>
                        <a:t>NumClicksHist</a:t>
                      </a:r>
                      <a:r>
                        <a:rPr lang="en-US" sz="2000" cap="small" dirty="0">
                          <a:effectLst/>
                        </a:rPr>
                        <a:t> </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400"/>
                        </a:spcAft>
                        <a:tabLst>
                          <a:tab pos="3048000" algn="ctr"/>
                          <a:tab pos="6032500" algn="r"/>
                        </a:tabLst>
                      </a:pPr>
                      <a:r>
                        <a:rPr lang="en-US" sz="2000" dirty="0">
                          <a:effectLst/>
                          <a:latin typeface="Times New Roman" pitchFamily="18" charset="0"/>
                          <a:cs typeface="Times New Roman" pitchFamily="18" charset="0"/>
                        </a:rPr>
                        <a:t>-0.18</a:t>
                      </a:r>
                      <a:endParaRPr lang="en-US" sz="2000" dirty="0">
                        <a:effectLst/>
                        <a:latin typeface="Times New Roman" pitchFamily="18" charset="0"/>
                        <a:ea typeface="Times New Roman"/>
                        <a:cs typeface="Times New Roman" pitchFamily="18" charset="0"/>
                      </a:endParaRPr>
                    </a:p>
                  </a:txBody>
                  <a:tcPr marL="68580" marR="68580" marT="0" marB="0"/>
                </a:tc>
              </a:tr>
              <a:tr h="204354">
                <a:tc>
                  <a:txBody>
                    <a:bodyPr/>
                    <a:lstStyle/>
                    <a:p>
                      <a:pPr marL="0" marR="0" algn="just">
                        <a:spcBef>
                          <a:spcPts val="0"/>
                        </a:spcBef>
                        <a:spcAft>
                          <a:spcPts val="400"/>
                        </a:spcAft>
                        <a:tabLst>
                          <a:tab pos="3048000" algn="ctr"/>
                          <a:tab pos="6032500" algn="r"/>
                        </a:tabLst>
                      </a:pPr>
                      <a:r>
                        <a:rPr lang="en-US" sz="2000" cap="small">
                          <a:effectLst/>
                        </a:rPr>
                        <a:t>NumQueryChars </a:t>
                      </a:r>
                      <a:endParaRPr lang="en-US" sz="2000">
                        <a:effectLst/>
                        <a:latin typeface="Times New Roman"/>
                        <a:ea typeface="Times New Roman"/>
                      </a:endParaRPr>
                    </a:p>
                  </a:txBody>
                  <a:tcPr marL="68580" marR="68580" marT="0" marB="0"/>
                </a:tc>
                <a:tc>
                  <a:txBody>
                    <a:bodyPr/>
                    <a:lstStyle/>
                    <a:p>
                      <a:pPr marL="0" marR="0" algn="ctr">
                        <a:spcBef>
                          <a:spcPts val="0"/>
                        </a:spcBef>
                        <a:spcAft>
                          <a:spcPts val="400"/>
                        </a:spcAft>
                        <a:tabLst>
                          <a:tab pos="3048000" algn="ctr"/>
                          <a:tab pos="6032500" algn="r"/>
                        </a:tabLst>
                      </a:pPr>
                      <a:r>
                        <a:rPr lang="en-US" sz="2000" dirty="0">
                          <a:effectLst/>
                          <a:latin typeface="Times New Roman" pitchFamily="18" charset="0"/>
                          <a:cs typeface="Times New Roman" pitchFamily="18" charset="0"/>
                        </a:rPr>
                        <a:t>-0.21</a:t>
                      </a:r>
                      <a:endParaRPr lang="en-US" sz="2000" dirty="0">
                        <a:effectLst/>
                        <a:latin typeface="Times New Roman" pitchFamily="18" charset="0"/>
                        <a:ea typeface="Times New Roman"/>
                        <a:cs typeface="Times New Roman" pitchFamily="18" charset="0"/>
                      </a:endParaRPr>
                    </a:p>
                  </a:txBody>
                  <a:tcPr marL="68580" marR="68580" marT="0" marB="0"/>
                </a:tc>
              </a:tr>
              <a:tr h="204354">
                <a:tc>
                  <a:txBody>
                    <a:bodyPr/>
                    <a:lstStyle/>
                    <a:p>
                      <a:pPr marL="0" marR="0" algn="just">
                        <a:spcBef>
                          <a:spcPts val="0"/>
                        </a:spcBef>
                        <a:spcAft>
                          <a:spcPts val="400"/>
                        </a:spcAft>
                        <a:tabLst>
                          <a:tab pos="3048000" algn="ctr"/>
                          <a:tab pos="6032500" algn="r"/>
                        </a:tabLst>
                      </a:pPr>
                      <a:r>
                        <a:rPr lang="en-US" sz="2000" cap="small" dirty="0" err="1">
                          <a:effectLst/>
                        </a:rPr>
                        <a:t>SubQueryHist</a:t>
                      </a:r>
                      <a:r>
                        <a:rPr lang="en-US" sz="2000" cap="small" dirty="0">
                          <a:effectLst/>
                        </a:rPr>
                        <a:t> </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400"/>
                        </a:spcAft>
                        <a:tabLst>
                          <a:tab pos="3048000" algn="ctr"/>
                          <a:tab pos="6032500" algn="r"/>
                        </a:tabLst>
                      </a:pPr>
                      <a:r>
                        <a:rPr lang="en-US" sz="2000" dirty="0">
                          <a:effectLst/>
                          <a:latin typeface="Times New Roman" pitchFamily="18" charset="0"/>
                          <a:cs typeface="Times New Roman" pitchFamily="18" charset="0"/>
                        </a:rPr>
                        <a:t>-0.23</a:t>
                      </a:r>
                      <a:endParaRPr lang="en-US" sz="2000" dirty="0">
                        <a:effectLst/>
                        <a:latin typeface="Times New Roman" pitchFamily="18" charset="0"/>
                        <a:ea typeface="Times New Roman"/>
                        <a:cs typeface="Times New Roman" pitchFamily="18" charset="0"/>
                      </a:endParaRPr>
                    </a:p>
                  </a:txBody>
                  <a:tcPr marL="68580" marR="68580" marT="0" marB="0"/>
                </a:tc>
              </a:tr>
              <a:tr h="204354">
                <a:tc>
                  <a:txBody>
                    <a:bodyPr/>
                    <a:lstStyle/>
                    <a:p>
                      <a:pPr marL="0" marR="0" algn="just">
                        <a:spcBef>
                          <a:spcPts val="0"/>
                        </a:spcBef>
                        <a:spcAft>
                          <a:spcPts val="400"/>
                        </a:spcAft>
                        <a:tabLst>
                          <a:tab pos="3048000" algn="ctr"/>
                          <a:tab pos="6032500" algn="r"/>
                        </a:tabLst>
                      </a:pPr>
                      <a:r>
                        <a:rPr lang="en-US" sz="2000" cap="small">
                          <a:effectLst/>
                        </a:rPr>
                        <a:t>SupQuerySess </a:t>
                      </a:r>
                      <a:endParaRPr lang="en-US" sz="2000">
                        <a:effectLst/>
                        <a:latin typeface="Times New Roman"/>
                        <a:ea typeface="Times New Roman"/>
                      </a:endParaRPr>
                    </a:p>
                  </a:txBody>
                  <a:tcPr marL="68580" marR="68580" marT="0" marB="0"/>
                </a:tc>
                <a:tc>
                  <a:txBody>
                    <a:bodyPr/>
                    <a:lstStyle/>
                    <a:p>
                      <a:pPr marL="0" marR="0" algn="ctr">
                        <a:spcBef>
                          <a:spcPts val="0"/>
                        </a:spcBef>
                        <a:spcAft>
                          <a:spcPts val="400"/>
                        </a:spcAft>
                        <a:tabLst>
                          <a:tab pos="3048000" algn="ctr"/>
                          <a:tab pos="6032500" algn="r"/>
                        </a:tabLst>
                      </a:pPr>
                      <a:r>
                        <a:rPr lang="en-US" sz="2000" dirty="0">
                          <a:effectLst/>
                          <a:latin typeface="Times New Roman" pitchFamily="18" charset="0"/>
                          <a:cs typeface="Times New Roman" pitchFamily="18" charset="0"/>
                        </a:rPr>
                        <a:t>-0.40</a:t>
                      </a:r>
                      <a:endParaRPr lang="en-US" sz="2000" dirty="0">
                        <a:effectLst/>
                        <a:latin typeface="Times New Roman" pitchFamily="18" charset="0"/>
                        <a:ea typeface="Times New Roman"/>
                        <a:cs typeface="Times New Roman" pitchFamily="18" charset="0"/>
                      </a:endParaRPr>
                    </a:p>
                  </a:txBody>
                  <a:tcPr marL="68580" marR="68580" marT="0" marB="0"/>
                </a:tc>
              </a:tr>
            </a:tbl>
          </a:graphicData>
        </a:graphic>
      </p:graphicFrame>
      <p:sp>
        <p:nvSpPr>
          <p:cNvPr id="5" name="Rectangle 4"/>
          <p:cNvSpPr/>
          <p:nvPr/>
        </p:nvSpPr>
        <p:spPr>
          <a:xfrm>
            <a:off x="316523" y="2930769"/>
            <a:ext cx="2971800" cy="402336"/>
          </a:xfrm>
          <a:prstGeom prst="rect">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04800" y="3741772"/>
            <a:ext cx="2971800" cy="402336"/>
          </a:xfrm>
          <a:prstGeom prst="rect">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310662" y="4560277"/>
            <a:ext cx="2971800" cy="304800"/>
          </a:xfrm>
          <a:prstGeom prst="rect">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304800" y="2323514"/>
            <a:ext cx="2971800" cy="301752"/>
          </a:xfrm>
          <a:prstGeom prst="rect">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304800" y="5486400"/>
            <a:ext cx="2971800" cy="298938"/>
          </a:xfrm>
          <a:prstGeom prst="rect">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316523" y="4876800"/>
            <a:ext cx="2971800" cy="298938"/>
          </a:xfrm>
          <a:prstGeom prst="rect">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304800" y="4155831"/>
            <a:ext cx="2971800" cy="402336"/>
          </a:xfrm>
          <a:prstGeom prst="rect">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7797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0" presetClass="exit" presetSubtype="0" fill="hold" grpId="1" nodeType="withEffect">
                                  <p:stCondLst>
                                    <p:cond delay="0"/>
                                  </p:stCondLst>
                                  <p:childTnLst>
                                    <p:animEffect transition="out" filter="fad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par>
                                <p:cTn id="16" presetID="1"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childTnLst>
                                </p:cTn>
                              </p:par>
                              <p:par>
                                <p:cTn id="24" presetID="10" presetClass="exit" presetSubtype="0" fill="hold" grpId="1" nodeType="with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childTnLst>
                                </p:cTn>
                              </p:par>
                              <p:par>
                                <p:cTn id="38" presetID="10" presetClass="exit" presetSubtype="0" fill="hold" grpId="1" nodeType="withEffect">
                                  <p:stCondLst>
                                    <p:cond delay="0"/>
                                  </p:stCondLst>
                                  <p:childTnLst>
                                    <p:animEffect transition="out" filter="fade">
                                      <p:cBhvr>
                                        <p:cTn id="39" dur="500"/>
                                        <p:tgtEl>
                                          <p:spTgt spid="13"/>
                                        </p:tgtEl>
                                      </p:cBhvr>
                                    </p:animEffect>
                                    <p:set>
                                      <p:cBhvr>
                                        <p:cTn id="40" dur="1" fill="hold">
                                          <p:stCondLst>
                                            <p:cond delay="499"/>
                                          </p:stCondLst>
                                        </p:cTn>
                                        <p:tgtEl>
                                          <p:spTgt spid="13"/>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12"/>
                                        </p:tgtEl>
                                      </p:cBhvr>
                                    </p:animEffect>
                                    <p:set>
                                      <p:cBhvr>
                                        <p:cTn id="43" dur="1" fill="hold">
                                          <p:stCondLst>
                                            <p:cond delay="499"/>
                                          </p:stCondLst>
                                        </p:cTn>
                                        <p:tgtEl>
                                          <p:spTgt spid="12"/>
                                        </p:tgtEl>
                                        <p:attrNameLst>
                                          <p:attrName>style.visibility</p:attrName>
                                        </p:attrNameLst>
                                      </p:cBhvr>
                                      <p:to>
                                        <p:strVal val="hidden"/>
                                      </p:to>
                                    </p:set>
                                  </p:childTnLst>
                                </p:cTn>
                              </p:par>
                              <p:par>
                                <p:cTn id="44" presetID="1"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animBg="1"/>
      <p:bldP spid="5" grpId="1" uiExpand="1" animBg="1"/>
      <p:bldP spid="7" grpId="0" uiExpand="1" animBg="1"/>
      <p:bldP spid="7" grpId="1" uiExpand="1" animBg="1"/>
      <p:bldP spid="10" grpId="0" animBg="1"/>
      <p:bldP spid="11" grpId="0" uiExpand="1" animBg="1"/>
      <p:bldP spid="11" grpId="1" uiExpand="1" animBg="1"/>
      <p:bldP spid="12" grpId="0" uiExpand="1" animBg="1"/>
      <p:bldP spid="12" grpId="1" animBg="1"/>
      <p:bldP spid="13" grpId="0" uiExpand="1" animBg="1"/>
      <p:bldP spid="13" grpId="1"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r>
              <a:rPr lang="en-US" dirty="0" smtClean="0"/>
              <a:t>Summary</a:t>
            </a:r>
            <a:endParaRPr lang="en-US" dirty="0"/>
          </a:p>
        </p:txBody>
      </p:sp>
      <p:sp>
        <p:nvSpPr>
          <p:cNvPr id="3" name="Content Placeholder 2"/>
          <p:cNvSpPr>
            <a:spLocks noGrp="1"/>
          </p:cNvSpPr>
          <p:nvPr>
            <p:ph idx="1"/>
          </p:nvPr>
        </p:nvSpPr>
        <p:spPr>
          <a:xfrm>
            <a:off x="457200" y="1905000"/>
            <a:ext cx="8229600" cy="4648200"/>
          </a:xfrm>
        </p:spPr>
        <p:txBody>
          <a:bodyPr>
            <a:normAutofit fontScale="85000" lnSpcReduction="10000"/>
          </a:bodyPr>
          <a:lstStyle/>
          <a:p>
            <a:r>
              <a:rPr lang="en-US" dirty="0" smtClean="0"/>
              <a:t>Addressed an important problem of predicting cross-session task continuation</a:t>
            </a:r>
          </a:p>
          <a:p>
            <a:r>
              <a:rPr lang="en-US" dirty="0" smtClean="0"/>
              <a:t>Designed large </a:t>
            </a:r>
            <a:r>
              <a:rPr lang="en-US" smtClean="0"/>
              <a:t>feature </a:t>
            </a:r>
            <a:r>
              <a:rPr lang="en-US" smtClean="0"/>
              <a:t>sets, </a:t>
            </a:r>
            <a:r>
              <a:rPr lang="en-US" dirty="0" smtClean="0"/>
              <a:t>reflecting:</a:t>
            </a:r>
            <a:endParaRPr lang="en-US" dirty="0" smtClean="0"/>
          </a:p>
          <a:p>
            <a:pPr lvl="1"/>
            <a:r>
              <a:rPr lang="en-US" dirty="0" smtClean="0"/>
              <a:t>Query </a:t>
            </a:r>
            <a:r>
              <a:rPr lang="en-US" dirty="0"/>
              <a:t>descriptiveness, user engagement, examination depth, user activity, </a:t>
            </a:r>
            <a:r>
              <a:rPr lang="en-US" dirty="0" smtClean="0"/>
              <a:t>query similarity </a:t>
            </a:r>
            <a:r>
              <a:rPr lang="en-US" dirty="0"/>
              <a:t>to previous history, time dependency, task complexity, </a:t>
            </a:r>
            <a:r>
              <a:rPr lang="en-US" dirty="0" smtClean="0"/>
              <a:t>and user satisfaction</a:t>
            </a:r>
          </a:p>
          <a:p>
            <a:r>
              <a:rPr lang="en-US" dirty="0" smtClean="0"/>
              <a:t>Developed feature representation and learning techniques that could be used to accurately predict:</a:t>
            </a:r>
          </a:p>
          <a:p>
            <a:pPr lvl="1"/>
            <a:r>
              <a:rPr lang="en-US" dirty="0" smtClean="0"/>
              <a:t>Whether two queries are on the same task </a:t>
            </a:r>
          </a:p>
          <a:p>
            <a:pPr lvl="1"/>
            <a:r>
              <a:rPr lang="en-US" dirty="0" smtClean="0"/>
              <a:t>Whether a user will resume a task in a future </a:t>
            </a:r>
            <a:r>
              <a:rPr lang="en-US" dirty="0" smtClean="0"/>
              <a:t>session</a:t>
            </a:r>
            <a:endParaRPr lang="en-US" dirty="0" smtClean="0"/>
          </a:p>
          <a:p>
            <a:r>
              <a:rPr lang="en-US" dirty="0" smtClean="0"/>
              <a:t>Analyzed feature contributions.  Of </a:t>
            </a:r>
            <a:r>
              <a:rPr lang="en-US" dirty="0"/>
              <a:t>particular note:</a:t>
            </a:r>
          </a:p>
          <a:p>
            <a:pPr lvl="1"/>
            <a:r>
              <a:rPr lang="en-US" dirty="0"/>
              <a:t>Long, descriptive query terms are indicative of cross-session </a:t>
            </a:r>
            <a:r>
              <a:rPr lang="en-US" dirty="0" smtClean="0"/>
              <a:t>tasks</a:t>
            </a:r>
            <a:endParaRPr lang="en-US" dirty="0"/>
          </a:p>
          <a:p>
            <a:pPr lvl="1"/>
            <a:r>
              <a:rPr lang="en-US" dirty="0"/>
              <a:t>The complexity of the information need and close examination of results are indicative of task </a:t>
            </a:r>
            <a:r>
              <a:rPr lang="en-US" dirty="0" smtClean="0"/>
              <a:t>resumption</a:t>
            </a:r>
            <a:endParaRPr lang="en-US" dirty="0"/>
          </a:p>
          <a:p>
            <a:endParaRPr lang="en-US" dirty="0"/>
          </a:p>
        </p:txBody>
      </p:sp>
      <p:sp>
        <p:nvSpPr>
          <p:cNvPr id="4" name="Slide Number Placeholder 3"/>
          <p:cNvSpPr>
            <a:spLocks noGrp="1"/>
          </p:cNvSpPr>
          <p:nvPr>
            <p:ph type="sldNum" sz="quarter" idx="12"/>
          </p:nvPr>
        </p:nvSpPr>
        <p:spPr/>
        <p:txBody>
          <a:bodyPr/>
          <a:lstStyle/>
          <a:p>
            <a:fld id="{E83DD66C-4680-469A-8589-27C5369748F7}" type="slidenum">
              <a:rPr lang="en-US" smtClean="0"/>
              <a:t>19</a:t>
            </a:fld>
            <a:endParaRPr lang="en-US"/>
          </a:p>
        </p:txBody>
      </p:sp>
    </p:spTree>
    <p:extLst>
      <p:ext uri="{BB962C8B-B14F-4D97-AF65-F5344CB8AC3E}">
        <p14:creationId xmlns:p14="http://schemas.microsoft.com/office/powerpoint/2010/main" val="2221160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dirty="0" smtClean="0"/>
              <a:t>Simple vs. Cross-Session Tasks</a:t>
            </a:r>
            <a:endParaRPr lang="en-US" dirty="0"/>
          </a:p>
        </p:txBody>
      </p:sp>
      <p:sp>
        <p:nvSpPr>
          <p:cNvPr id="3" name="Content Placeholder 2"/>
          <p:cNvSpPr>
            <a:spLocks noGrp="1"/>
          </p:cNvSpPr>
          <p:nvPr>
            <p:ph idx="1"/>
          </p:nvPr>
        </p:nvSpPr>
        <p:spPr>
          <a:xfrm>
            <a:off x="457200" y="1752600"/>
            <a:ext cx="8305800" cy="4800600"/>
          </a:xfrm>
        </p:spPr>
        <p:txBody>
          <a:bodyPr>
            <a:normAutofit fontScale="92500" lnSpcReduction="20000"/>
          </a:bodyPr>
          <a:lstStyle/>
          <a:p>
            <a:r>
              <a:rPr lang="en-US" sz="2800" dirty="0" smtClean="0"/>
              <a:t>Simple search tasks: </a:t>
            </a:r>
          </a:p>
          <a:p>
            <a:pPr lvl="1"/>
            <a:r>
              <a:rPr lang="en-US" sz="2800" dirty="0" smtClean="0"/>
              <a:t>Composed of one/two continuous </a:t>
            </a:r>
            <a:r>
              <a:rPr lang="en-US" sz="2800" dirty="0" smtClean="0"/>
              <a:t>queries</a:t>
            </a:r>
          </a:p>
          <a:p>
            <a:pPr lvl="1"/>
            <a:r>
              <a:rPr lang="en-US" sz="2800" dirty="0"/>
              <a:t>Contain short time intervals between related queries</a:t>
            </a:r>
            <a:endParaRPr lang="en-US" sz="2800" dirty="0" smtClean="0"/>
          </a:p>
          <a:p>
            <a:pPr lvl="1"/>
            <a:r>
              <a:rPr lang="en-US" sz="2800" dirty="0" smtClean="0"/>
              <a:t>Completed within one search </a:t>
            </a:r>
            <a:r>
              <a:rPr lang="en-US" sz="2800" dirty="0" smtClean="0"/>
              <a:t>session</a:t>
            </a:r>
            <a:r>
              <a:rPr lang="en-US" sz="2800" dirty="0" smtClean="0"/>
              <a:t/>
            </a:r>
            <a:br>
              <a:rPr lang="en-US" sz="2800" dirty="0" smtClean="0"/>
            </a:br>
            <a:endParaRPr lang="en-US" sz="2800" dirty="0" smtClean="0"/>
          </a:p>
          <a:p>
            <a:r>
              <a:rPr lang="en-US" sz="2800" dirty="0" smtClean="0"/>
              <a:t>Cross-session search tasks:</a:t>
            </a:r>
          </a:p>
          <a:p>
            <a:pPr lvl="1"/>
            <a:r>
              <a:rPr lang="en-US" sz="2800" dirty="0" smtClean="0"/>
              <a:t>Composed of multiple </a:t>
            </a:r>
            <a:r>
              <a:rPr lang="en-US" sz="2800" dirty="0"/>
              <a:t>non-continuous </a:t>
            </a:r>
            <a:r>
              <a:rPr lang="en-US" sz="2800" dirty="0" smtClean="0"/>
              <a:t>queries</a:t>
            </a:r>
          </a:p>
          <a:p>
            <a:pPr lvl="1"/>
            <a:r>
              <a:rPr lang="en-US" sz="2800" dirty="0"/>
              <a:t>Cover several </a:t>
            </a:r>
            <a:r>
              <a:rPr lang="en-US" sz="2800" dirty="0" smtClean="0"/>
              <a:t>aspects</a:t>
            </a:r>
            <a:endParaRPr lang="en-US" sz="2800" dirty="0"/>
          </a:p>
          <a:p>
            <a:pPr lvl="1"/>
            <a:r>
              <a:rPr lang="en-US" sz="2800" dirty="0" smtClean="0"/>
              <a:t>Contain </a:t>
            </a:r>
            <a:r>
              <a:rPr lang="en-US" sz="2800" dirty="0" smtClean="0"/>
              <a:t>long time intervals </a:t>
            </a:r>
            <a:r>
              <a:rPr lang="en-US" sz="2800" dirty="0"/>
              <a:t>between </a:t>
            </a:r>
            <a:r>
              <a:rPr lang="en-US" sz="2800" dirty="0" smtClean="0"/>
              <a:t>related queries</a:t>
            </a:r>
            <a:endParaRPr lang="en-US" sz="2800" dirty="0"/>
          </a:p>
          <a:p>
            <a:pPr lvl="1"/>
            <a:r>
              <a:rPr lang="en-US" sz="2800" dirty="0" smtClean="0"/>
              <a:t>Continue </a:t>
            </a:r>
            <a:r>
              <a:rPr lang="en-US" sz="2800" dirty="0"/>
              <a:t>across several search </a:t>
            </a:r>
            <a:r>
              <a:rPr lang="en-US" sz="2800" dirty="0" smtClean="0"/>
              <a:t>sessions</a:t>
            </a:r>
            <a:endParaRPr lang="en-US" sz="2800" dirty="0" smtClean="0"/>
          </a:p>
          <a:p>
            <a:pPr lvl="1"/>
            <a:r>
              <a:rPr lang="en-US" sz="2800" dirty="0" smtClean="0"/>
              <a:t>Constitute 10% of all sessions, 25% of all querie</a:t>
            </a:r>
            <a:r>
              <a:rPr lang="en-US" dirty="0" smtClean="0"/>
              <a:t>s  [</a:t>
            </a:r>
            <a:r>
              <a:rPr lang="en-US" dirty="0" err="1" smtClean="0"/>
              <a:t>Donato</a:t>
            </a:r>
            <a:r>
              <a:rPr lang="en-US" dirty="0" smtClean="0"/>
              <a:t> et al. WWW’10] </a:t>
            </a:r>
            <a:endParaRPr lang="en-US" dirty="0"/>
          </a:p>
        </p:txBody>
      </p:sp>
      <p:sp>
        <p:nvSpPr>
          <p:cNvPr id="4" name="Slide Number Placeholder 3"/>
          <p:cNvSpPr>
            <a:spLocks noGrp="1"/>
          </p:cNvSpPr>
          <p:nvPr>
            <p:ph type="sldNum" sz="quarter" idx="12"/>
          </p:nvPr>
        </p:nvSpPr>
        <p:spPr/>
        <p:txBody>
          <a:bodyPr/>
          <a:lstStyle/>
          <a:p>
            <a:fld id="{7EDA07E0-340C-4D6B-9E13-9CA01CBB1DF0}" type="slidenum">
              <a:rPr lang="en-US" smtClean="0"/>
              <a:t>2</a:t>
            </a:fld>
            <a:endParaRPr lang="en-US"/>
          </a:p>
        </p:txBody>
      </p:sp>
    </p:spTree>
    <p:extLst>
      <p:ext uri="{BB962C8B-B14F-4D97-AF65-F5344CB8AC3E}">
        <p14:creationId xmlns:p14="http://schemas.microsoft.com/office/powerpoint/2010/main" val="6992912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Cross-Session Tasks</a:t>
            </a:r>
            <a:endParaRPr lang="en-US" dirty="0"/>
          </a:p>
        </p:txBody>
      </p:sp>
      <p:sp>
        <p:nvSpPr>
          <p:cNvPr id="4" name="Content Placeholder 2"/>
          <p:cNvSpPr>
            <a:spLocks noGrp="1"/>
          </p:cNvSpPr>
          <p:nvPr>
            <p:ph idx="1"/>
          </p:nvPr>
        </p:nvSpPr>
        <p:spPr>
          <a:xfrm>
            <a:off x="478972" y="2621280"/>
            <a:ext cx="8229600" cy="3398520"/>
          </a:xfrm>
        </p:spPr>
        <p:txBody>
          <a:bodyPr/>
          <a:lstStyle/>
          <a:p>
            <a:r>
              <a:rPr lang="en-US" sz="2800" dirty="0" smtClean="0"/>
              <a:t>Event planning (e.g. wedding, vacation)</a:t>
            </a:r>
          </a:p>
          <a:p>
            <a:r>
              <a:rPr lang="en-US" sz="2800" dirty="0" smtClean="0"/>
              <a:t>Shopping research (e.g. electronics, real estate)</a:t>
            </a:r>
          </a:p>
          <a:p>
            <a:r>
              <a:rPr lang="en-US" sz="2800" dirty="0"/>
              <a:t>A</a:t>
            </a:r>
            <a:r>
              <a:rPr lang="en-US" sz="2800" dirty="0" smtClean="0"/>
              <a:t>cademic research</a:t>
            </a:r>
          </a:p>
          <a:p>
            <a:r>
              <a:rPr lang="en-US" sz="2800" dirty="0" smtClean="0"/>
              <a:t>Political/personality research</a:t>
            </a:r>
          </a:p>
          <a:p>
            <a:r>
              <a:rPr lang="en-US" sz="2800" dirty="0" smtClean="0"/>
              <a:t>How-to (How-do-I) research (fix a car, etc.)</a:t>
            </a:r>
          </a:p>
          <a:p>
            <a:r>
              <a:rPr lang="en-US" sz="2800" dirty="0"/>
              <a:t>Medical self-diagnosis and </a:t>
            </a:r>
            <a:r>
              <a:rPr lang="en-US" sz="2800" dirty="0" smtClean="0"/>
              <a:t>treatment</a:t>
            </a:r>
            <a:endParaRPr lang="en-US" sz="2800" dirty="0"/>
          </a:p>
          <a:p>
            <a:endParaRPr lang="en-US" dirty="0"/>
          </a:p>
        </p:txBody>
      </p:sp>
      <p:sp>
        <p:nvSpPr>
          <p:cNvPr id="5" name="Slide Number Placeholder 4"/>
          <p:cNvSpPr>
            <a:spLocks noGrp="1"/>
          </p:cNvSpPr>
          <p:nvPr>
            <p:ph type="sldNum" sz="quarter" idx="12"/>
          </p:nvPr>
        </p:nvSpPr>
        <p:spPr/>
        <p:txBody>
          <a:bodyPr/>
          <a:lstStyle/>
          <a:p>
            <a:fld id="{7EDA07E0-340C-4D6B-9E13-9CA01CBB1DF0}" type="slidenum">
              <a:rPr lang="en-US" smtClean="0"/>
              <a:t>3</a:t>
            </a:fld>
            <a:endParaRPr lang="en-US"/>
          </a:p>
        </p:txBody>
      </p:sp>
    </p:spTree>
    <p:extLst>
      <p:ext uri="{BB962C8B-B14F-4D97-AF65-F5344CB8AC3E}">
        <p14:creationId xmlns:p14="http://schemas.microsoft.com/office/powerpoint/2010/main" val="2752980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69357799"/>
              </p:ext>
            </p:extLst>
          </p:nvPr>
        </p:nvGraphicFramePr>
        <p:xfrm>
          <a:off x="1469574" y="1530530"/>
          <a:ext cx="4550228" cy="5120640"/>
        </p:xfrm>
        <a:graphic>
          <a:graphicData uri="http://schemas.openxmlformats.org/drawingml/2006/table">
            <a:tbl>
              <a:tblPr firstRow="1" bandRow="1">
                <a:tableStyleId>{69CF1AB2-1976-4502-BF36-3FF5EA218861}</a:tableStyleId>
              </a:tblPr>
              <a:tblGrid>
                <a:gridCol w="1676399"/>
                <a:gridCol w="2873829"/>
              </a:tblGrid>
              <a:tr h="243840">
                <a:tc>
                  <a:txBody>
                    <a:bodyPr/>
                    <a:lstStyle/>
                    <a:p>
                      <a:pPr algn="ctr"/>
                      <a:r>
                        <a:rPr lang="en-US" sz="1500" dirty="0" smtClean="0">
                          <a:latin typeface="Times New Roman" pitchFamily="18" charset="0"/>
                          <a:cs typeface="Times New Roman" pitchFamily="18" charset="0"/>
                        </a:rPr>
                        <a:t>Time</a:t>
                      </a:r>
                      <a:endParaRPr lang="en-US" sz="1500" dirty="0">
                        <a:latin typeface="Times New Roman" pitchFamily="18" charset="0"/>
                        <a:cs typeface="Times New Roman" pitchFamily="18" charset="0"/>
                      </a:endParaRPr>
                    </a:p>
                  </a:txBody>
                  <a:tcPr/>
                </a:tc>
                <a:tc>
                  <a:txBody>
                    <a:bodyPr/>
                    <a:lstStyle/>
                    <a:p>
                      <a:pPr algn="ctr"/>
                      <a:r>
                        <a:rPr lang="en-US" sz="1500" dirty="0" smtClean="0">
                          <a:latin typeface="Times New Roman" pitchFamily="18" charset="0"/>
                          <a:cs typeface="Times New Roman" pitchFamily="18" charset="0"/>
                        </a:rPr>
                        <a:t>Query</a:t>
                      </a:r>
                      <a:endParaRPr lang="en-US" sz="1500" dirty="0">
                        <a:latin typeface="Times New Roman" pitchFamily="18" charset="0"/>
                        <a:cs typeface="Times New Roman" pitchFamily="18" charset="0"/>
                      </a:endParaRPr>
                    </a:p>
                  </a:txBody>
                  <a:tcPr/>
                </a:tc>
              </a:tr>
              <a:tr h="243840">
                <a:tc>
                  <a:txBody>
                    <a:bodyPr/>
                    <a:lstStyle/>
                    <a:p>
                      <a:r>
                        <a:rPr lang="en-US" sz="1500" dirty="0" smtClean="0">
                          <a:latin typeface="Times New Roman" pitchFamily="18" charset="0"/>
                          <a:cs typeface="Times New Roman" pitchFamily="18" charset="0"/>
                        </a:rPr>
                        <a:t>1/22/2011 1:10pm</a:t>
                      </a:r>
                      <a:endParaRPr lang="en-US" sz="1500" dirty="0">
                        <a:latin typeface="Times New Roman" pitchFamily="18" charset="0"/>
                        <a:cs typeface="Times New Roman" pitchFamily="18" charset="0"/>
                      </a:endParaRPr>
                    </a:p>
                  </a:txBody>
                  <a:tcPr>
                    <a:solidFill>
                      <a:srgbClr val="CCD5EA"/>
                    </a:solidFill>
                  </a:tcPr>
                </a:tc>
                <a:tc>
                  <a:txBody>
                    <a:bodyPr/>
                    <a:lstStyle/>
                    <a:p>
                      <a:r>
                        <a:rPr lang="en-US" sz="1500" b="1" i="0" dirty="0" smtClean="0">
                          <a:latin typeface="Times New Roman" pitchFamily="18" charset="0"/>
                          <a:cs typeface="Times New Roman" pitchFamily="18" charset="0"/>
                        </a:rPr>
                        <a:t>peanut butter recipes</a:t>
                      </a:r>
                      <a:endParaRPr lang="en-US" sz="1500" b="1" i="0" dirty="0">
                        <a:latin typeface="Times New Roman" pitchFamily="18" charset="0"/>
                        <a:cs typeface="Times New Roman" pitchFamily="18" charset="0"/>
                      </a:endParaRPr>
                    </a:p>
                  </a:txBody>
                  <a:tcPr>
                    <a:solidFill>
                      <a:srgbClr val="CCD5EA"/>
                    </a:solidFill>
                  </a:tcPr>
                </a:tc>
              </a:tr>
              <a:tr h="290576">
                <a:tc>
                  <a:txBody>
                    <a:bodyPr/>
                    <a:lstStyle/>
                    <a:p>
                      <a:r>
                        <a:rPr lang="en-US" sz="1500" dirty="0" smtClean="0">
                          <a:latin typeface="Times New Roman" pitchFamily="18" charset="0"/>
                          <a:cs typeface="Times New Roman" pitchFamily="18" charset="0"/>
                        </a:rPr>
                        <a:t>1/22/2011 1:13pm</a:t>
                      </a:r>
                      <a:endParaRPr lang="en-US" sz="1500" dirty="0">
                        <a:latin typeface="Times New Roman" pitchFamily="18" charset="0"/>
                        <a:cs typeface="Times New Roman" pitchFamily="18" charset="0"/>
                      </a:endParaRPr>
                    </a:p>
                  </a:txBody>
                  <a:tcPr>
                    <a:solidFill>
                      <a:srgbClr val="CCD5EA"/>
                    </a:solidFill>
                  </a:tcPr>
                </a:tc>
                <a:tc>
                  <a:txBody>
                    <a:bodyPr/>
                    <a:lstStyle/>
                    <a:p>
                      <a:r>
                        <a:rPr lang="en-US" sz="1500" b="1" i="0" dirty="0" smtClean="0">
                          <a:latin typeface="Times New Roman" pitchFamily="18" charset="0"/>
                          <a:cs typeface="Times New Roman" pitchFamily="18" charset="0"/>
                        </a:rPr>
                        <a:t>peanut</a:t>
                      </a:r>
                      <a:r>
                        <a:rPr lang="en-US" sz="1500" b="1" i="0" baseline="0" dirty="0" smtClean="0">
                          <a:latin typeface="Times New Roman" pitchFamily="18" charset="0"/>
                          <a:cs typeface="Times New Roman" pitchFamily="18" charset="0"/>
                        </a:rPr>
                        <a:t> butter cookies</a:t>
                      </a:r>
                      <a:endParaRPr lang="en-US" sz="1500" b="1" i="0" dirty="0">
                        <a:latin typeface="Times New Roman" pitchFamily="18" charset="0"/>
                        <a:cs typeface="Times New Roman" pitchFamily="18" charset="0"/>
                      </a:endParaRPr>
                    </a:p>
                  </a:txBody>
                  <a:tcPr>
                    <a:solidFill>
                      <a:srgbClr val="CCD5EA"/>
                    </a:solidFill>
                  </a:tcPr>
                </a:tc>
              </a:tr>
              <a:tr h="290576">
                <a:tc>
                  <a:txBody>
                    <a:bodyPr/>
                    <a:lstStyle/>
                    <a:p>
                      <a:r>
                        <a:rPr lang="en-US" sz="1500" dirty="0" smtClean="0">
                          <a:latin typeface="Times New Roman" pitchFamily="18" charset="0"/>
                          <a:cs typeface="Times New Roman" pitchFamily="18" charset="0"/>
                        </a:rPr>
                        <a:t>1/22/2011 1:25pm</a:t>
                      </a:r>
                      <a:endParaRPr lang="en-US" sz="1500" dirty="0">
                        <a:latin typeface="Times New Roman" pitchFamily="18" charset="0"/>
                        <a:cs typeface="Times New Roman" pitchFamily="18" charset="0"/>
                      </a:endParaRPr>
                    </a:p>
                  </a:txBody>
                  <a:tcPr>
                    <a:solidFill>
                      <a:srgbClr val="CCD5EA"/>
                    </a:solidFill>
                  </a:tcPr>
                </a:tc>
                <a:tc>
                  <a:txBody>
                    <a:bodyPr/>
                    <a:lstStyle/>
                    <a:p>
                      <a:r>
                        <a:rPr lang="en-US" sz="1500" b="1" i="0" dirty="0" smtClean="0">
                          <a:latin typeface="Times New Roman" pitchFamily="18" charset="0"/>
                          <a:cs typeface="Times New Roman" pitchFamily="18" charset="0"/>
                        </a:rPr>
                        <a:t>calories peanut butter cookies </a:t>
                      </a:r>
                      <a:endParaRPr lang="en-US" sz="1500" b="1" i="0" dirty="0">
                        <a:latin typeface="Times New Roman" pitchFamily="18" charset="0"/>
                        <a:cs typeface="Times New Roman" pitchFamily="18" charset="0"/>
                      </a:endParaRPr>
                    </a:p>
                  </a:txBody>
                  <a:tcPr>
                    <a:solidFill>
                      <a:srgbClr val="CCD5EA"/>
                    </a:solidFill>
                  </a:tcPr>
                </a:tc>
              </a:tr>
              <a:tr h="290576">
                <a:tc>
                  <a:txBody>
                    <a:bodyPr/>
                    <a:lstStyle/>
                    <a:p>
                      <a:r>
                        <a:rPr lang="en-US" sz="1500" dirty="0" smtClean="0">
                          <a:latin typeface="Times New Roman" pitchFamily="18" charset="0"/>
                          <a:cs typeface="Times New Roman" pitchFamily="18" charset="0"/>
                        </a:rPr>
                        <a:t>1/22/2011 3:10pm</a:t>
                      </a:r>
                      <a:endParaRPr lang="en-US" sz="1500" dirty="0">
                        <a:latin typeface="Times New Roman" pitchFamily="18" charset="0"/>
                        <a:cs typeface="Times New Roman" pitchFamily="18" charset="0"/>
                      </a:endParaRPr>
                    </a:p>
                  </a:txBody>
                  <a:tcPr>
                    <a:solidFill>
                      <a:srgbClr val="E7EBF5"/>
                    </a:solidFill>
                  </a:tcPr>
                </a:tc>
                <a:tc>
                  <a:txBody>
                    <a:bodyPr/>
                    <a:lstStyle/>
                    <a:p>
                      <a:r>
                        <a:rPr lang="en-US" sz="1500" dirty="0" smtClean="0">
                          <a:latin typeface="Times New Roman" pitchFamily="18" charset="0"/>
                          <a:cs typeface="Times New Roman" pitchFamily="18" charset="0"/>
                        </a:rPr>
                        <a:t>weather </a:t>
                      </a:r>
                      <a:r>
                        <a:rPr lang="en-US" sz="1500" dirty="0" err="1" smtClean="0">
                          <a:latin typeface="Times New Roman" pitchFamily="18" charset="0"/>
                          <a:cs typeface="Times New Roman" pitchFamily="18" charset="0"/>
                        </a:rPr>
                        <a:t>nyc</a:t>
                      </a:r>
                      <a:endParaRPr lang="en-US" sz="1500" dirty="0">
                        <a:latin typeface="Times New Roman" pitchFamily="18" charset="0"/>
                        <a:cs typeface="Times New Roman" pitchFamily="18" charset="0"/>
                      </a:endParaRPr>
                    </a:p>
                  </a:txBody>
                  <a:tcPr>
                    <a:solidFill>
                      <a:srgbClr val="E7EBF5"/>
                    </a:solidFill>
                  </a:tcPr>
                </a:tc>
              </a:tr>
              <a:tr h="290576">
                <a:tc>
                  <a:txBody>
                    <a:bodyPr/>
                    <a:lstStyle/>
                    <a:p>
                      <a:r>
                        <a:rPr lang="en-US" sz="1500" dirty="0" smtClean="0">
                          <a:latin typeface="Times New Roman" pitchFamily="18" charset="0"/>
                          <a:cs typeface="Times New Roman" pitchFamily="18" charset="0"/>
                        </a:rPr>
                        <a:t>1/22/2011 3:11pm</a:t>
                      </a:r>
                      <a:endParaRPr lang="en-US" sz="1500" dirty="0">
                        <a:latin typeface="Times New Roman" pitchFamily="18" charset="0"/>
                        <a:cs typeface="Times New Roman" pitchFamily="18" charset="0"/>
                      </a:endParaRPr>
                    </a:p>
                  </a:txBody>
                  <a:tcPr>
                    <a:solidFill>
                      <a:srgbClr val="E7EBF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1" i="0" dirty="0" smtClean="0">
                          <a:latin typeface="Times New Roman" pitchFamily="18" charset="0"/>
                          <a:cs typeface="Times New Roman" pitchFamily="18" charset="0"/>
                        </a:rPr>
                        <a:t>peanut butter sandwiches</a:t>
                      </a:r>
                    </a:p>
                  </a:txBody>
                  <a:tcPr>
                    <a:solidFill>
                      <a:srgbClr val="E7EBF5"/>
                    </a:solidFill>
                  </a:tcPr>
                </a:tc>
              </a:tr>
              <a:tr h="290576">
                <a:tc>
                  <a:txBody>
                    <a:bodyPr/>
                    <a:lstStyle/>
                    <a:p>
                      <a:r>
                        <a:rPr lang="en-US" sz="1500" dirty="0" smtClean="0">
                          <a:latin typeface="Times New Roman" pitchFamily="18" charset="0"/>
                          <a:cs typeface="Times New Roman" pitchFamily="18" charset="0"/>
                        </a:rPr>
                        <a:t>1/22/2011</a:t>
                      </a:r>
                      <a:r>
                        <a:rPr lang="en-US" sz="1500" baseline="0" dirty="0" smtClean="0">
                          <a:latin typeface="Times New Roman" pitchFamily="18" charset="0"/>
                          <a:cs typeface="Times New Roman" pitchFamily="18" charset="0"/>
                        </a:rPr>
                        <a:t> 3:15pm</a:t>
                      </a:r>
                      <a:endParaRPr lang="en-US" sz="1500" dirty="0">
                        <a:latin typeface="Times New Roman" pitchFamily="18" charset="0"/>
                        <a:cs typeface="Times New Roman" pitchFamily="18" charset="0"/>
                      </a:endParaRPr>
                    </a:p>
                  </a:txBody>
                  <a:tcPr>
                    <a:solidFill>
                      <a:srgbClr val="E7EBF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err="1" smtClean="0">
                          <a:latin typeface="Times New Roman" pitchFamily="18" charset="0"/>
                          <a:cs typeface="Times New Roman" pitchFamily="18" charset="0"/>
                        </a:rPr>
                        <a:t>nyc</a:t>
                      </a:r>
                      <a:r>
                        <a:rPr lang="en-US" sz="1500" dirty="0" smtClean="0">
                          <a:latin typeface="Times New Roman" pitchFamily="18" charset="0"/>
                          <a:cs typeface="Times New Roman" pitchFamily="18" charset="0"/>
                        </a:rPr>
                        <a:t> 10-day weather forecast</a:t>
                      </a:r>
                    </a:p>
                  </a:txBody>
                  <a:tcPr>
                    <a:solidFill>
                      <a:srgbClr val="E7EBF5"/>
                    </a:solidFill>
                  </a:tcPr>
                </a:tc>
              </a:tr>
              <a:tr h="290576">
                <a:tc>
                  <a:txBody>
                    <a:bodyPr/>
                    <a:lstStyle/>
                    <a:p>
                      <a:r>
                        <a:rPr lang="en-US" sz="1500" dirty="0" smtClean="0">
                          <a:latin typeface="Times New Roman" pitchFamily="18" charset="0"/>
                          <a:cs typeface="Times New Roman" pitchFamily="18" charset="0"/>
                        </a:rPr>
                        <a:t>1/22/2011 3:16pm</a:t>
                      </a:r>
                      <a:endParaRPr lang="en-US" sz="1500" dirty="0">
                        <a:latin typeface="Times New Roman" pitchFamily="18" charset="0"/>
                        <a:cs typeface="Times New Roman" pitchFamily="18" charset="0"/>
                      </a:endParaRPr>
                    </a:p>
                  </a:txBody>
                  <a:tcPr>
                    <a:solidFill>
                      <a:srgbClr val="E7EBF5"/>
                    </a:solidFill>
                  </a:tcPr>
                </a:tc>
                <a:tc>
                  <a:txBody>
                    <a:bodyPr/>
                    <a:lstStyle/>
                    <a:p>
                      <a:r>
                        <a:rPr lang="en-US" sz="1500" b="1" i="0" dirty="0" err="1" smtClean="0">
                          <a:latin typeface="Times New Roman" pitchFamily="18" charset="0"/>
                          <a:cs typeface="Times New Roman" pitchFamily="18" charset="0"/>
                        </a:rPr>
                        <a:t>pb&amp;j</a:t>
                      </a:r>
                      <a:endParaRPr lang="en-US" sz="1500" b="1" i="0" dirty="0">
                        <a:latin typeface="Times New Roman" pitchFamily="18" charset="0"/>
                        <a:cs typeface="Times New Roman" pitchFamily="18" charset="0"/>
                      </a:endParaRPr>
                    </a:p>
                  </a:txBody>
                  <a:tcPr>
                    <a:solidFill>
                      <a:srgbClr val="E7EBF5"/>
                    </a:solidFill>
                  </a:tcPr>
                </a:tc>
              </a:tr>
              <a:tr h="290576">
                <a:tc>
                  <a:txBody>
                    <a:bodyPr/>
                    <a:lstStyle/>
                    <a:p>
                      <a:r>
                        <a:rPr lang="en-US" sz="1500" dirty="0" smtClean="0">
                          <a:latin typeface="Times New Roman" pitchFamily="18" charset="0"/>
                          <a:cs typeface="Times New Roman" pitchFamily="18" charset="0"/>
                        </a:rPr>
                        <a:t>1/22/2011 3:18pm</a:t>
                      </a:r>
                      <a:endParaRPr lang="en-US" sz="1500" dirty="0">
                        <a:latin typeface="Times New Roman" pitchFamily="18" charset="0"/>
                        <a:cs typeface="Times New Roman" pitchFamily="18" charset="0"/>
                      </a:endParaRPr>
                    </a:p>
                  </a:txBody>
                  <a:tcPr>
                    <a:solidFill>
                      <a:srgbClr val="E7EBF5"/>
                    </a:solidFill>
                  </a:tcPr>
                </a:tc>
                <a:tc>
                  <a:txBody>
                    <a:bodyPr/>
                    <a:lstStyle/>
                    <a:p>
                      <a:r>
                        <a:rPr lang="en-US" sz="1500" b="1" i="0" dirty="0" err="1" smtClean="0">
                          <a:latin typeface="Times New Roman" pitchFamily="18" charset="0"/>
                          <a:cs typeface="Times New Roman" pitchFamily="18" charset="0"/>
                        </a:rPr>
                        <a:t>fluffanutter</a:t>
                      </a:r>
                      <a:endParaRPr lang="en-US" sz="1500" b="1" i="0" dirty="0">
                        <a:latin typeface="Times New Roman" pitchFamily="18" charset="0"/>
                        <a:cs typeface="Times New Roman" pitchFamily="18" charset="0"/>
                      </a:endParaRPr>
                    </a:p>
                  </a:txBody>
                  <a:tcPr>
                    <a:solidFill>
                      <a:srgbClr val="E7EBF5"/>
                    </a:solidFill>
                  </a:tcPr>
                </a:tc>
              </a:tr>
              <a:tr h="290576">
                <a:tc>
                  <a:txBody>
                    <a:bodyPr/>
                    <a:lstStyle/>
                    <a:p>
                      <a:r>
                        <a:rPr lang="en-US" sz="1500" dirty="0" smtClean="0">
                          <a:latin typeface="Times New Roman" pitchFamily="18" charset="0"/>
                          <a:cs typeface="Times New Roman" pitchFamily="18" charset="0"/>
                        </a:rPr>
                        <a:t>1/22/2011</a:t>
                      </a:r>
                      <a:r>
                        <a:rPr lang="en-US" sz="1500" baseline="0" dirty="0" smtClean="0">
                          <a:latin typeface="Times New Roman" pitchFamily="18" charset="0"/>
                          <a:cs typeface="Times New Roman" pitchFamily="18" charset="0"/>
                        </a:rPr>
                        <a:t> 3:19pm</a:t>
                      </a:r>
                      <a:endParaRPr lang="en-US" sz="1500" dirty="0">
                        <a:latin typeface="Times New Roman" pitchFamily="18" charset="0"/>
                        <a:cs typeface="Times New Roman" pitchFamily="18" charset="0"/>
                      </a:endParaRPr>
                    </a:p>
                  </a:txBody>
                  <a:tcPr>
                    <a:solidFill>
                      <a:srgbClr val="E7EBF5"/>
                    </a:solidFill>
                  </a:tcPr>
                </a:tc>
                <a:tc>
                  <a:txBody>
                    <a:bodyPr/>
                    <a:lstStyle/>
                    <a:p>
                      <a:r>
                        <a:rPr lang="en-US" sz="1500" b="1" i="0" dirty="0" err="1" smtClean="0">
                          <a:latin typeface="Times New Roman" pitchFamily="18" charset="0"/>
                          <a:cs typeface="Times New Roman" pitchFamily="18" charset="0"/>
                        </a:rPr>
                        <a:t>fluffernutter</a:t>
                      </a:r>
                      <a:endParaRPr lang="en-US" sz="1500" b="1" i="0" dirty="0">
                        <a:latin typeface="Times New Roman" pitchFamily="18" charset="0"/>
                        <a:cs typeface="Times New Roman" pitchFamily="18" charset="0"/>
                      </a:endParaRPr>
                    </a:p>
                  </a:txBody>
                  <a:tcPr>
                    <a:solidFill>
                      <a:srgbClr val="E7EBF5"/>
                    </a:solidFill>
                  </a:tcPr>
                </a:tc>
              </a:tr>
              <a:tr h="290576">
                <a:tc>
                  <a:txBody>
                    <a:bodyPr/>
                    <a:lstStyle/>
                    <a:p>
                      <a:r>
                        <a:rPr lang="en-US" sz="1500" dirty="0" smtClean="0">
                          <a:latin typeface="Times New Roman" pitchFamily="18" charset="0"/>
                          <a:cs typeface="Times New Roman" pitchFamily="18" charset="0"/>
                        </a:rPr>
                        <a:t>1/22/2011</a:t>
                      </a:r>
                      <a:r>
                        <a:rPr lang="en-US" sz="1500" baseline="0" dirty="0" smtClean="0">
                          <a:latin typeface="Times New Roman" pitchFamily="18" charset="0"/>
                          <a:cs typeface="Times New Roman" pitchFamily="18" charset="0"/>
                        </a:rPr>
                        <a:t> 6:15pm</a:t>
                      </a:r>
                      <a:endParaRPr lang="en-US" sz="1500" dirty="0">
                        <a:latin typeface="Times New Roman" pitchFamily="18" charset="0"/>
                        <a:cs typeface="Times New Roman" pitchFamily="18" charset="0"/>
                      </a:endParaRPr>
                    </a:p>
                  </a:txBody>
                  <a:tcPr>
                    <a:solidFill>
                      <a:srgbClr val="CCD5EA"/>
                    </a:solidFill>
                  </a:tcPr>
                </a:tc>
                <a:tc>
                  <a:txBody>
                    <a:bodyPr/>
                    <a:lstStyle/>
                    <a:p>
                      <a:r>
                        <a:rPr lang="en-US" sz="1500" dirty="0" err="1" smtClean="0">
                          <a:latin typeface="Times New Roman" pitchFamily="18" charset="0"/>
                          <a:cs typeface="Times New Roman" pitchFamily="18" charset="0"/>
                        </a:rPr>
                        <a:t>sigir</a:t>
                      </a:r>
                      <a:r>
                        <a:rPr lang="en-US" sz="1500" dirty="0" smtClean="0">
                          <a:latin typeface="Times New Roman" pitchFamily="18" charset="0"/>
                          <a:cs typeface="Times New Roman" pitchFamily="18" charset="0"/>
                        </a:rPr>
                        <a:t> 2011</a:t>
                      </a:r>
                      <a:endParaRPr lang="en-US" sz="1500" dirty="0">
                        <a:latin typeface="Times New Roman" pitchFamily="18" charset="0"/>
                        <a:cs typeface="Times New Roman" pitchFamily="18" charset="0"/>
                      </a:endParaRPr>
                    </a:p>
                  </a:txBody>
                  <a:tcPr>
                    <a:solidFill>
                      <a:srgbClr val="CCD5EA"/>
                    </a:solidFill>
                  </a:tcPr>
                </a:tc>
              </a:tr>
              <a:tr h="290576">
                <a:tc>
                  <a:txBody>
                    <a:bodyPr/>
                    <a:lstStyle/>
                    <a:p>
                      <a:r>
                        <a:rPr lang="en-US" sz="1500" dirty="0" smtClean="0">
                          <a:latin typeface="Times New Roman" pitchFamily="18" charset="0"/>
                          <a:cs typeface="Times New Roman" pitchFamily="18" charset="0"/>
                        </a:rPr>
                        <a:t>1/22/2011 6:17pm</a:t>
                      </a:r>
                      <a:endParaRPr lang="en-US" sz="1500" dirty="0">
                        <a:latin typeface="Times New Roman" pitchFamily="18" charset="0"/>
                        <a:cs typeface="Times New Roman" pitchFamily="18" charset="0"/>
                      </a:endParaRPr>
                    </a:p>
                  </a:txBody>
                  <a:tcPr>
                    <a:solidFill>
                      <a:srgbClr val="CCD5EA"/>
                    </a:solidFill>
                  </a:tcPr>
                </a:tc>
                <a:tc>
                  <a:txBody>
                    <a:bodyPr/>
                    <a:lstStyle/>
                    <a:p>
                      <a:r>
                        <a:rPr lang="en-US" sz="1500" dirty="0" err="1" smtClean="0">
                          <a:latin typeface="Times New Roman" pitchFamily="18" charset="0"/>
                          <a:cs typeface="Times New Roman" pitchFamily="18" charset="0"/>
                        </a:rPr>
                        <a:t>sigir</a:t>
                      </a:r>
                      <a:r>
                        <a:rPr lang="en-US" sz="1500" dirty="0" smtClean="0">
                          <a:latin typeface="Times New Roman" pitchFamily="18" charset="0"/>
                          <a:cs typeface="Times New Roman" pitchFamily="18" charset="0"/>
                        </a:rPr>
                        <a:t> 2010 schedule </a:t>
                      </a:r>
                      <a:endParaRPr lang="en-US" sz="1500" dirty="0">
                        <a:latin typeface="Times New Roman" pitchFamily="18" charset="0"/>
                        <a:cs typeface="Times New Roman" pitchFamily="18" charset="0"/>
                      </a:endParaRPr>
                    </a:p>
                  </a:txBody>
                  <a:tcPr>
                    <a:solidFill>
                      <a:srgbClr val="CCD5EA"/>
                    </a:solidFill>
                  </a:tcPr>
                </a:tc>
              </a:tr>
              <a:tr h="290576">
                <a:tc>
                  <a:txBody>
                    <a:bodyPr/>
                    <a:lstStyle/>
                    <a:p>
                      <a:r>
                        <a:rPr lang="en-US" sz="1500" dirty="0" smtClean="0">
                          <a:latin typeface="Times New Roman" pitchFamily="18" charset="0"/>
                          <a:cs typeface="Times New Roman" pitchFamily="18" charset="0"/>
                        </a:rPr>
                        <a:t>1/23/2011 3:17pm</a:t>
                      </a:r>
                      <a:endParaRPr lang="en-US" sz="1500" dirty="0">
                        <a:latin typeface="Times New Roman" pitchFamily="18" charset="0"/>
                        <a:cs typeface="Times New Roman" pitchFamily="18" charset="0"/>
                      </a:endParaRPr>
                    </a:p>
                  </a:txBody>
                  <a:tcPr>
                    <a:solidFill>
                      <a:srgbClr val="E7EBF5"/>
                    </a:solidFill>
                  </a:tcPr>
                </a:tc>
                <a:tc>
                  <a:txBody>
                    <a:bodyPr/>
                    <a:lstStyle/>
                    <a:p>
                      <a:r>
                        <a:rPr lang="en-US" sz="1500" dirty="0" err="1" smtClean="0">
                          <a:latin typeface="Times New Roman" pitchFamily="18" charset="0"/>
                          <a:cs typeface="Times New Roman" pitchFamily="18" charset="0"/>
                        </a:rPr>
                        <a:t>nytimes</a:t>
                      </a:r>
                      <a:endParaRPr lang="en-US" sz="1500" dirty="0">
                        <a:latin typeface="Times New Roman" pitchFamily="18" charset="0"/>
                        <a:cs typeface="Times New Roman" pitchFamily="18" charset="0"/>
                      </a:endParaRPr>
                    </a:p>
                  </a:txBody>
                  <a:tcPr>
                    <a:solidFill>
                      <a:srgbClr val="E7EBF5"/>
                    </a:solidFill>
                  </a:tcPr>
                </a:tc>
              </a:tr>
              <a:tr h="290576">
                <a:tc>
                  <a:txBody>
                    <a:bodyPr/>
                    <a:lstStyle/>
                    <a:p>
                      <a:r>
                        <a:rPr lang="en-US" sz="1500" dirty="0" smtClean="0">
                          <a:latin typeface="Times New Roman" pitchFamily="18" charset="0"/>
                          <a:cs typeface="Times New Roman" pitchFamily="18" charset="0"/>
                        </a:rPr>
                        <a:t>1/24/2011 3:00pm</a:t>
                      </a:r>
                      <a:endParaRPr lang="en-US" sz="1500" dirty="0">
                        <a:latin typeface="Times New Roman" pitchFamily="18" charset="0"/>
                        <a:cs typeface="Times New Roman" pitchFamily="18" charset="0"/>
                      </a:endParaRPr>
                    </a:p>
                  </a:txBody>
                  <a:tcPr>
                    <a:solidFill>
                      <a:srgbClr val="CCD5EA"/>
                    </a:solidFill>
                  </a:tcPr>
                </a:tc>
                <a:tc>
                  <a:txBody>
                    <a:bodyPr/>
                    <a:lstStyle/>
                    <a:p>
                      <a:r>
                        <a:rPr lang="en-US" sz="1500" dirty="0" smtClean="0">
                          <a:latin typeface="Times New Roman" pitchFamily="18" charset="0"/>
                          <a:cs typeface="Times New Roman" pitchFamily="18" charset="0"/>
                        </a:rPr>
                        <a:t>flight status united 123</a:t>
                      </a:r>
                      <a:endParaRPr lang="en-US" sz="1500" dirty="0">
                        <a:latin typeface="Times New Roman" pitchFamily="18" charset="0"/>
                        <a:cs typeface="Times New Roman" pitchFamily="18" charset="0"/>
                      </a:endParaRPr>
                    </a:p>
                  </a:txBody>
                  <a:tcPr>
                    <a:solidFill>
                      <a:srgbClr val="CCD5EA"/>
                    </a:solidFill>
                  </a:tcPr>
                </a:tc>
              </a:tr>
              <a:tr h="290576">
                <a:tc>
                  <a:txBody>
                    <a:bodyPr/>
                    <a:lstStyle/>
                    <a:p>
                      <a:r>
                        <a:rPr lang="en-US" sz="1500" dirty="0" smtClean="0">
                          <a:latin typeface="Times New Roman" pitchFamily="18" charset="0"/>
                          <a:cs typeface="Times New Roman" pitchFamily="18" charset="0"/>
                        </a:rPr>
                        <a:t>1/25/2011 3:29pm</a:t>
                      </a:r>
                      <a:endParaRPr lang="en-US" sz="1500" dirty="0">
                        <a:latin typeface="Times New Roman" pitchFamily="18" charset="0"/>
                        <a:cs typeface="Times New Roman" pitchFamily="18" charset="0"/>
                      </a:endParaRPr>
                    </a:p>
                  </a:txBody>
                  <a:tcPr>
                    <a:solidFill>
                      <a:srgbClr val="E7EBF5"/>
                    </a:solidFill>
                  </a:tcPr>
                </a:tc>
                <a:tc>
                  <a:txBody>
                    <a:bodyPr/>
                    <a:lstStyle/>
                    <a:p>
                      <a:r>
                        <a:rPr lang="en-US" sz="1500" b="1" i="0" dirty="0" err="1" smtClean="0">
                          <a:latin typeface="Times New Roman" pitchFamily="18" charset="0"/>
                          <a:cs typeface="Times New Roman" pitchFamily="18" charset="0"/>
                        </a:rPr>
                        <a:t>foodtv</a:t>
                      </a:r>
                      <a:endParaRPr lang="en-US" sz="1500" b="1" i="0" dirty="0">
                        <a:latin typeface="Times New Roman" pitchFamily="18" charset="0"/>
                        <a:cs typeface="Times New Roman" pitchFamily="18" charset="0"/>
                      </a:endParaRPr>
                    </a:p>
                  </a:txBody>
                  <a:tcPr>
                    <a:solidFill>
                      <a:srgbClr val="E7EBF5"/>
                    </a:solidFill>
                  </a:tcPr>
                </a:tc>
              </a:tr>
              <a:tr h="290576">
                <a:tc>
                  <a:txBody>
                    <a:bodyPr/>
                    <a:lstStyle/>
                    <a:p>
                      <a:r>
                        <a:rPr lang="en-US" sz="1500" dirty="0" smtClean="0">
                          <a:latin typeface="Times New Roman" pitchFamily="18" charset="0"/>
                          <a:cs typeface="Times New Roman" pitchFamily="18" charset="0"/>
                        </a:rPr>
                        <a:t>1/25/2011 3:31pm</a:t>
                      </a:r>
                      <a:endParaRPr lang="en-US" sz="1500" dirty="0">
                        <a:latin typeface="Times New Roman" pitchFamily="18" charset="0"/>
                        <a:cs typeface="Times New Roman" pitchFamily="18" charset="0"/>
                      </a:endParaRPr>
                    </a:p>
                  </a:txBody>
                  <a:tcPr>
                    <a:solidFill>
                      <a:srgbClr val="E7EBF5"/>
                    </a:solidFill>
                  </a:tcPr>
                </a:tc>
                <a:tc>
                  <a:txBody>
                    <a:bodyPr/>
                    <a:lstStyle/>
                    <a:p>
                      <a:r>
                        <a:rPr lang="en-US" sz="1500" b="1" i="0" dirty="0" smtClean="0">
                          <a:latin typeface="Times New Roman" pitchFamily="18" charset="0"/>
                          <a:cs typeface="Times New Roman" pitchFamily="18" charset="0"/>
                        </a:rPr>
                        <a:t>famous </a:t>
                      </a:r>
                      <a:r>
                        <a:rPr lang="en-US" sz="1500" b="1" i="0" dirty="0" err="1" smtClean="0">
                          <a:latin typeface="Times New Roman" pitchFamily="18" charset="0"/>
                          <a:cs typeface="Times New Roman" pitchFamily="18" charset="0"/>
                        </a:rPr>
                        <a:t>pb&amp;j</a:t>
                      </a:r>
                      <a:r>
                        <a:rPr lang="en-US" sz="1500" b="1" i="0" dirty="0" smtClean="0">
                          <a:latin typeface="Times New Roman" pitchFamily="18" charset="0"/>
                          <a:cs typeface="Times New Roman" pitchFamily="18" charset="0"/>
                        </a:rPr>
                        <a:t> drop recipe</a:t>
                      </a:r>
                      <a:endParaRPr lang="en-US" sz="1500" b="1" i="0" dirty="0">
                        <a:latin typeface="Times New Roman" pitchFamily="18" charset="0"/>
                        <a:cs typeface="Times New Roman" pitchFamily="18" charset="0"/>
                      </a:endParaRPr>
                    </a:p>
                  </a:txBody>
                  <a:tcPr>
                    <a:solidFill>
                      <a:srgbClr val="E7EBF5"/>
                    </a:solidFill>
                  </a:tcPr>
                </a:tc>
              </a:tr>
            </a:tbl>
          </a:graphicData>
        </a:graphic>
      </p:graphicFrame>
      <p:sp>
        <p:nvSpPr>
          <p:cNvPr id="2" name="Title 1"/>
          <p:cNvSpPr>
            <a:spLocks noGrp="1"/>
          </p:cNvSpPr>
          <p:nvPr>
            <p:ph type="title"/>
          </p:nvPr>
        </p:nvSpPr>
        <p:spPr>
          <a:xfrm>
            <a:off x="544284" y="304800"/>
            <a:ext cx="8229600" cy="1143000"/>
          </a:xfrm>
        </p:spPr>
        <p:txBody>
          <a:bodyPr/>
          <a:lstStyle/>
          <a:p>
            <a:r>
              <a:rPr lang="en-US" dirty="0" smtClean="0"/>
              <a:t>Example of Cross-Session Tasks</a:t>
            </a:r>
            <a:endParaRPr lang="en-US" dirty="0"/>
          </a:p>
        </p:txBody>
      </p:sp>
      <p:sp useBgFill="1">
        <p:nvSpPr>
          <p:cNvPr id="8" name="Rectangle 7"/>
          <p:cNvSpPr/>
          <p:nvPr/>
        </p:nvSpPr>
        <p:spPr>
          <a:xfrm>
            <a:off x="1447802" y="5385816"/>
            <a:ext cx="4583723" cy="3291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447802" y="5690616"/>
            <a:ext cx="4583723" cy="3291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447800" y="6008076"/>
            <a:ext cx="4583723" cy="6858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ectangle 6"/>
          <p:cNvSpPr/>
          <p:nvPr/>
        </p:nvSpPr>
        <p:spPr>
          <a:xfrm>
            <a:off x="1447802" y="4745736"/>
            <a:ext cx="4583723" cy="64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7EDA07E0-340C-4D6B-9E13-9CA01CBB1DF0}" type="slidenum">
              <a:rPr lang="en-US" smtClean="0"/>
              <a:t>4</a:t>
            </a:fld>
            <a:endParaRPr lang="en-US" dirty="0"/>
          </a:p>
        </p:txBody>
      </p:sp>
      <p:sp useBgFill="1">
        <p:nvSpPr>
          <p:cNvPr id="6" name="Rectangle 5"/>
          <p:cNvSpPr/>
          <p:nvPr/>
        </p:nvSpPr>
        <p:spPr>
          <a:xfrm>
            <a:off x="1447801" y="2819400"/>
            <a:ext cx="4583723" cy="19293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6054970" y="3048000"/>
            <a:ext cx="2936630" cy="457200"/>
            <a:chOff x="6054970" y="3048000"/>
            <a:chExt cx="2936630" cy="457200"/>
          </a:xfrm>
        </p:grpSpPr>
        <p:sp>
          <p:nvSpPr>
            <p:cNvPr id="13" name="Rectangle 12"/>
            <p:cNvSpPr/>
            <p:nvPr/>
          </p:nvSpPr>
          <p:spPr>
            <a:xfrm>
              <a:off x="6477000" y="3048000"/>
              <a:ext cx="2514600" cy="457200"/>
            </a:xfrm>
            <a:prstGeom prst="rect">
              <a:avLst/>
            </a:prstGeom>
            <a:solidFill>
              <a:srgbClr val="E7EBF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Long </a:t>
              </a:r>
              <a:r>
                <a:rPr lang="en-US" sz="1600" dirty="0" smtClean="0">
                  <a:solidFill>
                    <a:schemeClr val="tx1"/>
                  </a:solidFill>
                </a:rPr>
                <a:t>time gap</a:t>
              </a:r>
              <a:r>
                <a:rPr lang="en-US" sz="1600" dirty="0" smtClean="0">
                  <a:solidFill>
                    <a:schemeClr val="tx1"/>
                  </a:solidFill>
                </a:rPr>
                <a:t/>
              </a:r>
              <a:br>
                <a:rPr lang="en-US" sz="1600" dirty="0" smtClean="0">
                  <a:solidFill>
                    <a:schemeClr val="tx1"/>
                  </a:solidFill>
                </a:rPr>
              </a:br>
              <a:r>
                <a:rPr lang="en-US" sz="1600" dirty="0" smtClean="0">
                  <a:solidFill>
                    <a:schemeClr val="tx1"/>
                  </a:solidFill>
                </a:rPr>
                <a:t>between</a:t>
              </a:r>
              <a:r>
                <a:rPr lang="en-US" sz="1600" dirty="0" smtClean="0">
                  <a:solidFill>
                    <a:schemeClr val="tx1"/>
                  </a:solidFill>
                </a:rPr>
                <a:t> </a:t>
              </a:r>
              <a:r>
                <a:rPr lang="en-US" sz="1600" dirty="0" smtClean="0">
                  <a:solidFill>
                    <a:schemeClr val="tx1"/>
                  </a:solidFill>
                </a:rPr>
                <a:t>related queries</a:t>
              </a:r>
              <a:endParaRPr lang="en-US" sz="1600" dirty="0">
                <a:solidFill>
                  <a:schemeClr val="tx1"/>
                </a:solidFill>
              </a:endParaRPr>
            </a:p>
          </p:txBody>
        </p:sp>
        <p:sp>
          <p:nvSpPr>
            <p:cNvPr id="14" name="Right Arrow 13"/>
            <p:cNvSpPr/>
            <p:nvPr/>
          </p:nvSpPr>
          <p:spPr>
            <a:xfrm rot="10800000">
              <a:off x="6054970" y="3276600"/>
              <a:ext cx="36927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6054970" y="3581400"/>
            <a:ext cx="2936630" cy="457200"/>
            <a:chOff x="6054970" y="3581400"/>
            <a:chExt cx="2936630" cy="457200"/>
          </a:xfrm>
        </p:grpSpPr>
        <p:sp>
          <p:nvSpPr>
            <p:cNvPr id="15" name="Rectangle 14"/>
            <p:cNvSpPr/>
            <p:nvPr/>
          </p:nvSpPr>
          <p:spPr>
            <a:xfrm>
              <a:off x="6477000" y="3581400"/>
              <a:ext cx="2514600" cy="457200"/>
            </a:xfrm>
            <a:prstGeom prst="rect">
              <a:avLst/>
            </a:prstGeom>
            <a:solidFill>
              <a:srgbClr val="E7EBF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Interleaved </a:t>
              </a:r>
              <a:br>
                <a:rPr lang="en-US" sz="1600" dirty="0" smtClean="0">
                  <a:solidFill>
                    <a:schemeClr val="tx1"/>
                  </a:solidFill>
                </a:rPr>
              </a:br>
              <a:r>
                <a:rPr lang="en-US" sz="1600" dirty="0" smtClean="0">
                  <a:solidFill>
                    <a:schemeClr val="tx1"/>
                  </a:solidFill>
                </a:rPr>
                <a:t>with other tasks</a:t>
              </a:r>
              <a:endParaRPr lang="en-US" sz="1600" dirty="0">
                <a:solidFill>
                  <a:schemeClr val="tx1"/>
                </a:solidFill>
              </a:endParaRPr>
            </a:p>
          </p:txBody>
        </p:sp>
        <p:sp>
          <p:nvSpPr>
            <p:cNvPr id="18" name="Right Arrow 17"/>
            <p:cNvSpPr/>
            <p:nvPr/>
          </p:nvSpPr>
          <p:spPr>
            <a:xfrm rot="10800000">
              <a:off x="6054970" y="3651738"/>
              <a:ext cx="36927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6054971" y="6019800"/>
            <a:ext cx="2936629" cy="457200"/>
            <a:chOff x="6054971" y="6019800"/>
            <a:chExt cx="2936629" cy="457200"/>
          </a:xfrm>
        </p:grpSpPr>
        <p:sp>
          <p:nvSpPr>
            <p:cNvPr id="20" name="Rectangle 19"/>
            <p:cNvSpPr/>
            <p:nvPr/>
          </p:nvSpPr>
          <p:spPr>
            <a:xfrm>
              <a:off x="6477000" y="6019800"/>
              <a:ext cx="2514600" cy="457200"/>
            </a:xfrm>
            <a:prstGeom prst="rect">
              <a:avLst/>
            </a:prstGeom>
            <a:solidFill>
              <a:srgbClr val="E7EBF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Task continuation</a:t>
              </a:r>
              <a:endParaRPr lang="en-US" sz="1600" dirty="0">
                <a:solidFill>
                  <a:schemeClr val="tx1"/>
                </a:solidFill>
              </a:endParaRPr>
            </a:p>
          </p:txBody>
        </p:sp>
        <p:sp>
          <p:nvSpPr>
            <p:cNvPr id="21" name="Right Arrow 20"/>
            <p:cNvSpPr/>
            <p:nvPr/>
          </p:nvSpPr>
          <p:spPr>
            <a:xfrm rot="10800000">
              <a:off x="6054971" y="6126480"/>
              <a:ext cx="36927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6054971" y="4724400"/>
            <a:ext cx="2936629" cy="457200"/>
            <a:chOff x="6054971" y="4724400"/>
            <a:chExt cx="2936629" cy="457200"/>
          </a:xfrm>
        </p:grpSpPr>
        <p:sp>
          <p:nvSpPr>
            <p:cNvPr id="19" name="Rectangle 18"/>
            <p:cNvSpPr/>
            <p:nvPr/>
          </p:nvSpPr>
          <p:spPr>
            <a:xfrm>
              <a:off x="6477000" y="4724400"/>
              <a:ext cx="2514600" cy="457200"/>
            </a:xfrm>
            <a:prstGeom prst="rect">
              <a:avLst/>
            </a:prstGeom>
            <a:solidFill>
              <a:srgbClr val="E7EBF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Long periods focused </a:t>
              </a:r>
              <a:br>
                <a:rPr lang="en-US" sz="1600" dirty="0" smtClean="0">
                  <a:solidFill>
                    <a:schemeClr val="tx1"/>
                  </a:solidFill>
                </a:rPr>
              </a:br>
              <a:r>
                <a:rPr lang="en-US" sz="1600" dirty="0" smtClean="0">
                  <a:solidFill>
                    <a:schemeClr val="tx1"/>
                  </a:solidFill>
                </a:rPr>
                <a:t>on other tasks</a:t>
              </a:r>
              <a:endParaRPr lang="en-US" sz="1600" dirty="0">
                <a:solidFill>
                  <a:schemeClr val="tx1"/>
                </a:solidFill>
              </a:endParaRPr>
            </a:p>
          </p:txBody>
        </p:sp>
        <p:sp>
          <p:nvSpPr>
            <p:cNvPr id="22" name="Right Arrow 21"/>
            <p:cNvSpPr/>
            <p:nvPr/>
          </p:nvSpPr>
          <p:spPr>
            <a:xfrm rot="10800000">
              <a:off x="6054971" y="4800600"/>
              <a:ext cx="36927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6054970" y="4191000"/>
            <a:ext cx="2936630" cy="457200"/>
            <a:chOff x="6054970" y="3581400"/>
            <a:chExt cx="2936630" cy="457200"/>
          </a:xfrm>
        </p:grpSpPr>
        <p:sp>
          <p:nvSpPr>
            <p:cNvPr id="29" name="Rectangle 28"/>
            <p:cNvSpPr/>
            <p:nvPr/>
          </p:nvSpPr>
          <p:spPr>
            <a:xfrm>
              <a:off x="6477000" y="3581400"/>
              <a:ext cx="2514600" cy="457200"/>
            </a:xfrm>
            <a:prstGeom prst="rect">
              <a:avLst/>
            </a:prstGeom>
            <a:solidFill>
              <a:srgbClr val="E7EBF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No shared terms with previous related queries</a:t>
              </a:r>
              <a:endParaRPr lang="en-US" sz="1600" dirty="0">
                <a:solidFill>
                  <a:schemeClr val="tx1"/>
                </a:solidFill>
              </a:endParaRPr>
            </a:p>
          </p:txBody>
        </p:sp>
        <p:sp>
          <p:nvSpPr>
            <p:cNvPr id="30" name="Right Arrow 29"/>
            <p:cNvSpPr/>
            <p:nvPr/>
          </p:nvSpPr>
          <p:spPr>
            <a:xfrm rot="10800000">
              <a:off x="6054970" y="3651738"/>
              <a:ext cx="36927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3038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7"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32688"/>
          </a:xfrm>
        </p:spPr>
        <p:txBody>
          <a:bodyPr>
            <a:normAutofit/>
          </a:bodyPr>
          <a:lstStyle/>
          <a:p>
            <a:r>
              <a:rPr lang="en-US" dirty="0" smtClean="0"/>
              <a:t>Supporting Cross-Session </a:t>
            </a:r>
            <a:r>
              <a:rPr lang="en-US" dirty="0"/>
              <a:t>T</a:t>
            </a:r>
            <a:r>
              <a:rPr lang="en-US" dirty="0" smtClean="0"/>
              <a:t>asks</a:t>
            </a:r>
            <a:endParaRPr lang="en-US" dirty="0"/>
          </a:p>
        </p:txBody>
      </p:sp>
      <p:sp>
        <p:nvSpPr>
          <p:cNvPr id="3" name="Content Placeholder 2"/>
          <p:cNvSpPr>
            <a:spLocks noGrp="1"/>
          </p:cNvSpPr>
          <p:nvPr>
            <p:ph idx="1"/>
          </p:nvPr>
        </p:nvSpPr>
        <p:spPr>
          <a:xfrm>
            <a:off x="457200" y="1729154"/>
            <a:ext cx="8229600" cy="5029200"/>
          </a:xfrm>
        </p:spPr>
        <p:txBody>
          <a:bodyPr>
            <a:normAutofit fontScale="77500" lnSpcReduction="20000"/>
          </a:bodyPr>
          <a:lstStyle/>
          <a:p>
            <a:r>
              <a:rPr lang="en-US" dirty="0" smtClean="0"/>
              <a:t>Motivation</a:t>
            </a:r>
          </a:p>
          <a:p>
            <a:pPr lvl="1"/>
            <a:r>
              <a:rPr lang="en-US" sz="2200" dirty="0" smtClean="0"/>
              <a:t>Relieve </a:t>
            </a:r>
            <a:r>
              <a:rPr lang="en-US" sz="2200" dirty="0"/>
              <a:t>the cognitive burden of maintaining the context of search </a:t>
            </a:r>
            <a:r>
              <a:rPr lang="en-US" sz="2200" dirty="0" smtClean="0"/>
              <a:t>tasks</a:t>
            </a:r>
          </a:p>
          <a:p>
            <a:pPr lvl="1"/>
            <a:r>
              <a:rPr lang="en-US" sz="2200" dirty="0" smtClean="0"/>
              <a:t>Improve </a:t>
            </a:r>
            <a:r>
              <a:rPr lang="en-US" sz="2200" dirty="0"/>
              <a:t>search results by reflecting the long-term intent</a:t>
            </a:r>
          </a:p>
          <a:p>
            <a:pPr lvl="1"/>
            <a:r>
              <a:rPr lang="en-US" sz="2200" dirty="0"/>
              <a:t>Improve efficiency by pre-fetching the relevant content</a:t>
            </a:r>
          </a:p>
          <a:p>
            <a:pPr lvl="1"/>
            <a:r>
              <a:rPr lang="en-US" sz="2200" dirty="0"/>
              <a:t>Provide support for task </a:t>
            </a:r>
            <a:r>
              <a:rPr lang="en-US" sz="2200" dirty="0" smtClean="0"/>
              <a:t>resumption</a:t>
            </a:r>
            <a:br>
              <a:rPr lang="en-US" sz="2200" dirty="0" smtClean="0"/>
            </a:br>
            <a:endParaRPr lang="en-US" sz="2200" dirty="0" smtClean="0"/>
          </a:p>
          <a:p>
            <a:r>
              <a:rPr lang="en-US" b="1" dirty="0" smtClean="0"/>
              <a:t>Same Task</a:t>
            </a:r>
            <a:r>
              <a:rPr lang="en-US" dirty="0" smtClean="0"/>
              <a:t>: given a query, identify all previous queries on the same cross-session search task</a:t>
            </a:r>
          </a:p>
          <a:p>
            <a:pPr lvl="1"/>
            <a:r>
              <a:rPr lang="en-US" dirty="0"/>
              <a:t>Different models proposed for </a:t>
            </a:r>
            <a:r>
              <a:rPr lang="en-US" b="1" dirty="0"/>
              <a:t>Same Task</a:t>
            </a:r>
            <a:r>
              <a:rPr lang="en-US" dirty="0"/>
              <a:t> before [</a:t>
            </a:r>
            <a:r>
              <a:rPr lang="en-US" dirty="0" err="1"/>
              <a:t>Jones&amp;Klinkner</a:t>
            </a:r>
            <a:r>
              <a:rPr lang="en-US" dirty="0"/>
              <a:t> CIKM’08; </a:t>
            </a:r>
            <a:r>
              <a:rPr lang="en-US" dirty="0" err="1"/>
              <a:t>Donato</a:t>
            </a:r>
            <a:r>
              <a:rPr lang="en-US" dirty="0"/>
              <a:t> et al. WWW’10</a:t>
            </a:r>
            <a:r>
              <a:rPr lang="en-US" dirty="0" smtClean="0"/>
              <a:t>];</a:t>
            </a:r>
            <a:br>
              <a:rPr lang="en-US" dirty="0" smtClean="0"/>
            </a:br>
            <a:endParaRPr lang="en-US" dirty="0" smtClean="0"/>
          </a:p>
          <a:p>
            <a:r>
              <a:rPr lang="en-US" b="1" dirty="0" smtClean="0"/>
              <a:t>Task Continuation</a:t>
            </a:r>
            <a:r>
              <a:rPr lang="en-US" dirty="0" smtClean="0"/>
              <a:t>: given a search task for a user and the last query of the user on the search task, predict whether the user will return to it in the </a:t>
            </a:r>
            <a:r>
              <a:rPr lang="en-US" dirty="0" smtClean="0"/>
              <a:t>future</a:t>
            </a:r>
          </a:p>
          <a:p>
            <a:pPr marL="0" indent="0">
              <a:buNone/>
            </a:pPr>
            <a:endParaRPr lang="en-US" sz="2400" dirty="0" smtClean="0"/>
          </a:p>
          <a:p>
            <a:r>
              <a:rPr lang="en-US" b="1" dirty="0" smtClean="0"/>
              <a:t>Solution:</a:t>
            </a:r>
            <a:r>
              <a:rPr lang="en-US" dirty="0" smtClean="0"/>
              <a:t> classification framework </a:t>
            </a:r>
          </a:p>
          <a:p>
            <a:pPr marL="0" indent="0">
              <a:buNone/>
            </a:pPr>
            <a:endParaRPr lang="en-US" dirty="0" smtClean="0"/>
          </a:p>
          <a:p>
            <a:r>
              <a:rPr lang="en-US" b="1" dirty="0" smtClean="0"/>
              <a:t>Classifiers:</a:t>
            </a:r>
            <a:r>
              <a:rPr lang="en-US" dirty="0" smtClean="0"/>
              <a:t> Logistic Regression and MART</a:t>
            </a:r>
            <a:endParaRPr lang="en-US" dirty="0" smtClean="0"/>
          </a:p>
        </p:txBody>
      </p:sp>
      <p:sp>
        <p:nvSpPr>
          <p:cNvPr id="4" name="Slide Number Placeholder 3"/>
          <p:cNvSpPr>
            <a:spLocks noGrp="1"/>
          </p:cNvSpPr>
          <p:nvPr>
            <p:ph type="sldNum" sz="quarter" idx="12"/>
          </p:nvPr>
        </p:nvSpPr>
        <p:spPr/>
        <p:txBody>
          <a:bodyPr/>
          <a:lstStyle/>
          <a:p>
            <a:fld id="{E83DD66C-4680-469A-8589-27C5369748F7}" type="slidenum">
              <a:rPr lang="en-US" smtClean="0"/>
              <a:t>5</a:t>
            </a:fld>
            <a:endParaRPr lang="en-US"/>
          </a:p>
        </p:txBody>
      </p:sp>
    </p:spTree>
    <p:extLst>
      <p:ext uri="{BB962C8B-B14F-4D97-AF65-F5344CB8AC3E}">
        <p14:creationId xmlns:p14="http://schemas.microsoft.com/office/powerpoint/2010/main" val="19355318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67382683"/>
              </p:ext>
            </p:extLst>
          </p:nvPr>
        </p:nvGraphicFramePr>
        <p:xfrm>
          <a:off x="174172" y="1530530"/>
          <a:ext cx="8839200" cy="5120640"/>
        </p:xfrm>
        <a:graphic>
          <a:graphicData uri="http://schemas.openxmlformats.org/drawingml/2006/table">
            <a:tbl>
              <a:tblPr firstRow="1" bandRow="1">
                <a:tableStyleId>{69CF1AB2-1976-4502-BF36-3FF5EA218861}</a:tableStyleId>
              </a:tblPr>
              <a:tblGrid>
                <a:gridCol w="1676399"/>
                <a:gridCol w="2873829"/>
                <a:gridCol w="2286000"/>
                <a:gridCol w="990600"/>
                <a:gridCol w="1012372"/>
              </a:tblGrid>
              <a:tr h="243840">
                <a:tc>
                  <a:txBody>
                    <a:bodyPr/>
                    <a:lstStyle/>
                    <a:p>
                      <a:pPr algn="ctr"/>
                      <a:r>
                        <a:rPr lang="en-US" sz="1500" dirty="0" smtClean="0">
                          <a:latin typeface="Times New Roman" pitchFamily="18" charset="0"/>
                          <a:cs typeface="Times New Roman" pitchFamily="18" charset="0"/>
                        </a:rPr>
                        <a:t>Time</a:t>
                      </a:r>
                      <a:endParaRPr lang="en-US" sz="1500" dirty="0">
                        <a:latin typeface="Times New Roman" pitchFamily="18" charset="0"/>
                        <a:cs typeface="Times New Roman" pitchFamily="18" charset="0"/>
                      </a:endParaRPr>
                    </a:p>
                  </a:txBody>
                  <a:tcPr/>
                </a:tc>
                <a:tc>
                  <a:txBody>
                    <a:bodyPr/>
                    <a:lstStyle/>
                    <a:p>
                      <a:pPr algn="ctr"/>
                      <a:r>
                        <a:rPr lang="en-US" sz="1500" dirty="0" smtClean="0">
                          <a:latin typeface="Times New Roman" pitchFamily="18" charset="0"/>
                          <a:cs typeface="Times New Roman" pitchFamily="18" charset="0"/>
                        </a:rPr>
                        <a:t>Query</a:t>
                      </a:r>
                      <a:endParaRPr lang="en-US" sz="1500" dirty="0">
                        <a:latin typeface="Times New Roman" pitchFamily="18" charset="0"/>
                        <a:cs typeface="Times New Roman" pitchFamily="18" charset="0"/>
                      </a:endParaRPr>
                    </a:p>
                  </a:txBody>
                  <a:tcPr/>
                </a:tc>
                <a:tc>
                  <a:txBody>
                    <a:bodyPr/>
                    <a:lstStyle/>
                    <a:p>
                      <a:pPr algn="ctr"/>
                      <a:r>
                        <a:rPr lang="en-US" sz="1500" dirty="0" smtClean="0">
                          <a:latin typeface="Times New Roman" pitchFamily="18" charset="0"/>
                          <a:cs typeface="Times New Roman" pitchFamily="18" charset="0"/>
                        </a:rPr>
                        <a:t>Automatic Label </a:t>
                      </a:r>
                      <a:endParaRPr lang="en-US" sz="1500" dirty="0">
                        <a:latin typeface="Times New Roman" pitchFamily="18" charset="0"/>
                        <a:cs typeface="Times New Roman" pitchFamily="18" charset="0"/>
                      </a:endParaRPr>
                    </a:p>
                  </a:txBody>
                  <a:tcPr/>
                </a:tc>
                <a:tc>
                  <a:txBody>
                    <a:bodyPr/>
                    <a:lstStyle/>
                    <a:p>
                      <a:pPr algn="ctr"/>
                      <a:r>
                        <a:rPr lang="en-US" sz="1500" dirty="0" err="1" smtClean="0">
                          <a:latin typeface="Times New Roman" pitchFamily="18" charset="0"/>
                          <a:cs typeface="Times New Roman" pitchFamily="18" charset="0"/>
                        </a:rPr>
                        <a:t>AutoDom</a:t>
                      </a:r>
                      <a:endParaRPr lang="en-US" sz="1500" dirty="0">
                        <a:latin typeface="Times New Roman" pitchFamily="18" charset="0"/>
                        <a:cs typeface="Times New Roman" pitchFamily="18" charset="0"/>
                      </a:endParaRPr>
                    </a:p>
                  </a:txBody>
                  <a:tcPr/>
                </a:tc>
                <a:tc>
                  <a:txBody>
                    <a:bodyPr/>
                    <a:lstStyle/>
                    <a:p>
                      <a:pPr algn="ctr"/>
                      <a:r>
                        <a:rPr lang="en-US" sz="1500" dirty="0" err="1" smtClean="0">
                          <a:latin typeface="Times New Roman" pitchFamily="18" charset="0"/>
                          <a:cs typeface="Times New Roman" pitchFamily="18" charset="0"/>
                        </a:rPr>
                        <a:t>HumDom</a:t>
                      </a:r>
                      <a:endParaRPr lang="en-US" sz="1500" dirty="0">
                        <a:latin typeface="Times New Roman" pitchFamily="18" charset="0"/>
                        <a:cs typeface="Times New Roman" pitchFamily="18" charset="0"/>
                      </a:endParaRPr>
                    </a:p>
                  </a:txBody>
                  <a:tcPr/>
                </a:tc>
              </a:tr>
              <a:tr h="243840">
                <a:tc>
                  <a:txBody>
                    <a:bodyPr/>
                    <a:lstStyle/>
                    <a:p>
                      <a:r>
                        <a:rPr lang="en-US" sz="1500" dirty="0" smtClean="0">
                          <a:latin typeface="Times New Roman" pitchFamily="18" charset="0"/>
                          <a:cs typeface="Times New Roman" pitchFamily="18" charset="0"/>
                        </a:rPr>
                        <a:t>1/22/2011 1:10pm</a:t>
                      </a:r>
                      <a:endParaRPr lang="en-US" sz="1500" dirty="0">
                        <a:latin typeface="Times New Roman" pitchFamily="18" charset="0"/>
                        <a:cs typeface="Times New Roman" pitchFamily="18" charset="0"/>
                      </a:endParaRPr>
                    </a:p>
                  </a:txBody>
                  <a:tcPr>
                    <a:solidFill>
                      <a:srgbClr val="CCD5EA"/>
                    </a:solidFill>
                  </a:tcPr>
                </a:tc>
                <a:tc>
                  <a:txBody>
                    <a:bodyPr/>
                    <a:lstStyle/>
                    <a:p>
                      <a:r>
                        <a:rPr lang="en-US" sz="1500" dirty="0" smtClean="0">
                          <a:latin typeface="Times New Roman" pitchFamily="18" charset="0"/>
                          <a:cs typeface="Times New Roman" pitchFamily="18" charset="0"/>
                        </a:rPr>
                        <a:t>peanut butter recipes</a:t>
                      </a:r>
                      <a:endParaRPr lang="en-US" sz="1500" dirty="0">
                        <a:latin typeface="Times New Roman" pitchFamily="18" charset="0"/>
                        <a:cs typeface="Times New Roman" pitchFamily="18" charset="0"/>
                      </a:endParaRPr>
                    </a:p>
                  </a:txBody>
                  <a:tcPr>
                    <a:solidFill>
                      <a:srgbClr val="CCD5EA"/>
                    </a:solidFill>
                  </a:tcPr>
                </a:tc>
                <a:tc>
                  <a:txBody>
                    <a:bodyPr/>
                    <a:lstStyle/>
                    <a:p>
                      <a:r>
                        <a:rPr lang="en-US" sz="1500" dirty="0" smtClean="0">
                          <a:latin typeface="Times New Roman" pitchFamily="18" charset="0"/>
                          <a:cs typeface="Times New Roman" pitchFamily="18" charset="0"/>
                        </a:rPr>
                        <a:t>peanut butter recipes</a:t>
                      </a:r>
                      <a:endParaRPr lang="en-US" sz="1500" dirty="0">
                        <a:latin typeface="Times New Roman" pitchFamily="18" charset="0"/>
                        <a:cs typeface="Times New Roman" pitchFamily="18" charset="0"/>
                      </a:endParaRPr>
                    </a:p>
                  </a:txBody>
                  <a:tcPr>
                    <a:solidFill>
                      <a:srgbClr val="CCD5EA"/>
                    </a:solidFill>
                  </a:tcPr>
                </a:tc>
                <a:tc>
                  <a:txBody>
                    <a:bodyPr/>
                    <a:lstStyle/>
                    <a:p>
                      <a:pPr algn="ctr"/>
                      <a:r>
                        <a:rPr lang="en-US" sz="1500" dirty="0" smtClean="0">
                          <a:latin typeface="Times New Roman" pitchFamily="18" charset="0"/>
                          <a:cs typeface="Times New Roman" pitchFamily="18" charset="0"/>
                        </a:rPr>
                        <a:t>x</a:t>
                      </a:r>
                      <a:endParaRPr lang="en-US" sz="1500" dirty="0">
                        <a:latin typeface="Times New Roman" pitchFamily="18" charset="0"/>
                        <a:cs typeface="Times New Roman" pitchFamily="18" charset="0"/>
                      </a:endParaRPr>
                    </a:p>
                  </a:txBody>
                  <a:tcPr>
                    <a:solidFill>
                      <a:srgbClr val="CCD5EA"/>
                    </a:solidFill>
                  </a:tcPr>
                </a:tc>
                <a:tc>
                  <a:txBody>
                    <a:bodyPr/>
                    <a:lstStyle/>
                    <a:p>
                      <a:pPr algn="ctr"/>
                      <a:r>
                        <a:rPr lang="en-US" sz="1500" dirty="0" smtClean="0">
                          <a:latin typeface="Times New Roman" pitchFamily="18" charset="0"/>
                          <a:cs typeface="Times New Roman" pitchFamily="18" charset="0"/>
                        </a:rPr>
                        <a:t>x</a:t>
                      </a:r>
                      <a:endParaRPr lang="en-US" sz="1500" dirty="0">
                        <a:latin typeface="Times New Roman" pitchFamily="18" charset="0"/>
                        <a:cs typeface="Times New Roman" pitchFamily="18" charset="0"/>
                      </a:endParaRPr>
                    </a:p>
                  </a:txBody>
                  <a:tcPr>
                    <a:solidFill>
                      <a:srgbClr val="CCD5EA"/>
                    </a:solidFill>
                  </a:tcPr>
                </a:tc>
              </a:tr>
              <a:tr h="290576">
                <a:tc>
                  <a:txBody>
                    <a:bodyPr/>
                    <a:lstStyle/>
                    <a:p>
                      <a:r>
                        <a:rPr lang="en-US" sz="1500" dirty="0" smtClean="0">
                          <a:latin typeface="Times New Roman" pitchFamily="18" charset="0"/>
                          <a:cs typeface="Times New Roman" pitchFamily="18" charset="0"/>
                        </a:rPr>
                        <a:t>1/22/2011 1:13pm</a:t>
                      </a:r>
                      <a:endParaRPr lang="en-US" sz="1500" dirty="0">
                        <a:latin typeface="Times New Roman" pitchFamily="18" charset="0"/>
                        <a:cs typeface="Times New Roman" pitchFamily="18" charset="0"/>
                      </a:endParaRPr>
                    </a:p>
                  </a:txBody>
                  <a:tcPr>
                    <a:solidFill>
                      <a:srgbClr val="CCD5EA"/>
                    </a:solidFill>
                  </a:tcPr>
                </a:tc>
                <a:tc>
                  <a:txBody>
                    <a:bodyPr/>
                    <a:lstStyle/>
                    <a:p>
                      <a:r>
                        <a:rPr lang="en-US" sz="1500" dirty="0" smtClean="0">
                          <a:latin typeface="Times New Roman" pitchFamily="18" charset="0"/>
                          <a:cs typeface="Times New Roman" pitchFamily="18" charset="0"/>
                        </a:rPr>
                        <a:t>peanut</a:t>
                      </a:r>
                      <a:r>
                        <a:rPr lang="en-US" sz="1500" baseline="0" dirty="0" smtClean="0">
                          <a:latin typeface="Times New Roman" pitchFamily="18" charset="0"/>
                          <a:cs typeface="Times New Roman" pitchFamily="18" charset="0"/>
                        </a:rPr>
                        <a:t> butter cookies</a:t>
                      </a:r>
                      <a:endParaRPr lang="en-US" sz="1500" dirty="0">
                        <a:latin typeface="Times New Roman" pitchFamily="18" charset="0"/>
                        <a:cs typeface="Times New Roman" pitchFamily="18" charset="0"/>
                      </a:endParaRPr>
                    </a:p>
                  </a:txBody>
                  <a:tcPr>
                    <a:solidFill>
                      <a:srgbClr val="CCD5EA"/>
                    </a:solidFill>
                  </a:tcPr>
                </a:tc>
                <a:tc>
                  <a:txBody>
                    <a:bodyPr/>
                    <a:lstStyle/>
                    <a:p>
                      <a:r>
                        <a:rPr lang="en-US" sz="1500" dirty="0" smtClean="0">
                          <a:latin typeface="Times New Roman" pitchFamily="18" charset="0"/>
                          <a:cs typeface="Times New Roman" pitchFamily="18" charset="0"/>
                        </a:rPr>
                        <a:t>peanut butter recipes</a:t>
                      </a:r>
                      <a:endParaRPr lang="en-US" sz="1500" dirty="0">
                        <a:latin typeface="Times New Roman" pitchFamily="18" charset="0"/>
                        <a:cs typeface="Times New Roman" pitchFamily="18" charset="0"/>
                      </a:endParaRPr>
                    </a:p>
                  </a:txBody>
                  <a:tcPr>
                    <a:solidFill>
                      <a:srgbClr val="CCD5EA"/>
                    </a:solidFill>
                  </a:tcPr>
                </a:tc>
                <a:tc>
                  <a:txBody>
                    <a:bodyPr/>
                    <a:lstStyle/>
                    <a:p>
                      <a:pPr algn="ctr"/>
                      <a:r>
                        <a:rPr lang="en-US" sz="1500" dirty="0" smtClean="0">
                          <a:latin typeface="Times New Roman" pitchFamily="18" charset="0"/>
                          <a:cs typeface="Times New Roman" pitchFamily="18" charset="0"/>
                        </a:rPr>
                        <a:t>x</a:t>
                      </a:r>
                      <a:endParaRPr lang="en-US" sz="1500" dirty="0">
                        <a:latin typeface="Times New Roman" pitchFamily="18" charset="0"/>
                        <a:cs typeface="Times New Roman" pitchFamily="18" charset="0"/>
                      </a:endParaRPr>
                    </a:p>
                  </a:txBody>
                  <a:tcPr>
                    <a:solidFill>
                      <a:srgbClr val="CCD5EA"/>
                    </a:solidFill>
                  </a:tcPr>
                </a:tc>
                <a:tc>
                  <a:txBody>
                    <a:bodyPr/>
                    <a:lstStyle/>
                    <a:p>
                      <a:pPr algn="ctr"/>
                      <a:r>
                        <a:rPr lang="en-US" sz="1500" dirty="0" smtClean="0">
                          <a:latin typeface="Times New Roman" pitchFamily="18" charset="0"/>
                          <a:cs typeface="Times New Roman" pitchFamily="18" charset="0"/>
                        </a:rPr>
                        <a:t>x</a:t>
                      </a:r>
                      <a:endParaRPr lang="en-US" sz="1500" dirty="0">
                        <a:latin typeface="Times New Roman" pitchFamily="18" charset="0"/>
                        <a:cs typeface="Times New Roman" pitchFamily="18" charset="0"/>
                      </a:endParaRPr>
                    </a:p>
                  </a:txBody>
                  <a:tcPr>
                    <a:solidFill>
                      <a:srgbClr val="CCD5EA"/>
                    </a:solidFill>
                  </a:tcPr>
                </a:tc>
              </a:tr>
              <a:tr h="290576">
                <a:tc>
                  <a:txBody>
                    <a:bodyPr/>
                    <a:lstStyle/>
                    <a:p>
                      <a:r>
                        <a:rPr lang="en-US" sz="1500" dirty="0" smtClean="0">
                          <a:latin typeface="Times New Roman" pitchFamily="18" charset="0"/>
                          <a:cs typeface="Times New Roman" pitchFamily="18" charset="0"/>
                        </a:rPr>
                        <a:t>1/22/2011 1:25pm</a:t>
                      </a:r>
                      <a:endParaRPr lang="en-US" sz="1500" dirty="0">
                        <a:latin typeface="Times New Roman" pitchFamily="18" charset="0"/>
                        <a:cs typeface="Times New Roman" pitchFamily="18" charset="0"/>
                      </a:endParaRPr>
                    </a:p>
                  </a:txBody>
                  <a:tcPr>
                    <a:solidFill>
                      <a:srgbClr val="CCD5EA"/>
                    </a:solidFill>
                  </a:tcPr>
                </a:tc>
                <a:tc>
                  <a:txBody>
                    <a:bodyPr/>
                    <a:lstStyle/>
                    <a:p>
                      <a:r>
                        <a:rPr lang="en-US" sz="1500" dirty="0" smtClean="0">
                          <a:latin typeface="Times New Roman" pitchFamily="18" charset="0"/>
                          <a:cs typeface="Times New Roman" pitchFamily="18" charset="0"/>
                        </a:rPr>
                        <a:t>calories peanut butter cookies </a:t>
                      </a:r>
                      <a:endParaRPr lang="en-US" sz="1500" dirty="0">
                        <a:latin typeface="Times New Roman" pitchFamily="18" charset="0"/>
                        <a:cs typeface="Times New Roman" pitchFamily="18" charset="0"/>
                      </a:endParaRPr>
                    </a:p>
                  </a:txBody>
                  <a:tcPr>
                    <a:solidFill>
                      <a:srgbClr val="CCD5EA"/>
                    </a:solidFill>
                  </a:tcPr>
                </a:tc>
                <a:tc>
                  <a:txBody>
                    <a:bodyPr/>
                    <a:lstStyle/>
                    <a:p>
                      <a:r>
                        <a:rPr lang="en-US" sz="1500" dirty="0" smtClean="0">
                          <a:latin typeface="Times New Roman" pitchFamily="18" charset="0"/>
                          <a:cs typeface="Times New Roman" pitchFamily="18" charset="0"/>
                        </a:rPr>
                        <a:t>peanut butter recipes</a:t>
                      </a:r>
                      <a:endParaRPr lang="en-US" sz="1500" dirty="0">
                        <a:latin typeface="Times New Roman" pitchFamily="18" charset="0"/>
                        <a:cs typeface="Times New Roman" pitchFamily="18" charset="0"/>
                      </a:endParaRPr>
                    </a:p>
                  </a:txBody>
                  <a:tcPr>
                    <a:solidFill>
                      <a:srgbClr val="CCD5EA"/>
                    </a:solidFill>
                  </a:tcPr>
                </a:tc>
                <a:tc>
                  <a:txBody>
                    <a:bodyPr/>
                    <a:lstStyle/>
                    <a:p>
                      <a:pPr algn="ctr"/>
                      <a:r>
                        <a:rPr lang="en-US" sz="1500" dirty="0" smtClean="0">
                          <a:latin typeface="Times New Roman" pitchFamily="18" charset="0"/>
                          <a:cs typeface="Times New Roman" pitchFamily="18" charset="0"/>
                        </a:rPr>
                        <a:t>x</a:t>
                      </a:r>
                      <a:endParaRPr lang="en-US" sz="1500" dirty="0">
                        <a:latin typeface="Times New Roman" pitchFamily="18" charset="0"/>
                        <a:cs typeface="Times New Roman" pitchFamily="18" charset="0"/>
                      </a:endParaRPr>
                    </a:p>
                  </a:txBody>
                  <a:tcPr>
                    <a:solidFill>
                      <a:srgbClr val="CCD5EA"/>
                    </a:solidFill>
                  </a:tcPr>
                </a:tc>
                <a:tc>
                  <a:txBody>
                    <a:bodyPr/>
                    <a:lstStyle/>
                    <a:p>
                      <a:pPr algn="ctr"/>
                      <a:r>
                        <a:rPr lang="en-US" sz="1500" dirty="0" smtClean="0">
                          <a:latin typeface="Times New Roman" pitchFamily="18" charset="0"/>
                          <a:cs typeface="Times New Roman" pitchFamily="18" charset="0"/>
                        </a:rPr>
                        <a:t>x</a:t>
                      </a:r>
                      <a:endParaRPr lang="en-US" sz="1500" dirty="0">
                        <a:latin typeface="Times New Roman" pitchFamily="18" charset="0"/>
                        <a:cs typeface="Times New Roman" pitchFamily="18" charset="0"/>
                      </a:endParaRPr>
                    </a:p>
                  </a:txBody>
                  <a:tcPr>
                    <a:solidFill>
                      <a:srgbClr val="CCD5EA"/>
                    </a:solidFill>
                  </a:tcPr>
                </a:tc>
              </a:tr>
              <a:tr h="290576">
                <a:tc>
                  <a:txBody>
                    <a:bodyPr/>
                    <a:lstStyle/>
                    <a:p>
                      <a:r>
                        <a:rPr lang="en-US" sz="1500" dirty="0" smtClean="0">
                          <a:latin typeface="Times New Roman" pitchFamily="18" charset="0"/>
                          <a:cs typeface="Times New Roman" pitchFamily="18" charset="0"/>
                        </a:rPr>
                        <a:t>1/22/2011 3:10pm</a:t>
                      </a:r>
                      <a:endParaRPr lang="en-US" sz="1500" dirty="0">
                        <a:latin typeface="Times New Roman" pitchFamily="18" charset="0"/>
                        <a:cs typeface="Times New Roman" pitchFamily="18" charset="0"/>
                      </a:endParaRPr>
                    </a:p>
                  </a:txBody>
                  <a:tcPr>
                    <a:solidFill>
                      <a:srgbClr val="E7EBF5"/>
                    </a:solidFill>
                  </a:tcPr>
                </a:tc>
                <a:tc>
                  <a:txBody>
                    <a:bodyPr/>
                    <a:lstStyle/>
                    <a:p>
                      <a:r>
                        <a:rPr lang="en-US" sz="1500" dirty="0" smtClean="0">
                          <a:latin typeface="Times New Roman" pitchFamily="18" charset="0"/>
                          <a:cs typeface="Times New Roman" pitchFamily="18" charset="0"/>
                        </a:rPr>
                        <a:t>weather </a:t>
                      </a:r>
                      <a:r>
                        <a:rPr lang="en-US" sz="1500" dirty="0" err="1" smtClean="0">
                          <a:latin typeface="Times New Roman" pitchFamily="18" charset="0"/>
                          <a:cs typeface="Times New Roman" pitchFamily="18" charset="0"/>
                        </a:rPr>
                        <a:t>nyc</a:t>
                      </a:r>
                      <a:endParaRPr lang="en-US" sz="1500" dirty="0">
                        <a:latin typeface="Times New Roman" pitchFamily="18" charset="0"/>
                        <a:cs typeface="Times New Roman" pitchFamily="18" charset="0"/>
                      </a:endParaRPr>
                    </a:p>
                  </a:txBody>
                  <a:tcPr>
                    <a:solidFill>
                      <a:srgbClr val="E7EBF5"/>
                    </a:solidFill>
                  </a:tcPr>
                </a:tc>
                <a:tc>
                  <a:txBody>
                    <a:bodyPr/>
                    <a:lstStyle/>
                    <a:p>
                      <a:r>
                        <a:rPr lang="en-US" sz="1500" dirty="0" smtClean="0">
                          <a:latin typeface="Times New Roman" pitchFamily="18" charset="0"/>
                          <a:cs typeface="Times New Roman" pitchFamily="18" charset="0"/>
                        </a:rPr>
                        <a:t>weather </a:t>
                      </a:r>
                      <a:r>
                        <a:rPr lang="en-US" sz="1500" dirty="0" err="1" smtClean="0">
                          <a:latin typeface="Times New Roman" pitchFamily="18" charset="0"/>
                          <a:cs typeface="Times New Roman" pitchFamily="18" charset="0"/>
                        </a:rPr>
                        <a:t>nyc</a:t>
                      </a:r>
                      <a:endParaRPr lang="en-US" sz="1500" dirty="0">
                        <a:latin typeface="Times New Roman" pitchFamily="18" charset="0"/>
                        <a:cs typeface="Times New Roman" pitchFamily="18" charset="0"/>
                      </a:endParaRPr>
                    </a:p>
                  </a:txBody>
                  <a:tcPr>
                    <a:solidFill>
                      <a:srgbClr val="E7EBF5"/>
                    </a:solidFill>
                  </a:tcPr>
                </a:tc>
                <a:tc>
                  <a:txBody>
                    <a:bodyPr/>
                    <a:lstStyle/>
                    <a:p>
                      <a:pPr algn="ctr"/>
                      <a:endParaRPr lang="en-US" sz="1500" dirty="0">
                        <a:latin typeface="Times New Roman" pitchFamily="18" charset="0"/>
                        <a:cs typeface="Times New Roman" pitchFamily="18" charset="0"/>
                      </a:endParaRPr>
                    </a:p>
                  </a:txBody>
                  <a:tcPr>
                    <a:solidFill>
                      <a:srgbClr val="E7EBF5"/>
                    </a:solidFill>
                  </a:tcPr>
                </a:tc>
                <a:tc>
                  <a:txBody>
                    <a:bodyPr/>
                    <a:lstStyle/>
                    <a:p>
                      <a:endParaRPr lang="en-US" sz="1500" dirty="0">
                        <a:latin typeface="Times New Roman" pitchFamily="18" charset="0"/>
                        <a:cs typeface="Times New Roman" pitchFamily="18" charset="0"/>
                      </a:endParaRPr>
                    </a:p>
                  </a:txBody>
                  <a:tcPr>
                    <a:solidFill>
                      <a:srgbClr val="E7EBF5"/>
                    </a:solidFill>
                  </a:tcPr>
                </a:tc>
              </a:tr>
              <a:tr h="290576">
                <a:tc>
                  <a:txBody>
                    <a:bodyPr/>
                    <a:lstStyle/>
                    <a:p>
                      <a:r>
                        <a:rPr lang="en-US" sz="1500" dirty="0" smtClean="0">
                          <a:latin typeface="Times New Roman" pitchFamily="18" charset="0"/>
                          <a:cs typeface="Times New Roman" pitchFamily="18" charset="0"/>
                        </a:rPr>
                        <a:t>1/22/2011 3:11pm</a:t>
                      </a:r>
                      <a:endParaRPr lang="en-US" sz="1500" dirty="0">
                        <a:latin typeface="Times New Roman" pitchFamily="18" charset="0"/>
                        <a:cs typeface="Times New Roman" pitchFamily="18" charset="0"/>
                      </a:endParaRPr>
                    </a:p>
                  </a:txBody>
                  <a:tcPr>
                    <a:solidFill>
                      <a:srgbClr val="E7EBF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latin typeface="Times New Roman" pitchFamily="18" charset="0"/>
                          <a:cs typeface="Times New Roman" pitchFamily="18" charset="0"/>
                        </a:rPr>
                        <a:t>peanut butter sandwiches</a:t>
                      </a:r>
                      <a:endParaRPr lang="en-US" sz="1500" dirty="0">
                        <a:latin typeface="Times New Roman" pitchFamily="18" charset="0"/>
                        <a:cs typeface="Times New Roman" pitchFamily="18" charset="0"/>
                      </a:endParaRPr>
                    </a:p>
                  </a:txBody>
                  <a:tcPr>
                    <a:solidFill>
                      <a:srgbClr val="E7EBF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latin typeface="Times New Roman" pitchFamily="18" charset="0"/>
                          <a:cs typeface="Times New Roman" pitchFamily="18" charset="0"/>
                        </a:rPr>
                        <a:t>peanut butter recipes</a:t>
                      </a:r>
                    </a:p>
                  </a:txBody>
                  <a:tcPr>
                    <a:solidFill>
                      <a:srgbClr val="E7EBF5"/>
                    </a:solidFill>
                  </a:tcPr>
                </a:tc>
                <a:tc>
                  <a:txBody>
                    <a:bodyPr/>
                    <a:lstStyle/>
                    <a:p>
                      <a:pPr algn="ctr"/>
                      <a:r>
                        <a:rPr lang="en-US" sz="1500" dirty="0" smtClean="0">
                          <a:latin typeface="Times New Roman" pitchFamily="18" charset="0"/>
                          <a:cs typeface="Times New Roman" pitchFamily="18" charset="0"/>
                        </a:rPr>
                        <a:t>x</a:t>
                      </a:r>
                      <a:endParaRPr lang="en-US" sz="1500" dirty="0">
                        <a:latin typeface="Times New Roman" pitchFamily="18" charset="0"/>
                        <a:cs typeface="Times New Roman" pitchFamily="18" charset="0"/>
                      </a:endParaRPr>
                    </a:p>
                  </a:txBody>
                  <a:tcPr>
                    <a:solidFill>
                      <a:srgbClr val="E7EBF5"/>
                    </a:solidFill>
                  </a:tcPr>
                </a:tc>
                <a:tc>
                  <a:txBody>
                    <a:bodyPr/>
                    <a:lstStyle/>
                    <a:p>
                      <a:pPr algn="ctr"/>
                      <a:r>
                        <a:rPr lang="en-US" sz="1500" dirty="0" smtClean="0">
                          <a:latin typeface="Times New Roman" pitchFamily="18" charset="0"/>
                          <a:cs typeface="Times New Roman" pitchFamily="18" charset="0"/>
                        </a:rPr>
                        <a:t>x</a:t>
                      </a:r>
                      <a:endParaRPr lang="en-US" sz="1500" dirty="0">
                        <a:latin typeface="Times New Roman" pitchFamily="18" charset="0"/>
                        <a:cs typeface="Times New Roman" pitchFamily="18" charset="0"/>
                      </a:endParaRPr>
                    </a:p>
                  </a:txBody>
                  <a:tcPr>
                    <a:solidFill>
                      <a:srgbClr val="E7EBF5"/>
                    </a:solidFill>
                  </a:tcPr>
                </a:tc>
              </a:tr>
              <a:tr h="290576">
                <a:tc>
                  <a:txBody>
                    <a:bodyPr/>
                    <a:lstStyle/>
                    <a:p>
                      <a:r>
                        <a:rPr lang="en-US" sz="1500" dirty="0" smtClean="0">
                          <a:latin typeface="Times New Roman" pitchFamily="18" charset="0"/>
                          <a:cs typeface="Times New Roman" pitchFamily="18" charset="0"/>
                        </a:rPr>
                        <a:t>1/22/2011</a:t>
                      </a:r>
                      <a:r>
                        <a:rPr lang="en-US" sz="1500" baseline="0" dirty="0" smtClean="0">
                          <a:latin typeface="Times New Roman" pitchFamily="18" charset="0"/>
                          <a:cs typeface="Times New Roman" pitchFamily="18" charset="0"/>
                        </a:rPr>
                        <a:t> 3:15pm</a:t>
                      </a:r>
                      <a:endParaRPr lang="en-US" sz="1500" dirty="0">
                        <a:latin typeface="Times New Roman" pitchFamily="18" charset="0"/>
                        <a:cs typeface="Times New Roman" pitchFamily="18" charset="0"/>
                      </a:endParaRPr>
                    </a:p>
                  </a:txBody>
                  <a:tcPr>
                    <a:solidFill>
                      <a:srgbClr val="E7EBF5"/>
                    </a:solidFill>
                  </a:tcPr>
                </a:tc>
                <a:tc>
                  <a:txBody>
                    <a:bodyPr/>
                    <a:lstStyle/>
                    <a:p>
                      <a:r>
                        <a:rPr lang="en-US" sz="1500" dirty="0" err="1" smtClean="0">
                          <a:latin typeface="Times New Roman" pitchFamily="18" charset="0"/>
                          <a:cs typeface="Times New Roman" pitchFamily="18" charset="0"/>
                        </a:rPr>
                        <a:t>nyc</a:t>
                      </a:r>
                      <a:r>
                        <a:rPr lang="en-US" sz="1500" dirty="0" smtClean="0">
                          <a:latin typeface="Times New Roman" pitchFamily="18" charset="0"/>
                          <a:cs typeface="Times New Roman" pitchFamily="18" charset="0"/>
                        </a:rPr>
                        <a:t> 10-day weather forecast</a:t>
                      </a:r>
                      <a:endParaRPr lang="en-US" sz="1500" dirty="0">
                        <a:latin typeface="Times New Roman" pitchFamily="18" charset="0"/>
                        <a:cs typeface="Times New Roman" pitchFamily="18" charset="0"/>
                      </a:endParaRPr>
                    </a:p>
                  </a:txBody>
                  <a:tcPr>
                    <a:solidFill>
                      <a:srgbClr val="E7EBF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latin typeface="Times New Roman" pitchFamily="18" charset="0"/>
                          <a:cs typeface="Times New Roman" pitchFamily="18" charset="0"/>
                        </a:rPr>
                        <a:t>weather </a:t>
                      </a:r>
                      <a:r>
                        <a:rPr lang="en-US" sz="1500" dirty="0" err="1" smtClean="0">
                          <a:latin typeface="Times New Roman" pitchFamily="18" charset="0"/>
                          <a:cs typeface="Times New Roman" pitchFamily="18" charset="0"/>
                        </a:rPr>
                        <a:t>nyc</a:t>
                      </a:r>
                      <a:endParaRPr lang="en-US" sz="1500" dirty="0" smtClean="0">
                        <a:latin typeface="Times New Roman" pitchFamily="18" charset="0"/>
                        <a:cs typeface="Times New Roman" pitchFamily="18" charset="0"/>
                      </a:endParaRPr>
                    </a:p>
                  </a:txBody>
                  <a:tcPr>
                    <a:solidFill>
                      <a:srgbClr val="E7EBF5"/>
                    </a:solidFill>
                  </a:tcPr>
                </a:tc>
                <a:tc>
                  <a:txBody>
                    <a:bodyPr/>
                    <a:lstStyle/>
                    <a:p>
                      <a:pPr algn="ctr"/>
                      <a:endParaRPr lang="en-US" sz="1500" dirty="0">
                        <a:latin typeface="Times New Roman" pitchFamily="18" charset="0"/>
                        <a:cs typeface="Times New Roman" pitchFamily="18" charset="0"/>
                      </a:endParaRPr>
                    </a:p>
                  </a:txBody>
                  <a:tcPr>
                    <a:solidFill>
                      <a:srgbClr val="E7EBF5"/>
                    </a:solidFill>
                  </a:tcPr>
                </a:tc>
                <a:tc>
                  <a:txBody>
                    <a:bodyPr/>
                    <a:lstStyle/>
                    <a:p>
                      <a:pPr algn="ctr"/>
                      <a:endParaRPr lang="en-US" sz="1500" dirty="0">
                        <a:latin typeface="Times New Roman" pitchFamily="18" charset="0"/>
                        <a:cs typeface="Times New Roman" pitchFamily="18" charset="0"/>
                      </a:endParaRPr>
                    </a:p>
                  </a:txBody>
                  <a:tcPr>
                    <a:solidFill>
                      <a:srgbClr val="E7EBF5"/>
                    </a:solidFill>
                  </a:tcPr>
                </a:tc>
              </a:tr>
              <a:tr h="290576">
                <a:tc>
                  <a:txBody>
                    <a:bodyPr/>
                    <a:lstStyle/>
                    <a:p>
                      <a:r>
                        <a:rPr lang="en-US" sz="1500" dirty="0" smtClean="0">
                          <a:latin typeface="Times New Roman" pitchFamily="18" charset="0"/>
                          <a:cs typeface="Times New Roman" pitchFamily="18" charset="0"/>
                        </a:rPr>
                        <a:t>1/22/2011 3:16pm</a:t>
                      </a:r>
                      <a:endParaRPr lang="en-US" sz="1500" dirty="0">
                        <a:latin typeface="Times New Roman" pitchFamily="18" charset="0"/>
                        <a:cs typeface="Times New Roman" pitchFamily="18" charset="0"/>
                      </a:endParaRPr>
                    </a:p>
                  </a:txBody>
                  <a:tcPr>
                    <a:solidFill>
                      <a:srgbClr val="E7EBF5"/>
                    </a:solidFill>
                  </a:tcPr>
                </a:tc>
                <a:tc>
                  <a:txBody>
                    <a:bodyPr/>
                    <a:lstStyle/>
                    <a:p>
                      <a:r>
                        <a:rPr lang="en-US" sz="1500" dirty="0" err="1" smtClean="0">
                          <a:latin typeface="Times New Roman" pitchFamily="18" charset="0"/>
                          <a:cs typeface="Times New Roman" pitchFamily="18" charset="0"/>
                        </a:rPr>
                        <a:t>pb&amp;j</a:t>
                      </a:r>
                      <a:endParaRPr lang="en-US" sz="1500" dirty="0">
                        <a:latin typeface="Times New Roman" pitchFamily="18" charset="0"/>
                        <a:cs typeface="Times New Roman" pitchFamily="18" charset="0"/>
                      </a:endParaRPr>
                    </a:p>
                  </a:txBody>
                  <a:tcPr>
                    <a:solidFill>
                      <a:srgbClr val="E7EBF5"/>
                    </a:solidFill>
                  </a:tcPr>
                </a:tc>
                <a:tc>
                  <a:txBody>
                    <a:bodyPr/>
                    <a:lstStyle/>
                    <a:p>
                      <a:endParaRPr lang="en-US" sz="1500" dirty="0">
                        <a:latin typeface="Times New Roman" pitchFamily="18" charset="0"/>
                        <a:cs typeface="Times New Roman" pitchFamily="18" charset="0"/>
                      </a:endParaRPr>
                    </a:p>
                  </a:txBody>
                  <a:tcPr>
                    <a:solidFill>
                      <a:srgbClr val="E7EBF5"/>
                    </a:solidFill>
                  </a:tcPr>
                </a:tc>
                <a:tc>
                  <a:txBody>
                    <a:bodyPr/>
                    <a:lstStyle/>
                    <a:p>
                      <a:pPr algn="ctr"/>
                      <a:endParaRPr lang="en-US" sz="1500" dirty="0">
                        <a:latin typeface="Times New Roman" pitchFamily="18" charset="0"/>
                        <a:cs typeface="Times New Roman" pitchFamily="18" charset="0"/>
                      </a:endParaRPr>
                    </a:p>
                  </a:txBody>
                  <a:tcPr>
                    <a:solidFill>
                      <a:srgbClr val="E7EBF5"/>
                    </a:solidFill>
                  </a:tcPr>
                </a:tc>
                <a:tc>
                  <a:txBody>
                    <a:bodyPr/>
                    <a:lstStyle/>
                    <a:p>
                      <a:pPr algn="ctr"/>
                      <a:r>
                        <a:rPr lang="en-US" sz="1500" dirty="0" smtClean="0">
                          <a:latin typeface="Times New Roman" pitchFamily="18" charset="0"/>
                          <a:cs typeface="Times New Roman" pitchFamily="18" charset="0"/>
                        </a:rPr>
                        <a:t>x</a:t>
                      </a:r>
                      <a:endParaRPr lang="en-US" sz="1500" dirty="0">
                        <a:latin typeface="Times New Roman" pitchFamily="18" charset="0"/>
                        <a:cs typeface="Times New Roman" pitchFamily="18" charset="0"/>
                      </a:endParaRPr>
                    </a:p>
                  </a:txBody>
                  <a:tcPr>
                    <a:solidFill>
                      <a:srgbClr val="E7EBF5"/>
                    </a:solidFill>
                  </a:tcPr>
                </a:tc>
              </a:tr>
              <a:tr h="290576">
                <a:tc>
                  <a:txBody>
                    <a:bodyPr/>
                    <a:lstStyle/>
                    <a:p>
                      <a:r>
                        <a:rPr lang="en-US" sz="1500" dirty="0" smtClean="0">
                          <a:latin typeface="Times New Roman" pitchFamily="18" charset="0"/>
                          <a:cs typeface="Times New Roman" pitchFamily="18" charset="0"/>
                        </a:rPr>
                        <a:t>1/22/2011 3:18pm</a:t>
                      </a:r>
                      <a:endParaRPr lang="en-US" sz="1500" dirty="0">
                        <a:latin typeface="Times New Roman" pitchFamily="18" charset="0"/>
                        <a:cs typeface="Times New Roman" pitchFamily="18" charset="0"/>
                      </a:endParaRPr>
                    </a:p>
                  </a:txBody>
                  <a:tcPr>
                    <a:solidFill>
                      <a:srgbClr val="E7EBF5"/>
                    </a:solidFill>
                  </a:tcPr>
                </a:tc>
                <a:tc>
                  <a:txBody>
                    <a:bodyPr/>
                    <a:lstStyle/>
                    <a:p>
                      <a:r>
                        <a:rPr lang="en-US" sz="1500" dirty="0" err="1" smtClean="0">
                          <a:latin typeface="Times New Roman" pitchFamily="18" charset="0"/>
                          <a:cs typeface="Times New Roman" pitchFamily="18" charset="0"/>
                        </a:rPr>
                        <a:t>fluffanutter</a:t>
                      </a:r>
                      <a:endParaRPr lang="en-US" sz="1500" dirty="0">
                        <a:latin typeface="Times New Roman" pitchFamily="18" charset="0"/>
                        <a:cs typeface="Times New Roman" pitchFamily="18" charset="0"/>
                      </a:endParaRPr>
                    </a:p>
                  </a:txBody>
                  <a:tcPr>
                    <a:solidFill>
                      <a:srgbClr val="E7EBF5"/>
                    </a:solidFill>
                  </a:tcPr>
                </a:tc>
                <a:tc>
                  <a:txBody>
                    <a:bodyPr/>
                    <a:lstStyle/>
                    <a:p>
                      <a:endParaRPr lang="en-US" sz="1500" dirty="0">
                        <a:latin typeface="Times New Roman" pitchFamily="18" charset="0"/>
                        <a:cs typeface="Times New Roman" pitchFamily="18" charset="0"/>
                      </a:endParaRPr>
                    </a:p>
                  </a:txBody>
                  <a:tcPr>
                    <a:solidFill>
                      <a:srgbClr val="E7EBF5"/>
                    </a:solidFill>
                  </a:tcPr>
                </a:tc>
                <a:tc>
                  <a:txBody>
                    <a:bodyPr/>
                    <a:lstStyle/>
                    <a:p>
                      <a:pPr algn="ctr"/>
                      <a:endParaRPr lang="en-US" sz="1500" dirty="0">
                        <a:latin typeface="Times New Roman" pitchFamily="18" charset="0"/>
                        <a:cs typeface="Times New Roman" pitchFamily="18" charset="0"/>
                      </a:endParaRPr>
                    </a:p>
                  </a:txBody>
                  <a:tcPr>
                    <a:solidFill>
                      <a:srgbClr val="E7EBF5"/>
                    </a:solidFill>
                  </a:tcPr>
                </a:tc>
                <a:tc>
                  <a:txBody>
                    <a:bodyPr/>
                    <a:lstStyle/>
                    <a:p>
                      <a:pPr algn="ctr"/>
                      <a:r>
                        <a:rPr lang="en-US" sz="1500" dirty="0" smtClean="0">
                          <a:latin typeface="Times New Roman" pitchFamily="18" charset="0"/>
                          <a:cs typeface="Times New Roman" pitchFamily="18" charset="0"/>
                        </a:rPr>
                        <a:t>x</a:t>
                      </a:r>
                      <a:endParaRPr lang="en-US" sz="1500" dirty="0">
                        <a:latin typeface="Times New Roman" pitchFamily="18" charset="0"/>
                        <a:cs typeface="Times New Roman" pitchFamily="18" charset="0"/>
                      </a:endParaRPr>
                    </a:p>
                  </a:txBody>
                  <a:tcPr>
                    <a:solidFill>
                      <a:srgbClr val="E7EBF5"/>
                    </a:solidFill>
                  </a:tcPr>
                </a:tc>
              </a:tr>
              <a:tr h="290576">
                <a:tc>
                  <a:txBody>
                    <a:bodyPr/>
                    <a:lstStyle/>
                    <a:p>
                      <a:r>
                        <a:rPr lang="en-US" sz="1500" dirty="0" smtClean="0">
                          <a:latin typeface="Times New Roman" pitchFamily="18" charset="0"/>
                          <a:cs typeface="Times New Roman" pitchFamily="18" charset="0"/>
                        </a:rPr>
                        <a:t>1/22/2011</a:t>
                      </a:r>
                      <a:r>
                        <a:rPr lang="en-US" sz="1500" baseline="0" dirty="0" smtClean="0">
                          <a:latin typeface="Times New Roman" pitchFamily="18" charset="0"/>
                          <a:cs typeface="Times New Roman" pitchFamily="18" charset="0"/>
                        </a:rPr>
                        <a:t> 3:19pm</a:t>
                      </a:r>
                      <a:endParaRPr lang="en-US" sz="1500" dirty="0">
                        <a:latin typeface="Times New Roman" pitchFamily="18" charset="0"/>
                        <a:cs typeface="Times New Roman" pitchFamily="18" charset="0"/>
                      </a:endParaRPr>
                    </a:p>
                  </a:txBody>
                  <a:tcPr>
                    <a:solidFill>
                      <a:srgbClr val="E7EBF5"/>
                    </a:solidFill>
                  </a:tcPr>
                </a:tc>
                <a:tc>
                  <a:txBody>
                    <a:bodyPr/>
                    <a:lstStyle/>
                    <a:p>
                      <a:r>
                        <a:rPr lang="en-US" sz="1500" dirty="0" err="1" smtClean="0">
                          <a:latin typeface="Times New Roman" pitchFamily="18" charset="0"/>
                          <a:cs typeface="Times New Roman" pitchFamily="18" charset="0"/>
                        </a:rPr>
                        <a:t>fluffernutter</a:t>
                      </a:r>
                      <a:endParaRPr lang="en-US" sz="1500" dirty="0">
                        <a:latin typeface="Times New Roman" pitchFamily="18" charset="0"/>
                        <a:cs typeface="Times New Roman" pitchFamily="18" charset="0"/>
                      </a:endParaRPr>
                    </a:p>
                  </a:txBody>
                  <a:tcPr>
                    <a:solidFill>
                      <a:srgbClr val="E7EBF5"/>
                    </a:solidFill>
                  </a:tcPr>
                </a:tc>
                <a:tc>
                  <a:txBody>
                    <a:bodyPr/>
                    <a:lstStyle/>
                    <a:p>
                      <a:endParaRPr lang="en-US" sz="1500" dirty="0">
                        <a:latin typeface="Times New Roman" pitchFamily="18" charset="0"/>
                        <a:cs typeface="Times New Roman" pitchFamily="18" charset="0"/>
                      </a:endParaRPr>
                    </a:p>
                  </a:txBody>
                  <a:tcPr>
                    <a:solidFill>
                      <a:srgbClr val="E7EBF5"/>
                    </a:solidFill>
                  </a:tcPr>
                </a:tc>
                <a:tc>
                  <a:txBody>
                    <a:bodyPr/>
                    <a:lstStyle/>
                    <a:p>
                      <a:pPr algn="ctr"/>
                      <a:endParaRPr lang="en-US" sz="1500" dirty="0">
                        <a:latin typeface="Times New Roman" pitchFamily="18" charset="0"/>
                        <a:cs typeface="Times New Roman" pitchFamily="18" charset="0"/>
                      </a:endParaRPr>
                    </a:p>
                  </a:txBody>
                  <a:tcPr>
                    <a:solidFill>
                      <a:srgbClr val="E7EBF5"/>
                    </a:solidFill>
                  </a:tcPr>
                </a:tc>
                <a:tc>
                  <a:txBody>
                    <a:bodyPr/>
                    <a:lstStyle/>
                    <a:p>
                      <a:pPr algn="ctr"/>
                      <a:r>
                        <a:rPr lang="en-US" sz="1500" dirty="0" smtClean="0">
                          <a:latin typeface="Times New Roman" pitchFamily="18" charset="0"/>
                          <a:cs typeface="Times New Roman" pitchFamily="18" charset="0"/>
                        </a:rPr>
                        <a:t>x</a:t>
                      </a:r>
                      <a:endParaRPr lang="en-US" sz="1500" dirty="0">
                        <a:latin typeface="Times New Roman" pitchFamily="18" charset="0"/>
                        <a:cs typeface="Times New Roman" pitchFamily="18" charset="0"/>
                      </a:endParaRPr>
                    </a:p>
                  </a:txBody>
                  <a:tcPr>
                    <a:solidFill>
                      <a:srgbClr val="E7EBF5"/>
                    </a:solidFill>
                  </a:tcPr>
                </a:tc>
              </a:tr>
              <a:tr h="290576">
                <a:tc>
                  <a:txBody>
                    <a:bodyPr/>
                    <a:lstStyle/>
                    <a:p>
                      <a:r>
                        <a:rPr lang="en-US" sz="1500" dirty="0" smtClean="0">
                          <a:latin typeface="Times New Roman" pitchFamily="18" charset="0"/>
                          <a:cs typeface="Times New Roman" pitchFamily="18" charset="0"/>
                        </a:rPr>
                        <a:t>1/22/2011</a:t>
                      </a:r>
                      <a:r>
                        <a:rPr lang="en-US" sz="1500" baseline="0" dirty="0" smtClean="0">
                          <a:latin typeface="Times New Roman" pitchFamily="18" charset="0"/>
                          <a:cs typeface="Times New Roman" pitchFamily="18" charset="0"/>
                        </a:rPr>
                        <a:t> 6:15pm</a:t>
                      </a:r>
                      <a:endParaRPr lang="en-US" sz="1500" dirty="0">
                        <a:latin typeface="Times New Roman" pitchFamily="18" charset="0"/>
                        <a:cs typeface="Times New Roman" pitchFamily="18" charset="0"/>
                      </a:endParaRPr>
                    </a:p>
                  </a:txBody>
                  <a:tcPr>
                    <a:solidFill>
                      <a:srgbClr val="CCD5EA"/>
                    </a:solidFill>
                  </a:tcPr>
                </a:tc>
                <a:tc>
                  <a:txBody>
                    <a:bodyPr/>
                    <a:lstStyle/>
                    <a:p>
                      <a:r>
                        <a:rPr lang="en-US" sz="1500" dirty="0" err="1" smtClean="0">
                          <a:latin typeface="Times New Roman" pitchFamily="18" charset="0"/>
                          <a:cs typeface="Times New Roman" pitchFamily="18" charset="0"/>
                        </a:rPr>
                        <a:t>sigir</a:t>
                      </a:r>
                      <a:r>
                        <a:rPr lang="en-US" sz="1500" dirty="0" smtClean="0">
                          <a:latin typeface="Times New Roman" pitchFamily="18" charset="0"/>
                          <a:cs typeface="Times New Roman" pitchFamily="18" charset="0"/>
                        </a:rPr>
                        <a:t> 2011</a:t>
                      </a:r>
                      <a:endParaRPr lang="en-US" sz="1500" dirty="0">
                        <a:latin typeface="Times New Roman" pitchFamily="18" charset="0"/>
                        <a:cs typeface="Times New Roman" pitchFamily="18" charset="0"/>
                      </a:endParaRPr>
                    </a:p>
                  </a:txBody>
                  <a:tcPr>
                    <a:solidFill>
                      <a:srgbClr val="CCD5EA"/>
                    </a:solidFill>
                  </a:tcPr>
                </a:tc>
                <a:tc>
                  <a:txBody>
                    <a:bodyPr/>
                    <a:lstStyle/>
                    <a:p>
                      <a:r>
                        <a:rPr lang="en-US" sz="1500" dirty="0" err="1" smtClean="0">
                          <a:latin typeface="Times New Roman" pitchFamily="18" charset="0"/>
                          <a:cs typeface="Times New Roman" pitchFamily="18" charset="0"/>
                        </a:rPr>
                        <a:t>sigir</a:t>
                      </a:r>
                      <a:r>
                        <a:rPr lang="en-US" sz="1500" dirty="0" smtClean="0">
                          <a:latin typeface="Times New Roman" pitchFamily="18" charset="0"/>
                          <a:cs typeface="Times New Roman" pitchFamily="18" charset="0"/>
                        </a:rPr>
                        <a:t> 2011</a:t>
                      </a:r>
                      <a:endParaRPr lang="en-US" sz="1500" dirty="0">
                        <a:latin typeface="Times New Roman" pitchFamily="18" charset="0"/>
                        <a:cs typeface="Times New Roman" pitchFamily="18" charset="0"/>
                      </a:endParaRPr>
                    </a:p>
                  </a:txBody>
                  <a:tcPr>
                    <a:solidFill>
                      <a:srgbClr val="CCD5EA"/>
                    </a:solidFill>
                  </a:tcPr>
                </a:tc>
                <a:tc>
                  <a:txBody>
                    <a:bodyPr/>
                    <a:lstStyle/>
                    <a:p>
                      <a:pPr algn="ctr"/>
                      <a:endParaRPr lang="en-US" sz="1500" dirty="0">
                        <a:latin typeface="Times New Roman" pitchFamily="18" charset="0"/>
                        <a:cs typeface="Times New Roman" pitchFamily="18" charset="0"/>
                      </a:endParaRPr>
                    </a:p>
                  </a:txBody>
                  <a:tcPr>
                    <a:solidFill>
                      <a:srgbClr val="CCD5EA"/>
                    </a:solidFill>
                  </a:tcPr>
                </a:tc>
                <a:tc>
                  <a:txBody>
                    <a:bodyPr/>
                    <a:lstStyle/>
                    <a:p>
                      <a:pPr algn="ctr"/>
                      <a:endParaRPr lang="en-US" sz="1500" dirty="0">
                        <a:latin typeface="Times New Roman" pitchFamily="18" charset="0"/>
                        <a:cs typeface="Times New Roman" pitchFamily="18" charset="0"/>
                      </a:endParaRPr>
                    </a:p>
                  </a:txBody>
                  <a:tcPr>
                    <a:solidFill>
                      <a:srgbClr val="CCD5EA"/>
                    </a:solidFill>
                  </a:tcPr>
                </a:tc>
              </a:tr>
              <a:tr h="290576">
                <a:tc>
                  <a:txBody>
                    <a:bodyPr/>
                    <a:lstStyle/>
                    <a:p>
                      <a:r>
                        <a:rPr lang="en-US" sz="1500" dirty="0" smtClean="0">
                          <a:latin typeface="Times New Roman" pitchFamily="18" charset="0"/>
                          <a:cs typeface="Times New Roman" pitchFamily="18" charset="0"/>
                        </a:rPr>
                        <a:t>1/22/2011 6:17pm</a:t>
                      </a:r>
                      <a:endParaRPr lang="en-US" sz="1500" dirty="0">
                        <a:latin typeface="Times New Roman" pitchFamily="18" charset="0"/>
                        <a:cs typeface="Times New Roman" pitchFamily="18" charset="0"/>
                      </a:endParaRPr>
                    </a:p>
                  </a:txBody>
                  <a:tcPr>
                    <a:solidFill>
                      <a:srgbClr val="CCD5EA"/>
                    </a:solidFill>
                  </a:tcPr>
                </a:tc>
                <a:tc>
                  <a:txBody>
                    <a:bodyPr/>
                    <a:lstStyle/>
                    <a:p>
                      <a:r>
                        <a:rPr lang="en-US" sz="1500" dirty="0" err="1" smtClean="0">
                          <a:latin typeface="Times New Roman" pitchFamily="18" charset="0"/>
                          <a:cs typeface="Times New Roman" pitchFamily="18" charset="0"/>
                        </a:rPr>
                        <a:t>sigir</a:t>
                      </a:r>
                      <a:r>
                        <a:rPr lang="en-US" sz="1500" dirty="0" smtClean="0">
                          <a:latin typeface="Times New Roman" pitchFamily="18" charset="0"/>
                          <a:cs typeface="Times New Roman" pitchFamily="18" charset="0"/>
                        </a:rPr>
                        <a:t> 2010 schedule </a:t>
                      </a:r>
                      <a:endParaRPr lang="en-US" sz="1500" dirty="0">
                        <a:latin typeface="Times New Roman" pitchFamily="18" charset="0"/>
                        <a:cs typeface="Times New Roman" pitchFamily="18" charset="0"/>
                      </a:endParaRPr>
                    </a:p>
                  </a:txBody>
                  <a:tcPr>
                    <a:solidFill>
                      <a:srgbClr val="CCD5EA"/>
                    </a:solidFill>
                  </a:tcPr>
                </a:tc>
                <a:tc>
                  <a:txBody>
                    <a:bodyPr/>
                    <a:lstStyle/>
                    <a:p>
                      <a:r>
                        <a:rPr lang="en-US" sz="1500" dirty="0" err="1" smtClean="0">
                          <a:latin typeface="Times New Roman" pitchFamily="18" charset="0"/>
                          <a:cs typeface="Times New Roman" pitchFamily="18" charset="0"/>
                        </a:rPr>
                        <a:t>sigir</a:t>
                      </a:r>
                      <a:r>
                        <a:rPr lang="en-US" sz="1500" dirty="0" smtClean="0">
                          <a:latin typeface="Times New Roman" pitchFamily="18" charset="0"/>
                          <a:cs typeface="Times New Roman" pitchFamily="18" charset="0"/>
                        </a:rPr>
                        <a:t> 2011</a:t>
                      </a:r>
                      <a:endParaRPr lang="en-US" sz="1500" dirty="0">
                        <a:latin typeface="Times New Roman" pitchFamily="18" charset="0"/>
                        <a:cs typeface="Times New Roman" pitchFamily="18" charset="0"/>
                      </a:endParaRPr>
                    </a:p>
                  </a:txBody>
                  <a:tcPr>
                    <a:solidFill>
                      <a:srgbClr val="CCD5EA"/>
                    </a:solidFill>
                  </a:tcPr>
                </a:tc>
                <a:tc>
                  <a:txBody>
                    <a:bodyPr/>
                    <a:lstStyle/>
                    <a:p>
                      <a:pPr algn="ctr"/>
                      <a:endParaRPr lang="en-US" sz="1500" dirty="0">
                        <a:latin typeface="Times New Roman" pitchFamily="18" charset="0"/>
                        <a:cs typeface="Times New Roman" pitchFamily="18" charset="0"/>
                      </a:endParaRPr>
                    </a:p>
                  </a:txBody>
                  <a:tcPr>
                    <a:solidFill>
                      <a:srgbClr val="CCD5EA"/>
                    </a:solidFill>
                  </a:tcPr>
                </a:tc>
                <a:tc>
                  <a:txBody>
                    <a:bodyPr/>
                    <a:lstStyle/>
                    <a:p>
                      <a:pPr algn="ctr"/>
                      <a:endParaRPr lang="en-US" sz="1500" dirty="0">
                        <a:latin typeface="Times New Roman" pitchFamily="18" charset="0"/>
                        <a:cs typeface="Times New Roman" pitchFamily="18" charset="0"/>
                      </a:endParaRPr>
                    </a:p>
                  </a:txBody>
                  <a:tcPr>
                    <a:solidFill>
                      <a:srgbClr val="CCD5EA"/>
                    </a:solidFill>
                  </a:tcPr>
                </a:tc>
              </a:tr>
              <a:tr h="290576">
                <a:tc>
                  <a:txBody>
                    <a:bodyPr/>
                    <a:lstStyle/>
                    <a:p>
                      <a:r>
                        <a:rPr lang="en-US" sz="1500" dirty="0" smtClean="0">
                          <a:latin typeface="Times New Roman" pitchFamily="18" charset="0"/>
                          <a:cs typeface="Times New Roman" pitchFamily="18" charset="0"/>
                        </a:rPr>
                        <a:t>1/23/2011 3:17pm</a:t>
                      </a:r>
                      <a:endParaRPr lang="en-US" sz="1500" dirty="0">
                        <a:latin typeface="Times New Roman" pitchFamily="18" charset="0"/>
                        <a:cs typeface="Times New Roman" pitchFamily="18" charset="0"/>
                      </a:endParaRPr>
                    </a:p>
                  </a:txBody>
                  <a:tcPr>
                    <a:solidFill>
                      <a:srgbClr val="E7EBF5"/>
                    </a:solidFill>
                  </a:tcPr>
                </a:tc>
                <a:tc>
                  <a:txBody>
                    <a:bodyPr/>
                    <a:lstStyle/>
                    <a:p>
                      <a:r>
                        <a:rPr lang="en-US" sz="1500" dirty="0" err="1" smtClean="0">
                          <a:latin typeface="Times New Roman" pitchFamily="18" charset="0"/>
                          <a:cs typeface="Times New Roman" pitchFamily="18" charset="0"/>
                        </a:rPr>
                        <a:t>nytimes</a:t>
                      </a:r>
                      <a:endParaRPr lang="en-US" sz="1500" dirty="0">
                        <a:latin typeface="Times New Roman" pitchFamily="18" charset="0"/>
                        <a:cs typeface="Times New Roman" pitchFamily="18" charset="0"/>
                      </a:endParaRPr>
                    </a:p>
                  </a:txBody>
                  <a:tcPr>
                    <a:solidFill>
                      <a:srgbClr val="E7EBF5"/>
                    </a:solidFill>
                  </a:tcPr>
                </a:tc>
                <a:tc>
                  <a:txBody>
                    <a:bodyPr/>
                    <a:lstStyle/>
                    <a:p>
                      <a:endParaRPr lang="en-US" sz="1500" dirty="0">
                        <a:latin typeface="Times New Roman" pitchFamily="18" charset="0"/>
                        <a:cs typeface="Times New Roman" pitchFamily="18" charset="0"/>
                      </a:endParaRPr>
                    </a:p>
                  </a:txBody>
                  <a:tcPr>
                    <a:solidFill>
                      <a:srgbClr val="E7EBF5"/>
                    </a:solidFill>
                  </a:tcPr>
                </a:tc>
                <a:tc>
                  <a:txBody>
                    <a:bodyPr/>
                    <a:lstStyle/>
                    <a:p>
                      <a:pPr algn="ctr"/>
                      <a:endParaRPr lang="en-US" sz="1500" dirty="0">
                        <a:latin typeface="Times New Roman" pitchFamily="18" charset="0"/>
                        <a:cs typeface="Times New Roman" pitchFamily="18" charset="0"/>
                      </a:endParaRPr>
                    </a:p>
                  </a:txBody>
                  <a:tcPr>
                    <a:solidFill>
                      <a:srgbClr val="E7EBF5"/>
                    </a:solidFill>
                  </a:tcPr>
                </a:tc>
                <a:tc>
                  <a:txBody>
                    <a:bodyPr/>
                    <a:lstStyle/>
                    <a:p>
                      <a:pPr algn="ctr"/>
                      <a:endParaRPr lang="en-US" sz="1500" dirty="0">
                        <a:latin typeface="Times New Roman" pitchFamily="18" charset="0"/>
                        <a:cs typeface="Times New Roman" pitchFamily="18" charset="0"/>
                      </a:endParaRPr>
                    </a:p>
                  </a:txBody>
                  <a:tcPr>
                    <a:solidFill>
                      <a:srgbClr val="E7EBF5"/>
                    </a:solidFill>
                  </a:tcPr>
                </a:tc>
              </a:tr>
              <a:tr h="290576">
                <a:tc>
                  <a:txBody>
                    <a:bodyPr/>
                    <a:lstStyle/>
                    <a:p>
                      <a:r>
                        <a:rPr lang="en-US" sz="1500" dirty="0" smtClean="0">
                          <a:latin typeface="Times New Roman" pitchFamily="18" charset="0"/>
                          <a:cs typeface="Times New Roman" pitchFamily="18" charset="0"/>
                        </a:rPr>
                        <a:t>1/24/2011 3:00pm</a:t>
                      </a:r>
                      <a:endParaRPr lang="en-US" sz="1500" dirty="0">
                        <a:latin typeface="Times New Roman" pitchFamily="18" charset="0"/>
                        <a:cs typeface="Times New Roman" pitchFamily="18" charset="0"/>
                      </a:endParaRPr>
                    </a:p>
                  </a:txBody>
                  <a:tcPr>
                    <a:solidFill>
                      <a:srgbClr val="CCD5EA"/>
                    </a:solidFill>
                  </a:tcPr>
                </a:tc>
                <a:tc>
                  <a:txBody>
                    <a:bodyPr/>
                    <a:lstStyle/>
                    <a:p>
                      <a:r>
                        <a:rPr lang="en-US" sz="1500" dirty="0" smtClean="0">
                          <a:latin typeface="Times New Roman" pitchFamily="18" charset="0"/>
                          <a:cs typeface="Times New Roman" pitchFamily="18" charset="0"/>
                        </a:rPr>
                        <a:t>flight status united 123</a:t>
                      </a:r>
                      <a:endParaRPr lang="en-US" sz="1500" dirty="0">
                        <a:latin typeface="Times New Roman" pitchFamily="18" charset="0"/>
                        <a:cs typeface="Times New Roman" pitchFamily="18" charset="0"/>
                      </a:endParaRPr>
                    </a:p>
                  </a:txBody>
                  <a:tcPr>
                    <a:solidFill>
                      <a:srgbClr val="CCD5EA"/>
                    </a:solidFill>
                  </a:tcPr>
                </a:tc>
                <a:tc>
                  <a:txBody>
                    <a:bodyPr/>
                    <a:lstStyle/>
                    <a:p>
                      <a:endParaRPr lang="en-US" sz="1500" dirty="0">
                        <a:latin typeface="Times New Roman" pitchFamily="18" charset="0"/>
                        <a:cs typeface="Times New Roman" pitchFamily="18" charset="0"/>
                      </a:endParaRPr>
                    </a:p>
                  </a:txBody>
                  <a:tcPr>
                    <a:solidFill>
                      <a:srgbClr val="CCD5EA"/>
                    </a:solidFill>
                  </a:tcPr>
                </a:tc>
                <a:tc>
                  <a:txBody>
                    <a:bodyPr/>
                    <a:lstStyle/>
                    <a:p>
                      <a:pPr algn="ctr"/>
                      <a:endParaRPr lang="en-US" sz="1500" dirty="0">
                        <a:latin typeface="Times New Roman" pitchFamily="18" charset="0"/>
                        <a:cs typeface="Times New Roman" pitchFamily="18" charset="0"/>
                      </a:endParaRPr>
                    </a:p>
                  </a:txBody>
                  <a:tcPr>
                    <a:solidFill>
                      <a:srgbClr val="CCD5EA"/>
                    </a:solidFill>
                  </a:tcPr>
                </a:tc>
                <a:tc>
                  <a:txBody>
                    <a:bodyPr/>
                    <a:lstStyle/>
                    <a:p>
                      <a:pPr algn="ctr"/>
                      <a:endParaRPr lang="en-US" sz="1500" dirty="0">
                        <a:latin typeface="Times New Roman" pitchFamily="18" charset="0"/>
                        <a:cs typeface="Times New Roman" pitchFamily="18" charset="0"/>
                      </a:endParaRPr>
                    </a:p>
                  </a:txBody>
                  <a:tcPr>
                    <a:solidFill>
                      <a:srgbClr val="CCD5EA"/>
                    </a:solidFill>
                  </a:tcPr>
                </a:tc>
              </a:tr>
              <a:tr h="290576">
                <a:tc>
                  <a:txBody>
                    <a:bodyPr/>
                    <a:lstStyle/>
                    <a:p>
                      <a:r>
                        <a:rPr lang="en-US" sz="1500" dirty="0" smtClean="0">
                          <a:latin typeface="Times New Roman" pitchFamily="18" charset="0"/>
                          <a:cs typeface="Times New Roman" pitchFamily="18" charset="0"/>
                        </a:rPr>
                        <a:t>1/25/2011 3:29pm</a:t>
                      </a:r>
                      <a:endParaRPr lang="en-US" sz="1500" dirty="0">
                        <a:latin typeface="Times New Roman" pitchFamily="18" charset="0"/>
                        <a:cs typeface="Times New Roman" pitchFamily="18" charset="0"/>
                      </a:endParaRPr>
                    </a:p>
                  </a:txBody>
                  <a:tcPr>
                    <a:solidFill>
                      <a:srgbClr val="E7EBF5"/>
                    </a:solidFill>
                  </a:tcPr>
                </a:tc>
                <a:tc>
                  <a:txBody>
                    <a:bodyPr/>
                    <a:lstStyle/>
                    <a:p>
                      <a:r>
                        <a:rPr lang="en-US" sz="1500" dirty="0" err="1" smtClean="0">
                          <a:latin typeface="Times New Roman" pitchFamily="18" charset="0"/>
                          <a:cs typeface="Times New Roman" pitchFamily="18" charset="0"/>
                        </a:rPr>
                        <a:t>foodtv</a:t>
                      </a:r>
                      <a:endParaRPr lang="en-US" sz="1500" dirty="0">
                        <a:latin typeface="Times New Roman" pitchFamily="18" charset="0"/>
                        <a:cs typeface="Times New Roman" pitchFamily="18" charset="0"/>
                      </a:endParaRPr>
                    </a:p>
                  </a:txBody>
                  <a:tcPr>
                    <a:solidFill>
                      <a:srgbClr val="E7EBF5"/>
                    </a:solidFill>
                  </a:tcPr>
                </a:tc>
                <a:tc>
                  <a:txBody>
                    <a:bodyPr/>
                    <a:lstStyle/>
                    <a:p>
                      <a:endParaRPr lang="en-US" sz="1500" dirty="0">
                        <a:latin typeface="Times New Roman" pitchFamily="18" charset="0"/>
                        <a:cs typeface="Times New Roman" pitchFamily="18" charset="0"/>
                      </a:endParaRPr>
                    </a:p>
                  </a:txBody>
                  <a:tcPr>
                    <a:solidFill>
                      <a:srgbClr val="E7EBF5"/>
                    </a:solidFill>
                  </a:tcPr>
                </a:tc>
                <a:tc>
                  <a:txBody>
                    <a:bodyPr/>
                    <a:lstStyle/>
                    <a:p>
                      <a:pPr algn="ctr"/>
                      <a:endParaRPr lang="en-US" sz="1500" dirty="0">
                        <a:latin typeface="Times New Roman" pitchFamily="18" charset="0"/>
                        <a:cs typeface="Times New Roman" pitchFamily="18" charset="0"/>
                      </a:endParaRPr>
                    </a:p>
                  </a:txBody>
                  <a:tcPr>
                    <a:solidFill>
                      <a:srgbClr val="E7EBF5"/>
                    </a:solidFill>
                  </a:tcPr>
                </a:tc>
                <a:tc>
                  <a:txBody>
                    <a:bodyPr/>
                    <a:lstStyle/>
                    <a:p>
                      <a:pPr algn="ctr"/>
                      <a:r>
                        <a:rPr lang="en-US" sz="1500" dirty="0" smtClean="0">
                          <a:latin typeface="Times New Roman" pitchFamily="18" charset="0"/>
                          <a:cs typeface="Times New Roman" pitchFamily="18" charset="0"/>
                        </a:rPr>
                        <a:t>x</a:t>
                      </a:r>
                      <a:endParaRPr lang="en-US" sz="1500" dirty="0">
                        <a:latin typeface="Times New Roman" pitchFamily="18" charset="0"/>
                        <a:cs typeface="Times New Roman" pitchFamily="18" charset="0"/>
                      </a:endParaRPr>
                    </a:p>
                  </a:txBody>
                  <a:tcPr>
                    <a:solidFill>
                      <a:srgbClr val="E7EBF5"/>
                    </a:solidFill>
                  </a:tcPr>
                </a:tc>
              </a:tr>
              <a:tr h="290576">
                <a:tc>
                  <a:txBody>
                    <a:bodyPr/>
                    <a:lstStyle/>
                    <a:p>
                      <a:r>
                        <a:rPr lang="en-US" sz="1500" dirty="0" smtClean="0">
                          <a:latin typeface="Times New Roman" pitchFamily="18" charset="0"/>
                          <a:cs typeface="Times New Roman" pitchFamily="18" charset="0"/>
                        </a:rPr>
                        <a:t>1/25/2011 3:31pm</a:t>
                      </a:r>
                      <a:endParaRPr lang="en-US" sz="1500" dirty="0">
                        <a:latin typeface="Times New Roman" pitchFamily="18" charset="0"/>
                        <a:cs typeface="Times New Roman" pitchFamily="18" charset="0"/>
                      </a:endParaRPr>
                    </a:p>
                  </a:txBody>
                  <a:tcPr>
                    <a:solidFill>
                      <a:srgbClr val="E7EBF5"/>
                    </a:solidFill>
                  </a:tcPr>
                </a:tc>
                <a:tc>
                  <a:txBody>
                    <a:bodyPr/>
                    <a:lstStyle/>
                    <a:p>
                      <a:r>
                        <a:rPr lang="en-US" sz="1500" dirty="0" smtClean="0">
                          <a:latin typeface="Times New Roman" pitchFamily="18" charset="0"/>
                          <a:cs typeface="Times New Roman" pitchFamily="18" charset="0"/>
                        </a:rPr>
                        <a:t>famous </a:t>
                      </a:r>
                      <a:r>
                        <a:rPr lang="en-US" sz="1500" dirty="0" err="1" smtClean="0">
                          <a:latin typeface="Times New Roman" pitchFamily="18" charset="0"/>
                          <a:cs typeface="Times New Roman" pitchFamily="18" charset="0"/>
                        </a:rPr>
                        <a:t>pb&amp;j</a:t>
                      </a:r>
                      <a:r>
                        <a:rPr lang="en-US" sz="1500" dirty="0" smtClean="0">
                          <a:latin typeface="Times New Roman" pitchFamily="18" charset="0"/>
                          <a:cs typeface="Times New Roman" pitchFamily="18" charset="0"/>
                        </a:rPr>
                        <a:t> drop recipe</a:t>
                      </a:r>
                      <a:endParaRPr lang="en-US" sz="1500" dirty="0">
                        <a:latin typeface="Times New Roman" pitchFamily="18" charset="0"/>
                        <a:cs typeface="Times New Roman" pitchFamily="18" charset="0"/>
                      </a:endParaRPr>
                    </a:p>
                  </a:txBody>
                  <a:tcPr>
                    <a:solidFill>
                      <a:srgbClr val="E7EBF5"/>
                    </a:solidFill>
                  </a:tcPr>
                </a:tc>
                <a:tc>
                  <a:txBody>
                    <a:bodyPr/>
                    <a:lstStyle/>
                    <a:p>
                      <a:endParaRPr lang="en-US" sz="1500" dirty="0">
                        <a:latin typeface="Times New Roman" pitchFamily="18" charset="0"/>
                        <a:cs typeface="Times New Roman" pitchFamily="18" charset="0"/>
                      </a:endParaRPr>
                    </a:p>
                  </a:txBody>
                  <a:tcPr>
                    <a:solidFill>
                      <a:srgbClr val="E7EBF5"/>
                    </a:solidFill>
                  </a:tcPr>
                </a:tc>
                <a:tc>
                  <a:txBody>
                    <a:bodyPr/>
                    <a:lstStyle/>
                    <a:p>
                      <a:pPr algn="ctr"/>
                      <a:endParaRPr lang="en-US" sz="1500" dirty="0">
                        <a:latin typeface="Times New Roman" pitchFamily="18" charset="0"/>
                        <a:cs typeface="Times New Roman" pitchFamily="18" charset="0"/>
                      </a:endParaRPr>
                    </a:p>
                  </a:txBody>
                  <a:tcPr>
                    <a:solidFill>
                      <a:srgbClr val="E7EBF5"/>
                    </a:solidFill>
                  </a:tcPr>
                </a:tc>
                <a:tc>
                  <a:txBody>
                    <a:bodyPr/>
                    <a:lstStyle/>
                    <a:p>
                      <a:pPr algn="ctr"/>
                      <a:r>
                        <a:rPr lang="en-US" sz="1500" dirty="0" smtClean="0">
                          <a:latin typeface="Times New Roman" pitchFamily="18" charset="0"/>
                          <a:cs typeface="Times New Roman" pitchFamily="18" charset="0"/>
                        </a:rPr>
                        <a:t>x</a:t>
                      </a:r>
                      <a:endParaRPr lang="en-US" sz="1500" dirty="0">
                        <a:latin typeface="Times New Roman" pitchFamily="18" charset="0"/>
                        <a:cs typeface="Times New Roman" pitchFamily="18" charset="0"/>
                      </a:endParaRPr>
                    </a:p>
                  </a:txBody>
                  <a:tcPr>
                    <a:solidFill>
                      <a:srgbClr val="E7EBF5"/>
                    </a:solidFill>
                  </a:tcPr>
                </a:tc>
              </a:tr>
            </a:tbl>
          </a:graphicData>
        </a:graphic>
      </p:graphicFrame>
      <p:sp>
        <p:nvSpPr>
          <p:cNvPr id="2" name="Title 1"/>
          <p:cNvSpPr>
            <a:spLocks noGrp="1"/>
          </p:cNvSpPr>
          <p:nvPr>
            <p:ph type="title"/>
          </p:nvPr>
        </p:nvSpPr>
        <p:spPr>
          <a:xfrm>
            <a:off x="544284" y="304800"/>
            <a:ext cx="8229600" cy="1143000"/>
          </a:xfrm>
        </p:spPr>
        <p:txBody>
          <a:bodyPr/>
          <a:lstStyle/>
          <a:p>
            <a:r>
              <a:rPr lang="en-US" dirty="0" smtClean="0"/>
              <a:t>Labeling</a:t>
            </a:r>
            <a:endParaRPr lang="en-US" dirty="0"/>
          </a:p>
        </p:txBody>
      </p:sp>
      <p:sp useBgFill="1">
        <p:nvSpPr>
          <p:cNvPr id="3" name="Rectangle 2"/>
          <p:cNvSpPr/>
          <p:nvPr/>
        </p:nvSpPr>
        <p:spPr>
          <a:xfrm>
            <a:off x="4736123" y="1523996"/>
            <a:ext cx="4267200" cy="51816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p:cNvSpPr/>
          <p:nvPr/>
        </p:nvSpPr>
        <p:spPr>
          <a:xfrm>
            <a:off x="7022123" y="1523997"/>
            <a:ext cx="2145322" cy="51698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7EDA07E0-340C-4D6B-9E13-9CA01CBB1DF0}" type="slidenum">
              <a:rPr lang="en-US" smtClean="0"/>
              <a:t>6</a:t>
            </a:fld>
            <a:endParaRPr lang="en-US" dirty="0"/>
          </a:p>
        </p:txBody>
      </p:sp>
      <p:sp useBgFill="1">
        <p:nvSpPr>
          <p:cNvPr id="12" name="Rectangle 11"/>
          <p:cNvSpPr/>
          <p:nvPr/>
        </p:nvSpPr>
        <p:spPr>
          <a:xfrm>
            <a:off x="8012723" y="1523997"/>
            <a:ext cx="2145322" cy="51698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983522" y="914400"/>
            <a:ext cx="5703278" cy="457200"/>
          </a:xfrm>
          <a:prstGeom prst="rect">
            <a:avLst/>
          </a:prstGeom>
          <a:solidFill>
            <a:srgbClr val="E7EBF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Use </a:t>
            </a:r>
            <a:r>
              <a:rPr lang="en-US" sz="1600" b="1" dirty="0" smtClean="0">
                <a:solidFill>
                  <a:schemeClr val="tx1"/>
                </a:solidFill>
              </a:rPr>
              <a:t>query refinement clusters </a:t>
            </a:r>
            <a:r>
              <a:rPr lang="en-US" sz="1600" dirty="0" smtClean="0">
                <a:solidFill>
                  <a:schemeClr val="tx1"/>
                </a:solidFill>
              </a:rPr>
              <a:t>and </a:t>
            </a:r>
            <a:r>
              <a:rPr lang="en-US" sz="1600" b="1" dirty="0" smtClean="0">
                <a:solidFill>
                  <a:schemeClr val="tx1"/>
                </a:solidFill>
              </a:rPr>
              <a:t>query graph</a:t>
            </a:r>
            <a:r>
              <a:rPr lang="en-US" sz="1600" dirty="0" smtClean="0">
                <a:solidFill>
                  <a:schemeClr val="tx1"/>
                </a:solidFill>
              </a:rPr>
              <a:t> with similarity threshold to produce automatic labels</a:t>
            </a:r>
            <a:endParaRPr lang="en-US" sz="1600" dirty="0">
              <a:solidFill>
                <a:schemeClr val="tx1"/>
              </a:solidFill>
            </a:endParaRPr>
          </a:p>
        </p:txBody>
      </p:sp>
    </p:spTree>
    <p:extLst>
      <p:ext uri="{BB962C8B-B14F-4D97-AF65-F5344CB8AC3E}">
        <p14:creationId xmlns:p14="http://schemas.microsoft.com/office/powerpoint/2010/main" val="2256490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34648372"/>
              </p:ext>
            </p:extLst>
          </p:nvPr>
        </p:nvGraphicFramePr>
        <p:xfrm>
          <a:off x="174172" y="1530530"/>
          <a:ext cx="8839200" cy="5120640"/>
        </p:xfrm>
        <a:graphic>
          <a:graphicData uri="http://schemas.openxmlformats.org/drawingml/2006/table">
            <a:tbl>
              <a:tblPr firstRow="1" bandRow="1">
                <a:tableStyleId>{69CF1AB2-1976-4502-BF36-3FF5EA218861}</a:tableStyleId>
              </a:tblPr>
              <a:tblGrid>
                <a:gridCol w="1676399"/>
                <a:gridCol w="2873829"/>
                <a:gridCol w="2286000"/>
                <a:gridCol w="990600"/>
                <a:gridCol w="1012372"/>
              </a:tblGrid>
              <a:tr h="243840">
                <a:tc>
                  <a:txBody>
                    <a:bodyPr/>
                    <a:lstStyle/>
                    <a:p>
                      <a:pPr algn="ctr"/>
                      <a:r>
                        <a:rPr lang="en-US" sz="1500" dirty="0" smtClean="0">
                          <a:latin typeface="Times New Roman" pitchFamily="18" charset="0"/>
                          <a:cs typeface="Times New Roman" pitchFamily="18" charset="0"/>
                        </a:rPr>
                        <a:t>Time</a:t>
                      </a:r>
                      <a:endParaRPr lang="en-US" sz="1500" dirty="0">
                        <a:latin typeface="Times New Roman" pitchFamily="18" charset="0"/>
                        <a:cs typeface="Times New Roman" pitchFamily="18" charset="0"/>
                      </a:endParaRPr>
                    </a:p>
                  </a:txBody>
                  <a:tcPr/>
                </a:tc>
                <a:tc>
                  <a:txBody>
                    <a:bodyPr/>
                    <a:lstStyle/>
                    <a:p>
                      <a:pPr algn="ctr"/>
                      <a:r>
                        <a:rPr lang="en-US" sz="1500" dirty="0" smtClean="0">
                          <a:latin typeface="Times New Roman" pitchFamily="18" charset="0"/>
                          <a:cs typeface="Times New Roman" pitchFamily="18" charset="0"/>
                        </a:rPr>
                        <a:t>Query</a:t>
                      </a:r>
                      <a:endParaRPr lang="en-US" sz="1500" dirty="0">
                        <a:latin typeface="Times New Roman" pitchFamily="18" charset="0"/>
                        <a:cs typeface="Times New Roman" pitchFamily="18" charset="0"/>
                      </a:endParaRPr>
                    </a:p>
                  </a:txBody>
                  <a:tcPr/>
                </a:tc>
                <a:tc>
                  <a:txBody>
                    <a:bodyPr/>
                    <a:lstStyle/>
                    <a:p>
                      <a:pPr algn="ctr"/>
                      <a:r>
                        <a:rPr lang="en-US" sz="1500" dirty="0" smtClean="0">
                          <a:latin typeface="Times New Roman" pitchFamily="18" charset="0"/>
                          <a:cs typeface="Times New Roman" pitchFamily="18" charset="0"/>
                        </a:rPr>
                        <a:t>Automatic Label </a:t>
                      </a:r>
                      <a:endParaRPr lang="en-US" sz="1500" dirty="0">
                        <a:latin typeface="Times New Roman" pitchFamily="18" charset="0"/>
                        <a:cs typeface="Times New Roman" pitchFamily="18" charset="0"/>
                      </a:endParaRPr>
                    </a:p>
                  </a:txBody>
                  <a:tcPr/>
                </a:tc>
                <a:tc>
                  <a:txBody>
                    <a:bodyPr/>
                    <a:lstStyle/>
                    <a:p>
                      <a:pPr algn="ctr"/>
                      <a:r>
                        <a:rPr lang="en-US" sz="1500" dirty="0" err="1" smtClean="0">
                          <a:latin typeface="Times New Roman" pitchFamily="18" charset="0"/>
                          <a:cs typeface="Times New Roman" pitchFamily="18" charset="0"/>
                        </a:rPr>
                        <a:t>AutoDom</a:t>
                      </a:r>
                      <a:endParaRPr lang="en-US" sz="1500" dirty="0">
                        <a:latin typeface="Times New Roman" pitchFamily="18" charset="0"/>
                        <a:cs typeface="Times New Roman" pitchFamily="18" charset="0"/>
                      </a:endParaRPr>
                    </a:p>
                  </a:txBody>
                  <a:tcPr/>
                </a:tc>
                <a:tc>
                  <a:txBody>
                    <a:bodyPr/>
                    <a:lstStyle/>
                    <a:p>
                      <a:pPr algn="ctr"/>
                      <a:r>
                        <a:rPr lang="en-US" sz="1500" dirty="0" err="1" smtClean="0">
                          <a:latin typeface="Times New Roman" pitchFamily="18" charset="0"/>
                          <a:cs typeface="Times New Roman" pitchFamily="18" charset="0"/>
                        </a:rPr>
                        <a:t>HumDom</a:t>
                      </a:r>
                      <a:endParaRPr lang="en-US" sz="1500" dirty="0">
                        <a:latin typeface="Times New Roman" pitchFamily="18" charset="0"/>
                        <a:cs typeface="Times New Roman" pitchFamily="18" charset="0"/>
                      </a:endParaRPr>
                    </a:p>
                  </a:txBody>
                  <a:tcPr/>
                </a:tc>
              </a:tr>
              <a:tr h="243840">
                <a:tc>
                  <a:txBody>
                    <a:bodyPr/>
                    <a:lstStyle/>
                    <a:p>
                      <a:r>
                        <a:rPr lang="en-US" sz="1500" dirty="0" smtClean="0">
                          <a:latin typeface="Times New Roman" pitchFamily="18" charset="0"/>
                          <a:cs typeface="Times New Roman" pitchFamily="18" charset="0"/>
                        </a:rPr>
                        <a:t>1/22/2011 1:10pm</a:t>
                      </a:r>
                      <a:endParaRPr lang="en-US" sz="1500" dirty="0">
                        <a:latin typeface="Times New Roman" pitchFamily="18" charset="0"/>
                        <a:cs typeface="Times New Roman" pitchFamily="18" charset="0"/>
                      </a:endParaRPr>
                    </a:p>
                  </a:txBody>
                  <a:tcPr>
                    <a:solidFill>
                      <a:srgbClr val="CCD5EA"/>
                    </a:solidFill>
                  </a:tcPr>
                </a:tc>
                <a:tc>
                  <a:txBody>
                    <a:bodyPr/>
                    <a:lstStyle/>
                    <a:p>
                      <a:r>
                        <a:rPr lang="en-US" sz="1500" dirty="0" smtClean="0">
                          <a:latin typeface="Times New Roman" pitchFamily="18" charset="0"/>
                          <a:cs typeface="Times New Roman" pitchFamily="18" charset="0"/>
                        </a:rPr>
                        <a:t>peanut butter recipes</a:t>
                      </a:r>
                      <a:endParaRPr lang="en-US" sz="1500" dirty="0">
                        <a:latin typeface="Times New Roman" pitchFamily="18" charset="0"/>
                        <a:cs typeface="Times New Roman" pitchFamily="18" charset="0"/>
                      </a:endParaRPr>
                    </a:p>
                  </a:txBody>
                  <a:tcPr>
                    <a:solidFill>
                      <a:srgbClr val="CCD5EA"/>
                    </a:solidFill>
                  </a:tcPr>
                </a:tc>
                <a:tc>
                  <a:txBody>
                    <a:bodyPr/>
                    <a:lstStyle/>
                    <a:p>
                      <a:r>
                        <a:rPr lang="en-US" sz="1500" dirty="0" smtClean="0">
                          <a:latin typeface="Times New Roman" pitchFamily="18" charset="0"/>
                          <a:cs typeface="Times New Roman" pitchFamily="18" charset="0"/>
                        </a:rPr>
                        <a:t>peanut butter recipes</a:t>
                      </a:r>
                      <a:endParaRPr lang="en-US" sz="1500" dirty="0">
                        <a:latin typeface="Times New Roman" pitchFamily="18" charset="0"/>
                        <a:cs typeface="Times New Roman" pitchFamily="18" charset="0"/>
                      </a:endParaRPr>
                    </a:p>
                  </a:txBody>
                  <a:tcPr>
                    <a:solidFill>
                      <a:srgbClr val="CCD5EA"/>
                    </a:solidFill>
                  </a:tcPr>
                </a:tc>
                <a:tc>
                  <a:txBody>
                    <a:bodyPr/>
                    <a:lstStyle/>
                    <a:p>
                      <a:pPr algn="ctr"/>
                      <a:r>
                        <a:rPr lang="en-US" sz="1500" dirty="0" smtClean="0">
                          <a:latin typeface="Times New Roman" pitchFamily="18" charset="0"/>
                          <a:cs typeface="Times New Roman" pitchFamily="18" charset="0"/>
                        </a:rPr>
                        <a:t>x</a:t>
                      </a:r>
                      <a:endParaRPr lang="en-US" sz="1500" dirty="0">
                        <a:latin typeface="Times New Roman" pitchFamily="18" charset="0"/>
                        <a:cs typeface="Times New Roman" pitchFamily="18" charset="0"/>
                      </a:endParaRPr>
                    </a:p>
                  </a:txBody>
                  <a:tcPr>
                    <a:solidFill>
                      <a:srgbClr val="CCD5EA"/>
                    </a:solidFill>
                  </a:tcPr>
                </a:tc>
                <a:tc>
                  <a:txBody>
                    <a:bodyPr/>
                    <a:lstStyle/>
                    <a:p>
                      <a:pPr algn="ctr"/>
                      <a:r>
                        <a:rPr lang="en-US" sz="1500" dirty="0" smtClean="0">
                          <a:latin typeface="Times New Roman" pitchFamily="18" charset="0"/>
                          <a:cs typeface="Times New Roman" pitchFamily="18" charset="0"/>
                        </a:rPr>
                        <a:t>x</a:t>
                      </a:r>
                      <a:endParaRPr lang="en-US" sz="1500" dirty="0">
                        <a:latin typeface="Times New Roman" pitchFamily="18" charset="0"/>
                        <a:cs typeface="Times New Roman" pitchFamily="18" charset="0"/>
                      </a:endParaRPr>
                    </a:p>
                  </a:txBody>
                  <a:tcPr>
                    <a:solidFill>
                      <a:srgbClr val="CCD5EA"/>
                    </a:solidFill>
                  </a:tcPr>
                </a:tc>
              </a:tr>
              <a:tr h="290576">
                <a:tc>
                  <a:txBody>
                    <a:bodyPr/>
                    <a:lstStyle/>
                    <a:p>
                      <a:r>
                        <a:rPr lang="en-US" sz="1500" dirty="0" smtClean="0">
                          <a:latin typeface="Times New Roman" pitchFamily="18" charset="0"/>
                          <a:cs typeface="Times New Roman" pitchFamily="18" charset="0"/>
                        </a:rPr>
                        <a:t>1/22/2011 1:13pm</a:t>
                      </a:r>
                      <a:endParaRPr lang="en-US" sz="1500" dirty="0">
                        <a:latin typeface="Times New Roman" pitchFamily="18" charset="0"/>
                        <a:cs typeface="Times New Roman" pitchFamily="18" charset="0"/>
                      </a:endParaRPr>
                    </a:p>
                  </a:txBody>
                  <a:tcPr>
                    <a:solidFill>
                      <a:srgbClr val="CCD5EA"/>
                    </a:solidFill>
                  </a:tcPr>
                </a:tc>
                <a:tc>
                  <a:txBody>
                    <a:bodyPr/>
                    <a:lstStyle/>
                    <a:p>
                      <a:r>
                        <a:rPr lang="en-US" sz="1500" dirty="0" smtClean="0">
                          <a:latin typeface="Times New Roman" pitchFamily="18" charset="0"/>
                          <a:cs typeface="Times New Roman" pitchFamily="18" charset="0"/>
                        </a:rPr>
                        <a:t>peanut</a:t>
                      </a:r>
                      <a:r>
                        <a:rPr lang="en-US" sz="1500" baseline="0" dirty="0" smtClean="0">
                          <a:latin typeface="Times New Roman" pitchFamily="18" charset="0"/>
                          <a:cs typeface="Times New Roman" pitchFamily="18" charset="0"/>
                        </a:rPr>
                        <a:t> butter cookies</a:t>
                      </a:r>
                      <a:endParaRPr lang="en-US" sz="1500" dirty="0">
                        <a:latin typeface="Times New Roman" pitchFamily="18" charset="0"/>
                        <a:cs typeface="Times New Roman" pitchFamily="18" charset="0"/>
                      </a:endParaRPr>
                    </a:p>
                  </a:txBody>
                  <a:tcPr>
                    <a:solidFill>
                      <a:srgbClr val="CCD5EA"/>
                    </a:solidFill>
                  </a:tcPr>
                </a:tc>
                <a:tc>
                  <a:txBody>
                    <a:bodyPr/>
                    <a:lstStyle/>
                    <a:p>
                      <a:r>
                        <a:rPr lang="en-US" sz="1500" dirty="0" smtClean="0">
                          <a:latin typeface="Times New Roman" pitchFamily="18" charset="0"/>
                          <a:cs typeface="Times New Roman" pitchFamily="18" charset="0"/>
                        </a:rPr>
                        <a:t>peanut butter recipes</a:t>
                      </a:r>
                      <a:endParaRPr lang="en-US" sz="1500" dirty="0">
                        <a:latin typeface="Times New Roman" pitchFamily="18" charset="0"/>
                        <a:cs typeface="Times New Roman" pitchFamily="18" charset="0"/>
                      </a:endParaRPr>
                    </a:p>
                  </a:txBody>
                  <a:tcPr>
                    <a:solidFill>
                      <a:srgbClr val="CCD5EA"/>
                    </a:solidFill>
                  </a:tcPr>
                </a:tc>
                <a:tc>
                  <a:txBody>
                    <a:bodyPr/>
                    <a:lstStyle/>
                    <a:p>
                      <a:pPr algn="ctr"/>
                      <a:r>
                        <a:rPr lang="en-US" sz="1500" dirty="0" smtClean="0">
                          <a:latin typeface="Times New Roman" pitchFamily="18" charset="0"/>
                          <a:cs typeface="Times New Roman" pitchFamily="18" charset="0"/>
                        </a:rPr>
                        <a:t>x</a:t>
                      </a:r>
                      <a:endParaRPr lang="en-US" sz="1500" dirty="0">
                        <a:latin typeface="Times New Roman" pitchFamily="18" charset="0"/>
                        <a:cs typeface="Times New Roman" pitchFamily="18" charset="0"/>
                      </a:endParaRPr>
                    </a:p>
                  </a:txBody>
                  <a:tcPr>
                    <a:solidFill>
                      <a:srgbClr val="CCD5EA"/>
                    </a:solidFill>
                  </a:tcPr>
                </a:tc>
                <a:tc>
                  <a:txBody>
                    <a:bodyPr/>
                    <a:lstStyle/>
                    <a:p>
                      <a:pPr algn="ctr"/>
                      <a:r>
                        <a:rPr lang="en-US" sz="1500" dirty="0" smtClean="0">
                          <a:latin typeface="Times New Roman" pitchFamily="18" charset="0"/>
                          <a:cs typeface="Times New Roman" pitchFamily="18" charset="0"/>
                        </a:rPr>
                        <a:t>x</a:t>
                      </a:r>
                      <a:endParaRPr lang="en-US" sz="1500" dirty="0">
                        <a:latin typeface="Times New Roman" pitchFamily="18" charset="0"/>
                        <a:cs typeface="Times New Roman" pitchFamily="18" charset="0"/>
                      </a:endParaRPr>
                    </a:p>
                  </a:txBody>
                  <a:tcPr>
                    <a:solidFill>
                      <a:srgbClr val="CCD5EA"/>
                    </a:solidFill>
                  </a:tcPr>
                </a:tc>
              </a:tr>
              <a:tr h="290576">
                <a:tc>
                  <a:txBody>
                    <a:bodyPr/>
                    <a:lstStyle/>
                    <a:p>
                      <a:r>
                        <a:rPr lang="en-US" sz="1500" dirty="0" smtClean="0">
                          <a:latin typeface="Times New Roman" pitchFamily="18" charset="0"/>
                          <a:cs typeface="Times New Roman" pitchFamily="18" charset="0"/>
                        </a:rPr>
                        <a:t>1/22/2011 1:25pm</a:t>
                      </a:r>
                      <a:endParaRPr lang="en-US" sz="1500" dirty="0">
                        <a:latin typeface="Times New Roman" pitchFamily="18" charset="0"/>
                        <a:cs typeface="Times New Roman" pitchFamily="18" charset="0"/>
                      </a:endParaRPr>
                    </a:p>
                  </a:txBody>
                  <a:tcPr>
                    <a:solidFill>
                      <a:srgbClr val="CCD5EA"/>
                    </a:solidFill>
                  </a:tcPr>
                </a:tc>
                <a:tc>
                  <a:txBody>
                    <a:bodyPr/>
                    <a:lstStyle/>
                    <a:p>
                      <a:r>
                        <a:rPr lang="en-US" sz="1500" dirty="0" smtClean="0">
                          <a:latin typeface="Times New Roman" pitchFamily="18" charset="0"/>
                          <a:cs typeface="Times New Roman" pitchFamily="18" charset="0"/>
                        </a:rPr>
                        <a:t>calories peanut butter cookies </a:t>
                      </a:r>
                      <a:endParaRPr lang="en-US" sz="1500" dirty="0">
                        <a:latin typeface="Times New Roman" pitchFamily="18" charset="0"/>
                        <a:cs typeface="Times New Roman" pitchFamily="18" charset="0"/>
                      </a:endParaRPr>
                    </a:p>
                  </a:txBody>
                  <a:tcPr>
                    <a:solidFill>
                      <a:srgbClr val="CCD5EA"/>
                    </a:solidFill>
                  </a:tcPr>
                </a:tc>
                <a:tc>
                  <a:txBody>
                    <a:bodyPr/>
                    <a:lstStyle/>
                    <a:p>
                      <a:r>
                        <a:rPr lang="en-US" sz="1500" dirty="0" smtClean="0">
                          <a:latin typeface="Times New Roman" pitchFamily="18" charset="0"/>
                          <a:cs typeface="Times New Roman" pitchFamily="18" charset="0"/>
                        </a:rPr>
                        <a:t>peanut butter recipes</a:t>
                      </a:r>
                      <a:endParaRPr lang="en-US" sz="1500" dirty="0">
                        <a:latin typeface="Times New Roman" pitchFamily="18" charset="0"/>
                        <a:cs typeface="Times New Roman" pitchFamily="18" charset="0"/>
                      </a:endParaRPr>
                    </a:p>
                  </a:txBody>
                  <a:tcPr>
                    <a:solidFill>
                      <a:srgbClr val="CCD5EA"/>
                    </a:solidFill>
                  </a:tcPr>
                </a:tc>
                <a:tc>
                  <a:txBody>
                    <a:bodyPr/>
                    <a:lstStyle/>
                    <a:p>
                      <a:pPr algn="ctr"/>
                      <a:r>
                        <a:rPr lang="en-US" sz="1500" dirty="0" smtClean="0">
                          <a:latin typeface="Times New Roman" pitchFamily="18" charset="0"/>
                          <a:cs typeface="Times New Roman" pitchFamily="18" charset="0"/>
                        </a:rPr>
                        <a:t>x</a:t>
                      </a:r>
                      <a:endParaRPr lang="en-US" sz="1500" dirty="0">
                        <a:latin typeface="Times New Roman" pitchFamily="18" charset="0"/>
                        <a:cs typeface="Times New Roman" pitchFamily="18" charset="0"/>
                      </a:endParaRPr>
                    </a:p>
                  </a:txBody>
                  <a:tcPr>
                    <a:solidFill>
                      <a:srgbClr val="CCD5EA"/>
                    </a:solidFill>
                  </a:tcPr>
                </a:tc>
                <a:tc>
                  <a:txBody>
                    <a:bodyPr/>
                    <a:lstStyle/>
                    <a:p>
                      <a:pPr algn="ctr"/>
                      <a:r>
                        <a:rPr lang="en-US" sz="1500" dirty="0" smtClean="0">
                          <a:latin typeface="Times New Roman" pitchFamily="18" charset="0"/>
                          <a:cs typeface="Times New Roman" pitchFamily="18" charset="0"/>
                        </a:rPr>
                        <a:t>x</a:t>
                      </a:r>
                      <a:endParaRPr lang="en-US" sz="1500" dirty="0">
                        <a:latin typeface="Times New Roman" pitchFamily="18" charset="0"/>
                        <a:cs typeface="Times New Roman" pitchFamily="18" charset="0"/>
                      </a:endParaRPr>
                    </a:p>
                  </a:txBody>
                  <a:tcPr>
                    <a:solidFill>
                      <a:srgbClr val="CCD5EA"/>
                    </a:solidFill>
                  </a:tcPr>
                </a:tc>
              </a:tr>
              <a:tr h="290576">
                <a:tc>
                  <a:txBody>
                    <a:bodyPr/>
                    <a:lstStyle/>
                    <a:p>
                      <a:r>
                        <a:rPr lang="en-US" sz="1500" dirty="0" smtClean="0">
                          <a:latin typeface="Times New Roman" pitchFamily="18" charset="0"/>
                          <a:cs typeface="Times New Roman" pitchFamily="18" charset="0"/>
                        </a:rPr>
                        <a:t>1/22/2011 3:10pm</a:t>
                      </a:r>
                      <a:endParaRPr lang="en-US" sz="1500" dirty="0">
                        <a:latin typeface="Times New Roman" pitchFamily="18" charset="0"/>
                        <a:cs typeface="Times New Roman" pitchFamily="18" charset="0"/>
                      </a:endParaRPr>
                    </a:p>
                  </a:txBody>
                  <a:tcPr>
                    <a:solidFill>
                      <a:srgbClr val="E7EBF5"/>
                    </a:solidFill>
                  </a:tcPr>
                </a:tc>
                <a:tc>
                  <a:txBody>
                    <a:bodyPr/>
                    <a:lstStyle/>
                    <a:p>
                      <a:r>
                        <a:rPr lang="en-US" sz="1500" dirty="0" smtClean="0">
                          <a:latin typeface="Times New Roman" pitchFamily="18" charset="0"/>
                          <a:cs typeface="Times New Roman" pitchFamily="18" charset="0"/>
                        </a:rPr>
                        <a:t>weather </a:t>
                      </a:r>
                      <a:r>
                        <a:rPr lang="en-US" sz="1500" dirty="0" err="1" smtClean="0">
                          <a:latin typeface="Times New Roman" pitchFamily="18" charset="0"/>
                          <a:cs typeface="Times New Roman" pitchFamily="18" charset="0"/>
                        </a:rPr>
                        <a:t>nyc</a:t>
                      </a:r>
                      <a:endParaRPr lang="en-US" sz="1500" dirty="0">
                        <a:latin typeface="Times New Roman" pitchFamily="18" charset="0"/>
                        <a:cs typeface="Times New Roman" pitchFamily="18" charset="0"/>
                      </a:endParaRPr>
                    </a:p>
                  </a:txBody>
                  <a:tcPr>
                    <a:solidFill>
                      <a:srgbClr val="E7EBF5"/>
                    </a:solidFill>
                  </a:tcPr>
                </a:tc>
                <a:tc>
                  <a:txBody>
                    <a:bodyPr/>
                    <a:lstStyle/>
                    <a:p>
                      <a:r>
                        <a:rPr lang="en-US" sz="1500" dirty="0" smtClean="0">
                          <a:latin typeface="Times New Roman" pitchFamily="18" charset="0"/>
                          <a:cs typeface="Times New Roman" pitchFamily="18" charset="0"/>
                        </a:rPr>
                        <a:t>weather </a:t>
                      </a:r>
                      <a:r>
                        <a:rPr lang="en-US" sz="1500" dirty="0" err="1" smtClean="0">
                          <a:latin typeface="Times New Roman" pitchFamily="18" charset="0"/>
                          <a:cs typeface="Times New Roman" pitchFamily="18" charset="0"/>
                        </a:rPr>
                        <a:t>nyc</a:t>
                      </a:r>
                      <a:endParaRPr lang="en-US" sz="1500" dirty="0">
                        <a:latin typeface="Times New Roman" pitchFamily="18" charset="0"/>
                        <a:cs typeface="Times New Roman" pitchFamily="18" charset="0"/>
                      </a:endParaRPr>
                    </a:p>
                  </a:txBody>
                  <a:tcPr>
                    <a:solidFill>
                      <a:srgbClr val="E7EBF5"/>
                    </a:solidFill>
                  </a:tcPr>
                </a:tc>
                <a:tc>
                  <a:txBody>
                    <a:bodyPr/>
                    <a:lstStyle/>
                    <a:p>
                      <a:pPr algn="ctr"/>
                      <a:endParaRPr lang="en-US" sz="1500" dirty="0">
                        <a:latin typeface="Times New Roman" pitchFamily="18" charset="0"/>
                        <a:cs typeface="Times New Roman" pitchFamily="18" charset="0"/>
                      </a:endParaRPr>
                    </a:p>
                  </a:txBody>
                  <a:tcPr>
                    <a:solidFill>
                      <a:srgbClr val="E7EBF5"/>
                    </a:solidFill>
                  </a:tcPr>
                </a:tc>
                <a:tc>
                  <a:txBody>
                    <a:bodyPr/>
                    <a:lstStyle/>
                    <a:p>
                      <a:endParaRPr lang="en-US" sz="1500" dirty="0">
                        <a:latin typeface="Times New Roman" pitchFamily="18" charset="0"/>
                        <a:cs typeface="Times New Roman" pitchFamily="18" charset="0"/>
                      </a:endParaRPr>
                    </a:p>
                  </a:txBody>
                  <a:tcPr>
                    <a:solidFill>
                      <a:srgbClr val="E7EBF5"/>
                    </a:solidFill>
                  </a:tcPr>
                </a:tc>
              </a:tr>
              <a:tr h="290576">
                <a:tc>
                  <a:txBody>
                    <a:bodyPr/>
                    <a:lstStyle/>
                    <a:p>
                      <a:r>
                        <a:rPr lang="en-US" sz="1500" dirty="0" smtClean="0">
                          <a:latin typeface="Times New Roman" pitchFamily="18" charset="0"/>
                          <a:cs typeface="Times New Roman" pitchFamily="18" charset="0"/>
                        </a:rPr>
                        <a:t>1/22/2011 3:11pm</a:t>
                      </a:r>
                      <a:endParaRPr lang="en-US" sz="1500" dirty="0">
                        <a:latin typeface="Times New Roman" pitchFamily="18" charset="0"/>
                        <a:cs typeface="Times New Roman" pitchFamily="18" charset="0"/>
                      </a:endParaRPr>
                    </a:p>
                  </a:txBody>
                  <a:tcPr>
                    <a:solidFill>
                      <a:srgbClr val="E7EBF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latin typeface="Times New Roman" pitchFamily="18" charset="0"/>
                          <a:cs typeface="Times New Roman" pitchFamily="18" charset="0"/>
                        </a:rPr>
                        <a:t>peanut butter sandwiches</a:t>
                      </a:r>
                      <a:endParaRPr lang="en-US" sz="1500" dirty="0">
                        <a:latin typeface="Times New Roman" pitchFamily="18" charset="0"/>
                        <a:cs typeface="Times New Roman" pitchFamily="18" charset="0"/>
                      </a:endParaRPr>
                    </a:p>
                  </a:txBody>
                  <a:tcPr>
                    <a:solidFill>
                      <a:srgbClr val="E7EBF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latin typeface="Times New Roman" pitchFamily="18" charset="0"/>
                          <a:cs typeface="Times New Roman" pitchFamily="18" charset="0"/>
                        </a:rPr>
                        <a:t>peanut butter recipes</a:t>
                      </a:r>
                    </a:p>
                  </a:txBody>
                  <a:tcPr>
                    <a:solidFill>
                      <a:srgbClr val="E7EBF5"/>
                    </a:solidFill>
                  </a:tcPr>
                </a:tc>
                <a:tc>
                  <a:txBody>
                    <a:bodyPr/>
                    <a:lstStyle/>
                    <a:p>
                      <a:pPr algn="ctr"/>
                      <a:r>
                        <a:rPr lang="en-US" sz="1500" dirty="0" smtClean="0">
                          <a:latin typeface="Times New Roman" pitchFamily="18" charset="0"/>
                          <a:cs typeface="Times New Roman" pitchFamily="18" charset="0"/>
                        </a:rPr>
                        <a:t>x</a:t>
                      </a:r>
                      <a:endParaRPr lang="en-US" sz="1500" dirty="0">
                        <a:latin typeface="Times New Roman" pitchFamily="18" charset="0"/>
                        <a:cs typeface="Times New Roman" pitchFamily="18" charset="0"/>
                      </a:endParaRPr>
                    </a:p>
                  </a:txBody>
                  <a:tcPr>
                    <a:solidFill>
                      <a:srgbClr val="E7EBF5"/>
                    </a:solidFill>
                  </a:tcPr>
                </a:tc>
                <a:tc>
                  <a:txBody>
                    <a:bodyPr/>
                    <a:lstStyle/>
                    <a:p>
                      <a:pPr algn="ctr"/>
                      <a:r>
                        <a:rPr lang="en-US" sz="1500" dirty="0" smtClean="0">
                          <a:latin typeface="Times New Roman" pitchFamily="18" charset="0"/>
                          <a:cs typeface="Times New Roman" pitchFamily="18" charset="0"/>
                        </a:rPr>
                        <a:t>x</a:t>
                      </a:r>
                      <a:endParaRPr lang="en-US" sz="1500" dirty="0">
                        <a:latin typeface="Times New Roman" pitchFamily="18" charset="0"/>
                        <a:cs typeface="Times New Roman" pitchFamily="18" charset="0"/>
                      </a:endParaRPr>
                    </a:p>
                  </a:txBody>
                  <a:tcPr>
                    <a:solidFill>
                      <a:srgbClr val="E7EBF5"/>
                    </a:solidFill>
                  </a:tcPr>
                </a:tc>
              </a:tr>
              <a:tr h="290576">
                <a:tc>
                  <a:txBody>
                    <a:bodyPr/>
                    <a:lstStyle/>
                    <a:p>
                      <a:r>
                        <a:rPr lang="en-US" sz="1500" dirty="0" smtClean="0">
                          <a:latin typeface="Times New Roman" pitchFamily="18" charset="0"/>
                          <a:cs typeface="Times New Roman" pitchFamily="18" charset="0"/>
                        </a:rPr>
                        <a:t>1/22/2011</a:t>
                      </a:r>
                      <a:r>
                        <a:rPr lang="en-US" sz="1500" baseline="0" dirty="0" smtClean="0">
                          <a:latin typeface="Times New Roman" pitchFamily="18" charset="0"/>
                          <a:cs typeface="Times New Roman" pitchFamily="18" charset="0"/>
                        </a:rPr>
                        <a:t> 3:15pm</a:t>
                      </a:r>
                      <a:endParaRPr lang="en-US" sz="1500" dirty="0">
                        <a:latin typeface="Times New Roman" pitchFamily="18" charset="0"/>
                        <a:cs typeface="Times New Roman" pitchFamily="18" charset="0"/>
                      </a:endParaRPr>
                    </a:p>
                  </a:txBody>
                  <a:tcPr>
                    <a:solidFill>
                      <a:srgbClr val="E7EBF5"/>
                    </a:solidFill>
                  </a:tcPr>
                </a:tc>
                <a:tc>
                  <a:txBody>
                    <a:bodyPr/>
                    <a:lstStyle/>
                    <a:p>
                      <a:r>
                        <a:rPr lang="en-US" sz="1500" dirty="0" err="1" smtClean="0">
                          <a:latin typeface="Times New Roman" pitchFamily="18" charset="0"/>
                          <a:cs typeface="Times New Roman" pitchFamily="18" charset="0"/>
                        </a:rPr>
                        <a:t>nyc</a:t>
                      </a:r>
                      <a:r>
                        <a:rPr lang="en-US" sz="1500" dirty="0" smtClean="0">
                          <a:latin typeface="Times New Roman" pitchFamily="18" charset="0"/>
                          <a:cs typeface="Times New Roman" pitchFamily="18" charset="0"/>
                        </a:rPr>
                        <a:t> 10-day weather forecast</a:t>
                      </a:r>
                      <a:endParaRPr lang="en-US" sz="1500" dirty="0">
                        <a:latin typeface="Times New Roman" pitchFamily="18" charset="0"/>
                        <a:cs typeface="Times New Roman" pitchFamily="18" charset="0"/>
                      </a:endParaRPr>
                    </a:p>
                  </a:txBody>
                  <a:tcPr>
                    <a:solidFill>
                      <a:srgbClr val="E7EBF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latin typeface="Times New Roman" pitchFamily="18" charset="0"/>
                          <a:cs typeface="Times New Roman" pitchFamily="18" charset="0"/>
                        </a:rPr>
                        <a:t>weather </a:t>
                      </a:r>
                      <a:r>
                        <a:rPr lang="en-US" sz="1500" dirty="0" err="1" smtClean="0">
                          <a:latin typeface="Times New Roman" pitchFamily="18" charset="0"/>
                          <a:cs typeface="Times New Roman" pitchFamily="18" charset="0"/>
                        </a:rPr>
                        <a:t>nyc</a:t>
                      </a:r>
                      <a:endParaRPr lang="en-US" sz="1500" dirty="0" smtClean="0">
                        <a:latin typeface="Times New Roman" pitchFamily="18" charset="0"/>
                        <a:cs typeface="Times New Roman" pitchFamily="18" charset="0"/>
                      </a:endParaRPr>
                    </a:p>
                  </a:txBody>
                  <a:tcPr>
                    <a:solidFill>
                      <a:srgbClr val="E7EBF5"/>
                    </a:solidFill>
                  </a:tcPr>
                </a:tc>
                <a:tc>
                  <a:txBody>
                    <a:bodyPr/>
                    <a:lstStyle/>
                    <a:p>
                      <a:pPr algn="ctr"/>
                      <a:endParaRPr lang="en-US" sz="1500" dirty="0">
                        <a:latin typeface="Times New Roman" pitchFamily="18" charset="0"/>
                        <a:cs typeface="Times New Roman" pitchFamily="18" charset="0"/>
                      </a:endParaRPr>
                    </a:p>
                  </a:txBody>
                  <a:tcPr>
                    <a:solidFill>
                      <a:srgbClr val="E7EBF5"/>
                    </a:solidFill>
                  </a:tcPr>
                </a:tc>
                <a:tc>
                  <a:txBody>
                    <a:bodyPr/>
                    <a:lstStyle/>
                    <a:p>
                      <a:pPr algn="ctr"/>
                      <a:endParaRPr lang="en-US" sz="1500" dirty="0">
                        <a:latin typeface="Times New Roman" pitchFamily="18" charset="0"/>
                        <a:cs typeface="Times New Roman" pitchFamily="18" charset="0"/>
                      </a:endParaRPr>
                    </a:p>
                  </a:txBody>
                  <a:tcPr>
                    <a:solidFill>
                      <a:srgbClr val="E7EBF5"/>
                    </a:solidFill>
                  </a:tcPr>
                </a:tc>
              </a:tr>
              <a:tr h="290576">
                <a:tc>
                  <a:txBody>
                    <a:bodyPr/>
                    <a:lstStyle/>
                    <a:p>
                      <a:r>
                        <a:rPr lang="en-US" sz="1500" dirty="0" smtClean="0">
                          <a:latin typeface="Times New Roman" pitchFamily="18" charset="0"/>
                          <a:cs typeface="Times New Roman" pitchFamily="18" charset="0"/>
                        </a:rPr>
                        <a:t>1/22/2011 3:16pm</a:t>
                      </a:r>
                      <a:endParaRPr lang="en-US" sz="1500" dirty="0">
                        <a:latin typeface="Times New Roman" pitchFamily="18" charset="0"/>
                        <a:cs typeface="Times New Roman" pitchFamily="18" charset="0"/>
                      </a:endParaRPr>
                    </a:p>
                  </a:txBody>
                  <a:tcPr>
                    <a:solidFill>
                      <a:srgbClr val="E7EBF5"/>
                    </a:solidFill>
                  </a:tcPr>
                </a:tc>
                <a:tc>
                  <a:txBody>
                    <a:bodyPr/>
                    <a:lstStyle/>
                    <a:p>
                      <a:r>
                        <a:rPr lang="en-US" sz="1500" dirty="0" err="1" smtClean="0">
                          <a:latin typeface="Times New Roman" pitchFamily="18" charset="0"/>
                          <a:cs typeface="Times New Roman" pitchFamily="18" charset="0"/>
                        </a:rPr>
                        <a:t>pb&amp;j</a:t>
                      </a:r>
                      <a:endParaRPr lang="en-US" sz="1500" dirty="0">
                        <a:latin typeface="Times New Roman" pitchFamily="18" charset="0"/>
                        <a:cs typeface="Times New Roman" pitchFamily="18" charset="0"/>
                      </a:endParaRPr>
                    </a:p>
                  </a:txBody>
                  <a:tcPr>
                    <a:solidFill>
                      <a:srgbClr val="E7EBF5"/>
                    </a:solidFill>
                  </a:tcPr>
                </a:tc>
                <a:tc>
                  <a:txBody>
                    <a:bodyPr/>
                    <a:lstStyle/>
                    <a:p>
                      <a:endParaRPr lang="en-US" sz="1500" dirty="0">
                        <a:latin typeface="Times New Roman" pitchFamily="18" charset="0"/>
                        <a:cs typeface="Times New Roman" pitchFamily="18" charset="0"/>
                      </a:endParaRPr>
                    </a:p>
                  </a:txBody>
                  <a:tcPr>
                    <a:solidFill>
                      <a:srgbClr val="E7EBF5"/>
                    </a:solidFill>
                  </a:tcPr>
                </a:tc>
                <a:tc>
                  <a:txBody>
                    <a:bodyPr/>
                    <a:lstStyle/>
                    <a:p>
                      <a:pPr algn="ctr"/>
                      <a:endParaRPr lang="en-US" sz="1500" dirty="0">
                        <a:latin typeface="Times New Roman" pitchFamily="18" charset="0"/>
                        <a:cs typeface="Times New Roman" pitchFamily="18" charset="0"/>
                      </a:endParaRPr>
                    </a:p>
                  </a:txBody>
                  <a:tcPr>
                    <a:solidFill>
                      <a:srgbClr val="E7EBF5"/>
                    </a:solidFill>
                  </a:tcPr>
                </a:tc>
                <a:tc>
                  <a:txBody>
                    <a:bodyPr/>
                    <a:lstStyle/>
                    <a:p>
                      <a:pPr algn="ctr"/>
                      <a:r>
                        <a:rPr lang="en-US" sz="1500" dirty="0" smtClean="0">
                          <a:latin typeface="Times New Roman" pitchFamily="18" charset="0"/>
                          <a:cs typeface="Times New Roman" pitchFamily="18" charset="0"/>
                        </a:rPr>
                        <a:t>x</a:t>
                      </a:r>
                      <a:endParaRPr lang="en-US" sz="1500" dirty="0">
                        <a:latin typeface="Times New Roman" pitchFamily="18" charset="0"/>
                        <a:cs typeface="Times New Roman" pitchFamily="18" charset="0"/>
                      </a:endParaRPr>
                    </a:p>
                  </a:txBody>
                  <a:tcPr>
                    <a:solidFill>
                      <a:srgbClr val="E7EBF5"/>
                    </a:solidFill>
                  </a:tcPr>
                </a:tc>
              </a:tr>
              <a:tr h="290576">
                <a:tc>
                  <a:txBody>
                    <a:bodyPr/>
                    <a:lstStyle/>
                    <a:p>
                      <a:r>
                        <a:rPr lang="en-US" sz="1500" dirty="0" smtClean="0">
                          <a:latin typeface="Times New Roman" pitchFamily="18" charset="0"/>
                          <a:cs typeface="Times New Roman" pitchFamily="18" charset="0"/>
                        </a:rPr>
                        <a:t>1/22/2011 3:18pm</a:t>
                      </a:r>
                      <a:endParaRPr lang="en-US" sz="1500" dirty="0">
                        <a:latin typeface="Times New Roman" pitchFamily="18" charset="0"/>
                        <a:cs typeface="Times New Roman" pitchFamily="18" charset="0"/>
                      </a:endParaRPr>
                    </a:p>
                  </a:txBody>
                  <a:tcPr>
                    <a:solidFill>
                      <a:srgbClr val="E7EBF5"/>
                    </a:solidFill>
                  </a:tcPr>
                </a:tc>
                <a:tc>
                  <a:txBody>
                    <a:bodyPr/>
                    <a:lstStyle/>
                    <a:p>
                      <a:r>
                        <a:rPr lang="en-US" sz="1500" dirty="0" err="1" smtClean="0">
                          <a:latin typeface="Times New Roman" pitchFamily="18" charset="0"/>
                          <a:cs typeface="Times New Roman" pitchFamily="18" charset="0"/>
                        </a:rPr>
                        <a:t>fluffanutter</a:t>
                      </a:r>
                      <a:endParaRPr lang="en-US" sz="1500" dirty="0">
                        <a:latin typeface="Times New Roman" pitchFamily="18" charset="0"/>
                        <a:cs typeface="Times New Roman" pitchFamily="18" charset="0"/>
                      </a:endParaRPr>
                    </a:p>
                  </a:txBody>
                  <a:tcPr>
                    <a:solidFill>
                      <a:srgbClr val="E7EBF5"/>
                    </a:solidFill>
                  </a:tcPr>
                </a:tc>
                <a:tc>
                  <a:txBody>
                    <a:bodyPr/>
                    <a:lstStyle/>
                    <a:p>
                      <a:endParaRPr lang="en-US" sz="1500" dirty="0">
                        <a:latin typeface="Times New Roman" pitchFamily="18" charset="0"/>
                        <a:cs typeface="Times New Roman" pitchFamily="18" charset="0"/>
                      </a:endParaRPr>
                    </a:p>
                  </a:txBody>
                  <a:tcPr>
                    <a:solidFill>
                      <a:srgbClr val="E7EBF5"/>
                    </a:solidFill>
                  </a:tcPr>
                </a:tc>
                <a:tc>
                  <a:txBody>
                    <a:bodyPr/>
                    <a:lstStyle/>
                    <a:p>
                      <a:pPr algn="ctr"/>
                      <a:endParaRPr lang="en-US" sz="1500" dirty="0">
                        <a:latin typeface="Times New Roman" pitchFamily="18" charset="0"/>
                        <a:cs typeface="Times New Roman" pitchFamily="18" charset="0"/>
                      </a:endParaRPr>
                    </a:p>
                  </a:txBody>
                  <a:tcPr>
                    <a:solidFill>
                      <a:srgbClr val="E7EBF5"/>
                    </a:solidFill>
                  </a:tcPr>
                </a:tc>
                <a:tc>
                  <a:txBody>
                    <a:bodyPr/>
                    <a:lstStyle/>
                    <a:p>
                      <a:pPr algn="ctr"/>
                      <a:r>
                        <a:rPr lang="en-US" sz="1500" dirty="0" smtClean="0">
                          <a:latin typeface="Times New Roman" pitchFamily="18" charset="0"/>
                          <a:cs typeface="Times New Roman" pitchFamily="18" charset="0"/>
                        </a:rPr>
                        <a:t>x</a:t>
                      </a:r>
                      <a:endParaRPr lang="en-US" sz="1500" dirty="0">
                        <a:latin typeface="Times New Roman" pitchFamily="18" charset="0"/>
                        <a:cs typeface="Times New Roman" pitchFamily="18" charset="0"/>
                      </a:endParaRPr>
                    </a:p>
                  </a:txBody>
                  <a:tcPr>
                    <a:solidFill>
                      <a:srgbClr val="E7EBF5"/>
                    </a:solidFill>
                  </a:tcPr>
                </a:tc>
              </a:tr>
              <a:tr h="290576">
                <a:tc>
                  <a:txBody>
                    <a:bodyPr/>
                    <a:lstStyle/>
                    <a:p>
                      <a:r>
                        <a:rPr lang="en-US" sz="1500" dirty="0" smtClean="0">
                          <a:latin typeface="Times New Roman" pitchFamily="18" charset="0"/>
                          <a:cs typeface="Times New Roman" pitchFamily="18" charset="0"/>
                        </a:rPr>
                        <a:t>1/22/2011</a:t>
                      </a:r>
                      <a:r>
                        <a:rPr lang="en-US" sz="1500" baseline="0" dirty="0" smtClean="0">
                          <a:latin typeface="Times New Roman" pitchFamily="18" charset="0"/>
                          <a:cs typeface="Times New Roman" pitchFamily="18" charset="0"/>
                        </a:rPr>
                        <a:t> 3:19pm</a:t>
                      </a:r>
                      <a:endParaRPr lang="en-US" sz="1500" dirty="0">
                        <a:latin typeface="Times New Roman" pitchFamily="18" charset="0"/>
                        <a:cs typeface="Times New Roman" pitchFamily="18" charset="0"/>
                      </a:endParaRPr>
                    </a:p>
                  </a:txBody>
                  <a:tcPr>
                    <a:solidFill>
                      <a:srgbClr val="E7EBF5"/>
                    </a:solidFill>
                  </a:tcPr>
                </a:tc>
                <a:tc>
                  <a:txBody>
                    <a:bodyPr/>
                    <a:lstStyle/>
                    <a:p>
                      <a:r>
                        <a:rPr lang="en-US" sz="1500" dirty="0" err="1" smtClean="0">
                          <a:latin typeface="Times New Roman" pitchFamily="18" charset="0"/>
                          <a:cs typeface="Times New Roman" pitchFamily="18" charset="0"/>
                        </a:rPr>
                        <a:t>fluffernutter</a:t>
                      </a:r>
                      <a:endParaRPr lang="en-US" sz="1500" dirty="0">
                        <a:latin typeface="Times New Roman" pitchFamily="18" charset="0"/>
                        <a:cs typeface="Times New Roman" pitchFamily="18" charset="0"/>
                      </a:endParaRPr>
                    </a:p>
                  </a:txBody>
                  <a:tcPr>
                    <a:solidFill>
                      <a:srgbClr val="E7EBF5"/>
                    </a:solidFill>
                  </a:tcPr>
                </a:tc>
                <a:tc>
                  <a:txBody>
                    <a:bodyPr/>
                    <a:lstStyle/>
                    <a:p>
                      <a:endParaRPr lang="en-US" sz="1500" dirty="0">
                        <a:latin typeface="Times New Roman" pitchFamily="18" charset="0"/>
                        <a:cs typeface="Times New Roman" pitchFamily="18" charset="0"/>
                      </a:endParaRPr>
                    </a:p>
                  </a:txBody>
                  <a:tcPr>
                    <a:solidFill>
                      <a:srgbClr val="E7EBF5"/>
                    </a:solidFill>
                  </a:tcPr>
                </a:tc>
                <a:tc>
                  <a:txBody>
                    <a:bodyPr/>
                    <a:lstStyle/>
                    <a:p>
                      <a:pPr algn="ctr"/>
                      <a:endParaRPr lang="en-US" sz="1500" dirty="0">
                        <a:latin typeface="Times New Roman" pitchFamily="18" charset="0"/>
                        <a:cs typeface="Times New Roman" pitchFamily="18" charset="0"/>
                      </a:endParaRPr>
                    </a:p>
                  </a:txBody>
                  <a:tcPr>
                    <a:solidFill>
                      <a:srgbClr val="E7EBF5"/>
                    </a:solidFill>
                  </a:tcPr>
                </a:tc>
                <a:tc>
                  <a:txBody>
                    <a:bodyPr/>
                    <a:lstStyle/>
                    <a:p>
                      <a:pPr algn="ctr"/>
                      <a:r>
                        <a:rPr lang="en-US" sz="1500" dirty="0" smtClean="0">
                          <a:latin typeface="Times New Roman" pitchFamily="18" charset="0"/>
                          <a:cs typeface="Times New Roman" pitchFamily="18" charset="0"/>
                        </a:rPr>
                        <a:t>x</a:t>
                      </a:r>
                      <a:endParaRPr lang="en-US" sz="1500" dirty="0">
                        <a:latin typeface="Times New Roman" pitchFamily="18" charset="0"/>
                        <a:cs typeface="Times New Roman" pitchFamily="18" charset="0"/>
                      </a:endParaRPr>
                    </a:p>
                  </a:txBody>
                  <a:tcPr>
                    <a:solidFill>
                      <a:srgbClr val="E7EBF5"/>
                    </a:solidFill>
                  </a:tcPr>
                </a:tc>
              </a:tr>
              <a:tr h="290576">
                <a:tc>
                  <a:txBody>
                    <a:bodyPr/>
                    <a:lstStyle/>
                    <a:p>
                      <a:r>
                        <a:rPr lang="en-US" sz="1500" dirty="0" smtClean="0">
                          <a:latin typeface="Times New Roman" pitchFamily="18" charset="0"/>
                          <a:cs typeface="Times New Roman" pitchFamily="18" charset="0"/>
                        </a:rPr>
                        <a:t>1/22/2011</a:t>
                      </a:r>
                      <a:r>
                        <a:rPr lang="en-US" sz="1500" baseline="0" dirty="0" smtClean="0">
                          <a:latin typeface="Times New Roman" pitchFamily="18" charset="0"/>
                          <a:cs typeface="Times New Roman" pitchFamily="18" charset="0"/>
                        </a:rPr>
                        <a:t> 6:15pm</a:t>
                      </a:r>
                      <a:endParaRPr lang="en-US" sz="1500" dirty="0">
                        <a:latin typeface="Times New Roman" pitchFamily="18" charset="0"/>
                        <a:cs typeface="Times New Roman" pitchFamily="18" charset="0"/>
                      </a:endParaRPr>
                    </a:p>
                  </a:txBody>
                  <a:tcPr>
                    <a:solidFill>
                      <a:srgbClr val="CCD5EA"/>
                    </a:solidFill>
                  </a:tcPr>
                </a:tc>
                <a:tc>
                  <a:txBody>
                    <a:bodyPr/>
                    <a:lstStyle/>
                    <a:p>
                      <a:r>
                        <a:rPr lang="en-US" sz="1500" dirty="0" err="1" smtClean="0">
                          <a:latin typeface="Times New Roman" pitchFamily="18" charset="0"/>
                          <a:cs typeface="Times New Roman" pitchFamily="18" charset="0"/>
                        </a:rPr>
                        <a:t>sigir</a:t>
                      </a:r>
                      <a:r>
                        <a:rPr lang="en-US" sz="1500" dirty="0" smtClean="0">
                          <a:latin typeface="Times New Roman" pitchFamily="18" charset="0"/>
                          <a:cs typeface="Times New Roman" pitchFamily="18" charset="0"/>
                        </a:rPr>
                        <a:t> 2011</a:t>
                      </a:r>
                      <a:endParaRPr lang="en-US" sz="1500" dirty="0">
                        <a:latin typeface="Times New Roman" pitchFamily="18" charset="0"/>
                        <a:cs typeface="Times New Roman" pitchFamily="18" charset="0"/>
                      </a:endParaRPr>
                    </a:p>
                  </a:txBody>
                  <a:tcPr>
                    <a:solidFill>
                      <a:srgbClr val="CCD5EA"/>
                    </a:solidFill>
                  </a:tcPr>
                </a:tc>
                <a:tc>
                  <a:txBody>
                    <a:bodyPr/>
                    <a:lstStyle/>
                    <a:p>
                      <a:r>
                        <a:rPr lang="en-US" sz="1500" dirty="0" err="1" smtClean="0">
                          <a:latin typeface="Times New Roman" pitchFamily="18" charset="0"/>
                          <a:cs typeface="Times New Roman" pitchFamily="18" charset="0"/>
                        </a:rPr>
                        <a:t>sigir</a:t>
                      </a:r>
                      <a:r>
                        <a:rPr lang="en-US" sz="1500" dirty="0" smtClean="0">
                          <a:latin typeface="Times New Roman" pitchFamily="18" charset="0"/>
                          <a:cs typeface="Times New Roman" pitchFamily="18" charset="0"/>
                        </a:rPr>
                        <a:t> 2011</a:t>
                      </a:r>
                      <a:endParaRPr lang="en-US" sz="1500" dirty="0">
                        <a:latin typeface="Times New Roman" pitchFamily="18" charset="0"/>
                        <a:cs typeface="Times New Roman" pitchFamily="18" charset="0"/>
                      </a:endParaRPr>
                    </a:p>
                  </a:txBody>
                  <a:tcPr>
                    <a:solidFill>
                      <a:srgbClr val="CCD5EA"/>
                    </a:solidFill>
                  </a:tcPr>
                </a:tc>
                <a:tc>
                  <a:txBody>
                    <a:bodyPr/>
                    <a:lstStyle/>
                    <a:p>
                      <a:pPr algn="ctr"/>
                      <a:endParaRPr lang="en-US" sz="1500" dirty="0">
                        <a:latin typeface="Times New Roman" pitchFamily="18" charset="0"/>
                        <a:cs typeface="Times New Roman" pitchFamily="18" charset="0"/>
                      </a:endParaRPr>
                    </a:p>
                  </a:txBody>
                  <a:tcPr>
                    <a:solidFill>
                      <a:srgbClr val="CCD5EA"/>
                    </a:solidFill>
                  </a:tcPr>
                </a:tc>
                <a:tc>
                  <a:txBody>
                    <a:bodyPr/>
                    <a:lstStyle/>
                    <a:p>
                      <a:pPr algn="ctr"/>
                      <a:endParaRPr lang="en-US" sz="1500" dirty="0">
                        <a:latin typeface="Times New Roman" pitchFamily="18" charset="0"/>
                        <a:cs typeface="Times New Roman" pitchFamily="18" charset="0"/>
                      </a:endParaRPr>
                    </a:p>
                  </a:txBody>
                  <a:tcPr>
                    <a:solidFill>
                      <a:srgbClr val="CCD5EA"/>
                    </a:solidFill>
                  </a:tcPr>
                </a:tc>
              </a:tr>
              <a:tr h="290576">
                <a:tc>
                  <a:txBody>
                    <a:bodyPr/>
                    <a:lstStyle/>
                    <a:p>
                      <a:r>
                        <a:rPr lang="en-US" sz="1500" dirty="0" smtClean="0">
                          <a:latin typeface="Times New Roman" pitchFamily="18" charset="0"/>
                          <a:cs typeface="Times New Roman" pitchFamily="18" charset="0"/>
                        </a:rPr>
                        <a:t>1/22/2011 6:17pm</a:t>
                      </a:r>
                      <a:endParaRPr lang="en-US" sz="1500" dirty="0">
                        <a:latin typeface="Times New Roman" pitchFamily="18" charset="0"/>
                        <a:cs typeface="Times New Roman" pitchFamily="18" charset="0"/>
                      </a:endParaRPr>
                    </a:p>
                  </a:txBody>
                  <a:tcPr>
                    <a:solidFill>
                      <a:srgbClr val="CCD5EA"/>
                    </a:solidFill>
                  </a:tcPr>
                </a:tc>
                <a:tc>
                  <a:txBody>
                    <a:bodyPr/>
                    <a:lstStyle/>
                    <a:p>
                      <a:r>
                        <a:rPr lang="en-US" sz="1500" dirty="0" err="1" smtClean="0">
                          <a:latin typeface="Times New Roman" pitchFamily="18" charset="0"/>
                          <a:cs typeface="Times New Roman" pitchFamily="18" charset="0"/>
                        </a:rPr>
                        <a:t>sigir</a:t>
                      </a:r>
                      <a:r>
                        <a:rPr lang="en-US" sz="1500" dirty="0" smtClean="0">
                          <a:latin typeface="Times New Roman" pitchFamily="18" charset="0"/>
                          <a:cs typeface="Times New Roman" pitchFamily="18" charset="0"/>
                        </a:rPr>
                        <a:t> 2010 schedule </a:t>
                      </a:r>
                      <a:endParaRPr lang="en-US" sz="1500" dirty="0">
                        <a:latin typeface="Times New Roman" pitchFamily="18" charset="0"/>
                        <a:cs typeface="Times New Roman" pitchFamily="18" charset="0"/>
                      </a:endParaRPr>
                    </a:p>
                  </a:txBody>
                  <a:tcPr>
                    <a:solidFill>
                      <a:srgbClr val="CCD5EA"/>
                    </a:solidFill>
                  </a:tcPr>
                </a:tc>
                <a:tc>
                  <a:txBody>
                    <a:bodyPr/>
                    <a:lstStyle/>
                    <a:p>
                      <a:r>
                        <a:rPr lang="en-US" sz="1500" dirty="0" err="1" smtClean="0">
                          <a:latin typeface="Times New Roman" pitchFamily="18" charset="0"/>
                          <a:cs typeface="Times New Roman" pitchFamily="18" charset="0"/>
                        </a:rPr>
                        <a:t>sigir</a:t>
                      </a:r>
                      <a:r>
                        <a:rPr lang="en-US" sz="1500" dirty="0" smtClean="0">
                          <a:latin typeface="Times New Roman" pitchFamily="18" charset="0"/>
                          <a:cs typeface="Times New Roman" pitchFamily="18" charset="0"/>
                        </a:rPr>
                        <a:t> 2011</a:t>
                      </a:r>
                      <a:endParaRPr lang="en-US" sz="1500" dirty="0">
                        <a:latin typeface="Times New Roman" pitchFamily="18" charset="0"/>
                        <a:cs typeface="Times New Roman" pitchFamily="18" charset="0"/>
                      </a:endParaRPr>
                    </a:p>
                  </a:txBody>
                  <a:tcPr>
                    <a:solidFill>
                      <a:srgbClr val="CCD5EA"/>
                    </a:solidFill>
                  </a:tcPr>
                </a:tc>
                <a:tc>
                  <a:txBody>
                    <a:bodyPr/>
                    <a:lstStyle/>
                    <a:p>
                      <a:pPr algn="ctr"/>
                      <a:endParaRPr lang="en-US" sz="1500" dirty="0">
                        <a:latin typeface="Times New Roman" pitchFamily="18" charset="0"/>
                        <a:cs typeface="Times New Roman" pitchFamily="18" charset="0"/>
                      </a:endParaRPr>
                    </a:p>
                  </a:txBody>
                  <a:tcPr>
                    <a:solidFill>
                      <a:srgbClr val="CCD5EA"/>
                    </a:solidFill>
                  </a:tcPr>
                </a:tc>
                <a:tc>
                  <a:txBody>
                    <a:bodyPr/>
                    <a:lstStyle/>
                    <a:p>
                      <a:pPr algn="ctr"/>
                      <a:endParaRPr lang="en-US" sz="1500" dirty="0">
                        <a:latin typeface="Times New Roman" pitchFamily="18" charset="0"/>
                        <a:cs typeface="Times New Roman" pitchFamily="18" charset="0"/>
                      </a:endParaRPr>
                    </a:p>
                  </a:txBody>
                  <a:tcPr>
                    <a:solidFill>
                      <a:srgbClr val="CCD5EA"/>
                    </a:solidFill>
                  </a:tcPr>
                </a:tc>
              </a:tr>
              <a:tr h="290576">
                <a:tc>
                  <a:txBody>
                    <a:bodyPr/>
                    <a:lstStyle/>
                    <a:p>
                      <a:r>
                        <a:rPr lang="en-US" sz="1500" dirty="0" smtClean="0">
                          <a:latin typeface="Times New Roman" pitchFamily="18" charset="0"/>
                          <a:cs typeface="Times New Roman" pitchFamily="18" charset="0"/>
                        </a:rPr>
                        <a:t>1/23/2011 3:17pm</a:t>
                      </a:r>
                      <a:endParaRPr lang="en-US" sz="1500" dirty="0">
                        <a:latin typeface="Times New Roman" pitchFamily="18" charset="0"/>
                        <a:cs typeface="Times New Roman" pitchFamily="18" charset="0"/>
                      </a:endParaRPr>
                    </a:p>
                  </a:txBody>
                  <a:tcPr>
                    <a:solidFill>
                      <a:srgbClr val="E7EBF5"/>
                    </a:solidFill>
                  </a:tcPr>
                </a:tc>
                <a:tc>
                  <a:txBody>
                    <a:bodyPr/>
                    <a:lstStyle/>
                    <a:p>
                      <a:r>
                        <a:rPr lang="en-US" sz="1500" dirty="0" err="1" smtClean="0">
                          <a:latin typeface="Times New Roman" pitchFamily="18" charset="0"/>
                          <a:cs typeface="Times New Roman" pitchFamily="18" charset="0"/>
                        </a:rPr>
                        <a:t>nytimes</a:t>
                      </a:r>
                      <a:endParaRPr lang="en-US" sz="1500" dirty="0">
                        <a:latin typeface="Times New Roman" pitchFamily="18" charset="0"/>
                        <a:cs typeface="Times New Roman" pitchFamily="18" charset="0"/>
                      </a:endParaRPr>
                    </a:p>
                  </a:txBody>
                  <a:tcPr>
                    <a:solidFill>
                      <a:srgbClr val="E7EBF5"/>
                    </a:solidFill>
                  </a:tcPr>
                </a:tc>
                <a:tc>
                  <a:txBody>
                    <a:bodyPr/>
                    <a:lstStyle/>
                    <a:p>
                      <a:endParaRPr lang="en-US" sz="1500" dirty="0">
                        <a:latin typeface="Times New Roman" pitchFamily="18" charset="0"/>
                        <a:cs typeface="Times New Roman" pitchFamily="18" charset="0"/>
                      </a:endParaRPr>
                    </a:p>
                  </a:txBody>
                  <a:tcPr>
                    <a:solidFill>
                      <a:srgbClr val="E7EBF5"/>
                    </a:solidFill>
                  </a:tcPr>
                </a:tc>
                <a:tc>
                  <a:txBody>
                    <a:bodyPr/>
                    <a:lstStyle/>
                    <a:p>
                      <a:pPr algn="ctr"/>
                      <a:endParaRPr lang="en-US" sz="1500" dirty="0">
                        <a:latin typeface="Times New Roman" pitchFamily="18" charset="0"/>
                        <a:cs typeface="Times New Roman" pitchFamily="18" charset="0"/>
                      </a:endParaRPr>
                    </a:p>
                  </a:txBody>
                  <a:tcPr>
                    <a:solidFill>
                      <a:srgbClr val="E7EBF5"/>
                    </a:solidFill>
                  </a:tcPr>
                </a:tc>
                <a:tc>
                  <a:txBody>
                    <a:bodyPr/>
                    <a:lstStyle/>
                    <a:p>
                      <a:pPr algn="ctr"/>
                      <a:endParaRPr lang="en-US" sz="1500" dirty="0">
                        <a:latin typeface="Times New Roman" pitchFamily="18" charset="0"/>
                        <a:cs typeface="Times New Roman" pitchFamily="18" charset="0"/>
                      </a:endParaRPr>
                    </a:p>
                  </a:txBody>
                  <a:tcPr>
                    <a:solidFill>
                      <a:srgbClr val="E7EBF5"/>
                    </a:solidFill>
                  </a:tcPr>
                </a:tc>
              </a:tr>
              <a:tr h="290576">
                <a:tc>
                  <a:txBody>
                    <a:bodyPr/>
                    <a:lstStyle/>
                    <a:p>
                      <a:r>
                        <a:rPr lang="en-US" sz="1500" dirty="0" smtClean="0">
                          <a:latin typeface="Times New Roman" pitchFamily="18" charset="0"/>
                          <a:cs typeface="Times New Roman" pitchFamily="18" charset="0"/>
                        </a:rPr>
                        <a:t>1/24/2011 3:00pm</a:t>
                      </a:r>
                      <a:endParaRPr lang="en-US" sz="1500" dirty="0">
                        <a:latin typeface="Times New Roman" pitchFamily="18" charset="0"/>
                        <a:cs typeface="Times New Roman" pitchFamily="18" charset="0"/>
                      </a:endParaRPr>
                    </a:p>
                  </a:txBody>
                  <a:tcPr>
                    <a:solidFill>
                      <a:srgbClr val="CCD5EA"/>
                    </a:solidFill>
                  </a:tcPr>
                </a:tc>
                <a:tc>
                  <a:txBody>
                    <a:bodyPr/>
                    <a:lstStyle/>
                    <a:p>
                      <a:r>
                        <a:rPr lang="en-US" sz="1500" dirty="0" smtClean="0">
                          <a:latin typeface="Times New Roman" pitchFamily="18" charset="0"/>
                          <a:cs typeface="Times New Roman" pitchFamily="18" charset="0"/>
                        </a:rPr>
                        <a:t>flight status united 123</a:t>
                      </a:r>
                      <a:endParaRPr lang="en-US" sz="1500" dirty="0">
                        <a:latin typeface="Times New Roman" pitchFamily="18" charset="0"/>
                        <a:cs typeface="Times New Roman" pitchFamily="18" charset="0"/>
                      </a:endParaRPr>
                    </a:p>
                  </a:txBody>
                  <a:tcPr>
                    <a:solidFill>
                      <a:srgbClr val="CCD5EA"/>
                    </a:solidFill>
                  </a:tcPr>
                </a:tc>
                <a:tc>
                  <a:txBody>
                    <a:bodyPr/>
                    <a:lstStyle/>
                    <a:p>
                      <a:endParaRPr lang="en-US" sz="1500" dirty="0">
                        <a:latin typeface="Times New Roman" pitchFamily="18" charset="0"/>
                        <a:cs typeface="Times New Roman" pitchFamily="18" charset="0"/>
                      </a:endParaRPr>
                    </a:p>
                  </a:txBody>
                  <a:tcPr>
                    <a:solidFill>
                      <a:srgbClr val="CCD5EA"/>
                    </a:solidFill>
                  </a:tcPr>
                </a:tc>
                <a:tc>
                  <a:txBody>
                    <a:bodyPr/>
                    <a:lstStyle/>
                    <a:p>
                      <a:pPr algn="ctr"/>
                      <a:endParaRPr lang="en-US" sz="1500" dirty="0">
                        <a:latin typeface="Times New Roman" pitchFamily="18" charset="0"/>
                        <a:cs typeface="Times New Roman" pitchFamily="18" charset="0"/>
                      </a:endParaRPr>
                    </a:p>
                  </a:txBody>
                  <a:tcPr>
                    <a:solidFill>
                      <a:srgbClr val="CCD5EA"/>
                    </a:solidFill>
                  </a:tcPr>
                </a:tc>
                <a:tc>
                  <a:txBody>
                    <a:bodyPr/>
                    <a:lstStyle/>
                    <a:p>
                      <a:pPr algn="ctr"/>
                      <a:endParaRPr lang="en-US" sz="1500" dirty="0">
                        <a:latin typeface="Times New Roman" pitchFamily="18" charset="0"/>
                        <a:cs typeface="Times New Roman" pitchFamily="18" charset="0"/>
                      </a:endParaRPr>
                    </a:p>
                  </a:txBody>
                  <a:tcPr>
                    <a:solidFill>
                      <a:srgbClr val="CCD5EA"/>
                    </a:solidFill>
                  </a:tcPr>
                </a:tc>
              </a:tr>
              <a:tr h="290576">
                <a:tc>
                  <a:txBody>
                    <a:bodyPr/>
                    <a:lstStyle/>
                    <a:p>
                      <a:r>
                        <a:rPr lang="en-US" sz="1500" dirty="0" smtClean="0">
                          <a:latin typeface="Times New Roman" pitchFamily="18" charset="0"/>
                          <a:cs typeface="Times New Roman" pitchFamily="18" charset="0"/>
                        </a:rPr>
                        <a:t>1/25/2011 3:29pm</a:t>
                      </a:r>
                      <a:endParaRPr lang="en-US" sz="1500" dirty="0">
                        <a:latin typeface="Times New Roman" pitchFamily="18" charset="0"/>
                        <a:cs typeface="Times New Roman" pitchFamily="18" charset="0"/>
                      </a:endParaRPr>
                    </a:p>
                  </a:txBody>
                  <a:tcPr>
                    <a:solidFill>
                      <a:srgbClr val="E7EBF5"/>
                    </a:solidFill>
                  </a:tcPr>
                </a:tc>
                <a:tc>
                  <a:txBody>
                    <a:bodyPr/>
                    <a:lstStyle/>
                    <a:p>
                      <a:r>
                        <a:rPr lang="en-US" sz="1500" dirty="0" err="1" smtClean="0">
                          <a:latin typeface="Times New Roman" pitchFamily="18" charset="0"/>
                          <a:cs typeface="Times New Roman" pitchFamily="18" charset="0"/>
                        </a:rPr>
                        <a:t>foodtv</a:t>
                      </a:r>
                      <a:endParaRPr lang="en-US" sz="1500" dirty="0">
                        <a:latin typeface="Times New Roman" pitchFamily="18" charset="0"/>
                        <a:cs typeface="Times New Roman" pitchFamily="18" charset="0"/>
                      </a:endParaRPr>
                    </a:p>
                  </a:txBody>
                  <a:tcPr>
                    <a:solidFill>
                      <a:srgbClr val="E7EBF5"/>
                    </a:solidFill>
                  </a:tcPr>
                </a:tc>
                <a:tc>
                  <a:txBody>
                    <a:bodyPr/>
                    <a:lstStyle/>
                    <a:p>
                      <a:endParaRPr lang="en-US" sz="1500" dirty="0">
                        <a:latin typeface="Times New Roman" pitchFamily="18" charset="0"/>
                        <a:cs typeface="Times New Roman" pitchFamily="18" charset="0"/>
                      </a:endParaRPr>
                    </a:p>
                  </a:txBody>
                  <a:tcPr>
                    <a:solidFill>
                      <a:srgbClr val="E7EBF5"/>
                    </a:solidFill>
                  </a:tcPr>
                </a:tc>
                <a:tc>
                  <a:txBody>
                    <a:bodyPr/>
                    <a:lstStyle/>
                    <a:p>
                      <a:pPr algn="ctr"/>
                      <a:endParaRPr lang="en-US" sz="1500" dirty="0">
                        <a:latin typeface="Times New Roman" pitchFamily="18" charset="0"/>
                        <a:cs typeface="Times New Roman" pitchFamily="18" charset="0"/>
                      </a:endParaRPr>
                    </a:p>
                  </a:txBody>
                  <a:tcPr>
                    <a:solidFill>
                      <a:srgbClr val="E7EBF5"/>
                    </a:solidFill>
                  </a:tcPr>
                </a:tc>
                <a:tc>
                  <a:txBody>
                    <a:bodyPr/>
                    <a:lstStyle/>
                    <a:p>
                      <a:pPr algn="ctr"/>
                      <a:r>
                        <a:rPr lang="en-US" sz="1500" dirty="0" smtClean="0">
                          <a:latin typeface="Times New Roman" pitchFamily="18" charset="0"/>
                          <a:cs typeface="Times New Roman" pitchFamily="18" charset="0"/>
                        </a:rPr>
                        <a:t>x</a:t>
                      </a:r>
                      <a:endParaRPr lang="en-US" sz="1500" dirty="0">
                        <a:latin typeface="Times New Roman" pitchFamily="18" charset="0"/>
                        <a:cs typeface="Times New Roman" pitchFamily="18" charset="0"/>
                      </a:endParaRPr>
                    </a:p>
                  </a:txBody>
                  <a:tcPr>
                    <a:solidFill>
                      <a:srgbClr val="E7EBF5"/>
                    </a:solidFill>
                  </a:tcPr>
                </a:tc>
              </a:tr>
              <a:tr h="290576">
                <a:tc>
                  <a:txBody>
                    <a:bodyPr/>
                    <a:lstStyle/>
                    <a:p>
                      <a:r>
                        <a:rPr lang="en-US" sz="1500" dirty="0" smtClean="0">
                          <a:latin typeface="Times New Roman" pitchFamily="18" charset="0"/>
                          <a:cs typeface="Times New Roman" pitchFamily="18" charset="0"/>
                        </a:rPr>
                        <a:t>1/25/2011 3:31pm</a:t>
                      </a:r>
                      <a:endParaRPr lang="en-US" sz="1500" dirty="0">
                        <a:latin typeface="Times New Roman" pitchFamily="18" charset="0"/>
                        <a:cs typeface="Times New Roman" pitchFamily="18" charset="0"/>
                      </a:endParaRPr>
                    </a:p>
                  </a:txBody>
                  <a:tcPr>
                    <a:solidFill>
                      <a:srgbClr val="E7EBF5"/>
                    </a:solidFill>
                  </a:tcPr>
                </a:tc>
                <a:tc>
                  <a:txBody>
                    <a:bodyPr/>
                    <a:lstStyle/>
                    <a:p>
                      <a:r>
                        <a:rPr lang="en-US" sz="1500" dirty="0" smtClean="0">
                          <a:latin typeface="Times New Roman" pitchFamily="18" charset="0"/>
                          <a:cs typeface="Times New Roman" pitchFamily="18" charset="0"/>
                        </a:rPr>
                        <a:t>famous </a:t>
                      </a:r>
                      <a:r>
                        <a:rPr lang="en-US" sz="1500" dirty="0" err="1" smtClean="0">
                          <a:latin typeface="Times New Roman" pitchFamily="18" charset="0"/>
                          <a:cs typeface="Times New Roman" pitchFamily="18" charset="0"/>
                        </a:rPr>
                        <a:t>pb&amp;j</a:t>
                      </a:r>
                      <a:r>
                        <a:rPr lang="en-US" sz="1500" dirty="0" smtClean="0">
                          <a:latin typeface="Times New Roman" pitchFamily="18" charset="0"/>
                          <a:cs typeface="Times New Roman" pitchFamily="18" charset="0"/>
                        </a:rPr>
                        <a:t> drop recipe</a:t>
                      </a:r>
                      <a:endParaRPr lang="en-US" sz="1500" dirty="0">
                        <a:latin typeface="Times New Roman" pitchFamily="18" charset="0"/>
                        <a:cs typeface="Times New Roman" pitchFamily="18" charset="0"/>
                      </a:endParaRPr>
                    </a:p>
                  </a:txBody>
                  <a:tcPr>
                    <a:solidFill>
                      <a:srgbClr val="E7EBF5"/>
                    </a:solidFill>
                  </a:tcPr>
                </a:tc>
                <a:tc>
                  <a:txBody>
                    <a:bodyPr/>
                    <a:lstStyle/>
                    <a:p>
                      <a:endParaRPr lang="en-US" sz="1500" dirty="0">
                        <a:latin typeface="Times New Roman" pitchFamily="18" charset="0"/>
                        <a:cs typeface="Times New Roman" pitchFamily="18" charset="0"/>
                      </a:endParaRPr>
                    </a:p>
                  </a:txBody>
                  <a:tcPr>
                    <a:solidFill>
                      <a:srgbClr val="E7EBF5"/>
                    </a:solidFill>
                  </a:tcPr>
                </a:tc>
                <a:tc>
                  <a:txBody>
                    <a:bodyPr/>
                    <a:lstStyle/>
                    <a:p>
                      <a:pPr algn="ctr"/>
                      <a:endParaRPr lang="en-US" sz="1500" dirty="0">
                        <a:latin typeface="Times New Roman" pitchFamily="18" charset="0"/>
                        <a:cs typeface="Times New Roman" pitchFamily="18" charset="0"/>
                      </a:endParaRPr>
                    </a:p>
                  </a:txBody>
                  <a:tcPr>
                    <a:solidFill>
                      <a:srgbClr val="E7EBF5"/>
                    </a:solidFill>
                  </a:tcPr>
                </a:tc>
                <a:tc>
                  <a:txBody>
                    <a:bodyPr/>
                    <a:lstStyle/>
                    <a:p>
                      <a:pPr algn="ctr"/>
                      <a:r>
                        <a:rPr lang="en-US" sz="1500" dirty="0" smtClean="0">
                          <a:latin typeface="Times New Roman" pitchFamily="18" charset="0"/>
                          <a:cs typeface="Times New Roman" pitchFamily="18" charset="0"/>
                        </a:rPr>
                        <a:t>x</a:t>
                      </a:r>
                      <a:endParaRPr lang="en-US" sz="1500" dirty="0">
                        <a:latin typeface="Times New Roman" pitchFamily="18" charset="0"/>
                        <a:cs typeface="Times New Roman" pitchFamily="18" charset="0"/>
                      </a:endParaRPr>
                    </a:p>
                  </a:txBody>
                  <a:tcPr>
                    <a:solidFill>
                      <a:srgbClr val="E7EBF5"/>
                    </a:solidFill>
                  </a:tcPr>
                </a:tc>
              </a:tr>
            </a:tbl>
          </a:graphicData>
        </a:graphic>
      </p:graphicFrame>
      <p:sp>
        <p:nvSpPr>
          <p:cNvPr id="2" name="Title 1"/>
          <p:cNvSpPr>
            <a:spLocks noGrp="1"/>
          </p:cNvSpPr>
          <p:nvPr>
            <p:ph type="title"/>
          </p:nvPr>
        </p:nvSpPr>
        <p:spPr>
          <a:xfrm>
            <a:off x="544284" y="304800"/>
            <a:ext cx="8229600" cy="1143000"/>
          </a:xfrm>
        </p:spPr>
        <p:txBody>
          <a:bodyPr/>
          <a:lstStyle/>
          <a:p>
            <a:r>
              <a:rPr lang="en-US" dirty="0" smtClean="0"/>
              <a:t>Labeling</a:t>
            </a:r>
            <a:endParaRPr lang="en-US" dirty="0"/>
          </a:p>
        </p:txBody>
      </p:sp>
      <p:sp>
        <p:nvSpPr>
          <p:cNvPr id="5" name="Slide Number Placeholder 4"/>
          <p:cNvSpPr>
            <a:spLocks noGrp="1"/>
          </p:cNvSpPr>
          <p:nvPr>
            <p:ph type="sldNum" sz="quarter" idx="12"/>
          </p:nvPr>
        </p:nvSpPr>
        <p:spPr/>
        <p:txBody>
          <a:bodyPr/>
          <a:lstStyle/>
          <a:p>
            <a:fld id="{7EDA07E0-340C-4D6B-9E13-9CA01CBB1DF0}" type="slidenum">
              <a:rPr lang="en-US" smtClean="0"/>
              <a:t>7</a:t>
            </a:fld>
            <a:endParaRPr lang="en-US" dirty="0"/>
          </a:p>
        </p:txBody>
      </p:sp>
      <p:sp useBgFill="1">
        <p:nvSpPr>
          <p:cNvPr id="12" name="Rectangle 11"/>
          <p:cNvSpPr/>
          <p:nvPr/>
        </p:nvSpPr>
        <p:spPr>
          <a:xfrm>
            <a:off x="8012723" y="1523997"/>
            <a:ext cx="2145322" cy="51698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971800" y="914400"/>
            <a:ext cx="5703278" cy="457200"/>
          </a:xfrm>
          <a:prstGeom prst="rect">
            <a:avLst/>
          </a:prstGeom>
          <a:solidFill>
            <a:srgbClr val="E7EBF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Focus on </a:t>
            </a:r>
            <a:r>
              <a:rPr lang="en-US" sz="1600" b="1" dirty="0" smtClean="0">
                <a:solidFill>
                  <a:schemeClr val="tx1"/>
                </a:solidFill>
              </a:rPr>
              <a:t>early dominant tasks</a:t>
            </a:r>
            <a:r>
              <a:rPr lang="en-US" sz="1600" dirty="0" smtClean="0">
                <a:solidFill>
                  <a:schemeClr val="tx1"/>
                </a:solidFill>
              </a:rPr>
              <a:t>: two distinct queries labeled with the same task in the first two days.</a:t>
            </a:r>
            <a:endParaRPr lang="en-US" sz="1600" dirty="0">
              <a:solidFill>
                <a:schemeClr val="tx1"/>
              </a:solidFill>
            </a:endParaRPr>
          </a:p>
        </p:txBody>
      </p:sp>
    </p:spTree>
    <p:extLst>
      <p:ext uri="{BB962C8B-B14F-4D97-AF65-F5344CB8AC3E}">
        <p14:creationId xmlns:p14="http://schemas.microsoft.com/office/powerpoint/2010/main" val="4010500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5519992"/>
              </p:ext>
            </p:extLst>
          </p:nvPr>
        </p:nvGraphicFramePr>
        <p:xfrm>
          <a:off x="174172" y="1530530"/>
          <a:ext cx="8839200" cy="5120640"/>
        </p:xfrm>
        <a:graphic>
          <a:graphicData uri="http://schemas.openxmlformats.org/drawingml/2006/table">
            <a:tbl>
              <a:tblPr firstRow="1" bandRow="1">
                <a:tableStyleId>{69CF1AB2-1976-4502-BF36-3FF5EA218861}</a:tableStyleId>
              </a:tblPr>
              <a:tblGrid>
                <a:gridCol w="1676399"/>
                <a:gridCol w="2873829"/>
                <a:gridCol w="2286000"/>
                <a:gridCol w="990600"/>
                <a:gridCol w="1012372"/>
              </a:tblGrid>
              <a:tr h="243840">
                <a:tc>
                  <a:txBody>
                    <a:bodyPr/>
                    <a:lstStyle/>
                    <a:p>
                      <a:pPr algn="ctr"/>
                      <a:r>
                        <a:rPr lang="en-US" sz="1500" dirty="0" smtClean="0">
                          <a:latin typeface="Times New Roman" pitchFamily="18" charset="0"/>
                          <a:cs typeface="Times New Roman" pitchFamily="18" charset="0"/>
                        </a:rPr>
                        <a:t>Time</a:t>
                      </a:r>
                      <a:endParaRPr lang="en-US" sz="1500" dirty="0">
                        <a:latin typeface="Times New Roman" pitchFamily="18" charset="0"/>
                        <a:cs typeface="Times New Roman" pitchFamily="18" charset="0"/>
                      </a:endParaRPr>
                    </a:p>
                  </a:txBody>
                  <a:tcPr/>
                </a:tc>
                <a:tc>
                  <a:txBody>
                    <a:bodyPr/>
                    <a:lstStyle/>
                    <a:p>
                      <a:pPr algn="ctr"/>
                      <a:r>
                        <a:rPr lang="en-US" sz="1500" dirty="0" smtClean="0">
                          <a:latin typeface="Times New Roman" pitchFamily="18" charset="0"/>
                          <a:cs typeface="Times New Roman" pitchFamily="18" charset="0"/>
                        </a:rPr>
                        <a:t>Query</a:t>
                      </a:r>
                      <a:endParaRPr lang="en-US" sz="1500" dirty="0">
                        <a:latin typeface="Times New Roman" pitchFamily="18" charset="0"/>
                        <a:cs typeface="Times New Roman" pitchFamily="18" charset="0"/>
                      </a:endParaRPr>
                    </a:p>
                  </a:txBody>
                  <a:tcPr/>
                </a:tc>
                <a:tc>
                  <a:txBody>
                    <a:bodyPr/>
                    <a:lstStyle/>
                    <a:p>
                      <a:pPr algn="ctr"/>
                      <a:r>
                        <a:rPr lang="en-US" sz="1500" dirty="0" smtClean="0">
                          <a:latin typeface="Times New Roman" pitchFamily="18" charset="0"/>
                          <a:cs typeface="Times New Roman" pitchFamily="18" charset="0"/>
                        </a:rPr>
                        <a:t>Automatic Label </a:t>
                      </a:r>
                      <a:endParaRPr lang="en-US" sz="1500" dirty="0">
                        <a:latin typeface="Times New Roman" pitchFamily="18" charset="0"/>
                        <a:cs typeface="Times New Roman" pitchFamily="18" charset="0"/>
                      </a:endParaRPr>
                    </a:p>
                  </a:txBody>
                  <a:tcPr/>
                </a:tc>
                <a:tc>
                  <a:txBody>
                    <a:bodyPr/>
                    <a:lstStyle/>
                    <a:p>
                      <a:pPr algn="ctr"/>
                      <a:r>
                        <a:rPr lang="en-US" sz="1500" dirty="0" err="1" smtClean="0">
                          <a:latin typeface="Times New Roman" pitchFamily="18" charset="0"/>
                          <a:cs typeface="Times New Roman" pitchFamily="18" charset="0"/>
                        </a:rPr>
                        <a:t>AutoDom</a:t>
                      </a:r>
                      <a:endParaRPr lang="en-US" sz="1500" dirty="0">
                        <a:latin typeface="Times New Roman" pitchFamily="18" charset="0"/>
                        <a:cs typeface="Times New Roman" pitchFamily="18" charset="0"/>
                      </a:endParaRPr>
                    </a:p>
                  </a:txBody>
                  <a:tcPr/>
                </a:tc>
                <a:tc>
                  <a:txBody>
                    <a:bodyPr/>
                    <a:lstStyle/>
                    <a:p>
                      <a:pPr algn="ctr"/>
                      <a:r>
                        <a:rPr lang="en-US" sz="1500" dirty="0" err="1" smtClean="0">
                          <a:latin typeface="Times New Roman" pitchFamily="18" charset="0"/>
                          <a:cs typeface="Times New Roman" pitchFamily="18" charset="0"/>
                        </a:rPr>
                        <a:t>HumDom</a:t>
                      </a:r>
                      <a:endParaRPr lang="en-US" sz="1500" dirty="0">
                        <a:latin typeface="Times New Roman" pitchFamily="18" charset="0"/>
                        <a:cs typeface="Times New Roman" pitchFamily="18" charset="0"/>
                      </a:endParaRPr>
                    </a:p>
                  </a:txBody>
                  <a:tcPr/>
                </a:tc>
              </a:tr>
              <a:tr h="243840">
                <a:tc>
                  <a:txBody>
                    <a:bodyPr/>
                    <a:lstStyle/>
                    <a:p>
                      <a:r>
                        <a:rPr lang="en-US" sz="1500" dirty="0" smtClean="0">
                          <a:latin typeface="Times New Roman" pitchFamily="18" charset="0"/>
                          <a:cs typeface="Times New Roman" pitchFamily="18" charset="0"/>
                        </a:rPr>
                        <a:t>1/22/2011 1:10pm</a:t>
                      </a:r>
                      <a:endParaRPr lang="en-US" sz="1500" dirty="0">
                        <a:latin typeface="Times New Roman" pitchFamily="18" charset="0"/>
                        <a:cs typeface="Times New Roman" pitchFamily="18" charset="0"/>
                      </a:endParaRPr>
                    </a:p>
                  </a:txBody>
                  <a:tcPr>
                    <a:solidFill>
                      <a:srgbClr val="CCD5EA"/>
                    </a:solidFill>
                  </a:tcPr>
                </a:tc>
                <a:tc>
                  <a:txBody>
                    <a:bodyPr/>
                    <a:lstStyle/>
                    <a:p>
                      <a:r>
                        <a:rPr lang="en-US" sz="1500" dirty="0" smtClean="0">
                          <a:latin typeface="Times New Roman" pitchFamily="18" charset="0"/>
                          <a:cs typeface="Times New Roman" pitchFamily="18" charset="0"/>
                        </a:rPr>
                        <a:t>peanut butter recipes</a:t>
                      </a:r>
                      <a:endParaRPr lang="en-US" sz="1500" dirty="0">
                        <a:latin typeface="Times New Roman" pitchFamily="18" charset="0"/>
                        <a:cs typeface="Times New Roman" pitchFamily="18" charset="0"/>
                      </a:endParaRPr>
                    </a:p>
                  </a:txBody>
                  <a:tcPr>
                    <a:solidFill>
                      <a:srgbClr val="CCD5EA"/>
                    </a:solidFill>
                  </a:tcPr>
                </a:tc>
                <a:tc>
                  <a:txBody>
                    <a:bodyPr/>
                    <a:lstStyle/>
                    <a:p>
                      <a:r>
                        <a:rPr lang="en-US" sz="1500" dirty="0" smtClean="0">
                          <a:latin typeface="Times New Roman" pitchFamily="18" charset="0"/>
                          <a:cs typeface="Times New Roman" pitchFamily="18" charset="0"/>
                        </a:rPr>
                        <a:t>peanut butter recipes</a:t>
                      </a:r>
                      <a:endParaRPr lang="en-US" sz="1500" dirty="0">
                        <a:latin typeface="Times New Roman" pitchFamily="18" charset="0"/>
                        <a:cs typeface="Times New Roman" pitchFamily="18" charset="0"/>
                      </a:endParaRPr>
                    </a:p>
                  </a:txBody>
                  <a:tcPr>
                    <a:solidFill>
                      <a:srgbClr val="CCD5EA"/>
                    </a:solidFill>
                  </a:tcPr>
                </a:tc>
                <a:tc>
                  <a:txBody>
                    <a:bodyPr/>
                    <a:lstStyle/>
                    <a:p>
                      <a:pPr algn="ctr"/>
                      <a:r>
                        <a:rPr lang="en-US" sz="1500" dirty="0" smtClean="0">
                          <a:latin typeface="Times New Roman" pitchFamily="18" charset="0"/>
                          <a:cs typeface="Times New Roman" pitchFamily="18" charset="0"/>
                        </a:rPr>
                        <a:t>x</a:t>
                      </a:r>
                      <a:endParaRPr lang="en-US" sz="1500" dirty="0">
                        <a:latin typeface="Times New Roman" pitchFamily="18" charset="0"/>
                        <a:cs typeface="Times New Roman" pitchFamily="18" charset="0"/>
                      </a:endParaRPr>
                    </a:p>
                  </a:txBody>
                  <a:tcPr>
                    <a:solidFill>
                      <a:srgbClr val="CCD5EA"/>
                    </a:solidFill>
                  </a:tcPr>
                </a:tc>
                <a:tc>
                  <a:txBody>
                    <a:bodyPr/>
                    <a:lstStyle/>
                    <a:p>
                      <a:pPr algn="ctr"/>
                      <a:r>
                        <a:rPr lang="en-US" sz="1500" dirty="0" smtClean="0">
                          <a:latin typeface="Times New Roman" pitchFamily="18" charset="0"/>
                          <a:cs typeface="Times New Roman" pitchFamily="18" charset="0"/>
                        </a:rPr>
                        <a:t>x</a:t>
                      </a:r>
                      <a:endParaRPr lang="en-US" sz="1500" dirty="0">
                        <a:latin typeface="Times New Roman" pitchFamily="18" charset="0"/>
                        <a:cs typeface="Times New Roman" pitchFamily="18" charset="0"/>
                      </a:endParaRPr>
                    </a:p>
                  </a:txBody>
                  <a:tcPr>
                    <a:solidFill>
                      <a:srgbClr val="CCD5EA"/>
                    </a:solidFill>
                  </a:tcPr>
                </a:tc>
              </a:tr>
              <a:tr h="290576">
                <a:tc>
                  <a:txBody>
                    <a:bodyPr/>
                    <a:lstStyle/>
                    <a:p>
                      <a:r>
                        <a:rPr lang="en-US" sz="1500" dirty="0" smtClean="0">
                          <a:latin typeface="Times New Roman" pitchFamily="18" charset="0"/>
                          <a:cs typeface="Times New Roman" pitchFamily="18" charset="0"/>
                        </a:rPr>
                        <a:t>1/22/2011 1:13pm</a:t>
                      </a:r>
                      <a:endParaRPr lang="en-US" sz="1500" dirty="0">
                        <a:latin typeface="Times New Roman" pitchFamily="18" charset="0"/>
                        <a:cs typeface="Times New Roman" pitchFamily="18" charset="0"/>
                      </a:endParaRPr>
                    </a:p>
                  </a:txBody>
                  <a:tcPr>
                    <a:solidFill>
                      <a:srgbClr val="CCD5EA"/>
                    </a:solidFill>
                  </a:tcPr>
                </a:tc>
                <a:tc>
                  <a:txBody>
                    <a:bodyPr/>
                    <a:lstStyle/>
                    <a:p>
                      <a:r>
                        <a:rPr lang="en-US" sz="1500" dirty="0" smtClean="0">
                          <a:latin typeface="Times New Roman" pitchFamily="18" charset="0"/>
                          <a:cs typeface="Times New Roman" pitchFamily="18" charset="0"/>
                        </a:rPr>
                        <a:t>peanut</a:t>
                      </a:r>
                      <a:r>
                        <a:rPr lang="en-US" sz="1500" baseline="0" dirty="0" smtClean="0">
                          <a:latin typeface="Times New Roman" pitchFamily="18" charset="0"/>
                          <a:cs typeface="Times New Roman" pitchFamily="18" charset="0"/>
                        </a:rPr>
                        <a:t> butter cookies</a:t>
                      </a:r>
                      <a:endParaRPr lang="en-US" sz="1500" dirty="0">
                        <a:latin typeface="Times New Roman" pitchFamily="18" charset="0"/>
                        <a:cs typeface="Times New Roman" pitchFamily="18" charset="0"/>
                      </a:endParaRPr>
                    </a:p>
                  </a:txBody>
                  <a:tcPr>
                    <a:solidFill>
                      <a:srgbClr val="CCD5EA"/>
                    </a:solidFill>
                  </a:tcPr>
                </a:tc>
                <a:tc>
                  <a:txBody>
                    <a:bodyPr/>
                    <a:lstStyle/>
                    <a:p>
                      <a:r>
                        <a:rPr lang="en-US" sz="1500" dirty="0" smtClean="0">
                          <a:latin typeface="Times New Roman" pitchFamily="18" charset="0"/>
                          <a:cs typeface="Times New Roman" pitchFamily="18" charset="0"/>
                        </a:rPr>
                        <a:t>peanut butter recipes</a:t>
                      </a:r>
                      <a:endParaRPr lang="en-US" sz="1500" dirty="0">
                        <a:latin typeface="Times New Roman" pitchFamily="18" charset="0"/>
                        <a:cs typeface="Times New Roman" pitchFamily="18" charset="0"/>
                      </a:endParaRPr>
                    </a:p>
                  </a:txBody>
                  <a:tcPr>
                    <a:solidFill>
                      <a:srgbClr val="CCD5EA"/>
                    </a:solidFill>
                  </a:tcPr>
                </a:tc>
                <a:tc>
                  <a:txBody>
                    <a:bodyPr/>
                    <a:lstStyle/>
                    <a:p>
                      <a:pPr algn="ctr"/>
                      <a:r>
                        <a:rPr lang="en-US" sz="1500" dirty="0" smtClean="0">
                          <a:latin typeface="Times New Roman" pitchFamily="18" charset="0"/>
                          <a:cs typeface="Times New Roman" pitchFamily="18" charset="0"/>
                        </a:rPr>
                        <a:t>x</a:t>
                      </a:r>
                      <a:endParaRPr lang="en-US" sz="1500" dirty="0">
                        <a:latin typeface="Times New Roman" pitchFamily="18" charset="0"/>
                        <a:cs typeface="Times New Roman" pitchFamily="18" charset="0"/>
                      </a:endParaRPr>
                    </a:p>
                  </a:txBody>
                  <a:tcPr>
                    <a:solidFill>
                      <a:srgbClr val="CCD5EA"/>
                    </a:solidFill>
                  </a:tcPr>
                </a:tc>
                <a:tc>
                  <a:txBody>
                    <a:bodyPr/>
                    <a:lstStyle/>
                    <a:p>
                      <a:pPr algn="ctr"/>
                      <a:r>
                        <a:rPr lang="en-US" sz="1500" dirty="0" smtClean="0">
                          <a:latin typeface="Times New Roman" pitchFamily="18" charset="0"/>
                          <a:cs typeface="Times New Roman" pitchFamily="18" charset="0"/>
                        </a:rPr>
                        <a:t>x</a:t>
                      </a:r>
                      <a:endParaRPr lang="en-US" sz="1500" dirty="0">
                        <a:latin typeface="Times New Roman" pitchFamily="18" charset="0"/>
                        <a:cs typeface="Times New Roman" pitchFamily="18" charset="0"/>
                      </a:endParaRPr>
                    </a:p>
                  </a:txBody>
                  <a:tcPr>
                    <a:solidFill>
                      <a:srgbClr val="CCD5EA"/>
                    </a:solidFill>
                  </a:tcPr>
                </a:tc>
              </a:tr>
              <a:tr h="290576">
                <a:tc>
                  <a:txBody>
                    <a:bodyPr/>
                    <a:lstStyle/>
                    <a:p>
                      <a:r>
                        <a:rPr lang="en-US" sz="1500" dirty="0" smtClean="0">
                          <a:latin typeface="Times New Roman" pitchFamily="18" charset="0"/>
                          <a:cs typeface="Times New Roman" pitchFamily="18" charset="0"/>
                        </a:rPr>
                        <a:t>1/22/2011 1:25pm</a:t>
                      </a:r>
                      <a:endParaRPr lang="en-US" sz="1500" dirty="0">
                        <a:latin typeface="Times New Roman" pitchFamily="18" charset="0"/>
                        <a:cs typeface="Times New Roman" pitchFamily="18" charset="0"/>
                      </a:endParaRPr>
                    </a:p>
                  </a:txBody>
                  <a:tcPr>
                    <a:solidFill>
                      <a:srgbClr val="CCD5EA"/>
                    </a:solidFill>
                  </a:tcPr>
                </a:tc>
                <a:tc>
                  <a:txBody>
                    <a:bodyPr/>
                    <a:lstStyle/>
                    <a:p>
                      <a:r>
                        <a:rPr lang="en-US" sz="1500" dirty="0" smtClean="0">
                          <a:latin typeface="Times New Roman" pitchFamily="18" charset="0"/>
                          <a:cs typeface="Times New Roman" pitchFamily="18" charset="0"/>
                        </a:rPr>
                        <a:t>calories peanut butter cookies </a:t>
                      </a:r>
                      <a:endParaRPr lang="en-US" sz="1500" dirty="0">
                        <a:latin typeface="Times New Roman" pitchFamily="18" charset="0"/>
                        <a:cs typeface="Times New Roman" pitchFamily="18" charset="0"/>
                      </a:endParaRPr>
                    </a:p>
                  </a:txBody>
                  <a:tcPr>
                    <a:solidFill>
                      <a:srgbClr val="CCD5EA"/>
                    </a:solidFill>
                  </a:tcPr>
                </a:tc>
                <a:tc>
                  <a:txBody>
                    <a:bodyPr/>
                    <a:lstStyle/>
                    <a:p>
                      <a:r>
                        <a:rPr lang="en-US" sz="1500" dirty="0" smtClean="0">
                          <a:latin typeface="Times New Roman" pitchFamily="18" charset="0"/>
                          <a:cs typeface="Times New Roman" pitchFamily="18" charset="0"/>
                        </a:rPr>
                        <a:t>peanut butter recipes</a:t>
                      </a:r>
                      <a:endParaRPr lang="en-US" sz="1500" dirty="0">
                        <a:latin typeface="Times New Roman" pitchFamily="18" charset="0"/>
                        <a:cs typeface="Times New Roman" pitchFamily="18" charset="0"/>
                      </a:endParaRPr>
                    </a:p>
                  </a:txBody>
                  <a:tcPr>
                    <a:solidFill>
                      <a:srgbClr val="CCD5EA"/>
                    </a:solidFill>
                  </a:tcPr>
                </a:tc>
                <a:tc>
                  <a:txBody>
                    <a:bodyPr/>
                    <a:lstStyle/>
                    <a:p>
                      <a:pPr algn="ctr"/>
                      <a:r>
                        <a:rPr lang="en-US" sz="1500" dirty="0" smtClean="0">
                          <a:latin typeface="Times New Roman" pitchFamily="18" charset="0"/>
                          <a:cs typeface="Times New Roman" pitchFamily="18" charset="0"/>
                        </a:rPr>
                        <a:t>x</a:t>
                      </a:r>
                      <a:endParaRPr lang="en-US" sz="1500" dirty="0">
                        <a:latin typeface="Times New Roman" pitchFamily="18" charset="0"/>
                        <a:cs typeface="Times New Roman" pitchFamily="18" charset="0"/>
                      </a:endParaRPr>
                    </a:p>
                  </a:txBody>
                  <a:tcPr>
                    <a:solidFill>
                      <a:srgbClr val="CCD5EA"/>
                    </a:solidFill>
                  </a:tcPr>
                </a:tc>
                <a:tc>
                  <a:txBody>
                    <a:bodyPr/>
                    <a:lstStyle/>
                    <a:p>
                      <a:pPr algn="ctr"/>
                      <a:r>
                        <a:rPr lang="en-US" sz="1500" dirty="0" smtClean="0">
                          <a:latin typeface="Times New Roman" pitchFamily="18" charset="0"/>
                          <a:cs typeface="Times New Roman" pitchFamily="18" charset="0"/>
                        </a:rPr>
                        <a:t>x</a:t>
                      </a:r>
                      <a:endParaRPr lang="en-US" sz="1500" dirty="0">
                        <a:latin typeface="Times New Roman" pitchFamily="18" charset="0"/>
                        <a:cs typeface="Times New Roman" pitchFamily="18" charset="0"/>
                      </a:endParaRPr>
                    </a:p>
                  </a:txBody>
                  <a:tcPr>
                    <a:solidFill>
                      <a:srgbClr val="CCD5EA"/>
                    </a:solidFill>
                  </a:tcPr>
                </a:tc>
              </a:tr>
              <a:tr h="290576">
                <a:tc>
                  <a:txBody>
                    <a:bodyPr/>
                    <a:lstStyle/>
                    <a:p>
                      <a:r>
                        <a:rPr lang="en-US" sz="1500" dirty="0" smtClean="0">
                          <a:latin typeface="Times New Roman" pitchFamily="18" charset="0"/>
                          <a:cs typeface="Times New Roman" pitchFamily="18" charset="0"/>
                        </a:rPr>
                        <a:t>1/22/2011 3:10pm</a:t>
                      </a:r>
                      <a:endParaRPr lang="en-US" sz="1500" dirty="0">
                        <a:latin typeface="Times New Roman" pitchFamily="18" charset="0"/>
                        <a:cs typeface="Times New Roman" pitchFamily="18" charset="0"/>
                      </a:endParaRPr>
                    </a:p>
                  </a:txBody>
                  <a:tcPr>
                    <a:solidFill>
                      <a:srgbClr val="E7EBF5"/>
                    </a:solidFill>
                  </a:tcPr>
                </a:tc>
                <a:tc>
                  <a:txBody>
                    <a:bodyPr/>
                    <a:lstStyle/>
                    <a:p>
                      <a:r>
                        <a:rPr lang="en-US" sz="1500" dirty="0" smtClean="0">
                          <a:latin typeface="Times New Roman" pitchFamily="18" charset="0"/>
                          <a:cs typeface="Times New Roman" pitchFamily="18" charset="0"/>
                        </a:rPr>
                        <a:t>weather </a:t>
                      </a:r>
                      <a:r>
                        <a:rPr lang="en-US" sz="1500" dirty="0" err="1" smtClean="0">
                          <a:latin typeface="Times New Roman" pitchFamily="18" charset="0"/>
                          <a:cs typeface="Times New Roman" pitchFamily="18" charset="0"/>
                        </a:rPr>
                        <a:t>nyc</a:t>
                      </a:r>
                      <a:endParaRPr lang="en-US" sz="1500" dirty="0">
                        <a:latin typeface="Times New Roman" pitchFamily="18" charset="0"/>
                        <a:cs typeface="Times New Roman" pitchFamily="18" charset="0"/>
                      </a:endParaRPr>
                    </a:p>
                  </a:txBody>
                  <a:tcPr>
                    <a:solidFill>
                      <a:srgbClr val="E7EBF5"/>
                    </a:solidFill>
                  </a:tcPr>
                </a:tc>
                <a:tc>
                  <a:txBody>
                    <a:bodyPr/>
                    <a:lstStyle/>
                    <a:p>
                      <a:r>
                        <a:rPr lang="en-US" sz="1500" dirty="0" smtClean="0">
                          <a:latin typeface="Times New Roman" pitchFamily="18" charset="0"/>
                          <a:cs typeface="Times New Roman" pitchFamily="18" charset="0"/>
                        </a:rPr>
                        <a:t>weather </a:t>
                      </a:r>
                      <a:r>
                        <a:rPr lang="en-US" sz="1500" dirty="0" err="1" smtClean="0">
                          <a:latin typeface="Times New Roman" pitchFamily="18" charset="0"/>
                          <a:cs typeface="Times New Roman" pitchFamily="18" charset="0"/>
                        </a:rPr>
                        <a:t>nyc</a:t>
                      </a:r>
                      <a:endParaRPr lang="en-US" sz="1500" dirty="0">
                        <a:latin typeface="Times New Roman" pitchFamily="18" charset="0"/>
                        <a:cs typeface="Times New Roman" pitchFamily="18" charset="0"/>
                      </a:endParaRPr>
                    </a:p>
                  </a:txBody>
                  <a:tcPr>
                    <a:solidFill>
                      <a:srgbClr val="E7EBF5"/>
                    </a:solidFill>
                  </a:tcPr>
                </a:tc>
                <a:tc>
                  <a:txBody>
                    <a:bodyPr/>
                    <a:lstStyle/>
                    <a:p>
                      <a:pPr algn="ctr"/>
                      <a:endParaRPr lang="en-US" sz="1500" dirty="0">
                        <a:latin typeface="Times New Roman" pitchFamily="18" charset="0"/>
                        <a:cs typeface="Times New Roman" pitchFamily="18" charset="0"/>
                      </a:endParaRPr>
                    </a:p>
                  </a:txBody>
                  <a:tcPr>
                    <a:solidFill>
                      <a:srgbClr val="E7EBF5"/>
                    </a:solidFill>
                  </a:tcPr>
                </a:tc>
                <a:tc>
                  <a:txBody>
                    <a:bodyPr/>
                    <a:lstStyle/>
                    <a:p>
                      <a:endParaRPr lang="en-US" sz="1500" dirty="0">
                        <a:latin typeface="Times New Roman" pitchFamily="18" charset="0"/>
                        <a:cs typeface="Times New Roman" pitchFamily="18" charset="0"/>
                      </a:endParaRPr>
                    </a:p>
                  </a:txBody>
                  <a:tcPr>
                    <a:solidFill>
                      <a:srgbClr val="E7EBF5"/>
                    </a:solidFill>
                  </a:tcPr>
                </a:tc>
              </a:tr>
              <a:tr h="290576">
                <a:tc>
                  <a:txBody>
                    <a:bodyPr/>
                    <a:lstStyle/>
                    <a:p>
                      <a:r>
                        <a:rPr lang="en-US" sz="1500" dirty="0" smtClean="0">
                          <a:latin typeface="Times New Roman" pitchFamily="18" charset="0"/>
                          <a:cs typeface="Times New Roman" pitchFamily="18" charset="0"/>
                        </a:rPr>
                        <a:t>1/22/2011 3:11pm</a:t>
                      </a:r>
                      <a:endParaRPr lang="en-US" sz="1500" dirty="0">
                        <a:latin typeface="Times New Roman" pitchFamily="18" charset="0"/>
                        <a:cs typeface="Times New Roman" pitchFamily="18" charset="0"/>
                      </a:endParaRPr>
                    </a:p>
                  </a:txBody>
                  <a:tcPr>
                    <a:solidFill>
                      <a:srgbClr val="E7EBF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latin typeface="Times New Roman" pitchFamily="18" charset="0"/>
                          <a:cs typeface="Times New Roman" pitchFamily="18" charset="0"/>
                        </a:rPr>
                        <a:t>peanut butter sandwiches</a:t>
                      </a:r>
                      <a:endParaRPr lang="en-US" sz="1500" dirty="0">
                        <a:latin typeface="Times New Roman" pitchFamily="18" charset="0"/>
                        <a:cs typeface="Times New Roman" pitchFamily="18" charset="0"/>
                      </a:endParaRPr>
                    </a:p>
                  </a:txBody>
                  <a:tcPr>
                    <a:solidFill>
                      <a:srgbClr val="E7EBF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latin typeface="Times New Roman" pitchFamily="18" charset="0"/>
                          <a:cs typeface="Times New Roman" pitchFamily="18" charset="0"/>
                        </a:rPr>
                        <a:t>peanut butter recipes</a:t>
                      </a:r>
                    </a:p>
                  </a:txBody>
                  <a:tcPr>
                    <a:solidFill>
                      <a:srgbClr val="E7EBF5"/>
                    </a:solidFill>
                  </a:tcPr>
                </a:tc>
                <a:tc>
                  <a:txBody>
                    <a:bodyPr/>
                    <a:lstStyle/>
                    <a:p>
                      <a:pPr algn="ctr"/>
                      <a:r>
                        <a:rPr lang="en-US" sz="1500" dirty="0" smtClean="0">
                          <a:latin typeface="Times New Roman" pitchFamily="18" charset="0"/>
                          <a:cs typeface="Times New Roman" pitchFamily="18" charset="0"/>
                        </a:rPr>
                        <a:t>x</a:t>
                      </a:r>
                      <a:endParaRPr lang="en-US" sz="1500" dirty="0">
                        <a:latin typeface="Times New Roman" pitchFamily="18" charset="0"/>
                        <a:cs typeface="Times New Roman" pitchFamily="18" charset="0"/>
                      </a:endParaRPr>
                    </a:p>
                  </a:txBody>
                  <a:tcPr>
                    <a:solidFill>
                      <a:srgbClr val="E7EBF5"/>
                    </a:solidFill>
                  </a:tcPr>
                </a:tc>
                <a:tc>
                  <a:txBody>
                    <a:bodyPr/>
                    <a:lstStyle/>
                    <a:p>
                      <a:pPr algn="ctr"/>
                      <a:r>
                        <a:rPr lang="en-US" sz="1500" dirty="0" smtClean="0">
                          <a:latin typeface="Times New Roman" pitchFamily="18" charset="0"/>
                          <a:cs typeface="Times New Roman" pitchFamily="18" charset="0"/>
                        </a:rPr>
                        <a:t>x</a:t>
                      </a:r>
                      <a:endParaRPr lang="en-US" sz="1500" dirty="0">
                        <a:latin typeface="Times New Roman" pitchFamily="18" charset="0"/>
                        <a:cs typeface="Times New Roman" pitchFamily="18" charset="0"/>
                      </a:endParaRPr>
                    </a:p>
                  </a:txBody>
                  <a:tcPr>
                    <a:solidFill>
                      <a:srgbClr val="E7EBF5"/>
                    </a:solidFill>
                  </a:tcPr>
                </a:tc>
              </a:tr>
              <a:tr h="290576">
                <a:tc>
                  <a:txBody>
                    <a:bodyPr/>
                    <a:lstStyle/>
                    <a:p>
                      <a:r>
                        <a:rPr lang="en-US" sz="1500" dirty="0" smtClean="0">
                          <a:latin typeface="Times New Roman" pitchFamily="18" charset="0"/>
                          <a:cs typeface="Times New Roman" pitchFamily="18" charset="0"/>
                        </a:rPr>
                        <a:t>1/22/2011</a:t>
                      </a:r>
                      <a:r>
                        <a:rPr lang="en-US" sz="1500" baseline="0" dirty="0" smtClean="0">
                          <a:latin typeface="Times New Roman" pitchFamily="18" charset="0"/>
                          <a:cs typeface="Times New Roman" pitchFamily="18" charset="0"/>
                        </a:rPr>
                        <a:t> 3:15pm</a:t>
                      </a:r>
                      <a:endParaRPr lang="en-US" sz="1500" dirty="0">
                        <a:latin typeface="Times New Roman" pitchFamily="18" charset="0"/>
                        <a:cs typeface="Times New Roman" pitchFamily="18" charset="0"/>
                      </a:endParaRPr>
                    </a:p>
                  </a:txBody>
                  <a:tcPr>
                    <a:solidFill>
                      <a:srgbClr val="E7EBF5"/>
                    </a:solidFill>
                  </a:tcPr>
                </a:tc>
                <a:tc>
                  <a:txBody>
                    <a:bodyPr/>
                    <a:lstStyle/>
                    <a:p>
                      <a:r>
                        <a:rPr lang="en-US" sz="1500" dirty="0" err="1" smtClean="0">
                          <a:latin typeface="Times New Roman" pitchFamily="18" charset="0"/>
                          <a:cs typeface="Times New Roman" pitchFamily="18" charset="0"/>
                        </a:rPr>
                        <a:t>nyc</a:t>
                      </a:r>
                      <a:r>
                        <a:rPr lang="en-US" sz="1500" dirty="0" smtClean="0">
                          <a:latin typeface="Times New Roman" pitchFamily="18" charset="0"/>
                          <a:cs typeface="Times New Roman" pitchFamily="18" charset="0"/>
                        </a:rPr>
                        <a:t> 10-day weather forecast</a:t>
                      </a:r>
                      <a:endParaRPr lang="en-US" sz="1500" dirty="0">
                        <a:latin typeface="Times New Roman" pitchFamily="18" charset="0"/>
                        <a:cs typeface="Times New Roman" pitchFamily="18" charset="0"/>
                      </a:endParaRPr>
                    </a:p>
                  </a:txBody>
                  <a:tcPr>
                    <a:solidFill>
                      <a:srgbClr val="E7EBF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latin typeface="Times New Roman" pitchFamily="18" charset="0"/>
                          <a:cs typeface="Times New Roman" pitchFamily="18" charset="0"/>
                        </a:rPr>
                        <a:t>weather </a:t>
                      </a:r>
                      <a:r>
                        <a:rPr lang="en-US" sz="1500" dirty="0" err="1" smtClean="0">
                          <a:latin typeface="Times New Roman" pitchFamily="18" charset="0"/>
                          <a:cs typeface="Times New Roman" pitchFamily="18" charset="0"/>
                        </a:rPr>
                        <a:t>nyc</a:t>
                      </a:r>
                      <a:endParaRPr lang="en-US" sz="1500" dirty="0" smtClean="0">
                        <a:latin typeface="Times New Roman" pitchFamily="18" charset="0"/>
                        <a:cs typeface="Times New Roman" pitchFamily="18" charset="0"/>
                      </a:endParaRPr>
                    </a:p>
                  </a:txBody>
                  <a:tcPr>
                    <a:solidFill>
                      <a:srgbClr val="E7EBF5"/>
                    </a:solidFill>
                  </a:tcPr>
                </a:tc>
                <a:tc>
                  <a:txBody>
                    <a:bodyPr/>
                    <a:lstStyle/>
                    <a:p>
                      <a:pPr algn="ctr"/>
                      <a:endParaRPr lang="en-US" sz="1500" dirty="0">
                        <a:latin typeface="Times New Roman" pitchFamily="18" charset="0"/>
                        <a:cs typeface="Times New Roman" pitchFamily="18" charset="0"/>
                      </a:endParaRPr>
                    </a:p>
                  </a:txBody>
                  <a:tcPr>
                    <a:solidFill>
                      <a:srgbClr val="E7EBF5"/>
                    </a:solidFill>
                  </a:tcPr>
                </a:tc>
                <a:tc>
                  <a:txBody>
                    <a:bodyPr/>
                    <a:lstStyle/>
                    <a:p>
                      <a:pPr algn="ctr"/>
                      <a:endParaRPr lang="en-US" sz="1500" dirty="0">
                        <a:latin typeface="Times New Roman" pitchFamily="18" charset="0"/>
                        <a:cs typeface="Times New Roman" pitchFamily="18" charset="0"/>
                      </a:endParaRPr>
                    </a:p>
                  </a:txBody>
                  <a:tcPr>
                    <a:solidFill>
                      <a:srgbClr val="E7EBF5"/>
                    </a:solidFill>
                  </a:tcPr>
                </a:tc>
              </a:tr>
              <a:tr h="290576">
                <a:tc>
                  <a:txBody>
                    <a:bodyPr/>
                    <a:lstStyle/>
                    <a:p>
                      <a:r>
                        <a:rPr lang="en-US" sz="1500" dirty="0" smtClean="0">
                          <a:latin typeface="Times New Roman" pitchFamily="18" charset="0"/>
                          <a:cs typeface="Times New Roman" pitchFamily="18" charset="0"/>
                        </a:rPr>
                        <a:t>1/22/2011 3:16pm</a:t>
                      </a:r>
                      <a:endParaRPr lang="en-US" sz="1500" dirty="0">
                        <a:latin typeface="Times New Roman" pitchFamily="18" charset="0"/>
                        <a:cs typeface="Times New Roman" pitchFamily="18" charset="0"/>
                      </a:endParaRPr>
                    </a:p>
                  </a:txBody>
                  <a:tcPr>
                    <a:solidFill>
                      <a:srgbClr val="E7EBF5"/>
                    </a:solidFill>
                  </a:tcPr>
                </a:tc>
                <a:tc>
                  <a:txBody>
                    <a:bodyPr/>
                    <a:lstStyle/>
                    <a:p>
                      <a:r>
                        <a:rPr lang="en-US" sz="1500" dirty="0" err="1" smtClean="0">
                          <a:latin typeface="Times New Roman" pitchFamily="18" charset="0"/>
                          <a:cs typeface="Times New Roman" pitchFamily="18" charset="0"/>
                        </a:rPr>
                        <a:t>pb&amp;j</a:t>
                      </a:r>
                      <a:endParaRPr lang="en-US" sz="1500" dirty="0">
                        <a:latin typeface="Times New Roman" pitchFamily="18" charset="0"/>
                        <a:cs typeface="Times New Roman" pitchFamily="18" charset="0"/>
                      </a:endParaRPr>
                    </a:p>
                  </a:txBody>
                  <a:tcPr>
                    <a:solidFill>
                      <a:srgbClr val="E7EBF5"/>
                    </a:solidFill>
                  </a:tcPr>
                </a:tc>
                <a:tc>
                  <a:txBody>
                    <a:bodyPr/>
                    <a:lstStyle/>
                    <a:p>
                      <a:endParaRPr lang="en-US" sz="1500" dirty="0">
                        <a:latin typeface="Times New Roman" pitchFamily="18" charset="0"/>
                        <a:cs typeface="Times New Roman" pitchFamily="18" charset="0"/>
                      </a:endParaRPr>
                    </a:p>
                  </a:txBody>
                  <a:tcPr>
                    <a:solidFill>
                      <a:srgbClr val="E7EBF5"/>
                    </a:solidFill>
                  </a:tcPr>
                </a:tc>
                <a:tc>
                  <a:txBody>
                    <a:bodyPr/>
                    <a:lstStyle/>
                    <a:p>
                      <a:pPr algn="ctr"/>
                      <a:endParaRPr lang="en-US" sz="1500" dirty="0">
                        <a:latin typeface="Times New Roman" pitchFamily="18" charset="0"/>
                        <a:cs typeface="Times New Roman" pitchFamily="18" charset="0"/>
                      </a:endParaRPr>
                    </a:p>
                  </a:txBody>
                  <a:tcPr>
                    <a:solidFill>
                      <a:srgbClr val="E7EBF5"/>
                    </a:solidFill>
                  </a:tcPr>
                </a:tc>
                <a:tc>
                  <a:txBody>
                    <a:bodyPr/>
                    <a:lstStyle/>
                    <a:p>
                      <a:pPr algn="ctr"/>
                      <a:r>
                        <a:rPr lang="en-US" sz="1500" dirty="0" smtClean="0">
                          <a:latin typeface="Times New Roman" pitchFamily="18" charset="0"/>
                          <a:cs typeface="Times New Roman" pitchFamily="18" charset="0"/>
                        </a:rPr>
                        <a:t>x</a:t>
                      </a:r>
                      <a:endParaRPr lang="en-US" sz="1500" dirty="0">
                        <a:latin typeface="Times New Roman" pitchFamily="18" charset="0"/>
                        <a:cs typeface="Times New Roman" pitchFamily="18" charset="0"/>
                      </a:endParaRPr>
                    </a:p>
                  </a:txBody>
                  <a:tcPr>
                    <a:solidFill>
                      <a:srgbClr val="E7EBF5"/>
                    </a:solidFill>
                  </a:tcPr>
                </a:tc>
              </a:tr>
              <a:tr h="290576">
                <a:tc>
                  <a:txBody>
                    <a:bodyPr/>
                    <a:lstStyle/>
                    <a:p>
                      <a:r>
                        <a:rPr lang="en-US" sz="1500" dirty="0" smtClean="0">
                          <a:latin typeface="Times New Roman" pitchFamily="18" charset="0"/>
                          <a:cs typeface="Times New Roman" pitchFamily="18" charset="0"/>
                        </a:rPr>
                        <a:t>1/22/2011 3:18pm</a:t>
                      </a:r>
                      <a:endParaRPr lang="en-US" sz="1500" dirty="0">
                        <a:latin typeface="Times New Roman" pitchFamily="18" charset="0"/>
                        <a:cs typeface="Times New Roman" pitchFamily="18" charset="0"/>
                      </a:endParaRPr>
                    </a:p>
                  </a:txBody>
                  <a:tcPr>
                    <a:solidFill>
                      <a:srgbClr val="E7EBF5"/>
                    </a:solidFill>
                  </a:tcPr>
                </a:tc>
                <a:tc>
                  <a:txBody>
                    <a:bodyPr/>
                    <a:lstStyle/>
                    <a:p>
                      <a:r>
                        <a:rPr lang="en-US" sz="1500" dirty="0" err="1" smtClean="0">
                          <a:latin typeface="Times New Roman" pitchFamily="18" charset="0"/>
                          <a:cs typeface="Times New Roman" pitchFamily="18" charset="0"/>
                        </a:rPr>
                        <a:t>fluffanutter</a:t>
                      </a:r>
                      <a:endParaRPr lang="en-US" sz="1500" dirty="0">
                        <a:latin typeface="Times New Roman" pitchFamily="18" charset="0"/>
                        <a:cs typeface="Times New Roman" pitchFamily="18" charset="0"/>
                      </a:endParaRPr>
                    </a:p>
                  </a:txBody>
                  <a:tcPr>
                    <a:solidFill>
                      <a:srgbClr val="E7EBF5"/>
                    </a:solidFill>
                  </a:tcPr>
                </a:tc>
                <a:tc>
                  <a:txBody>
                    <a:bodyPr/>
                    <a:lstStyle/>
                    <a:p>
                      <a:endParaRPr lang="en-US" sz="1500" dirty="0">
                        <a:latin typeface="Times New Roman" pitchFamily="18" charset="0"/>
                        <a:cs typeface="Times New Roman" pitchFamily="18" charset="0"/>
                      </a:endParaRPr>
                    </a:p>
                  </a:txBody>
                  <a:tcPr>
                    <a:solidFill>
                      <a:srgbClr val="E7EBF5"/>
                    </a:solidFill>
                  </a:tcPr>
                </a:tc>
                <a:tc>
                  <a:txBody>
                    <a:bodyPr/>
                    <a:lstStyle/>
                    <a:p>
                      <a:pPr algn="ctr"/>
                      <a:endParaRPr lang="en-US" sz="1500" dirty="0">
                        <a:latin typeface="Times New Roman" pitchFamily="18" charset="0"/>
                        <a:cs typeface="Times New Roman" pitchFamily="18" charset="0"/>
                      </a:endParaRPr>
                    </a:p>
                  </a:txBody>
                  <a:tcPr>
                    <a:solidFill>
                      <a:srgbClr val="E7EBF5"/>
                    </a:solidFill>
                  </a:tcPr>
                </a:tc>
                <a:tc>
                  <a:txBody>
                    <a:bodyPr/>
                    <a:lstStyle/>
                    <a:p>
                      <a:pPr algn="ctr"/>
                      <a:r>
                        <a:rPr lang="en-US" sz="1500" dirty="0" smtClean="0">
                          <a:latin typeface="Times New Roman" pitchFamily="18" charset="0"/>
                          <a:cs typeface="Times New Roman" pitchFamily="18" charset="0"/>
                        </a:rPr>
                        <a:t>x</a:t>
                      </a:r>
                      <a:endParaRPr lang="en-US" sz="1500" dirty="0">
                        <a:latin typeface="Times New Roman" pitchFamily="18" charset="0"/>
                        <a:cs typeface="Times New Roman" pitchFamily="18" charset="0"/>
                      </a:endParaRPr>
                    </a:p>
                  </a:txBody>
                  <a:tcPr>
                    <a:solidFill>
                      <a:srgbClr val="E7EBF5"/>
                    </a:solidFill>
                  </a:tcPr>
                </a:tc>
              </a:tr>
              <a:tr h="290576">
                <a:tc>
                  <a:txBody>
                    <a:bodyPr/>
                    <a:lstStyle/>
                    <a:p>
                      <a:r>
                        <a:rPr lang="en-US" sz="1500" dirty="0" smtClean="0">
                          <a:latin typeface="Times New Roman" pitchFamily="18" charset="0"/>
                          <a:cs typeface="Times New Roman" pitchFamily="18" charset="0"/>
                        </a:rPr>
                        <a:t>1/22/2011</a:t>
                      </a:r>
                      <a:r>
                        <a:rPr lang="en-US" sz="1500" baseline="0" dirty="0" smtClean="0">
                          <a:latin typeface="Times New Roman" pitchFamily="18" charset="0"/>
                          <a:cs typeface="Times New Roman" pitchFamily="18" charset="0"/>
                        </a:rPr>
                        <a:t> 3:19pm</a:t>
                      </a:r>
                      <a:endParaRPr lang="en-US" sz="1500" dirty="0">
                        <a:latin typeface="Times New Roman" pitchFamily="18" charset="0"/>
                        <a:cs typeface="Times New Roman" pitchFamily="18" charset="0"/>
                      </a:endParaRPr>
                    </a:p>
                  </a:txBody>
                  <a:tcPr>
                    <a:solidFill>
                      <a:srgbClr val="E7EBF5"/>
                    </a:solidFill>
                  </a:tcPr>
                </a:tc>
                <a:tc>
                  <a:txBody>
                    <a:bodyPr/>
                    <a:lstStyle/>
                    <a:p>
                      <a:r>
                        <a:rPr lang="en-US" sz="1500" dirty="0" err="1" smtClean="0">
                          <a:latin typeface="Times New Roman" pitchFamily="18" charset="0"/>
                          <a:cs typeface="Times New Roman" pitchFamily="18" charset="0"/>
                        </a:rPr>
                        <a:t>fluffernutter</a:t>
                      </a:r>
                      <a:endParaRPr lang="en-US" sz="1500" dirty="0">
                        <a:latin typeface="Times New Roman" pitchFamily="18" charset="0"/>
                        <a:cs typeface="Times New Roman" pitchFamily="18" charset="0"/>
                      </a:endParaRPr>
                    </a:p>
                  </a:txBody>
                  <a:tcPr>
                    <a:solidFill>
                      <a:srgbClr val="E7EBF5"/>
                    </a:solidFill>
                  </a:tcPr>
                </a:tc>
                <a:tc>
                  <a:txBody>
                    <a:bodyPr/>
                    <a:lstStyle/>
                    <a:p>
                      <a:endParaRPr lang="en-US" sz="1500" dirty="0">
                        <a:latin typeface="Times New Roman" pitchFamily="18" charset="0"/>
                        <a:cs typeface="Times New Roman" pitchFamily="18" charset="0"/>
                      </a:endParaRPr>
                    </a:p>
                  </a:txBody>
                  <a:tcPr>
                    <a:solidFill>
                      <a:srgbClr val="E7EBF5"/>
                    </a:solidFill>
                  </a:tcPr>
                </a:tc>
                <a:tc>
                  <a:txBody>
                    <a:bodyPr/>
                    <a:lstStyle/>
                    <a:p>
                      <a:pPr algn="ctr"/>
                      <a:endParaRPr lang="en-US" sz="1500" dirty="0">
                        <a:latin typeface="Times New Roman" pitchFamily="18" charset="0"/>
                        <a:cs typeface="Times New Roman" pitchFamily="18" charset="0"/>
                      </a:endParaRPr>
                    </a:p>
                  </a:txBody>
                  <a:tcPr>
                    <a:solidFill>
                      <a:srgbClr val="E7EBF5"/>
                    </a:solidFill>
                  </a:tcPr>
                </a:tc>
                <a:tc>
                  <a:txBody>
                    <a:bodyPr/>
                    <a:lstStyle/>
                    <a:p>
                      <a:pPr algn="ctr"/>
                      <a:r>
                        <a:rPr lang="en-US" sz="1500" dirty="0" smtClean="0">
                          <a:latin typeface="Times New Roman" pitchFamily="18" charset="0"/>
                          <a:cs typeface="Times New Roman" pitchFamily="18" charset="0"/>
                        </a:rPr>
                        <a:t>x</a:t>
                      </a:r>
                      <a:endParaRPr lang="en-US" sz="1500" dirty="0">
                        <a:latin typeface="Times New Roman" pitchFamily="18" charset="0"/>
                        <a:cs typeface="Times New Roman" pitchFamily="18" charset="0"/>
                      </a:endParaRPr>
                    </a:p>
                  </a:txBody>
                  <a:tcPr>
                    <a:solidFill>
                      <a:srgbClr val="E7EBF5"/>
                    </a:solidFill>
                  </a:tcPr>
                </a:tc>
              </a:tr>
              <a:tr h="290576">
                <a:tc>
                  <a:txBody>
                    <a:bodyPr/>
                    <a:lstStyle/>
                    <a:p>
                      <a:r>
                        <a:rPr lang="en-US" sz="1500" dirty="0" smtClean="0">
                          <a:latin typeface="Times New Roman" pitchFamily="18" charset="0"/>
                          <a:cs typeface="Times New Roman" pitchFamily="18" charset="0"/>
                        </a:rPr>
                        <a:t>1/22/2011</a:t>
                      </a:r>
                      <a:r>
                        <a:rPr lang="en-US" sz="1500" baseline="0" dirty="0" smtClean="0">
                          <a:latin typeface="Times New Roman" pitchFamily="18" charset="0"/>
                          <a:cs typeface="Times New Roman" pitchFamily="18" charset="0"/>
                        </a:rPr>
                        <a:t> 6:15pm</a:t>
                      </a:r>
                      <a:endParaRPr lang="en-US" sz="1500" dirty="0">
                        <a:latin typeface="Times New Roman" pitchFamily="18" charset="0"/>
                        <a:cs typeface="Times New Roman" pitchFamily="18" charset="0"/>
                      </a:endParaRPr>
                    </a:p>
                  </a:txBody>
                  <a:tcPr>
                    <a:solidFill>
                      <a:srgbClr val="CCD5EA"/>
                    </a:solidFill>
                  </a:tcPr>
                </a:tc>
                <a:tc>
                  <a:txBody>
                    <a:bodyPr/>
                    <a:lstStyle/>
                    <a:p>
                      <a:r>
                        <a:rPr lang="en-US" sz="1500" dirty="0" err="1" smtClean="0">
                          <a:latin typeface="Times New Roman" pitchFamily="18" charset="0"/>
                          <a:cs typeface="Times New Roman" pitchFamily="18" charset="0"/>
                        </a:rPr>
                        <a:t>sigir</a:t>
                      </a:r>
                      <a:r>
                        <a:rPr lang="en-US" sz="1500" dirty="0" smtClean="0">
                          <a:latin typeface="Times New Roman" pitchFamily="18" charset="0"/>
                          <a:cs typeface="Times New Roman" pitchFamily="18" charset="0"/>
                        </a:rPr>
                        <a:t> 2011</a:t>
                      </a:r>
                      <a:endParaRPr lang="en-US" sz="1500" dirty="0">
                        <a:latin typeface="Times New Roman" pitchFamily="18" charset="0"/>
                        <a:cs typeface="Times New Roman" pitchFamily="18" charset="0"/>
                      </a:endParaRPr>
                    </a:p>
                  </a:txBody>
                  <a:tcPr>
                    <a:solidFill>
                      <a:srgbClr val="CCD5EA"/>
                    </a:solidFill>
                  </a:tcPr>
                </a:tc>
                <a:tc>
                  <a:txBody>
                    <a:bodyPr/>
                    <a:lstStyle/>
                    <a:p>
                      <a:r>
                        <a:rPr lang="en-US" sz="1500" dirty="0" err="1" smtClean="0">
                          <a:latin typeface="Times New Roman" pitchFamily="18" charset="0"/>
                          <a:cs typeface="Times New Roman" pitchFamily="18" charset="0"/>
                        </a:rPr>
                        <a:t>sigir</a:t>
                      </a:r>
                      <a:r>
                        <a:rPr lang="en-US" sz="1500" dirty="0" smtClean="0">
                          <a:latin typeface="Times New Roman" pitchFamily="18" charset="0"/>
                          <a:cs typeface="Times New Roman" pitchFamily="18" charset="0"/>
                        </a:rPr>
                        <a:t> 2011</a:t>
                      </a:r>
                      <a:endParaRPr lang="en-US" sz="1500" dirty="0">
                        <a:latin typeface="Times New Roman" pitchFamily="18" charset="0"/>
                        <a:cs typeface="Times New Roman" pitchFamily="18" charset="0"/>
                      </a:endParaRPr>
                    </a:p>
                  </a:txBody>
                  <a:tcPr>
                    <a:solidFill>
                      <a:srgbClr val="CCD5EA"/>
                    </a:solidFill>
                  </a:tcPr>
                </a:tc>
                <a:tc>
                  <a:txBody>
                    <a:bodyPr/>
                    <a:lstStyle/>
                    <a:p>
                      <a:pPr algn="ctr"/>
                      <a:endParaRPr lang="en-US" sz="1500" dirty="0">
                        <a:latin typeface="Times New Roman" pitchFamily="18" charset="0"/>
                        <a:cs typeface="Times New Roman" pitchFamily="18" charset="0"/>
                      </a:endParaRPr>
                    </a:p>
                  </a:txBody>
                  <a:tcPr>
                    <a:solidFill>
                      <a:srgbClr val="CCD5EA"/>
                    </a:solidFill>
                  </a:tcPr>
                </a:tc>
                <a:tc>
                  <a:txBody>
                    <a:bodyPr/>
                    <a:lstStyle/>
                    <a:p>
                      <a:pPr algn="ctr"/>
                      <a:endParaRPr lang="en-US" sz="1500" dirty="0">
                        <a:latin typeface="Times New Roman" pitchFamily="18" charset="0"/>
                        <a:cs typeface="Times New Roman" pitchFamily="18" charset="0"/>
                      </a:endParaRPr>
                    </a:p>
                  </a:txBody>
                  <a:tcPr>
                    <a:solidFill>
                      <a:srgbClr val="CCD5EA"/>
                    </a:solidFill>
                  </a:tcPr>
                </a:tc>
              </a:tr>
              <a:tr h="290576">
                <a:tc>
                  <a:txBody>
                    <a:bodyPr/>
                    <a:lstStyle/>
                    <a:p>
                      <a:r>
                        <a:rPr lang="en-US" sz="1500" dirty="0" smtClean="0">
                          <a:latin typeface="Times New Roman" pitchFamily="18" charset="0"/>
                          <a:cs typeface="Times New Roman" pitchFamily="18" charset="0"/>
                        </a:rPr>
                        <a:t>1/22/2011 6:17pm</a:t>
                      </a:r>
                      <a:endParaRPr lang="en-US" sz="1500" dirty="0">
                        <a:latin typeface="Times New Roman" pitchFamily="18" charset="0"/>
                        <a:cs typeface="Times New Roman" pitchFamily="18" charset="0"/>
                      </a:endParaRPr>
                    </a:p>
                  </a:txBody>
                  <a:tcPr>
                    <a:solidFill>
                      <a:srgbClr val="CCD5EA"/>
                    </a:solidFill>
                  </a:tcPr>
                </a:tc>
                <a:tc>
                  <a:txBody>
                    <a:bodyPr/>
                    <a:lstStyle/>
                    <a:p>
                      <a:r>
                        <a:rPr lang="en-US" sz="1500" dirty="0" err="1" smtClean="0">
                          <a:latin typeface="Times New Roman" pitchFamily="18" charset="0"/>
                          <a:cs typeface="Times New Roman" pitchFamily="18" charset="0"/>
                        </a:rPr>
                        <a:t>sigir</a:t>
                      </a:r>
                      <a:r>
                        <a:rPr lang="en-US" sz="1500" dirty="0" smtClean="0">
                          <a:latin typeface="Times New Roman" pitchFamily="18" charset="0"/>
                          <a:cs typeface="Times New Roman" pitchFamily="18" charset="0"/>
                        </a:rPr>
                        <a:t> 2010 schedule </a:t>
                      </a:r>
                      <a:endParaRPr lang="en-US" sz="1500" dirty="0">
                        <a:latin typeface="Times New Roman" pitchFamily="18" charset="0"/>
                        <a:cs typeface="Times New Roman" pitchFamily="18" charset="0"/>
                      </a:endParaRPr>
                    </a:p>
                  </a:txBody>
                  <a:tcPr>
                    <a:solidFill>
                      <a:srgbClr val="CCD5EA"/>
                    </a:solidFill>
                  </a:tcPr>
                </a:tc>
                <a:tc>
                  <a:txBody>
                    <a:bodyPr/>
                    <a:lstStyle/>
                    <a:p>
                      <a:r>
                        <a:rPr lang="en-US" sz="1500" dirty="0" err="1" smtClean="0">
                          <a:latin typeface="Times New Roman" pitchFamily="18" charset="0"/>
                          <a:cs typeface="Times New Roman" pitchFamily="18" charset="0"/>
                        </a:rPr>
                        <a:t>sigir</a:t>
                      </a:r>
                      <a:r>
                        <a:rPr lang="en-US" sz="1500" dirty="0" smtClean="0">
                          <a:latin typeface="Times New Roman" pitchFamily="18" charset="0"/>
                          <a:cs typeface="Times New Roman" pitchFamily="18" charset="0"/>
                        </a:rPr>
                        <a:t> 2011</a:t>
                      </a:r>
                      <a:endParaRPr lang="en-US" sz="1500" dirty="0">
                        <a:latin typeface="Times New Roman" pitchFamily="18" charset="0"/>
                        <a:cs typeface="Times New Roman" pitchFamily="18" charset="0"/>
                      </a:endParaRPr>
                    </a:p>
                  </a:txBody>
                  <a:tcPr>
                    <a:solidFill>
                      <a:srgbClr val="CCD5EA"/>
                    </a:solidFill>
                  </a:tcPr>
                </a:tc>
                <a:tc>
                  <a:txBody>
                    <a:bodyPr/>
                    <a:lstStyle/>
                    <a:p>
                      <a:pPr algn="ctr"/>
                      <a:endParaRPr lang="en-US" sz="1500" dirty="0">
                        <a:latin typeface="Times New Roman" pitchFamily="18" charset="0"/>
                        <a:cs typeface="Times New Roman" pitchFamily="18" charset="0"/>
                      </a:endParaRPr>
                    </a:p>
                  </a:txBody>
                  <a:tcPr>
                    <a:solidFill>
                      <a:srgbClr val="CCD5EA"/>
                    </a:solidFill>
                  </a:tcPr>
                </a:tc>
                <a:tc>
                  <a:txBody>
                    <a:bodyPr/>
                    <a:lstStyle/>
                    <a:p>
                      <a:pPr algn="ctr"/>
                      <a:endParaRPr lang="en-US" sz="1500" dirty="0">
                        <a:latin typeface="Times New Roman" pitchFamily="18" charset="0"/>
                        <a:cs typeface="Times New Roman" pitchFamily="18" charset="0"/>
                      </a:endParaRPr>
                    </a:p>
                  </a:txBody>
                  <a:tcPr>
                    <a:solidFill>
                      <a:srgbClr val="CCD5EA"/>
                    </a:solidFill>
                  </a:tcPr>
                </a:tc>
              </a:tr>
              <a:tr h="290576">
                <a:tc>
                  <a:txBody>
                    <a:bodyPr/>
                    <a:lstStyle/>
                    <a:p>
                      <a:r>
                        <a:rPr lang="en-US" sz="1500" dirty="0" smtClean="0">
                          <a:latin typeface="Times New Roman" pitchFamily="18" charset="0"/>
                          <a:cs typeface="Times New Roman" pitchFamily="18" charset="0"/>
                        </a:rPr>
                        <a:t>1/23/2011 3:17pm</a:t>
                      </a:r>
                      <a:endParaRPr lang="en-US" sz="1500" dirty="0">
                        <a:latin typeface="Times New Roman" pitchFamily="18" charset="0"/>
                        <a:cs typeface="Times New Roman" pitchFamily="18" charset="0"/>
                      </a:endParaRPr>
                    </a:p>
                  </a:txBody>
                  <a:tcPr>
                    <a:solidFill>
                      <a:srgbClr val="E7EBF5"/>
                    </a:solidFill>
                  </a:tcPr>
                </a:tc>
                <a:tc>
                  <a:txBody>
                    <a:bodyPr/>
                    <a:lstStyle/>
                    <a:p>
                      <a:r>
                        <a:rPr lang="en-US" sz="1500" dirty="0" err="1" smtClean="0">
                          <a:latin typeface="Times New Roman" pitchFamily="18" charset="0"/>
                          <a:cs typeface="Times New Roman" pitchFamily="18" charset="0"/>
                        </a:rPr>
                        <a:t>nytimes</a:t>
                      </a:r>
                      <a:endParaRPr lang="en-US" sz="1500" dirty="0">
                        <a:latin typeface="Times New Roman" pitchFamily="18" charset="0"/>
                        <a:cs typeface="Times New Roman" pitchFamily="18" charset="0"/>
                      </a:endParaRPr>
                    </a:p>
                  </a:txBody>
                  <a:tcPr>
                    <a:solidFill>
                      <a:srgbClr val="E7EBF5"/>
                    </a:solidFill>
                  </a:tcPr>
                </a:tc>
                <a:tc>
                  <a:txBody>
                    <a:bodyPr/>
                    <a:lstStyle/>
                    <a:p>
                      <a:endParaRPr lang="en-US" sz="1500" dirty="0">
                        <a:latin typeface="Times New Roman" pitchFamily="18" charset="0"/>
                        <a:cs typeface="Times New Roman" pitchFamily="18" charset="0"/>
                      </a:endParaRPr>
                    </a:p>
                  </a:txBody>
                  <a:tcPr>
                    <a:solidFill>
                      <a:srgbClr val="E7EBF5"/>
                    </a:solidFill>
                  </a:tcPr>
                </a:tc>
                <a:tc>
                  <a:txBody>
                    <a:bodyPr/>
                    <a:lstStyle/>
                    <a:p>
                      <a:pPr algn="ctr"/>
                      <a:endParaRPr lang="en-US" sz="1500" dirty="0">
                        <a:latin typeface="Times New Roman" pitchFamily="18" charset="0"/>
                        <a:cs typeface="Times New Roman" pitchFamily="18" charset="0"/>
                      </a:endParaRPr>
                    </a:p>
                  </a:txBody>
                  <a:tcPr>
                    <a:solidFill>
                      <a:srgbClr val="E7EBF5"/>
                    </a:solidFill>
                  </a:tcPr>
                </a:tc>
                <a:tc>
                  <a:txBody>
                    <a:bodyPr/>
                    <a:lstStyle/>
                    <a:p>
                      <a:pPr algn="ctr"/>
                      <a:endParaRPr lang="en-US" sz="1500" dirty="0">
                        <a:latin typeface="Times New Roman" pitchFamily="18" charset="0"/>
                        <a:cs typeface="Times New Roman" pitchFamily="18" charset="0"/>
                      </a:endParaRPr>
                    </a:p>
                  </a:txBody>
                  <a:tcPr>
                    <a:solidFill>
                      <a:srgbClr val="E7EBF5"/>
                    </a:solidFill>
                  </a:tcPr>
                </a:tc>
              </a:tr>
              <a:tr h="290576">
                <a:tc>
                  <a:txBody>
                    <a:bodyPr/>
                    <a:lstStyle/>
                    <a:p>
                      <a:r>
                        <a:rPr lang="en-US" sz="1500" dirty="0" smtClean="0">
                          <a:latin typeface="Times New Roman" pitchFamily="18" charset="0"/>
                          <a:cs typeface="Times New Roman" pitchFamily="18" charset="0"/>
                        </a:rPr>
                        <a:t>1/24/2011 3:00pm</a:t>
                      </a:r>
                      <a:endParaRPr lang="en-US" sz="1500" dirty="0">
                        <a:latin typeface="Times New Roman" pitchFamily="18" charset="0"/>
                        <a:cs typeface="Times New Roman" pitchFamily="18" charset="0"/>
                      </a:endParaRPr>
                    </a:p>
                  </a:txBody>
                  <a:tcPr>
                    <a:solidFill>
                      <a:srgbClr val="CCD5EA"/>
                    </a:solidFill>
                  </a:tcPr>
                </a:tc>
                <a:tc>
                  <a:txBody>
                    <a:bodyPr/>
                    <a:lstStyle/>
                    <a:p>
                      <a:r>
                        <a:rPr lang="en-US" sz="1500" dirty="0" smtClean="0">
                          <a:latin typeface="Times New Roman" pitchFamily="18" charset="0"/>
                          <a:cs typeface="Times New Roman" pitchFamily="18" charset="0"/>
                        </a:rPr>
                        <a:t>flight status united 123</a:t>
                      </a:r>
                      <a:endParaRPr lang="en-US" sz="1500" dirty="0">
                        <a:latin typeface="Times New Roman" pitchFamily="18" charset="0"/>
                        <a:cs typeface="Times New Roman" pitchFamily="18" charset="0"/>
                      </a:endParaRPr>
                    </a:p>
                  </a:txBody>
                  <a:tcPr>
                    <a:solidFill>
                      <a:srgbClr val="CCD5EA"/>
                    </a:solidFill>
                  </a:tcPr>
                </a:tc>
                <a:tc>
                  <a:txBody>
                    <a:bodyPr/>
                    <a:lstStyle/>
                    <a:p>
                      <a:endParaRPr lang="en-US" sz="1500" dirty="0">
                        <a:latin typeface="Times New Roman" pitchFamily="18" charset="0"/>
                        <a:cs typeface="Times New Roman" pitchFamily="18" charset="0"/>
                      </a:endParaRPr>
                    </a:p>
                  </a:txBody>
                  <a:tcPr>
                    <a:solidFill>
                      <a:srgbClr val="CCD5EA"/>
                    </a:solidFill>
                  </a:tcPr>
                </a:tc>
                <a:tc>
                  <a:txBody>
                    <a:bodyPr/>
                    <a:lstStyle/>
                    <a:p>
                      <a:pPr algn="ctr"/>
                      <a:endParaRPr lang="en-US" sz="1500" dirty="0">
                        <a:latin typeface="Times New Roman" pitchFamily="18" charset="0"/>
                        <a:cs typeface="Times New Roman" pitchFamily="18" charset="0"/>
                      </a:endParaRPr>
                    </a:p>
                  </a:txBody>
                  <a:tcPr>
                    <a:solidFill>
                      <a:srgbClr val="CCD5EA"/>
                    </a:solidFill>
                  </a:tcPr>
                </a:tc>
                <a:tc>
                  <a:txBody>
                    <a:bodyPr/>
                    <a:lstStyle/>
                    <a:p>
                      <a:pPr algn="ctr"/>
                      <a:endParaRPr lang="en-US" sz="1500" dirty="0">
                        <a:latin typeface="Times New Roman" pitchFamily="18" charset="0"/>
                        <a:cs typeface="Times New Roman" pitchFamily="18" charset="0"/>
                      </a:endParaRPr>
                    </a:p>
                  </a:txBody>
                  <a:tcPr>
                    <a:solidFill>
                      <a:srgbClr val="CCD5EA"/>
                    </a:solidFill>
                  </a:tcPr>
                </a:tc>
              </a:tr>
              <a:tr h="290576">
                <a:tc>
                  <a:txBody>
                    <a:bodyPr/>
                    <a:lstStyle/>
                    <a:p>
                      <a:r>
                        <a:rPr lang="en-US" sz="1500" dirty="0" smtClean="0">
                          <a:latin typeface="Times New Roman" pitchFamily="18" charset="0"/>
                          <a:cs typeface="Times New Roman" pitchFamily="18" charset="0"/>
                        </a:rPr>
                        <a:t>1/25/2011 3:29pm</a:t>
                      </a:r>
                      <a:endParaRPr lang="en-US" sz="1500" dirty="0">
                        <a:latin typeface="Times New Roman" pitchFamily="18" charset="0"/>
                        <a:cs typeface="Times New Roman" pitchFamily="18" charset="0"/>
                      </a:endParaRPr>
                    </a:p>
                  </a:txBody>
                  <a:tcPr>
                    <a:solidFill>
                      <a:srgbClr val="E7EBF5"/>
                    </a:solidFill>
                  </a:tcPr>
                </a:tc>
                <a:tc>
                  <a:txBody>
                    <a:bodyPr/>
                    <a:lstStyle/>
                    <a:p>
                      <a:r>
                        <a:rPr lang="en-US" sz="1500" dirty="0" err="1" smtClean="0">
                          <a:latin typeface="Times New Roman" pitchFamily="18" charset="0"/>
                          <a:cs typeface="Times New Roman" pitchFamily="18" charset="0"/>
                        </a:rPr>
                        <a:t>foodtv</a:t>
                      </a:r>
                      <a:endParaRPr lang="en-US" sz="1500" dirty="0">
                        <a:latin typeface="Times New Roman" pitchFamily="18" charset="0"/>
                        <a:cs typeface="Times New Roman" pitchFamily="18" charset="0"/>
                      </a:endParaRPr>
                    </a:p>
                  </a:txBody>
                  <a:tcPr>
                    <a:solidFill>
                      <a:srgbClr val="E7EBF5"/>
                    </a:solidFill>
                  </a:tcPr>
                </a:tc>
                <a:tc>
                  <a:txBody>
                    <a:bodyPr/>
                    <a:lstStyle/>
                    <a:p>
                      <a:endParaRPr lang="en-US" sz="1500" dirty="0">
                        <a:latin typeface="Times New Roman" pitchFamily="18" charset="0"/>
                        <a:cs typeface="Times New Roman" pitchFamily="18" charset="0"/>
                      </a:endParaRPr>
                    </a:p>
                  </a:txBody>
                  <a:tcPr>
                    <a:solidFill>
                      <a:srgbClr val="E7EBF5"/>
                    </a:solidFill>
                  </a:tcPr>
                </a:tc>
                <a:tc>
                  <a:txBody>
                    <a:bodyPr/>
                    <a:lstStyle/>
                    <a:p>
                      <a:pPr algn="ctr"/>
                      <a:endParaRPr lang="en-US" sz="1500" dirty="0">
                        <a:latin typeface="Times New Roman" pitchFamily="18" charset="0"/>
                        <a:cs typeface="Times New Roman" pitchFamily="18" charset="0"/>
                      </a:endParaRPr>
                    </a:p>
                  </a:txBody>
                  <a:tcPr>
                    <a:solidFill>
                      <a:srgbClr val="E7EBF5"/>
                    </a:solidFill>
                  </a:tcPr>
                </a:tc>
                <a:tc>
                  <a:txBody>
                    <a:bodyPr/>
                    <a:lstStyle/>
                    <a:p>
                      <a:pPr algn="ctr"/>
                      <a:r>
                        <a:rPr lang="en-US" sz="1500" dirty="0" smtClean="0">
                          <a:latin typeface="Times New Roman" pitchFamily="18" charset="0"/>
                          <a:cs typeface="Times New Roman" pitchFamily="18" charset="0"/>
                        </a:rPr>
                        <a:t>x</a:t>
                      </a:r>
                      <a:endParaRPr lang="en-US" sz="1500" dirty="0">
                        <a:latin typeface="Times New Roman" pitchFamily="18" charset="0"/>
                        <a:cs typeface="Times New Roman" pitchFamily="18" charset="0"/>
                      </a:endParaRPr>
                    </a:p>
                  </a:txBody>
                  <a:tcPr>
                    <a:solidFill>
                      <a:srgbClr val="E7EBF5"/>
                    </a:solidFill>
                  </a:tcPr>
                </a:tc>
              </a:tr>
              <a:tr h="290576">
                <a:tc>
                  <a:txBody>
                    <a:bodyPr/>
                    <a:lstStyle/>
                    <a:p>
                      <a:r>
                        <a:rPr lang="en-US" sz="1500" dirty="0" smtClean="0">
                          <a:latin typeface="Times New Roman" pitchFamily="18" charset="0"/>
                          <a:cs typeface="Times New Roman" pitchFamily="18" charset="0"/>
                        </a:rPr>
                        <a:t>1/25/2011 3:31pm</a:t>
                      </a:r>
                      <a:endParaRPr lang="en-US" sz="1500" dirty="0">
                        <a:latin typeface="Times New Roman" pitchFamily="18" charset="0"/>
                        <a:cs typeface="Times New Roman" pitchFamily="18" charset="0"/>
                      </a:endParaRPr>
                    </a:p>
                  </a:txBody>
                  <a:tcPr>
                    <a:solidFill>
                      <a:srgbClr val="E7EBF5"/>
                    </a:solidFill>
                  </a:tcPr>
                </a:tc>
                <a:tc>
                  <a:txBody>
                    <a:bodyPr/>
                    <a:lstStyle/>
                    <a:p>
                      <a:r>
                        <a:rPr lang="en-US" sz="1500" dirty="0" smtClean="0">
                          <a:latin typeface="Times New Roman" pitchFamily="18" charset="0"/>
                          <a:cs typeface="Times New Roman" pitchFamily="18" charset="0"/>
                        </a:rPr>
                        <a:t>famous </a:t>
                      </a:r>
                      <a:r>
                        <a:rPr lang="en-US" sz="1500" dirty="0" err="1" smtClean="0">
                          <a:latin typeface="Times New Roman" pitchFamily="18" charset="0"/>
                          <a:cs typeface="Times New Roman" pitchFamily="18" charset="0"/>
                        </a:rPr>
                        <a:t>pb&amp;j</a:t>
                      </a:r>
                      <a:r>
                        <a:rPr lang="en-US" sz="1500" dirty="0" smtClean="0">
                          <a:latin typeface="Times New Roman" pitchFamily="18" charset="0"/>
                          <a:cs typeface="Times New Roman" pitchFamily="18" charset="0"/>
                        </a:rPr>
                        <a:t> drop recipe</a:t>
                      </a:r>
                      <a:endParaRPr lang="en-US" sz="1500" dirty="0">
                        <a:latin typeface="Times New Roman" pitchFamily="18" charset="0"/>
                        <a:cs typeface="Times New Roman" pitchFamily="18" charset="0"/>
                      </a:endParaRPr>
                    </a:p>
                  </a:txBody>
                  <a:tcPr>
                    <a:solidFill>
                      <a:srgbClr val="E7EBF5"/>
                    </a:solidFill>
                  </a:tcPr>
                </a:tc>
                <a:tc>
                  <a:txBody>
                    <a:bodyPr/>
                    <a:lstStyle/>
                    <a:p>
                      <a:endParaRPr lang="en-US" sz="1500" dirty="0">
                        <a:latin typeface="Times New Roman" pitchFamily="18" charset="0"/>
                        <a:cs typeface="Times New Roman" pitchFamily="18" charset="0"/>
                      </a:endParaRPr>
                    </a:p>
                  </a:txBody>
                  <a:tcPr>
                    <a:solidFill>
                      <a:srgbClr val="E7EBF5"/>
                    </a:solidFill>
                  </a:tcPr>
                </a:tc>
                <a:tc>
                  <a:txBody>
                    <a:bodyPr/>
                    <a:lstStyle/>
                    <a:p>
                      <a:pPr algn="ctr"/>
                      <a:endParaRPr lang="en-US" sz="1500" dirty="0">
                        <a:latin typeface="Times New Roman" pitchFamily="18" charset="0"/>
                        <a:cs typeface="Times New Roman" pitchFamily="18" charset="0"/>
                      </a:endParaRPr>
                    </a:p>
                  </a:txBody>
                  <a:tcPr>
                    <a:solidFill>
                      <a:srgbClr val="E7EBF5"/>
                    </a:solidFill>
                  </a:tcPr>
                </a:tc>
                <a:tc>
                  <a:txBody>
                    <a:bodyPr/>
                    <a:lstStyle/>
                    <a:p>
                      <a:pPr algn="ctr"/>
                      <a:r>
                        <a:rPr lang="en-US" sz="1500" dirty="0" smtClean="0">
                          <a:latin typeface="Times New Roman" pitchFamily="18" charset="0"/>
                          <a:cs typeface="Times New Roman" pitchFamily="18" charset="0"/>
                        </a:rPr>
                        <a:t>x</a:t>
                      </a:r>
                      <a:endParaRPr lang="en-US" sz="1500" dirty="0">
                        <a:latin typeface="Times New Roman" pitchFamily="18" charset="0"/>
                        <a:cs typeface="Times New Roman" pitchFamily="18" charset="0"/>
                      </a:endParaRPr>
                    </a:p>
                  </a:txBody>
                  <a:tcPr>
                    <a:solidFill>
                      <a:srgbClr val="E7EBF5"/>
                    </a:solidFill>
                  </a:tcPr>
                </a:tc>
              </a:tr>
            </a:tbl>
          </a:graphicData>
        </a:graphic>
      </p:graphicFrame>
      <p:sp>
        <p:nvSpPr>
          <p:cNvPr id="2" name="Title 1"/>
          <p:cNvSpPr>
            <a:spLocks noGrp="1"/>
          </p:cNvSpPr>
          <p:nvPr>
            <p:ph type="title"/>
          </p:nvPr>
        </p:nvSpPr>
        <p:spPr>
          <a:xfrm>
            <a:off x="544284" y="304800"/>
            <a:ext cx="8229600" cy="1143000"/>
          </a:xfrm>
        </p:spPr>
        <p:txBody>
          <a:bodyPr/>
          <a:lstStyle/>
          <a:p>
            <a:r>
              <a:rPr lang="en-US" dirty="0" smtClean="0"/>
              <a:t>Labeling</a:t>
            </a:r>
            <a:endParaRPr lang="en-US" dirty="0"/>
          </a:p>
        </p:txBody>
      </p:sp>
      <p:sp>
        <p:nvSpPr>
          <p:cNvPr id="5" name="Slide Number Placeholder 4"/>
          <p:cNvSpPr>
            <a:spLocks noGrp="1"/>
          </p:cNvSpPr>
          <p:nvPr>
            <p:ph type="sldNum" sz="quarter" idx="12"/>
          </p:nvPr>
        </p:nvSpPr>
        <p:spPr/>
        <p:txBody>
          <a:bodyPr/>
          <a:lstStyle/>
          <a:p>
            <a:fld id="{7EDA07E0-340C-4D6B-9E13-9CA01CBB1DF0}" type="slidenum">
              <a:rPr lang="en-US" smtClean="0"/>
              <a:t>8</a:t>
            </a:fld>
            <a:endParaRPr lang="en-US" dirty="0"/>
          </a:p>
        </p:txBody>
      </p:sp>
      <p:sp>
        <p:nvSpPr>
          <p:cNvPr id="9" name="Rectangle 8"/>
          <p:cNvSpPr/>
          <p:nvPr/>
        </p:nvSpPr>
        <p:spPr>
          <a:xfrm>
            <a:off x="2971800" y="914400"/>
            <a:ext cx="6019800" cy="457200"/>
          </a:xfrm>
          <a:prstGeom prst="rect">
            <a:avLst/>
          </a:prstGeom>
          <a:solidFill>
            <a:srgbClr val="E7EBF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Human annotators </a:t>
            </a:r>
            <a:r>
              <a:rPr lang="en-US" sz="1600" dirty="0" smtClean="0">
                <a:solidFill>
                  <a:schemeClr val="tx1"/>
                </a:solidFill>
              </a:rPr>
              <a:t>correct automatic labels for the dominant task (</a:t>
            </a:r>
            <a:r>
              <a:rPr lang="en-US" sz="1600" dirty="0">
                <a:solidFill>
                  <a:schemeClr val="tx1"/>
                </a:solidFill>
              </a:rPr>
              <a:t>Cohen’s kappa ranges from 0.86 to </a:t>
            </a:r>
            <a:r>
              <a:rPr lang="en-US" sz="1600" dirty="0" smtClean="0">
                <a:solidFill>
                  <a:schemeClr val="tx1"/>
                </a:solidFill>
              </a:rPr>
              <a:t>0.92)</a:t>
            </a:r>
            <a:endParaRPr lang="en-US" sz="1600" dirty="0">
              <a:solidFill>
                <a:schemeClr val="tx1"/>
              </a:solidFill>
            </a:endParaRPr>
          </a:p>
        </p:txBody>
      </p:sp>
    </p:spTree>
    <p:extLst>
      <p:ext uri="{BB962C8B-B14F-4D97-AF65-F5344CB8AC3E}">
        <p14:creationId xmlns:p14="http://schemas.microsoft.com/office/powerpoint/2010/main" val="3161262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098892225"/>
              </p:ext>
            </p:extLst>
          </p:nvPr>
        </p:nvGraphicFramePr>
        <p:xfrm>
          <a:off x="685800" y="2225041"/>
          <a:ext cx="7086600" cy="2011679"/>
        </p:xfrm>
        <a:graphic>
          <a:graphicData uri="http://schemas.openxmlformats.org/drawingml/2006/table">
            <a:tbl>
              <a:tblPr firstRow="1" bandRow="1">
                <a:tableStyleId>{8A107856-5554-42FB-B03E-39F5DBC370BA}</a:tableStyleId>
              </a:tblPr>
              <a:tblGrid>
                <a:gridCol w="3048000"/>
                <a:gridCol w="1219200"/>
                <a:gridCol w="1253756"/>
                <a:gridCol w="1565644"/>
              </a:tblGrid>
              <a:tr h="345006">
                <a:tc>
                  <a:txBody>
                    <a:bodyPr/>
                    <a:lstStyle/>
                    <a:p>
                      <a:r>
                        <a:rPr lang="en-US" sz="2000" dirty="0" smtClean="0">
                          <a:latin typeface="Times New Roman" pitchFamily="18" charset="0"/>
                          <a:cs typeface="Times New Roman" pitchFamily="18" charset="0"/>
                        </a:rPr>
                        <a:t>Dataset</a:t>
                      </a:r>
                      <a:endParaRPr lang="en-US" sz="2000" dirty="0">
                        <a:latin typeface="Times New Roman" pitchFamily="18" charset="0"/>
                        <a:cs typeface="Times New Roman" pitchFamily="18" charset="0"/>
                      </a:endParaRPr>
                    </a:p>
                  </a:txBody>
                  <a:tcPr/>
                </a:tc>
                <a:tc>
                  <a:txBody>
                    <a:bodyPr/>
                    <a:lstStyle/>
                    <a:p>
                      <a:pPr algn="r"/>
                      <a:r>
                        <a:rPr lang="en-US" sz="2000" dirty="0" smtClean="0">
                          <a:latin typeface="Times New Roman" pitchFamily="18" charset="0"/>
                          <a:cs typeface="Times New Roman" pitchFamily="18" charset="0"/>
                        </a:rPr>
                        <a:t>10k</a:t>
                      </a:r>
                      <a:endParaRPr lang="en-US" sz="2000" dirty="0">
                        <a:latin typeface="Times New Roman" pitchFamily="18" charset="0"/>
                        <a:cs typeface="Times New Roman" pitchFamily="18" charset="0"/>
                      </a:endParaRPr>
                    </a:p>
                  </a:txBody>
                  <a:tcPr/>
                </a:tc>
                <a:tc>
                  <a:txBody>
                    <a:bodyPr/>
                    <a:lstStyle/>
                    <a:p>
                      <a:pPr algn="r"/>
                      <a:r>
                        <a:rPr lang="en-US" sz="2000" dirty="0" smtClean="0">
                          <a:latin typeface="Times New Roman" pitchFamily="18" charset="0"/>
                          <a:cs typeface="Times New Roman" pitchFamily="18" charset="0"/>
                        </a:rPr>
                        <a:t>3k</a:t>
                      </a:r>
                      <a:endParaRPr lang="en-US" sz="2000" dirty="0">
                        <a:latin typeface="Times New Roman" pitchFamily="18" charset="0"/>
                        <a:cs typeface="Times New Roman" pitchFamily="18" charset="0"/>
                      </a:endParaRPr>
                    </a:p>
                  </a:txBody>
                  <a:tcPr/>
                </a:tc>
                <a:tc>
                  <a:txBody>
                    <a:bodyPr/>
                    <a:lstStyle/>
                    <a:p>
                      <a:pPr algn="r"/>
                      <a:r>
                        <a:rPr lang="en-US" sz="2000" dirty="0" smtClean="0">
                          <a:latin typeface="Times New Roman" pitchFamily="18" charset="0"/>
                          <a:cs typeface="Times New Roman" pitchFamily="18" charset="0"/>
                        </a:rPr>
                        <a:t>Human</a:t>
                      </a:r>
                      <a:endParaRPr lang="en-US" sz="2000" dirty="0">
                        <a:latin typeface="Times New Roman" pitchFamily="18" charset="0"/>
                        <a:cs typeface="Times New Roman" pitchFamily="18" charset="0"/>
                      </a:endParaRPr>
                    </a:p>
                  </a:txBody>
                  <a:tcPr/>
                </a:tc>
              </a:tr>
              <a:tr h="426719">
                <a:tc>
                  <a:txBody>
                    <a:bodyPr/>
                    <a:lstStyle/>
                    <a:p>
                      <a:r>
                        <a:rPr lang="en-US" sz="2000" dirty="0" smtClean="0">
                          <a:latin typeface="Times New Roman" pitchFamily="18" charset="0"/>
                          <a:cs typeface="Times New Roman" pitchFamily="18" charset="0"/>
                        </a:rPr>
                        <a:t>Number of users</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10,852</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3,376</a:t>
                      </a:r>
                    </a:p>
                  </a:txBody>
                  <a:tcPr/>
                </a:tc>
                <a:tc>
                  <a:txBody>
                    <a:bodyPr/>
                    <a:lstStyle/>
                    <a:p>
                      <a:pPr algn="r"/>
                      <a:r>
                        <a:rPr lang="en-US" sz="2000" dirty="0" smtClean="0">
                          <a:latin typeface="Times New Roman" pitchFamily="18" charset="0"/>
                          <a:cs typeface="Times New Roman" pitchFamily="18" charset="0"/>
                        </a:rPr>
                        <a:t>1,218</a:t>
                      </a:r>
                    </a:p>
                  </a:txBody>
                  <a:tcPr/>
                </a:tc>
              </a:tr>
              <a:tr h="381000">
                <a:tc>
                  <a:txBody>
                    <a:bodyPr/>
                    <a:lstStyle/>
                    <a:p>
                      <a:r>
                        <a:rPr lang="en-US" sz="2000" dirty="0" smtClean="0">
                          <a:latin typeface="Times New Roman" pitchFamily="18" charset="0"/>
                          <a:cs typeface="Times New Roman" pitchFamily="18" charset="0"/>
                        </a:rPr>
                        <a:t>Users returning to dominant</a:t>
                      </a:r>
                      <a:endParaRPr lang="en-US" sz="2000" dirty="0">
                        <a:latin typeface="Times New Roman" pitchFamily="18" charset="0"/>
                        <a:cs typeface="Times New Roman" pitchFamily="18" charset="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1,694</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1,688</a:t>
                      </a:r>
                    </a:p>
                  </a:txBody>
                  <a:tcPr/>
                </a:tc>
                <a:tc>
                  <a:txBody>
                    <a:bodyPr/>
                    <a:lstStyle/>
                    <a:p>
                      <a:pPr algn="r"/>
                      <a:r>
                        <a:rPr lang="en-US" sz="2000" dirty="0" smtClean="0">
                          <a:latin typeface="Times New Roman" pitchFamily="18" charset="0"/>
                          <a:cs typeface="Times New Roman" pitchFamily="18" charset="0"/>
                        </a:rPr>
                        <a:t>701</a:t>
                      </a:r>
                      <a:endParaRPr lang="en-US" sz="2000" dirty="0">
                        <a:latin typeface="Times New Roman" pitchFamily="18" charset="0"/>
                        <a:cs typeface="Times New Roman" pitchFamily="18" charset="0"/>
                      </a:endParaRPr>
                    </a:p>
                  </a:txBody>
                  <a:tcPr/>
                </a:tc>
              </a:tr>
              <a:tr h="354228">
                <a:tc>
                  <a:txBody>
                    <a:bodyPr/>
                    <a:lstStyle/>
                    <a:p>
                      <a:r>
                        <a:rPr lang="en-US" sz="2000" b="0" dirty="0" smtClean="0">
                          <a:latin typeface="Times New Roman" pitchFamily="18" charset="0"/>
                          <a:cs typeface="Times New Roman" pitchFamily="18" charset="0"/>
                        </a:rPr>
                        <a:t>Number</a:t>
                      </a:r>
                      <a:r>
                        <a:rPr lang="en-US" sz="2000" b="0" baseline="0" dirty="0" smtClean="0">
                          <a:latin typeface="Times New Roman" pitchFamily="18" charset="0"/>
                          <a:cs typeface="Times New Roman" pitchFamily="18" charset="0"/>
                        </a:rPr>
                        <a:t> of queries</a:t>
                      </a:r>
                      <a:endParaRPr lang="en-US" sz="2000" b="0" dirty="0">
                        <a:latin typeface="Times New Roman" pitchFamily="18" charset="0"/>
                        <a:cs typeface="Times New Roman" pitchFamily="18" charset="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119,814</a:t>
                      </a:r>
                    </a:p>
                  </a:txBody>
                  <a:tcPr/>
                </a:tc>
                <a:tc>
                  <a:txBody>
                    <a:bodyPr/>
                    <a:lstStyle/>
                    <a:p>
                      <a:pPr algn="r"/>
                      <a:r>
                        <a:rPr lang="en-US" sz="2000" dirty="0" smtClean="0">
                          <a:latin typeface="Times New Roman" pitchFamily="18" charset="0"/>
                          <a:cs typeface="Times New Roman" pitchFamily="18" charset="0"/>
                        </a:rPr>
                        <a:t>66,219</a:t>
                      </a:r>
                      <a:endParaRPr lang="en-US" sz="2000" b="1" dirty="0">
                        <a:latin typeface="Times New Roman" pitchFamily="18" charset="0"/>
                        <a:cs typeface="Times New Roman" pitchFamily="18" charset="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28,474</a:t>
                      </a:r>
                    </a:p>
                  </a:txBody>
                  <a:tcPr/>
                </a:tc>
              </a:tr>
              <a:tr h="335279">
                <a:tc>
                  <a:txBody>
                    <a:bodyPr/>
                    <a:lstStyle/>
                    <a:p>
                      <a:r>
                        <a:rPr lang="en-US" sz="2000" dirty="0" smtClean="0">
                          <a:latin typeface="Times New Roman" pitchFamily="18" charset="0"/>
                          <a:cs typeface="Times New Roman" pitchFamily="18" charset="0"/>
                        </a:rPr>
                        <a:t>Query pairs</a:t>
                      </a:r>
                      <a:endParaRPr lang="en-US" sz="2000" dirty="0">
                        <a:latin typeface="Times New Roman" pitchFamily="18" charset="0"/>
                        <a:cs typeface="Times New Roman" pitchFamily="18" charset="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1,486,492</a:t>
                      </a:r>
                    </a:p>
                  </a:txBody>
                  <a:tcPr/>
                </a:tc>
                <a:tc>
                  <a:txBody>
                    <a:bodyPr/>
                    <a:lstStyle/>
                    <a:p>
                      <a:pPr algn="r"/>
                      <a:r>
                        <a:rPr lang="en-US" sz="2000" dirty="0" smtClean="0">
                          <a:latin typeface="Times New Roman" pitchFamily="18" charset="0"/>
                          <a:cs typeface="Times New Roman" pitchFamily="18" charset="0"/>
                        </a:rPr>
                        <a:t>866,860</a:t>
                      </a:r>
                      <a:endParaRPr lang="en-US" sz="2000" dirty="0">
                        <a:latin typeface="Times New Roman" pitchFamily="18" charset="0"/>
                        <a:cs typeface="Times New Roman" pitchFamily="18" charset="0"/>
                      </a:endParaRPr>
                    </a:p>
                  </a:txBody>
                  <a:tcPr/>
                </a:tc>
                <a:tc>
                  <a:txBody>
                    <a:bodyPr/>
                    <a:lstStyle/>
                    <a:p>
                      <a:pPr algn="r"/>
                      <a:r>
                        <a:rPr lang="en-US" sz="2000" dirty="0" smtClean="0">
                          <a:latin typeface="Times New Roman" pitchFamily="18" charset="0"/>
                          <a:cs typeface="Times New Roman" pitchFamily="18" charset="0"/>
                        </a:rPr>
                        <a:t>660,120</a:t>
                      </a:r>
                      <a:endParaRPr lang="en-US" sz="2000" dirty="0">
                        <a:latin typeface="Times New Roman" pitchFamily="18" charset="0"/>
                        <a:cs typeface="Times New Roman" pitchFamily="18" charset="0"/>
                      </a:endParaRPr>
                    </a:p>
                  </a:txBody>
                  <a:tcPr/>
                </a:tc>
              </a:tr>
            </a:tbl>
          </a:graphicData>
        </a:graphic>
      </p:graphicFrame>
      <p:sp useBgFill="1">
        <p:nvSpPr>
          <p:cNvPr id="3" name="Rectangle 2"/>
          <p:cNvSpPr/>
          <p:nvPr/>
        </p:nvSpPr>
        <p:spPr>
          <a:xfrm>
            <a:off x="4970585" y="2209800"/>
            <a:ext cx="2895600" cy="2209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566928"/>
            <a:ext cx="8229600" cy="1143000"/>
          </a:xfrm>
        </p:spPr>
        <p:txBody>
          <a:bodyPr/>
          <a:lstStyle/>
          <a:p>
            <a:r>
              <a:rPr lang="en-US" dirty="0" smtClean="0"/>
              <a:t>Datasets</a:t>
            </a:r>
            <a:endParaRPr lang="en-US" dirty="0"/>
          </a:p>
        </p:txBody>
      </p:sp>
      <p:sp>
        <p:nvSpPr>
          <p:cNvPr id="4" name="Slide Number Placeholder 3"/>
          <p:cNvSpPr>
            <a:spLocks noGrp="1"/>
          </p:cNvSpPr>
          <p:nvPr>
            <p:ph type="sldNum" sz="quarter" idx="12"/>
          </p:nvPr>
        </p:nvSpPr>
        <p:spPr/>
        <p:txBody>
          <a:bodyPr/>
          <a:lstStyle/>
          <a:p>
            <a:fld id="{E83DD66C-4680-469A-8589-27C5369748F7}" type="slidenum">
              <a:rPr lang="en-US" smtClean="0"/>
              <a:t>9</a:t>
            </a:fld>
            <a:endParaRPr lang="en-US"/>
          </a:p>
        </p:txBody>
      </p:sp>
      <p:sp>
        <p:nvSpPr>
          <p:cNvPr id="6" name="TextBox 5"/>
          <p:cNvSpPr txBox="1"/>
          <p:nvPr/>
        </p:nvSpPr>
        <p:spPr>
          <a:xfrm>
            <a:off x="624840" y="4419600"/>
            <a:ext cx="7848600" cy="1938992"/>
          </a:xfrm>
          <a:prstGeom prst="rect">
            <a:avLst/>
          </a:prstGeom>
          <a:noFill/>
        </p:spPr>
        <p:txBody>
          <a:bodyPr wrap="square" rtlCol="0">
            <a:spAutoFit/>
          </a:bodyPr>
          <a:lstStyle/>
          <a:p>
            <a:pPr marL="342900" indent="-342900">
              <a:buFont typeface="Arial" pitchFamily="34" charset="0"/>
              <a:buChar char="•"/>
            </a:pPr>
            <a:r>
              <a:rPr lang="en-US" sz="2400" dirty="0" smtClean="0"/>
              <a:t>Sample 10k users from one week of browser-based logs of browsing and searching </a:t>
            </a:r>
            <a:r>
              <a:rPr lang="en-US" sz="2400" dirty="0" smtClean="0"/>
              <a:t>episodes</a:t>
            </a:r>
            <a:endParaRPr lang="en-US" sz="2400" dirty="0" smtClean="0"/>
          </a:p>
          <a:p>
            <a:pPr marL="342900" indent="-342900">
              <a:buFont typeface="Arial" pitchFamily="34" charset="0"/>
              <a:buChar char="•"/>
            </a:pPr>
            <a:r>
              <a:rPr lang="en-US" sz="2400" dirty="0" smtClean="0"/>
              <a:t>10k: 15% return to dominant</a:t>
            </a:r>
          </a:p>
          <a:p>
            <a:pPr marL="342900" indent="-342900">
              <a:buFont typeface="Arial" pitchFamily="34" charset="0"/>
              <a:buChar char="•"/>
            </a:pPr>
            <a:r>
              <a:rPr lang="en-US" sz="2400" dirty="0"/>
              <a:t>3</a:t>
            </a:r>
            <a:r>
              <a:rPr lang="en-US" sz="2400" dirty="0" smtClean="0"/>
              <a:t>k</a:t>
            </a:r>
            <a:r>
              <a:rPr lang="en-US" sz="2400" dirty="0"/>
              <a:t>: </a:t>
            </a:r>
            <a:r>
              <a:rPr lang="en-US" sz="2400" dirty="0" smtClean="0"/>
              <a:t> 50% </a:t>
            </a:r>
            <a:r>
              <a:rPr lang="en-US" sz="2400" dirty="0"/>
              <a:t>return to dominant</a:t>
            </a:r>
          </a:p>
          <a:p>
            <a:pPr marL="342900" indent="-342900">
              <a:buFont typeface="Arial" pitchFamily="34" charset="0"/>
              <a:buChar char="•"/>
            </a:pPr>
            <a:endParaRPr lang="en-US" sz="2400" dirty="0" smtClean="0"/>
          </a:p>
        </p:txBody>
      </p:sp>
      <p:sp useBgFill="1">
        <p:nvSpPr>
          <p:cNvPr id="7" name="Rectangle 6"/>
          <p:cNvSpPr/>
          <p:nvPr/>
        </p:nvSpPr>
        <p:spPr>
          <a:xfrm>
            <a:off x="6224954" y="2209800"/>
            <a:ext cx="2895600" cy="2209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rved Down Arrow 8"/>
          <p:cNvSpPr/>
          <p:nvPr/>
        </p:nvSpPr>
        <p:spPr>
          <a:xfrm>
            <a:off x="4419600" y="1905000"/>
            <a:ext cx="990600" cy="304800"/>
          </a:xfrm>
          <a:prstGeom prst="curvedDownArrow">
            <a:avLst/>
          </a:prstGeom>
          <a:solidFill>
            <a:srgbClr val="E7EBF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3733800" y="1583323"/>
            <a:ext cx="2215671" cy="338554"/>
          </a:xfrm>
          <a:prstGeom prst="rect">
            <a:avLst/>
          </a:prstGeom>
          <a:noFill/>
        </p:spPr>
        <p:txBody>
          <a:bodyPr wrap="none" rtlCol="0">
            <a:spAutoFit/>
          </a:bodyPr>
          <a:lstStyle/>
          <a:p>
            <a:r>
              <a:rPr lang="en-US" sz="1600" dirty="0" err="1" smtClean="0"/>
              <a:t>Downsample</a:t>
            </a:r>
            <a:r>
              <a:rPr lang="en-US" sz="1600" dirty="0" smtClean="0"/>
              <a:t> negatives</a:t>
            </a:r>
            <a:endParaRPr lang="en-US" sz="1600" dirty="0"/>
          </a:p>
        </p:txBody>
      </p:sp>
      <p:sp>
        <p:nvSpPr>
          <p:cNvPr id="12" name="Curved Down Arrow 11"/>
          <p:cNvSpPr/>
          <p:nvPr/>
        </p:nvSpPr>
        <p:spPr>
          <a:xfrm>
            <a:off x="5943600" y="1939462"/>
            <a:ext cx="990600" cy="304800"/>
          </a:xfrm>
          <a:prstGeom prst="curvedDownArrow">
            <a:avLst/>
          </a:prstGeom>
          <a:solidFill>
            <a:srgbClr val="E7EBF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p:cNvSpPr txBox="1"/>
          <p:nvPr/>
        </p:nvSpPr>
        <p:spPr>
          <a:xfrm>
            <a:off x="5957604" y="1408130"/>
            <a:ext cx="1908582" cy="584775"/>
          </a:xfrm>
          <a:prstGeom prst="rect">
            <a:avLst/>
          </a:prstGeom>
          <a:noFill/>
        </p:spPr>
        <p:txBody>
          <a:bodyPr wrap="square" rtlCol="0">
            <a:spAutoFit/>
          </a:bodyPr>
          <a:lstStyle/>
          <a:p>
            <a:r>
              <a:rPr lang="en-US" sz="1600" dirty="0" smtClean="0"/>
              <a:t>Editorial labels for</a:t>
            </a:r>
          </a:p>
          <a:p>
            <a:r>
              <a:rPr lang="en-US" sz="1600" dirty="0" smtClean="0"/>
              <a:t>a random sample</a:t>
            </a:r>
            <a:endParaRPr lang="en-US" sz="1600" dirty="0"/>
          </a:p>
        </p:txBody>
      </p:sp>
    </p:spTree>
    <p:extLst>
      <p:ext uri="{BB962C8B-B14F-4D97-AF65-F5344CB8AC3E}">
        <p14:creationId xmlns:p14="http://schemas.microsoft.com/office/powerpoint/2010/main" val="1471247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vertical)">
                                      <p:cBhvr>
                                        <p:cTn id="7" dur="500"/>
                                        <p:tgtEl>
                                          <p:spTgt spid="9"/>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childTnLst>
                                </p:cTn>
                              </p:par>
                              <p:par>
                                <p:cTn id="10" presetID="1" presetClass="exit"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par>
                                <p:cTn id="18" presetID="3" presetClass="entr" presetSubtype="5"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vertical)">
                                      <p:cBhvr>
                                        <p:cTn id="20" dur="500"/>
                                        <p:tgtEl>
                                          <p:spTgt spid="12"/>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9" grpId="0" animBg="1"/>
      <p:bldP spid="11" grpId="0"/>
      <p:bldP spid="12" grpId="0" animBg="1"/>
      <p:bldP spid="1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2187</TotalTime>
  <Words>1555</Words>
  <Application>Microsoft Office PowerPoint</Application>
  <PresentationFormat>On-screen Show (4:3)</PresentationFormat>
  <Paragraphs>539</Paragraphs>
  <Slides>19</Slides>
  <Notes>7</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Modeling and Analysis of Cross-Session Search Tasks</vt:lpstr>
      <vt:lpstr>Simple vs. Cross-Session Tasks</vt:lpstr>
      <vt:lpstr>Typical Cross-Session Tasks</vt:lpstr>
      <vt:lpstr>Example of Cross-Session Tasks</vt:lpstr>
      <vt:lpstr>Supporting Cross-Session Tasks</vt:lpstr>
      <vt:lpstr>Labeling</vt:lpstr>
      <vt:lpstr>Labeling</vt:lpstr>
      <vt:lpstr>Labeling</vt:lpstr>
      <vt:lpstr>Datasets</vt:lpstr>
      <vt:lpstr>Prediction Tasks</vt:lpstr>
      <vt:lpstr>Same Task Features</vt:lpstr>
      <vt:lpstr>Same Task Results</vt:lpstr>
      <vt:lpstr>Same Task P-R Curves</vt:lpstr>
      <vt:lpstr>Same Task Feature Importance</vt:lpstr>
      <vt:lpstr>Task Continuation Features</vt:lpstr>
      <vt:lpstr>Task Continuation Results</vt:lpstr>
      <vt:lpstr>Task Continuation P-R Curves</vt:lpstr>
      <vt:lpstr>Task Continuation Feature Importance</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dc:creator>
  <cp:lastModifiedBy>Alex</cp:lastModifiedBy>
  <cp:revision>98</cp:revision>
  <dcterms:created xsi:type="dcterms:W3CDTF">2011-07-19T03:35:59Z</dcterms:created>
  <dcterms:modified xsi:type="dcterms:W3CDTF">2011-07-25T14:54:17Z</dcterms:modified>
</cp:coreProperties>
</file>