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74" r:id="rId3"/>
    <p:sldId id="257" r:id="rId4"/>
    <p:sldId id="259" r:id="rId5"/>
    <p:sldId id="258" r:id="rId6"/>
    <p:sldId id="277" r:id="rId7"/>
    <p:sldId id="270" r:id="rId8"/>
    <p:sldId id="281" r:id="rId9"/>
    <p:sldId id="278" r:id="rId10"/>
    <p:sldId id="261" r:id="rId11"/>
    <p:sldId id="264" r:id="rId12"/>
    <p:sldId id="265" r:id="rId13"/>
    <p:sldId id="267" r:id="rId14"/>
    <p:sldId id="266" r:id="rId15"/>
    <p:sldId id="282" r:id="rId16"/>
    <p:sldId id="268" r:id="rId17"/>
    <p:sldId id="279" r:id="rId18"/>
    <p:sldId id="273" r:id="rId19"/>
    <p:sldId id="272" r:id="rId20"/>
    <p:sldId id="263" r:id="rId21"/>
    <p:sldId id="269" r:id="rId22"/>
    <p:sldId id="280" r:id="rId23"/>
    <p:sldId id="262" r:id="rId24"/>
    <p:sldId id="276" r:id="rId25"/>
    <p:sldId id="27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31" autoAdjust="0"/>
  </p:normalViewPr>
  <p:slideViewPr>
    <p:cSldViewPr>
      <p:cViewPr>
        <p:scale>
          <a:sx n="66" d="100"/>
          <a:sy n="66" d="100"/>
        </p:scale>
        <p:origin x="-948" y="-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294C50-78B6-485C-BEF7-94C899CF6E60}" type="datetimeFigureOut">
              <a:rPr lang="en-US" smtClean="0"/>
              <a:t>2/12/2011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D96C49-4F23-47DA-A70E-45835D344B33}" type="slidenum">
              <a:rPr lang="en-US" smtClean="0"/>
              <a:t>‹#›</a:t>
            </a:fld>
            <a:endParaRPr lang="en-US"/>
          </a:p>
        </p:txBody>
      </p:sp>
    </p:spTree>
    <p:extLst>
      <p:ext uri="{BB962C8B-B14F-4D97-AF65-F5344CB8AC3E}">
        <p14:creationId xmlns:p14="http://schemas.microsoft.com/office/powerpoint/2010/main" val="2376556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t>
            </a:r>
            <a:r>
              <a:rPr lang="en-US" dirty="0" smtClean="0"/>
              <a:t>data is naturally generated by a large number of </a:t>
            </a:r>
            <a:r>
              <a:rPr lang="en-US" dirty="0" smtClean="0"/>
              <a:t>streams. If we look at the behavior</a:t>
            </a:r>
            <a:r>
              <a:rPr lang="en-US" baseline="0" dirty="0" smtClean="0"/>
              <a:t> of individual entities within those streams….</a:t>
            </a:r>
            <a:r>
              <a:rPr lang="en-US" dirty="0" smtClean="0"/>
              <a:t> </a:t>
            </a:r>
            <a:endParaRPr lang="en-US" dirty="0"/>
          </a:p>
        </p:txBody>
      </p:sp>
      <p:sp>
        <p:nvSpPr>
          <p:cNvPr id="4" name="Slide Number Placeholder 3"/>
          <p:cNvSpPr>
            <a:spLocks noGrp="1"/>
          </p:cNvSpPr>
          <p:nvPr>
            <p:ph type="sldNum" sz="quarter" idx="10"/>
          </p:nvPr>
        </p:nvSpPr>
        <p:spPr/>
        <p:txBody>
          <a:bodyPr/>
          <a:lstStyle/>
          <a:p>
            <a:fld id="{C2D96C49-4F23-47DA-A70E-45835D344B33}" type="slidenum">
              <a:rPr lang="en-US" smtClean="0"/>
              <a:t>3</a:t>
            </a:fld>
            <a:endParaRPr lang="en-US"/>
          </a:p>
        </p:txBody>
      </p:sp>
    </p:spTree>
    <p:extLst>
      <p:ext uri="{BB962C8B-B14F-4D97-AF65-F5344CB8AC3E}">
        <p14:creationId xmlns:p14="http://schemas.microsoft.com/office/powerpoint/2010/main" val="2376125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streams of</a:t>
            </a:r>
            <a:r>
              <a:rPr lang="en-US" baseline="0" dirty="0" smtClean="0"/>
              <a:t> sensor readings from components of a system, discover components which simultaneously exhibit anomalous behavior  </a:t>
            </a:r>
            <a:endParaRPr lang="en-US" dirty="0"/>
          </a:p>
        </p:txBody>
      </p:sp>
      <p:sp>
        <p:nvSpPr>
          <p:cNvPr id="4" name="Slide Number Placeholder 3"/>
          <p:cNvSpPr>
            <a:spLocks noGrp="1"/>
          </p:cNvSpPr>
          <p:nvPr>
            <p:ph type="sldNum" sz="quarter" idx="10"/>
          </p:nvPr>
        </p:nvSpPr>
        <p:spPr/>
        <p:txBody>
          <a:bodyPr/>
          <a:lstStyle/>
          <a:p>
            <a:fld id="{C2D96C49-4F23-47DA-A70E-45835D344B33}" type="slidenum">
              <a:rPr lang="en-US" smtClean="0"/>
              <a:t>25</a:t>
            </a:fld>
            <a:endParaRPr lang="en-US"/>
          </a:p>
        </p:txBody>
      </p:sp>
    </p:spTree>
    <p:extLst>
      <p:ext uri="{BB962C8B-B14F-4D97-AF65-F5344CB8AC3E}">
        <p14:creationId xmlns:p14="http://schemas.microsoft.com/office/powerpoint/2010/main" val="1281800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a:t>
            </a:r>
            <a:r>
              <a:rPr lang="en-US" dirty="0" smtClean="0"/>
              <a:t>linguistic unit (term,</a:t>
            </a:r>
            <a:r>
              <a:rPr lang="en-US" baseline="0" dirty="0" smtClean="0"/>
              <a:t> phrase</a:t>
            </a:r>
            <a:r>
              <a:rPr lang="en-US" dirty="0" smtClean="0"/>
              <a:t>)</a:t>
            </a:r>
          </a:p>
          <a:p>
            <a:r>
              <a:rPr lang="en-US" dirty="0" smtClean="0"/>
              <a:t>Input:</a:t>
            </a:r>
            <a:r>
              <a:rPr lang="en-US" baseline="0" dirty="0" smtClean="0"/>
              <a:t> streams of mention counts for a lexical unit</a:t>
            </a:r>
            <a:r>
              <a:rPr lang="en-US" dirty="0" smtClean="0"/>
              <a:t> </a:t>
            </a:r>
            <a:endParaRPr lang="en-US" dirty="0" smtClean="0"/>
          </a:p>
          <a:p>
            <a:r>
              <a:rPr lang="en-US" dirty="0" smtClean="0"/>
              <a:t>Output: correlation coefficient</a:t>
            </a:r>
            <a:r>
              <a:rPr lang="en-US" baseline="0" dirty="0" smtClean="0"/>
              <a:t> with respect to bursts</a:t>
            </a:r>
            <a:r>
              <a:rPr lang="en-US" dirty="0" smtClean="0"/>
              <a:t> </a:t>
            </a:r>
          </a:p>
          <a:p>
            <a:r>
              <a:rPr lang="en-US" dirty="0" smtClean="0"/>
              <a:t>How do we know that they are correlated (labels</a:t>
            </a:r>
            <a:r>
              <a:rPr lang="en-US" baseline="0" dirty="0" smtClean="0"/>
              <a:t> of </a:t>
            </a:r>
            <a:r>
              <a:rPr lang="en-US" baseline="0" dirty="0" smtClean="0"/>
              <a:t>the </a:t>
            </a:r>
            <a:r>
              <a:rPr lang="en-US" baseline="0" dirty="0" smtClean="0"/>
              <a:t>problems</a:t>
            </a:r>
            <a:r>
              <a:rPr lang="en-US" dirty="0" smtClean="0"/>
              <a:t>)</a:t>
            </a:r>
            <a:endParaRPr lang="en-US" dirty="0"/>
          </a:p>
        </p:txBody>
      </p:sp>
      <p:sp>
        <p:nvSpPr>
          <p:cNvPr id="4" name="Slide Number Placeholder 3"/>
          <p:cNvSpPr>
            <a:spLocks noGrp="1"/>
          </p:cNvSpPr>
          <p:nvPr>
            <p:ph type="sldNum" sz="quarter" idx="10"/>
          </p:nvPr>
        </p:nvSpPr>
        <p:spPr/>
        <p:txBody>
          <a:bodyPr/>
          <a:lstStyle/>
          <a:p>
            <a:fld id="{C2D96C49-4F23-47DA-A70E-45835D344B33}" type="slidenum">
              <a:rPr lang="en-US" smtClean="0"/>
              <a:t>4</a:t>
            </a:fld>
            <a:endParaRPr lang="en-US"/>
          </a:p>
        </p:txBody>
      </p:sp>
    </p:spTree>
    <p:extLst>
      <p:ext uri="{BB962C8B-B14F-4D97-AF65-F5344CB8AC3E}">
        <p14:creationId xmlns:p14="http://schemas.microsoft.com/office/powerpoint/2010/main" val="2223699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knowing the</a:t>
            </a:r>
            <a:r>
              <a:rPr lang="en-US" baseline="0" dirty="0" smtClean="0"/>
              <a:t> entities that occur more frequently than usual, one can not only discover the major events happening at the moment, but also differentiate between local and global events</a:t>
            </a:r>
            <a:endParaRPr lang="en-US" dirty="0"/>
          </a:p>
        </p:txBody>
      </p:sp>
      <p:sp>
        <p:nvSpPr>
          <p:cNvPr id="4" name="Slide Number Placeholder 3"/>
          <p:cNvSpPr>
            <a:spLocks noGrp="1"/>
          </p:cNvSpPr>
          <p:nvPr>
            <p:ph type="sldNum" sz="quarter" idx="10"/>
          </p:nvPr>
        </p:nvSpPr>
        <p:spPr/>
        <p:txBody>
          <a:bodyPr/>
          <a:lstStyle/>
          <a:p>
            <a:fld id="{C2D96C49-4F23-47DA-A70E-45835D344B33}" type="slidenum">
              <a:rPr lang="en-US" smtClean="0"/>
              <a:t>5</a:t>
            </a:fld>
            <a:endParaRPr lang="en-US"/>
          </a:p>
        </p:txBody>
      </p:sp>
    </p:spTree>
    <p:extLst>
      <p:ext uri="{BB962C8B-B14F-4D97-AF65-F5344CB8AC3E}">
        <p14:creationId xmlns:p14="http://schemas.microsoft.com/office/powerpoint/2010/main" val="2101720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Smoothing</a:t>
            </a:r>
            <a:r>
              <a:rPr lang="en-US" baseline="0" dirty="0" smtClean="0"/>
              <a:t> is good for large volumes of data, but is not suitable for precise alignment of bursts across multiple streams, due to distortion of shape, duration and magnitude of bursts after smoothing</a:t>
            </a:r>
          </a:p>
          <a:p>
            <a:r>
              <a:rPr lang="en-US" baseline="0" dirty="0" smtClean="0"/>
              <a:t>Contribution</a:t>
            </a:r>
          </a:p>
          <a:p>
            <a:r>
              <a:rPr lang="en-US" baseline="0" dirty="0" smtClean="0"/>
              <a:t>Citations</a:t>
            </a:r>
          </a:p>
          <a:p>
            <a:r>
              <a:rPr lang="en-US" baseline="0" dirty="0" smtClean="0"/>
              <a:t>Deficiency</a:t>
            </a:r>
            <a:endParaRPr lang="en-US" dirty="0"/>
          </a:p>
        </p:txBody>
      </p:sp>
      <p:sp>
        <p:nvSpPr>
          <p:cNvPr id="4" name="Slide Number Placeholder 3"/>
          <p:cNvSpPr>
            <a:spLocks noGrp="1"/>
          </p:cNvSpPr>
          <p:nvPr>
            <p:ph type="sldNum" sz="quarter" idx="10"/>
          </p:nvPr>
        </p:nvSpPr>
        <p:spPr/>
        <p:txBody>
          <a:bodyPr/>
          <a:lstStyle/>
          <a:p>
            <a:fld id="{C2D96C49-4F23-47DA-A70E-45835D344B33}" type="slidenum">
              <a:rPr lang="en-US" smtClean="0"/>
              <a:t>7</a:t>
            </a:fld>
            <a:endParaRPr lang="en-US"/>
          </a:p>
        </p:txBody>
      </p:sp>
    </p:spTree>
    <p:extLst>
      <p:ext uri="{BB962C8B-B14F-4D97-AF65-F5344CB8AC3E}">
        <p14:creationId xmlns:p14="http://schemas.microsoft.com/office/powerpoint/2010/main" val="1614678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Contribution</a:t>
            </a:r>
            <a:r>
              <a:rPr lang="en-US" baseline="0" dirty="0" smtClean="0"/>
              <a:t> of this work</a:t>
            </a:r>
            <a:endParaRPr lang="en-US" dirty="0"/>
          </a:p>
        </p:txBody>
      </p:sp>
      <p:sp>
        <p:nvSpPr>
          <p:cNvPr id="4" name="Slide Number Placeholder 3"/>
          <p:cNvSpPr>
            <a:spLocks noGrp="1"/>
          </p:cNvSpPr>
          <p:nvPr>
            <p:ph type="sldNum" sz="quarter" idx="10"/>
          </p:nvPr>
        </p:nvSpPr>
        <p:spPr/>
        <p:txBody>
          <a:bodyPr/>
          <a:lstStyle/>
          <a:p>
            <a:fld id="{C2D96C49-4F23-47DA-A70E-45835D344B33}" type="slidenum">
              <a:rPr lang="en-US" smtClean="0"/>
              <a:t>10</a:t>
            </a:fld>
            <a:endParaRPr lang="en-US"/>
          </a:p>
        </p:txBody>
      </p:sp>
    </p:spTree>
    <p:extLst>
      <p:ext uri="{BB962C8B-B14F-4D97-AF65-F5344CB8AC3E}">
        <p14:creationId xmlns:p14="http://schemas.microsoft.com/office/powerpoint/2010/main" val="328889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is </a:t>
            </a:r>
            <a:r>
              <a:rPr lang="en-US" dirty="0" err="1" smtClean="0"/>
              <a:t>bursty</a:t>
            </a:r>
            <a:r>
              <a:rPr lang="en-US" smtClean="0"/>
              <a:t> determined </a:t>
            </a:r>
            <a:endParaRPr lang="en-US" dirty="0"/>
          </a:p>
        </p:txBody>
      </p:sp>
      <p:sp>
        <p:nvSpPr>
          <p:cNvPr id="4" name="Slide Number Placeholder 3"/>
          <p:cNvSpPr>
            <a:spLocks noGrp="1"/>
          </p:cNvSpPr>
          <p:nvPr>
            <p:ph type="sldNum" sz="quarter" idx="10"/>
          </p:nvPr>
        </p:nvSpPr>
        <p:spPr/>
        <p:txBody>
          <a:bodyPr/>
          <a:lstStyle/>
          <a:p>
            <a:fld id="{C2D96C49-4F23-47DA-A70E-45835D344B33}" type="slidenum">
              <a:rPr lang="en-US" smtClean="0"/>
              <a:t>12</a:t>
            </a:fld>
            <a:endParaRPr lang="en-US"/>
          </a:p>
        </p:txBody>
      </p:sp>
    </p:spTree>
    <p:extLst>
      <p:ext uri="{BB962C8B-B14F-4D97-AF65-F5344CB8AC3E}">
        <p14:creationId xmlns:p14="http://schemas.microsoft.com/office/powerpoint/2010/main" val="3384633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that this</a:t>
            </a:r>
            <a:r>
              <a:rPr lang="en-US" baseline="0" dirty="0" smtClean="0"/>
              <a:t> is a dynamic programming table, which represents the search space. A path from the upper left to a lower right corner in the table corresponds to a particular alignment of streams a has an overall score. The algorithm searches for the path that maximizes the score. T</a:t>
            </a:r>
            <a:r>
              <a:rPr lang="en-US" dirty="0" smtClean="0"/>
              <a:t>he functional form of the penalty function determines</a:t>
            </a:r>
            <a:r>
              <a:rPr lang="en-US" baseline="0" dirty="0" smtClean="0"/>
              <a:t> the size of the region of a search space where correlated bursts still positively contribute to the overall correlation score. Exponential function favors short gaps and hence the path cannot significantly deviate from the diagonal. Logarithmic penalty increases the size of the search space by allowing longer gaps.    </a:t>
            </a:r>
            <a:r>
              <a:rPr lang="en-US" dirty="0" smtClean="0"/>
              <a:t> </a:t>
            </a:r>
            <a:endParaRPr lang="en-US" dirty="0"/>
          </a:p>
        </p:txBody>
      </p:sp>
      <p:sp>
        <p:nvSpPr>
          <p:cNvPr id="4" name="Slide Number Placeholder 3"/>
          <p:cNvSpPr>
            <a:spLocks noGrp="1"/>
          </p:cNvSpPr>
          <p:nvPr>
            <p:ph type="sldNum" sz="quarter" idx="10"/>
          </p:nvPr>
        </p:nvSpPr>
        <p:spPr/>
        <p:txBody>
          <a:bodyPr/>
          <a:lstStyle/>
          <a:p>
            <a:fld id="{C2D96C49-4F23-47DA-A70E-45835D344B33}" type="slidenum">
              <a:rPr lang="en-US" smtClean="0"/>
              <a:t>15</a:t>
            </a:fld>
            <a:endParaRPr lang="en-US"/>
          </a:p>
        </p:txBody>
      </p:sp>
    </p:spTree>
    <p:extLst>
      <p:ext uri="{BB962C8B-B14F-4D97-AF65-F5344CB8AC3E}">
        <p14:creationId xmlns:p14="http://schemas.microsoft.com/office/powerpoint/2010/main" val="3439440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 to experiment part</a:t>
            </a:r>
            <a:endParaRPr lang="en-US" dirty="0"/>
          </a:p>
        </p:txBody>
      </p:sp>
      <p:sp>
        <p:nvSpPr>
          <p:cNvPr id="4" name="Slide Number Placeholder 3"/>
          <p:cNvSpPr>
            <a:spLocks noGrp="1"/>
          </p:cNvSpPr>
          <p:nvPr>
            <p:ph type="sldNum" sz="quarter" idx="10"/>
          </p:nvPr>
        </p:nvSpPr>
        <p:spPr/>
        <p:txBody>
          <a:bodyPr/>
          <a:lstStyle/>
          <a:p>
            <a:fld id="{C2D96C49-4F23-47DA-A70E-45835D344B33}" type="slidenum">
              <a:rPr lang="en-US" smtClean="0"/>
              <a:t>20</a:t>
            </a:fld>
            <a:endParaRPr lang="en-US"/>
          </a:p>
        </p:txBody>
      </p:sp>
    </p:spTree>
    <p:extLst>
      <p:ext uri="{BB962C8B-B14F-4D97-AF65-F5344CB8AC3E}">
        <p14:creationId xmlns:p14="http://schemas.microsoft.com/office/powerpoint/2010/main" val="520935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Experimentally demonstrated that the method is effective for unsupervised discovery of transliterations</a:t>
            </a:r>
            <a:endParaRPr lang="en-US" dirty="0"/>
          </a:p>
        </p:txBody>
      </p:sp>
      <p:sp>
        <p:nvSpPr>
          <p:cNvPr id="4" name="Slide Number Placeholder 3"/>
          <p:cNvSpPr>
            <a:spLocks noGrp="1"/>
          </p:cNvSpPr>
          <p:nvPr>
            <p:ph type="sldNum" sz="quarter" idx="10"/>
          </p:nvPr>
        </p:nvSpPr>
        <p:spPr/>
        <p:txBody>
          <a:bodyPr/>
          <a:lstStyle/>
          <a:p>
            <a:fld id="{C2D96C49-4F23-47DA-A70E-45835D344B33}" type="slidenum">
              <a:rPr lang="en-US" smtClean="0"/>
              <a:t>23</a:t>
            </a:fld>
            <a:endParaRPr lang="en-US"/>
          </a:p>
        </p:txBody>
      </p:sp>
    </p:spTree>
    <p:extLst>
      <p:ext uri="{BB962C8B-B14F-4D97-AF65-F5344CB8AC3E}">
        <p14:creationId xmlns:p14="http://schemas.microsoft.com/office/powerpoint/2010/main" val="1329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3203139-9EF1-4362-A4C6-3A4BBEA05B86}" type="datetimeFigureOut">
              <a:rPr lang="en-US" smtClean="0"/>
              <a:t>2/12/2011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EFA6854-5090-4A08-96CC-61B46184C3E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203139-9EF1-4362-A4C6-3A4BBEA05B86}" type="datetimeFigureOut">
              <a:rPr lang="en-US" smtClean="0"/>
              <a:t>2/12/2011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A6854-5090-4A08-96CC-61B46184C3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203139-9EF1-4362-A4C6-3A4BBEA05B86}" type="datetimeFigureOut">
              <a:rPr lang="en-US" smtClean="0"/>
              <a:t>2/12/2011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A6854-5090-4A08-96CC-61B46184C3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203139-9EF1-4362-A4C6-3A4BBEA05B86}" type="datetimeFigureOut">
              <a:rPr lang="en-US" smtClean="0"/>
              <a:t>2/12/2011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A6854-5090-4A08-96CC-61B46184C3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203139-9EF1-4362-A4C6-3A4BBEA05B86}" type="datetimeFigureOut">
              <a:rPr lang="en-US" smtClean="0"/>
              <a:t>2/12/2011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A6854-5090-4A08-96CC-61B46184C3E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203139-9EF1-4362-A4C6-3A4BBEA05B86}" type="datetimeFigureOut">
              <a:rPr lang="en-US" smtClean="0"/>
              <a:t>2/12/2011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FA6854-5090-4A08-96CC-61B46184C3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3203139-9EF1-4362-A4C6-3A4BBEA05B86}" type="datetimeFigureOut">
              <a:rPr lang="en-US" smtClean="0"/>
              <a:t>2/12/2011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FA6854-5090-4A08-96CC-61B46184C3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203139-9EF1-4362-A4C6-3A4BBEA05B86}" type="datetimeFigureOut">
              <a:rPr lang="en-US" smtClean="0"/>
              <a:t>2/12/2011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FA6854-5090-4A08-96CC-61B46184C3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203139-9EF1-4362-A4C6-3A4BBEA05B86}" type="datetimeFigureOut">
              <a:rPr lang="en-US" smtClean="0"/>
              <a:t>2/12/2011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FA6854-5090-4A08-96CC-61B46184C3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203139-9EF1-4362-A4C6-3A4BBEA05B86}" type="datetimeFigureOut">
              <a:rPr lang="en-US" smtClean="0"/>
              <a:t>2/12/2011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FA6854-5090-4A08-96CC-61B46184C3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3203139-9EF1-4362-A4C6-3A4BBEA05B86}" type="datetimeFigureOut">
              <a:rPr lang="en-US" smtClean="0"/>
              <a:t>2/12/2011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EFA6854-5090-4A08-96CC-61B46184C3E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3203139-9EF1-4362-A4C6-3A4BBEA05B86}" type="datetimeFigureOut">
              <a:rPr lang="en-US" smtClean="0"/>
              <a:t>2/12/2011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EFA6854-5090-4A08-96CC-61B46184C3E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6568" y="2162628"/>
            <a:ext cx="8458200" cy="1470025"/>
          </a:xfrm>
        </p:spPr>
        <p:txBody>
          <a:bodyPr>
            <a:noAutofit/>
          </a:bodyPr>
          <a:lstStyle/>
          <a:p>
            <a:pPr algn="ctr"/>
            <a:r>
              <a:rPr lang="en-US" sz="3600" b="1" dirty="0" smtClean="0"/>
              <a:t>Mining Named Entities with Temporally Correlated Bursts from Multilingual Web News Streams</a:t>
            </a:r>
            <a:endParaRPr lang="en-US" sz="3600" b="1" dirty="0"/>
          </a:p>
        </p:txBody>
      </p:sp>
      <p:sp>
        <p:nvSpPr>
          <p:cNvPr id="3" name="Subtitle 2"/>
          <p:cNvSpPr>
            <a:spLocks noGrp="1"/>
          </p:cNvSpPr>
          <p:nvPr>
            <p:ph type="subTitle" idx="1"/>
          </p:nvPr>
        </p:nvSpPr>
        <p:spPr>
          <a:xfrm>
            <a:off x="821055" y="3886200"/>
            <a:ext cx="7408545" cy="1752600"/>
          </a:xfrm>
        </p:spPr>
        <p:txBody>
          <a:bodyPr>
            <a:normAutofit/>
          </a:bodyPr>
          <a:lstStyle/>
          <a:p>
            <a:r>
              <a:rPr lang="en-US" sz="2400" dirty="0" smtClean="0"/>
              <a:t>Alexander </a:t>
            </a:r>
            <a:r>
              <a:rPr lang="en-US" sz="2400" dirty="0" err="1" smtClean="0"/>
              <a:t>Kotov</a:t>
            </a:r>
            <a:r>
              <a:rPr lang="en-US" sz="2400" dirty="0" smtClean="0"/>
              <a:t>, </a:t>
            </a:r>
            <a:r>
              <a:rPr lang="en-US" sz="2400" dirty="0" err="1" smtClean="0"/>
              <a:t>ChengXiang</a:t>
            </a:r>
            <a:r>
              <a:rPr lang="en-US" sz="2400" dirty="0" smtClean="0"/>
              <a:t> </a:t>
            </a:r>
            <a:r>
              <a:rPr lang="en-US" sz="2400" dirty="0" err="1" smtClean="0"/>
              <a:t>Zhai</a:t>
            </a:r>
            <a:r>
              <a:rPr lang="en-US" sz="2400" dirty="0" smtClean="0"/>
              <a:t>, Richard </a:t>
            </a:r>
            <a:r>
              <a:rPr lang="en-US" sz="2400" dirty="0" err="1" smtClean="0"/>
              <a:t>Sproat</a:t>
            </a:r>
            <a:endParaRPr lang="en-US" sz="2400" dirty="0"/>
          </a:p>
        </p:txBody>
      </p:sp>
      <p:pic>
        <p:nvPicPr>
          <p:cNvPr id="4" name="Рисунок 5" descr="timan.gif"/>
          <p:cNvPicPr>
            <a:picLocks noChangeAspect="1"/>
          </p:cNvPicPr>
          <p:nvPr/>
        </p:nvPicPr>
        <p:blipFill>
          <a:blip r:embed="rId2" cstate="print"/>
          <a:stretch>
            <a:fillRect/>
          </a:stretch>
        </p:blipFill>
        <p:spPr>
          <a:xfrm>
            <a:off x="7026280" y="5725540"/>
            <a:ext cx="1703070" cy="891540"/>
          </a:xfrm>
          <a:prstGeom prst="rect">
            <a:avLst/>
          </a:prstGeom>
        </p:spPr>
      </p:pic>
      <p:sp>
        <p:nvSpPr>
          <p:cNvPr id="5" name="Подзаголовок 2"/>
          <p:cNvSpPr txBox="1">
            <a:spLocks/>
          </p:cNvSpPr>
          <p:nvPr/>
        </p:nvSpPr>
        <p:spPr>
          <a:xfrm>
            <a:off x="1173480" y="6282690"/>
            <a:ext cx="5638800" cy="533400"/>
          </a:xfrm>
          <a:prstGeom prst="rect">
            <a:avLst/>
          </a:prstGeom>
        </p:spPr>
        <p:txBody>
          <a:bodyPr vert="horz">
            <a:normAutofit/>
          </a:bodyPr>
          <a:lstStyle/>
          <a:p>
            <a:pPr marL="64008" marR="0" lvl="0" indent="0"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b="0" i="0" u="none" strike="noStrike" kern="1200" cap="none" spc="0" normalizeH="0" baseline="0" noProof="0" dirty="0" smtClean="0">
                <a:ln>
                  <a:noFill/>
                </a:ln>
                <a:solidFill>
                  <a:schemeClr val="tx2"/>
                </a:solidFill>
                <a:effectLst/>
                <a:uLnTx/>
                <a:uFillTx/>
                <a:cs typeface="Arial" pitchFamily="34" charset="0"/>
              </a:rPr>
              <a:t>University of Illinois at Urbana-Champaign</a:t>
            </a:r>
            <a:endParaRPr kumimoji="0" lang="ru-RU" b="0" i="0" u="none" strike="noStrike" kern="1200" cap="none" spc="0" normalizeH="0" baseline="0" noProof="0" dirty="0">
              <a:ln>
                <a:noFill/>
              </a:ln>
              <a:solidFill>
                <a:schemeClr val="tx2"/>
              </a:solidFill>
              <a:effectLst/>
              <a:uLnTx/>
              <a:uFillTx/>
              <a:cs typeface="Arial" pitchFamily="34" charset="0"/>
            </a:endParaRPr>
          </a:p>
        </p:txBody>
      </p:sp>
      <p:pic>
        <p:nvPicPr>
          <p:cNvPr id="6" name="Рисунок 6" descr="uofi.jpg"/>
          <p:cNvPicPr>
            <a:picLocks noChangeAspect="1"/>
          </p:cNvPicPr>
          <p:nvPr/>
        </p:nvPicPr>
        <p:blipFill>
          <a:blip r:embed="rId3" cstate="print"/>
          <a:stretch>
            <a:fillRect/>
          </a:stretch>
        </p:blipFill>
        <p:spPr>
          <a:xfrm>
            <a:off x="411480" y="5574030"/>
            <a:ext cx="819150" cy="1066800"/>
          </a:xfrm>
          <a:prstGeom prst="rect">
            <a:avLst/>
          </a:prstGeom>
        </p:spPr>
      </p:pic>
    </p:spTree>
    <p:extLst>
      <p:ext uri="{BB962C8B-B14F-4D97-AF65-F5344CB8AC3E}">
        <p14:creationId xmlns:p14="http://schemas.microsoft.com/office/powerpoint/2010/main" val="2420857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a:xfrm>
            <a:off x="533400" y="2971800"/>
            <a:ext cx="8229600" cy="2514600"/>
          </a:xfrm>
        </p:spPr>
        <p:txBody>
          <a:bodyPr/>
          <a:lstStyle/>
          <a:p>
            <a:r>
              <a:rPr lang="en-US" b="1" dirty="0" smtClean="0"/>
              <a:t>Difference in magnitude: </a:t>
            </a:r>
            <a:r>
              <a:rPr lang="en-US" dirty="0" smtClean="0"/>
              <a:t>normalization with Markov Modulated Poisson </a:t>
            </a:r>
            <a:r>
              <a:rPr lang="en-US" dirty="0" smtClean="0"/>
              <a:t>Process</a:t>
            </a:r>
            <a:endParaRPr lang="en-US" dirty="0" smtClean="0"/>
          </a:p>
          <a:p>
            <a:r>
              <a:rPr lang="en-US" b="1" dirty="0" smtClean="0"/>
              <a:t>Temporal lag: </a:t>
            </a:r>
            <a:r>
              <a:rPr lang="en-US" dirty="0" smtClean="0"/>
              <a:t>flexible alignment of bursts using dynamic </a:t>
            </a:r>
            <a:r>
              <a:rPr lang="en-US" dirty="0" smtClean="0"/>
              <a:t>programming</a:t>
            </a:r>
            <a:endParaRPr lang="en-US" dirty="0"/>
          </a:p>
        </p:txBody>
      </p:sp>
    </p:spTree>
    <p:extLst>
      <p:ext uri="{BB962C8B-B14F-4D97-AF65-F5344CB8AC3E}">
        <p14:creationId xmlns:p14="http://schemas.microsoft.com/office/powerpoint/2010/main" val="1497372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534400" cy="1143000"/>
          </a:xfrm>
        </p:spPr>
        <p:txBody>
          <a:bodyPr>
            <a:normAutofit fontScale="90000"/>
          </a:bodyPr>
          <a:lstStyle/>
          <a:p>
            <a:r>
              <a:rPr lang="en-US" dirty="0" smtClean="0"/>
              <a:t>Markov-Modulated Poisson Process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835850"/>
            <a:ext cx="8639175" cy="2543175"/>
          </a:xfrm>
          <a:prstGeom prst="rect">
            <a:avLst/>
          </a:prstGeom>
        </p:spPr>
      </p:pic>
      <p:sp>
        <p:nvSpPr>
          <p:cNvPr id="5" name="TextBox 4"/>
          <p:cNvSpPr txBox="1"/>
          <p:nvPr/>
        </p:nvSpPr>
        <p:spPr>
          <a:xfrm>
            <a:off x="594756" y="4477734"/>
            <a:ext cx="8001000" cy="2215991"/>
          </a:xfrm>
          <a:prstGeom prst="rect">
            <a:avLst/>
          </a:prstGeom>
          <a:noFill/>
        </p:spPr>
        <p:txBody>
          <a:bodyPr wrap="square" rtlCol="0">
            <a:spAutoFit/>
          </a:bodyPr>
          <a:lstStyle/>
          <a:p>
            <a:pPr marL="285750" indent="-285750">
              <a:buFont typeface="Arial" pitchFamily="34" charset="0"/>
              <a:buChar char="•"/>
            </a:pPr>
            <a:r>
              <a:rPr lang="en-US" sz="2400" dirty="0" err="1" smtClean="0"/>
              <a:t>Ergodic</a:t>
            </a:r>
            <a:r>
              <a:rPr lang="en-US" sz="2400" dirty="0" smtClean="0"/>
              <a:t> Markov chain over finite number of states</a:t>
            </a:r>
          </a:p>
          <a:p>
            <a:pPr marL="285750" indent="-285750">
              <a:buFont typeface="Arial" pitchFamily="34" charset="0"/>
              <a:buChar char="•"/>
            </a:pPr>
            <a:r>
              <a:rPr lang="en-US" sz="2400" dirty="0" smtClean="0"/>
              <a:t>Each state is associated with Poisson distribution</a:t>
            </a:r>
          </a:p>
          <a:p>
            <a:pPr marL="285750" indent="-285750">
              <a:buFont typeface="Arial" pitchFamily="34" charset="0"/>
              <a:buChar char="•"/>
            </a:pPr>
            <a:r>
              <a:rPr lang="en-US" sz="2400" dirty="0" smtClean="0"/>
              <a:t>“</a:t>
            </a:r>
            <a:r>
              <a:rPr lang="en-US" sz="2400" dirty="0" err="1" smtClean="0"/>
              <a:t>Burstiness</a:t>
            </a:r>
            <a:r>
              <a:rPr lang="en-US" sz="2400" dirty="0" smtClean="0"/>
              <a:t>’’ of a state is represented by the intensity parameter of Poisson distribution</a:t>
            </a:r>
          </a:p>
          <a:p>
            <a:pPr marL="285750" indent="-285750">
              <a:buFont typeface="Arial" pitchFamily="34" charset="0"/>
              <a:buChar char="•"/>
            </a:pPr>
            <a:r>
              <a:rPr lang="en-US" sz="2400" dirty="0" smtClean="0"/>
              <a:t>States are labeled by the rank of the intensity </a:t>
            </a:r>
            <a:r>
              <a:rPr lang="en-US" sz="2400" dirty="0" smtClean="0"/>
              <a:t>parameter</a:t>
            </a:r>
            <a:endParaRPr lang="en-US" sz="2400" dirty="0" smtClean="0"/>
          </a:p>
          <a:p>
            <a:endParaRPr lang="en-US" dirty="0"/>
          </a:p>
        </p:txBody>
      </p:sp>
    </p:spTree>
    <p:extLst>
      <p:ext uri="{BB962C8B-B14F-4D97-AF65-F5344CB8AC3E}">
        <p14:creationId xmlns:p14="http://schemas.microsoft.com/office/powerpoint/2010/main" val="121503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grpSp>
        <p:nvGrpSpPr>
          <p:cNvPr id="343" name="Group 342"/>
          <p:cNvGrpSpPr/>
          <p:nvPr/>
        </p:nvGrpSpPr>
        <p:grpSpPr>
          <a:xfrm>
            <a:off x="685800" y="1680350"/>
            <a:ext cx="7952112" cy="2590800"/>
            <a:chOff x="685800" y="1371600"/>
            <a:chExt cx="7952112" cy="2590800"/>
          </a:xfrm>
        </p:grpSpPr>
        <p:sp>
          <p:nvSpPr>
            <p:cNvPr id="5" name="TextBox 4"/>
            <p:cNvSpPr txBox="1"/>
            <p:nvPr/>
          </p:nvSpPr>
          <p:spPr>
            <a:xfrm>
              <a:off x="7946408" y="3593068"/>
              <a:ext cx="691504" cy="369332"/>
            </a:xfrm>
            <a:prstGeom prst="rect">
              <a:avLst/>
            </a:prstGeom>
            <a:noFill/>
          </p:spPr>
          <p:txBody>
            <a:bodyPr wrap="square" rtlCol="0">
              <a:spAutoFit/>
            </a:bodyPr>
            <a:lstStyle/>
            <a:p>
              <a:r>
                <a:rPr lang="en-US" b="1" dirty="0" smtClean="0"/>
                <a:t>time</a:t>
              </a:r>
              <a:endParaRPr lang="en-US" b="1" dirty="0"/>
            </a:p>
          </p:txBody>
        </p:sp>
        <p:cxnSp>
          <p:nvCxnSpPr>
            <p:cNvPr id="165" name="Straight Connector 164"/>
            <p:cNvCxnSpPr/>
            <p:nvPr/>
          </p:nvCxnSpPr>
          <p:spPr>
            <a:xfrm>
              <a:off x="685800" y="3583672"/>
              <a:ext cx="7772400" cy="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4203512" y="1661428"/>
              <a:ext cx="228600" cy="192024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4435845" y="2208476"/>
              <a:ext cx="228600" cy="137160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4664120" y="2307413"/>
              <a:ext cx="228600" cy="128016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a:off x="5118398" y="2395792"/>
              <a:ext cx="228600" cy="1184284"/>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6922447" y="3221328"/>
              <a:ext cx="228600" cy="36576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5346998" y="2489808"/>
              <a:ext cx="228600" cy="109728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3747448" y="3305756"/>
              <a:ext cx="228600" cy="27432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6696300" y="2672688"/>
              <a:ext cx="228600" cy="91440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2604448" y="2762536"/>
              <a:ext cx="228600" cy="82296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833048" y="2852384"/>
              <a:ext cx="228600" cy="73152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1694024" y="3305756"/>
              <a:ext cx="228600" cy="27432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232848" y="3400380"/>
              <a:ext cx="228600" cy="18288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1919054" y="3495648"/>
              <a:ext cx="228600" cy="9144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6467700" y="2570140"/>
              <a:ext cx="228600" cy="100584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2378120" y="3036176"/>
              <a:ext cx="228600" cy="54864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1458036" y="3127616"/>
              <a:ext cx="228600" cy="45720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4884760" y="2672688"/>
              <a:ext cx="228600" cy="91440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5576391" y="3031436"/>
              <a:ext cx="207818" cy="54864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3057706" y="2762536"/>
              <a:ext cx="228600" cy="82296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Box 186"/>
            <p:cNvSpPr txBox="1"/>
            <p:nvPr/>
          </p:nvSpPr>
          <p:spPr>
            <a:xfrm>
              <a:off x="1211240" y="3107510"/>
              <a:ext cx="263856" cy="338554"/>
            </a:xfrm>
            <a:prstGeom prst="rect">
              <a:avLst/>
            </a:prstGeom>
            <a:noFill/>
          </p:spPr>
          <p:txBody>
            <a:bodyPr wrap="square" rtlCol="0">
              <a:spAutoFit/>
            </a:bodyPr>
            <a:lstStyle/>
            <a:p>
              <a:r>
                <a:rPr lang="en-US" sz="1600" b="1" dirty="0" smtClean="0"/>
                <a:t>2</a:t>
              </a:r>
              <a:endParaRPr lang="en-US" sz="1600" b="1" dirty="0"/>
            </a:p>
          </p:txBody>
        </p:sp>
        <p:sp>
          <p:nvSpPr>
            <p:cNvPr id="188" name="TextBox 187"/>
            <p:cNvSpPr txBox="1"/>
            <p:nvPr/>
          </p:nvSpPr>
          <p:spPr>
            <a:xfrm>
              <a:off x="1434152" y="2845926"/>
              <a:ext cx="263856" cy="338554"/>
            </a:xfrm>
            <a:prstGeom prst="rect">
              <a:avLst/>
            </a:prstGeom>
            <a:noFill/>
          </p:spPr>
          <p:txBody>
            <a:bodyPr wrap="square" rtlCol="0">
              <a:spAutoFit/>
            </a:bodyPr>
            <a:lstStyle/>
            <a:p>
              <a:r>
                <a:rPr lang="en-US" sz="1600" b="1" dirty="0"/>
                <a:t>5</a:t>
              </a:r>
            </a:p>
          </p:txBody>
        </p:sp>
        <p:sp>
          <p:nvSpPr>
            <p:cNvPr id="189" name="TextBox 188"/>
            <p:cNvSpPr txBox="1"/>
            <p:nvPr/>
          </p:nvSpPr>
          <p:spPr>
            <a:xfrm>
              <a:off x="1662752" y="3004014"/>
              <a:ext cx="263856" cy="338554"/>
            </a:xfrm>
            <a:prstGeom prst="rect">
              <a:avLst/>
            </a:prstGeom>
            <a:noFill/>
          </p:spPr>
          <p:txBody>
            <a:bodyPr wrap="square" rtlCol="0">
              <a:spAutoFit/>
            </a:bodyPr>
            <a:lstStyle/>
            <a:p>
              <a:r>
                <a:rPr lang="en-US" sz="1600" b="1" dirty="0" smtClean="0"/>
                <a:t>3</a:t>
              </a:r>
              <a:endParaRPr lang="en-US" sz="1600" b="1" dirty="0"/>
            </a:p>
          </p:txBody>
        </p:sp>
        <p:sp>
          <p:nvSpPr>
            <p:cNvPr id="190" name="TextBox 189"/>
            <p:cNvSpPr txBox="1"/>
            <p:nvPr/>
          </p:nvSpPr>
          <p:spPr>
            <a:xfrm>
              <a:off x="1885664" y="3205318"/>
              <a:ext cx="263856" cy="338554"/>
            </a:xfrm>
            <a:prstGeom prst="rect">
              <a:avLst/>
            </a:prstGeom>
            <a:noFill/>
          </p:spPr>
          <p:txBody>
            <a:bodyPr wrap="square" rtlCol="0">
              <a:spAutoFit/>
            </a:bodyPr>
            <a:lstStyle/>
            <a:p>
              <a:r>
                <a:rPr lang="en-US" sz="1600" b="1" dirty="0" smtClean="0"/>
                <a:t>1</a:t>
              </a:r>
              <a:endParaRPr lang="en-US" sz="1600" b="1" dirty="0"/>
            </a:p>
          </p:txBody>
        </p:sp>
        <p:sp>
          <p:nvSpPr>
            <p:cNvPr id="191" name="Rectangle 190"/>
            <p:cNvSpPr/>
            <p:nvPr/>
          </p:nvSpPr>
          <p:spPr>
            <a:xfrm>
              <a:off x="2141560" y="3219056"/>
              <a:ext cx="228600" cy="36576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2111992" y="2908478"/>
              <a:ext cx="263856" cy="338554"/>
            </a:xfrm>
            <a:prstGeom prst="rect">
              <a:avLst/>
            </a:prstGeom>
            <a:noFill/>
          </p:spPr>
          <p:txBody>
            <a:bodyPr wrap="square" rtlCol="0">
              <a:spAutoFit/>
            </a:bodyPr>
            <a:lstStyle/>
            <a:p>
              <a:r>
                <a:rPr lang="en-US" sz="1600" b="1" dirty="0" smtClean="0"/>
                <a:t>4</a:t>
              </a:r>
              <a:endParaRPr lang="en-US" sz="1600" b="1" dirty="0"/>
            </a:p>
          </p:txBody>
        </p:sp>
        <p:sp>
          <p:nvSpPr>
            <p:cNvPr id="193" name="TextBox 192"/>
            <p:cNvSpPr txBox="1"/>
            <p:nvPr/>
          </p:nvSpPr>
          <p:spPr>
            <a:xfrm>
              <a:off x="2340592" y="2720822"/>
              <a:ext cx="263856" cy="338554"/>
            </a:xfrm>
            <a:prstGeom prst="rect">
              <a:avLst/>
            </a:prstGeom>
            <a:noFill/>
          </p:spPr>
          <p:txBody>
            <a:bodyPr wrap="square" rtlCol="0">
              <a:spAutoFit/>
            </a:bodyPr>
            <a:lstStyle/>
            <a:p>
              <a:r>
                <a:rPr lang="en-US" sz="1600" b="1" dirty="0" smtClean="0"/>
                <a:t>6</a:t>
              </a:r>
              <a:endParaRPr lang="en-US" sz="1600" b="1" dirty="0"/>
            </a:p>
          </p:txBody>
        </p:sp>
        <p:sp>
          <p:nvSpPr>
            <p:cNvPr id="194" name="TextBox 193"/>
            <p:cNvSpPr txBox="1"/>
            <p:nvPr/>
          </p:nvSpPr>
          <p:spPr>
            <a:xfrm>
              <a:off x="2569192" y="2457736"/>
              <a:ext cx="263856" cy="338554"/>
            </a:xfrm>
            <a:prstGeom prst="rect">
              <a:avLst/>
            </a:prstGeom>
            <a:noFill/>
          </p:spPr>
          <p:txBody>
            <a:bodyPr wrap="square" rtlCol="0">
              <a:spAutoFit/>
            </a:bodyPr>
            <a:lstStyle/>
            <a:p>
              <a:r>
                <a:rPr lang="en-US" sz="1600" b="1" dirty="0"/>
                <a:t>9</a:t>
              </a:r>
            </a:p>
          </p:txBody>
        </p:sp>
        <p:sp>
          <p:nvSpPr>
            <p:cNvPr id="195" name="TextBox 194"/>
            <p:cNvSpPr txBox="1"/>
            <p:nvPr/>
          </p:nvSpPr>
          <p:spPr>
            <a:xfrm>
              <a:off x="2811440" y="2533936"/>
              <a:ext cx="263856" cy="338554"/>
            </a:xfrm>
            <a:prstGeom prst="rect">
              <a:avLst/>
            </a:prstGeom>
            <a:noFill/>
          </p:spPr>
          <p:txBody>
            <a:bodyPr wrap="square" rtlCol="0">
              <a:spAutoFit/>
            </a:bodyPr>
            <a:lstStyle/>
            <a:p>
              <a:r>
                <a:rPr lang="en-US" sz="1600" b="1" dirty="0"/>
                <a:t>8</a:t>
              </a:r>
            </a:p>
          </p:txBody>
        </p:sp>
        <p:sp>
          <p:nvSpPr>
            <p:cNvPr id="196" name="Rectangle 195"/>
            <p:cNvSpPr/>
            <p:nvPr/>
          </p:nvSpPr>
          <p:spPr>
            <a:xfrm>
              <a:off x="3290248" y="3031436"/>
              <a:ext cx="228600" cy="54864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3714464" y="3001555"/>
              <a:ext cx="263856" cy="338554"/>
            </a:xfrm>
            <a:prstGeom prst="rect">
              <a:avLst/>
            </a:prstGeom>
            <a:noFill/>
          </p:spPr>
          <p:txBody>
            <a:bodyPr wrap="square" rtlCol="0">
              <a:spAutoFit/>
            </a:bodyPr>
            <a:lstStyle/>
            <a:p>
              <a:r>
                <a:rPr lang="en-US" sz="1600" b="1" dirty="0"/>
                <a:t>3</a:t>
              </a:r>
            </a:p>
          </p:txBody>
        </p:sp>
        <p:sp>
          <p:nvSpPr>
            <p:cNvPr id="198" name="Rectangle 197"/>
            <p:cNvSpPr/>
            <p:nvPr/>
          </p:nvSpPr>
          <p:spPr>
            <a:xfrm>
              <a:off x="3976048" y="3397196"/>
              <a:ext cx="228600" cy="18288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3518848" y="3493376"/>
              <a:ext cx="228600" cy="9144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3048000" y="2464926"/>
              <a:ext cx="263856" cy="338554"/>
            </a:xfrm>
            <a:prstGeom prst="rect">
              <a:avLst/>
            </a:prstGeom>
            <a:noFill/>
          </p:spPr>
          <p:txBody>
            <a:bodyPr wrap="square" rtlCol="0">
              <a:spAutoFit/>
            </a:bodyPr>
            <a:lstStyle/>
            <a:p>
              <a:r>
                <a:rPr lang="en-US" sz="1600" b="1" dirty="0" smtClean="0"/>
                <a:t>9</a:t>
              </a:r>
              <a:endParaRPr lang="en-US" sz="1600" b="1" dirty="0"/>
            </a:p>
          </p:txBody>
        </p:sp>
        <p:sp>
          <p:nvSpPr>
            <p:cNvPr id="201" name="TextBox 200"/>
            <p:cNvSpPr txBox="1"/>
            <p:nvPr/>
          </p:nvSpPr>
          <p:spPr>
            <a:xfrm>
              <a:off x="3268640" y="2734470"/>
              <a:ext cx="263856" cy="338554"/>
            </a:xfrm>
            <a:prstGeom prst="rect">
              <a:avLst/>
            </a:prstGeom>
            <a:noFill/>
          </p:spPr>
          <p:txBody>
            <a:bodyPr wrap="square" rtlCol="0">
              <a:spAutoFit/>
            </a:bodyPr>
            <a:lstStyle/>
            <a:p>
              <a:r>
                <a:rPr lang="en-US" sz="1600" b="1" dirty="0" smtClean="0"/>
                <a:t>6</a:t>
              </a:r>
              <a:endParaRPr lang="en-US" sz="1600" b="1" dirty="0"/>
            </a:p>
          </p:txBody>
        </p:sp>
        <p:sp>
          <p:nvSpPr>
            <p:cNvPr id="202" name="TextBox 201"/>
            <p:cNvSpPr txBox="1"/>
            <p:nvPr/>
          </p:nvSpPr>
          <p:spPr>
            <a:xfrm>
              <a:off x="3948752" y="3074526"/>
              <a:ext cx="263856" cy="338554"/>
            </a:xfrm>
            <a:prstGeom prst="rect">
              <a:avLst/>
            </a:prstGeom>
            <a:noFill/>
          </p:spPr>
          <p:txBody>
            <a:bodyPr wrap="square" rtlCol="0">
              <a:spAutoFit/>
            </a:bodyPr>
            <a:lstStyle/>
            <a:p>
              <a:r>
                <a:rPr lang="en-US" sz="1600" b="1" dirty="0" smtClean="0"/>
                <a:t>2</a:t>
              </a:r>
              <a:endParaRPr lang="en-US" sz="1600" b="1" dirty="0"/>
            </a:p>
          </p:txBody>
        </p:sp>
        <p:sp>
          <p:nvSpPr>
            <p:cNvPr id="203" name="TextBox 202"/>
            <p:cNvSpPr txBox="1"/>
            <p:nvPr/>
          </p:nvSpPr>
          <p:spPr>
            <a:xfrm>
              <a:off x="3497240" y="3188270"/>
              <a:ext cx="263856" cy="338554"/>
            </a:xfrm>
            <a:prstGeom prst="rect">
              <a:avLst/>
            </a:prstGeom>
            <a:noFill/>
          </p:spPr>
          <p:txBody>
            <a:bodyPr wrap="square" rtlCol="0">
              <a:spAutoFit/>
            </a:bodyPr>
            <a:lstStyle/>
            <a:p>
              <a:r>
                <a:rPr lang="en-US" sz="1600" b="1" dirty="0"/>
                <a:t>1</a:t>
              </a:r>
            </a:p>
          </p:txBody>
        </p:sp>
        <p:sp>
          <p:nvSpPr>
            <p:cNvPr id="204" name="TextBox 203"/>
            <p:cNvSpPr txBox="1"/>
            <p:nvPr/>
          </p:nvSpPr>
          <p:spPr>
            <a:xfrm>
              <a:off x="4121586" y="1371600"/>
              <a:ext cx="450414" cy="338554"/>
            </a:xfrm>
            <a:prstGeom prst="rect">
              <a:avLst/>
            </a:prstGeom>
            <a:noFill/>
          </p:spPr>
          <p:txBody>
            <a:bodyPr wrap="square" rtlCol="0">
              <a:spAutoFit/>
            </a:bodyPr>
            <a:lstStyle/>
            <a:p>
              <a:r>
                <a:rPr lang="en-US" sz="1600" b="1" dirty="0" smtClean="0"/>
                <a:t>21</a:t>
              </a:r>
              <a:endParaRPr lang="en-US" sz="1600" b="1" dirty="0"/>
            </a:p>
          </p:txBody>
        </p:sp>
        <p:sp>
          <p:nvSpPr>
            <p:cNvPr id="205" name="TextBox 204"/>
            <p:cNvSpPr txBox="1"/>
            <p:nvPr/>
          </p:nvSpPr>
          <p:spPr>
            <a:xfrm>
              <a:off x="4357048" y="1904230"/>
              <a:ext cx="450414" cy="338554"/>
            </a:xfrm>
            <a:prstGeom prst="rect">
              <a:avLst/>
            </a:prstGeom>
            <a:noFill/>
          </p:spPr>
          <p:txBody>
            <a:bodyPr wrap="square" rtlCol="0">
              <a:spAutoFit/>
            </a:bodyPr>
            <a:lstStyle/>
            <a:p>
              <a:r>
                <a:rPr lang="en-US" sz="1600" b="1" dirty="0" smtClean="0"/>
                <a:t>15</a:t>
              </a:r>
              <a:endParaRPr lang="en-US" sz="1600" b="1" dirty="0"/>
            </a:p>
          </p:txBody>
        </p:sp>
        <p:sp>
          <p:nvSpPr>
            <p:cNvPr id="206" name="TextBox 205"/>
            <p:cNvSpPr txBox="1"/>
            <p:nvPr/>
          </p:nvSpPr>
          <p:spPr>
            <a:xfrm>
              <a:off x="4587920" y="2000704"/>
              <a:ext cx="450414" cy="338554"/>
            </a:xfrm>
            <a:prstGeom prst="rect">
              <a:avLst/>
            </a:prstGeom>
            <a:noFill/>
          </p:spPr>
          <p:txBody>
            <a:bodyPr wrap="square" rtlCol="0">
              <a:spAutoFit/>
            </a:bodyPr>
            <a:lstStyle/>
            <a:p>
              <a:r>
                <a:rPr lang="en-US" sz="1600" b="1" dirty="0" smtClean="0"/>
                <a:t>14</a:t>
              </a:r>
              <a:endParaRPr lang="en-US" sz="1600" b="1" dirty="0"/>
            </a:p>
          </p:txBody>
        </p:sp>
        <p:sp>
          <p:nvSpPr>
            <p:cNvPr id="207" name="TextBox 206"/>
            <p:cNvSpPr txBox="1"/>
            <p:nvPr/>
          </p:nvSpPr>
          <p:spPr>
            <a:xfrm>
              <a:off x="4807386" y="2361292"/>
              <a:ext cx="450414" cy="338554"/>
            </a:xfrm>
            <a:prstGeom prst="rect">
              <a:avLst/>
            </a:prstGeom>
            <a:noFill/>
          </p:spPr>
          <p:txBody>
            <a:bodyPr wrap="square" rtlCol="0">
              <a:spAutoFit/>
            </a:bodyPr>
            <a:lstStyle/>
            <a:p>
              <a:r>
                <a:rPr lang="en-US" sz="1600" b="1" dirty="0" smtClean="0"/>
                <a:t>10</a:t>
              </a:r>
              <a:endParaRPr lang="en-US" sz="1600" b="1" dirty="0"/>
            </a:p>
          </p:txBody>
        </p:sp>
        <p:sp>
          <p:nvSpPr>
            <p:cNvPr id="208" name="TextBox 207"/>
            <p:cNvSpPr txBox="1"/>
            <p:nvPr/>
          </p:nvSpPr>
          <p:spPr>
            <a:xfrm>
              <a:off x="5042848" y="2076736"/>
              <a:ext cx="450414" cy="338554"/>
            </a:xfrm>
            <a:prstGeom prst="rect">
              <a:avLst/>
            </a:prstGeom>
            <a:noFill/>
          </p:spPr>
          <p:txBody>
            <a:bodyPr wrap="square" rtlCol="0">
              <a:spAutoFit/>
            </a:bodyPr>
            <a:lstStyle/>
            <a:p>
              <a:r>
                <a:rPr lang="en-US" sz="1600" b="1" dirty="0" smtClean="0"/>
                <a:t>13</a:t>
              </a:r>
              <a:endParaRPr lang="en-US" sz="1600" b="1" dirty="0"/>
            </a:p>
          </p:txBody>
        </p:sp>
        <p:sp>
          <p:nvSpPr>
            <p:cNvPr id="209" name="TextBox 208"/>
            <p:cNvSpPr txBox="1"/>
            <p:nvPr/>
          </p:nvSpPr>
          <p:spPr>
            <a:xfrm>
              <a:off x="5271448" y="2197887"/>
              <a:ext cx="450414" cy="338554"/>
            </a:xfrm>
            <a:prstGeom prst="rect">
              <a:avLst/>
            </a:prstGeom>
            <a:noFill/>
          </p:spPr>
          <p:txBody>
            <a:bodyPr wrap="square" rtlCol="0">
              <a:spAutoFit/>
            </a:bodyPr>
            <a:lstStyle/>
            <a:p>
              <a:r>
                <a:rPr lang="en-US" sz="1600" b="1" dirty="0" smtClean="0"/>
                <a:t>12</a:t>
              </a:r>
              <a:endParaRPr lang="en-US" sz="1600" b="1" dirty="0"/>
            </a:p>
          </p:txBody>
        </p:sp>
        <p:sp>
          <p:nvSpPr>
            <p:cNvPr id="210" name="TextBox 209"/>
            <p:cNvSpPr txBox="1"/>
            <p:nvPr/>
          </p:nvSpPr>
          <p:spPr>
            <a:xfrm>
              <a:off x="5540992" y="2727280"/>
              <a:ext cx="263856" cy="338554"/>
            </a:xfrm>
            <a:prstGeom prst="rect">
              <a:avLst/>
            </a:prstGeom>
            <a:noFill/>
          </p:spPr>
          <p:txBody>
            <a:bodyPr wrap="square" rtlCol="0">
              <a:spAutoFit/>
            </a:bodyPr>
            <a:lstStyle/>
            <a:p>
              <a:r>
                <a:rPr lang="en-US" sz="1600" b="1" dirty="0" smtClean="0"/>
                <a:t>6</a:t>
              </a:r>
              <a:endParaRPr lang="en-US" sz="1600" b="1" dirty="0"/>
            </a:p>
          </p:txBody>
        </p:sp>
        <p:sp>
          <p:nvSpPr>
            <p:cNvPr id="211" name="TextBox 210"/>
            <p:cNvSpPr txBox="1"/>
            <p:nvPr/>
          </p:nvSpPr>
          <p:spPr>
            <a:xfrm>
              <a:off x="6398625" y="2282958"/>
              <a:ext cx="402512" cy="338554"/>
            </a:xfrm>
            <a:prstGeom prst="rect">
              <a:avLst/>
            </a:prstGeom>
            <a:noFill/>
          </p:spPr>
          <p:txBody>
            <a:bodyPr wrap="square" rtlCol="0">
              <a:spAutoFit/>
            </a:bodyPr>
            <a:lstStyle/>
            <a:p>
              <a:r>
                <a:rPr lang="en-US" sz="1600" b="1" dirty="0" smtClean="0"/>
                <a:t>11</a:t>
              </a:r>
              <a:endParaRPr lang="en-US" sz="1600" b="1" dirty="0"/>
            </a:p>
          </p:txBody>
        </p:sp>
        <p:sp>
          <p:nvSpPr>
            <p:cNvPr id="212" name="TextBox 211"/>
            <p:cNvSpPr txBox="1"/>
            <p:nvPr/>
          </p:nvSpPr>
          <p:spPr>
            <a:xfrm>
              <a:off x="6643048" y="2375078"/>
              <a:ext cx="472174" cy="338554"/>
            </a:xfrm>
            <a:prstGeom prst="rect">
              <a:avLst/>
            </a:prstGeom>
            <a:noFill/>
          </p:spPr>
          <p:txBody>
            <a:bodyPr wrap="square" rtlCol="0">
              <a:spAutoFit/>
            </a:bodyPr>
            <a:lstStyle/>
            <a:p>
              <a:r>
                <a:rPr lang="en-US" sz="1600" b="1" dirty="0" smtClean="0"/>
                <a:t>10</a:t>
              </a:r>
              <a:endParaRPr lang="en-US" sz="1600" b="1" dirty="0"/>
            </a:p>
          </p:txBody>
        </p:sp>
        <p:sp>
          <p:nvSpPr>
            <p:cNvPr id="213" name="TextBox 212"/>
            <p:cNvSpPr txBox="1"/>
            <p:nvPr/>
          </p:nvSpPr>
          <p:spPr>
            <a:xfrm>
              <a:off x="6892082" y="2902790"/>
              <a:ext cx="332590" cy="338554"/>
            </a:xfrm>
            <a:prstGeom prst="rect">
              <a:avLst/>
            </a:prstGeom>
            <a:noFill/>
          </p:spPr>
          <p:txBody>
            <a:bodyPr wrap="square" rtlCol="0">
              <a:spAutoFit/>
            </a:bodyPr>
            <a:lstStyle/>
            <a:p>
              <a:r>
                <a:rPr lang="en-US" sz="1600" b="1" dirty="0" smtClean="0"/>
                <a:t>4</a:t>
              </a:r>
              <a:endParaRPr lang="en-US" sz="1600" b="1" dirty="0"/>
            </a:p>
          </p:txBody>
        </p:sp>
        <p:sp>
          <p:nvSpPr>
            <p:cNvPr id="214" name="Rectangle 213"/>
            <p:cNvSpPr/>
            <p:nvPr/>
          </p:nvSpPr>
          <p:spPr>
            <a:xfrm>
              <a:off x="5778500" y="3122876"/>
              <a:ext cx="228600" cy="45720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extBox 214"/>
            <p:cNvSpPr txBox="1"/>
            <p:nvPr/>
          </p:nvSpPr>
          <p:spPr>
            <a:xfrm>
              <a:off x="5763904" y="2830776"/>
              <a:ext cx="263856" cy="338554"/>
            </a:xfrm>
            <a:prstGeom prst="rect">
              <a:avLst/>
            </a:prstGeom>
            <a:noFill/>
          </p:spPr>
          <p:txBody>
            <a:bodyPr wrap="square" rtlCol="0">
              <a:spAutoFit/>
            </a:bodyPr>
            <a:lstStyle/>
            <a:p>
              <a:r>
                <a:rPr lang="en-US" sz="1600" b="1" dirty="0"/>
                <a:t>5</a:t>
              </a:r>
            </a:p>
          </p:txBody>
        </p:sp>
        <p:sp>
          <p:nvSpPr>
            <p:cNvPr id="216" name="Rectangle 215"/>
            <p:cNvSpPr/>
            <p:nvPr/>
          </p:nvSpPr>
          <p:spPr>
            <a:xfrm>
              <a:off x="6007100" y="2939996"/>
              <a:ext cx="228600" cy="64008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6006152" y="2629472"/>
              <a:ext cx="263856" cy="338554"/>
            </a:xfrm>
            <a:prstGeom prst="rect">
              <a:avLst/>
            </a:prstGeom>
            <a:noFill/>
          </p:spPr>
          <p:txBody>
            <a:bodyPr wrap="square" rtlCol="0">
              <a:spAutoFit/>
            </a:bodyPr>
            <a:lstStyle/>
            <a:p>
              <a:r>
                <a:rPr lang="en-US" sz="1600" b="1" dirty="0" smtClean="0"/>
                <a:t>7</a:t>
              </a:r>
              <a:endParaRPr lang="en-US" sz="1600" b="1" dirty="0"/>
            </a:p>
          </p:txBody>
        </p:sp>
        <p:sp>
          <p:nvSpPr>
            <p:cNvPr id="218" name="Rectangle 217"/>
            <p:cNvSpPr/>
            <p:nvPr/>
          </p:nvSpPr>
          <p:spPr>
            <a:xfrm>
              <a:off x="6235700" y="2852384"/>
              <a:ext cx="228600" cy="73152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p:cNvSpPr txBox="1"/>
            <p:nvPr/>
          </p:nvSpPr>
          <p:spPr>
            <a:xfrm>
              <a:off x="6213144" y="2546814"/>
              <a:ext cx="263856" cy="338554"/>
            </a:xfrm>
            <a:prstGeom prst="rect">
              <a:avLst/>
            </a:prstGeom>
            <a:noFill/>
          </p:spPr>
          <p:txBody>
            <a:bodyPr wrap="square" rtlCol="0">
              <a:spAutoFit/>
            </a:bodyPr>
            <a:lstStyle/>
            <a:p>
              <a:r>
                <a:rPr lang="en-US" sz="1600" b="1" dirty="0" smtClean="0"/>
                <a:t>8</a:t>
              </a:r>
              <a:endParaRPr lang="en-US" sz="1600" b="1" dirty="0"/>
            </a:p>
          </p:txBody>
        </p:sp>
        <p:sp>
          <p:nvSpPr>
            <p:cNvPr id="220" name="Rectangle 219"/>
            <p:cNvSpPr/>
            <p:nvPr/>
          </p:nvSpPr>
          <p:spPr>
            <a:xfrm>
              <a:off x="7147256" y="3124059"/>
              <a:ext cx="228600" cy="45720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p:cNvSpPr txBox="1"/>
            <p:nvPr/>
          </p:nvSpPr>
          <p:spPr>
            <a:xfrm>
              <a:off x="7121856" y="2811440"/>
              <a:ext cx="263856" cy="338554"/>
            </a:xfrm>
            <a:prstGeom prst="rect">
              <a:avLst/>
            </a:prstGeom>
            <a:noFill/>
          </p:spPr>
          <p:txBody>
            <a:bodyPr wrap="square" rtlCol="0">
              <a:spAutoFit/>
            </a:bodyPr>
            <a:lstStyle/>
            <a:p>
              <a:r>
                <a:rPr lang="en-US" sz="1600" b="1" dirty="0"/>
                <a:t>5</a:t>
              </a:r>
            </a:p>
          </p:txBody>
        </p:sp>
        <p:sp>
          <p:nvSpPr>
            <p:cNvPr id="222" name="Rectangle 221"/>
            <p:cNvSpPr/>
            <p:nvPr/>
          </p:nvSpPr>
          <p:spPr>
            <a:xfrm>
              <a:off x="998560" y="3219736"/>
              <a:ext cx="228600" cy="36576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TextBox 222"/>
            <p:cNvSpPr txBox="1"/>
            <p:nvPr/>
          </p:nvSpPr>
          <p:spPr>
            <a:xfrm>
              <a:off x="965576" y="2928584"/>
              <a:ext cx="263856" cy="338554"/>
            </a:xfrm>
            <a:prstGeom prst="rect">
              <a:avLst/>
            </a:prstGeom>
            <a:noFill/>
          </p:spPr>
          <p:txBody>
            <a:bodyPr wrap="square" rtlCol="0">
              <a:spAutoFit/>
            </a:bodyPr>
            <a:lstStyle/>
            <a:p>
              <a:r>
                <a:rPr lang="en-US" sz="1600" b="1" dirty="0" smtClean="0"/>
                <a:t>4</a:t>
              </a:r>
              <a:endParaRPr lang="en-US" sz="1600" b="1" dirty="0"/>
            </a:p>
          </p:txBody>
        </p:sp>
        <p:sp>
          <p:nvSpPr>
            <p:cNvPr id="224" name="Rectangle 223"/>
            <p:cNvSpPr/>
            <p:nvPr/>
          </p:nvSpPr>
          <p:spPr>
            <a:xfrm>
              <a:off x="7606352" y="3397196"/>
              <a:ext cx="228600" cy="18288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p:cNvSpPr/>
            <p:nvPr/>
          </p:nvSpPr>
          <p:spPr>
            <a:xfrm>
              <a:off x="7377752" y="3309584"/>
              <a:ext cx="228600" cy="27432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extBox 225"/>
            <p:cNvSpPr txBox="1"/>
            <p:nvPr/>
          </p:nvSpPr>
          <p:spPr>
            <a:xfrm>
              <a:off x="7356144" y="2999096"/>
              <a:ext cx="263856" cy="338554"/>
            </a:xfrm>
            <a:prstGeom prst="rect">
              <a:avLst/>
            </a:prstGeom>
            <a:noFill/>
          </p:spPr>
          <p:txBody>
            <a:bodyPr wrap="square" rtlCol="0">
              <a:spAutoFit/>
            </a:bodyPr>
            <a:lstStyle/>
            <a:p>
              <a:r>
                <a:rPr lang="en-US" sz="1600" b="1" dirty="0" smtClean="0"/>
                <a:t>3</a:t>
              </a:r>
              <a:endParaRPr lang="en-US" sz="1600" b="1" dirty="0"/>
            </a:p>
          </p:txBody>
        </p:sp>
        <p:sp>
          <p:nvSpPr>
            <p:cNvPr id="227" name="TextBox 226"/>
            <p:cNvSpPr txBox="1"/>
            <p:nvPr/>
          </p:nvSpPr>
          <p:spPr>
            <a:xfrm>
              <a:off x="7584744" y="3097091"/>
              <a:ext cx="263856" cy="338554"/>
            </a:xfrm>
            <a:prstGeom prst="rect">
              <a:avLst/>
            </a:prstGeom>
            <a:noFill/>
          </p:spPr>
          <p:txBody>
            <a:bodyPr wrap="square" rtlCol="0">
              <a:spAutoFit/>
            </a:bodyPr>
            <a:lstStyle/>
            <a:p>
              <a:r>
                <a:rPr lang="en-US" sz="1600" b="1" dirty="0" smtClean="0"/>
                <a:t>2</a:t>
              </a:r>
              <a:endParaRPr lang="en-US" sz="1600" b="1" dirty="0"/>
            </a:p>
          </p:txBody>
        </p:sp>
        <p:cxnSp>
          <p:nvCxnSpPr>
            <p:cNvPr id="228" name="Straight Connector 227"/>
            <p:cNvCxnSpPr/>
            <p:nvPr/>
          </p:nvCxnSpPr>
          <p:spPr>
            <a:xfrm flipV="1">
              <a:off x="1915036" y="348382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flipV="1">
              <a:off x="1003300" y="348382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flipV="1">
              <a:off x="1230576" y="348382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1466188" y="348609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V="1">
              <a:off x="1687776" y="348951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V="1">
              <a:off x="2151988" y="348064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V="1">
              <a:off x="2370160" y="348291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V="1">
              <a:off x="2597436" y="348382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V="1">
              <a:off x="2833048" y="348382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V="1">
              <a:off x="3066388" y="348609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V="1">
              <a:off x="3290248" y="348382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flipV="1">
              <a:off x="3511836" y="348609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flipV="1">
              <a:off x="3744980" y="348382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flipV="1">
              <a:off x="3979644" y="348609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flipV="1">
              <a:off x="4203512" y="348860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33248" y="349405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V="1">
              <a:off x="4661848" y="348495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V="1">
              <a:off x="4885888" y="349178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V="1">
              <a:off x="5115632" y="348382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V="1">
              <a:off x="5345360" y="349405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V="1">
              <a:off x="5569220" y="348495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flipV="1">
              <a:off x="5778484" y="349178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flipV="1">
              <a:off x="6011840" y="348268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6237956" y="348722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flipV="1">
              <a:off x="6461832" y="349178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flipV="1">
              <a:off x="6690432" y="348268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6918084" y="348722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7375268" y="349176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flipV="1">
              <a:off x="7609932" y="349536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flipV="1">
              <a:off x="7152372" y="349065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flipV="1">
              <a:off x="7839692" y="349065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1" name="Rectangle 260"/>
            <p:cNvSpPr/>
            <p:nvPr/>
          </p:nvSpPr>
          <p:spPr>
            <a:xfrm>
              <a:off x="990600" y="3609644"/>
              <a:ext cx="1385248" cy="228600"/>
            </a:xfrm>
            <a:prstGeom prst="rect">
              <a:avLst/>
            </a:prstGeom>
            <a:solidFill>
              <a:srgbClr val="008000">
                <a:alpha val="8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p:cNvSpPr/>
            <p:nvPr/>
          </p:nvSpPr>
          <p:spPr>
            <a:xfrm>
              <a:off x="2377853" y="3609644"/>
              <a:ext cx="1153766" cy="228600"/>
            </a:xfrm>
            <a:prstGeom prst="rect">
              <a:avLst/>
            </a:prstGeom>
            <a:solidFill>
              <a:srgbClr val="FFFF00">
                <a:alpha val="8862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p:cNvSpPr/>
            <p:nvPr/>
          </p:nvSpPr>
          <p:spPr>
            <a:xfrm>
              <a:off x="3534768" y="3609644"/>
              <a:ext cx="670693" cy="228600"/>
            </a:xfrm>
            <a:prstGeom prst="rect">
              <a:avLst/>
            </a:prstGeom>
            <a:solidFill>
              <a:srgbClr val="008000">
                <a:alpha val="8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TextBox 263"/>
            <p:cNvSpPr txBox="1"/>
            <p:nvPr/>
          </p:nvSpPr>
          <p:spPr>
            <a:xfrm>
              <a:off x="961032" y="3535894"/>
              <a:ext cx="263856" cy="338554"/>
            </a:xfrm>
            <a:prstGeom prst="rect">
              <a:avLst/>
            </a:prstGeom>
            <a:noFill/>
          </p:spPr>
          <p:txBody>
            <a:bodyPr wrap="square" rtlCol="0">
              <a:spAutoFit/>
            </a:bodyPr>
            <a:lstStyle/>
            <a:p>
              <a:r>
                <a:rPr lang="en-US" sz="1600" b="1" dirty="0"/>
                <a:t>1</a:t>
              </a:r>
            </a:p>
          </p:txBody>
        </p:sp>
        <p:sp>
          <p:nvSpPr>
            <p:cNvPr id="265" name="TextBox 264"/>
            <p:cNvSpPr txBox="1"/>
            <p:nvPr/>
          </p:nvSpPr>
          <p:spPr>
            <a:xfrm>
              <a:off x="1184892" y="3541404"/>
              <a:ext cx="263856" cy="338554"/>
            </a:xfrm>
            <a:prstGeom prst="rect">
              <a:avLst/>
            </a:prstGeom>
            <a:noFill/>
          </p:spPr>
          <p:txBody>
            <a:bodyPr wrap="square" rtlCol="0">
              <a:spAutoFit/>
            </a:bodyPr>
            <a:lstStyle/>
            <a:p>
              <a:r>
                <a:rPr lang="en-US" sz="1600" b="1" dirty="0"/>
                <a:t>1</a:t>
              </a:r>
            </a:p>
          </p:txBody>
        </p:sp>
        <p:sp>
          <p:nvSpPr>
            <p:cNvPr id="266" name="TextBox 265"/>
            <p:cNvSpPr txBox="1"/>
            <p:nvPr/>
          </p:nvSpPr>
          <p:spPr>
            <a:xfrm>
              <a:off x="1433204" y="3541404"/>
              <a:ext cx="263856" cy="372409"/>
            </a:xfrm>
            <a:prstGeom prst="rect">
              <a:avLst/>
            </a:prstGeom>
            <a:noFill/>
          </p:spPr>
          <p:txBody>
            <a:bodyPr wrap="square" rtlCol="0">
              <a:spAutoFit/>
            </a:bodyPr>
            <a:lstStyle/>
            <a:p>
              <a:r>
                <a:rPr lang="en-US" sz="1600" b="1" dirty="0"/>
                <a:t>1</a:t>
              </a:r>
            </a:p>
          </p:txBody>
        </p:sp>
        <p:sp>
          <p:nvSpPr>
            <p:cNvPr id="267" name="TextBox 266"/>
            <p:cNvSpPr txBox="1"/>
            <p:nvPr/>
          </p:nvSpPr>
          <p:spPr>
            <a:xfrm>
              <a:off x="1668440" y="3541404"/>
              <a:ext cx="263856" cy="338554"/>
            </a:xfrm>
            <a:prstGeom prst="rect">
              <a:avLst/>
            </a:prstGeom>
            <a:noFill/>
          </p:spPr>
          <p:txBody>
            <a:bodyPr wrap="square" rtlCol="0">
              <a:spAutoFit/>
            </a:bodyPr>
            <a:lstStyle/>
            <a:p>
              <a:r>
                <a:rPr lang="en-US" sz="1600" b="1" dirty="0"/>
                <a:t>1</a:t>
              </a:r>
            </a:p>
          </p:txBody>
        </p:sp>
        <p:sp>
          <p:nvSpPr>
            <p:cNvPr id="268" name="TextBox 267"/>
            <p:cNvSpPr txBox="1"/>
            <p:nvPr/>
          </p:nvSpPr>
          <p:spPr>
            <a:xfrm>
              <a:off x="1905000" y="3541404"/>
              <a:ext cx="263856" cy="338554"/>
            </a:xfrm>
            <a:prstGeom prst="rect">
              <a:avLst/>
            </a:prstGeom>
            <a:noFill/>
          </p:spPr>
          <p:txBody>
            <a:bodyPr wrap="square" rtlCol="0">
              <a:spAutoFit/>
            </a:bodyPr>
            <a:lstStyle/>
            <a:p>
              <a:r>
                <a:rPr lang="en-US" sz="1600" b="1" dirty="0"/>
                <a:t>1</a:t>
              </a:r>
            </a:p>
          </p:txBody>
        </p:sp>
        <p:sp>
          <p:nvSpPr>
            <p:cNvPr id="269" name="TextBox 268"/>
            <p:cNvSpPr txBox="1"/>
            <p:nvPr/>
          </p:nvSpPr>
          <p:spPr>
            <a:xfrm>
              <a:off x="2125640" y="3541404"/>
              <a:ext cx="263856" cy="338554"/>
            </a:xfrm>
            <a:prstGeom prst="rect">
              <a:avLst/>
            </a:prstGeom>
            <a:noFill/>
          </p:spPr>
          <p:txBody>
            <a:bodyPr wrap="square" rtlCol="0">
              <a:spAutoFit/>
            </a:bodyPr>
            <a:lstStyle/>
            <a:p>
              <a:r>
                <a:rPr lang="en-US" sz="1600" b="1" dirty="0"/>
                <a:t>1</a:t>
              </a:r>
            </a:p>
          </p:txBody>
        </p:sp>
        <p:sp>
          <p:nvSpPr>
            <p:cNvPr id="270" name="TextBox 269"/>
            <p:cNvSpPr txBox="1"/>
            <p:nvPr/>
          </p:nvSpPr>
          <p:spPr>
            <a:xfrm>
              <a:off x="2340592" y="3541404"/>
              <a:ext cx="263856" cy="338554"/>
            </a:xfrm>
            <a:prstGeom prst="rect">
              <a:avLst/>
            </a:prstGeom>
            <a:noFill/>
          </p:spPr>
          <p:txBody>
            <a:bodyPr wrap="square" rtlCol="0">
              <a:spAutoFit/>
            </a:bodyPr>
            <a:lstStyle/>
            <a:p>
              <a:r>
                <a:rPr lang="en-US" sz="1600" b="1" dirty="0" smtClean="0"/>
                <a:t>2</a:t>
              </a:r>
              <a:endParaRPr lang="en-US" sz="1600" b="1" dirty="0"/>
            </a:p>
          </p:txBody>
        </p:sp>
        <p:sp>
          <p:nvSpPr>
            <p:cNvPr id="271" name="TextBox 270"/>
            <p:cNvSpPr txBox="1"/>
            <p:nvPr/>
          </p:nvSpPr>
          <p:spPr>
            <a:xfrm>
              <a:off x="2577152" y="3541404"/>
              <a:ext cx="263856" cy="338554"/>
            </a:xfrm>
            <a:prstGeom prst="rect">
              <a:avLst/>
            </a:prstGeom>
            <a:noFill/>
          </p:spPr>
          <p:txBody>
            <a:bodyPr wrap="square" rtlCol="0">
              <a:spAutoFit/>
            </a:bodyPr>
            <a:lstStyle/>
            <a:p>
              <a:r>
                <a:rPr lang="en-US" sz="1600" b="1" dirty="0" smtClean="0"/>
                <a:t>2</a:t>
              </a:r>
              <a:endParaRPr lang="en-US" sz="1600" b="1" dirty="0"/>
            </a:p>
          </p:txBody>
        </p:sp>
        <p:sp>
          <p:nvSpPr>
            <p:cNvPr id="272" name="TextBox 271"/>
            <p:cNvSpPr txBox="1"/>
            <p:nvPr/>
          </p:nvSpPr>
          <p:spPr>
            <a:xfrm>
              <a:off x="2805752" y="3534392"/>
              <a:ext cx="263856" cy="338554"/>
            </a:xfrm>
            <a:prstGeom prst="rect">
              <a:avLst/>
            </a:prstGeom>
            <a:noFill/>
          </p:spPr>
          <p:txBody>
            <a:bodyPr wrap="square" rtlCol="0">
              <a:spAutoFit/>
            </a:bodyPr>
            <a:lstStyle/>
            <a:p>
              <a:r>
                <a:rPr lang="en-US" sz="1600" b="1" dirty="0" smtClean="0"/>
                <a:t>2</a:t>
              </a:r>
              <a:endParaRPr lang="en-US" sz="1600" b="1" dirty="0"/>
            </a:p>
          </p:txBody>
        </p:sp>
        <p:sp>
          <p:nvSpPr>
            <p:cNvPr id="273" name="TextBox 272"/>
            <p:cNvSpPr txBox="1"/>
            <p:nvPr/>
          </p:nvSpPr>
          <p:spPr>
            <a:xfrm>
              <a:off x="3020704" y="3541404"/>
              <a:ext cx="263856" cy="338554"/>
            </a:xfrm>
            <a:prstGeom prst="rect">
              <a:avLst/>
            </a:prstGeom>
            <a:noFill/>
          </p:spPr>
          <p:txBody>
            <a:bodyPr wrap="square" rtlCol="0">
              <a:spAutoFit/>
            </a:bodyPr>
            <a:lstStyle/>
            <a:p>
              <a:r>
                <a:rPr lang="en-US" sz="1600" b="1" dirty="0" smtClean="0"/>
                <a:t>2</a:t>
              </a:r>
              <a:endParaRPr lang="en-US" sz="1600" b="1" dirty="0"/>
            </a:p>
          </p:txBody>
        </p:sp>
        <p:sp>
          <p:nvSpPr>
            <p:cNvPr id="274" name="TextBox 273"/>
            <p:cNvSpPr txBox="1"/>
            <p:nvPr/>
          </p:nvSpPr>
          <p:spPr>
            <a:xfrm>
              <a:off x="3241344" y="3541404"/>
              <a:ext cx="263856" cy="338554"/>
            </a:xfrm>
            <a:prstGeom prst="rect">
              <a:avLst/>
            </a:prstGeom>
            <a:noFill/>
          </p:spPr>
          <p:txBody>
            <a:bodyPr wrap="square" rtlCol="0">
              <a:spAutoFit/>
            </a:bodyPr>
            <a:lstStyle/>
            <a:p>
              <a:r>
                <a:rPr lang="en-US" sz="1600" b="1" dirty="0" smtClean="0"/>
                <a:t>2</a:t>
              </a:r>
              <a:endParaRPr lang="en-US" sz="1600" b="1" dirty="0"/>
            </a:p>
          </p:txBody>
        </p:sp>
        <p:sp>
          <p:nvSpPr>
            <p:cNvPr id="275" name="TextBox 274"/>
            <p:cNvSpPr txBox="1"/>
            <p:nvPr/>
          </p:nvSpPr>
          <p:spPr>
            <a:xfrm>
              <a:off x="3491552" y="3549364"/>
              <a:ext cx="263856" cy="338554"/>
            </a:xfrm>
            <a:prstGeom prst="rect">
              <a:avLst/>
            </a:prstGeom>
            <a:noFill/>
          </p:spPr>
          <p:txBody>
            <a:bodyPr wrap="square" rtlCol="0">
              <a:spAutoFit/>
            </a:bodyPr>
            <a:lstStyle/>
            <a:p>
              <a:r>
                <a:rPr lang="en-US" sz="1600" b="1" dirty="0"/>
                <a:t>1</a:t>
              </a:r>
            </a:p>
          </p:txBody>
        </p:sp>
        <p:sp>
          <p:nvSpPr>
            <p:cNvPr id="276" name="TextBox 275"/>
            <p:cNvSpPr txBox="1"/>
            <p:nvPr/>
          </p:nvSpPr>
          <p:spPr>
            <a:xfrm>
              <a:off x="3720152" y="3554104"/>
              <a:ext cx="263856" cy="338554"/>
            </a:xfrm>
            <a:prstGeom prst="rect">
              <a:avLst/>
            </a:prstGeom>
            <a:noFill/>
          </p:spPr>
          <p:txBody>
            <a:bodyPr wrap="square" rtlCol="0">
              <a:spAutoFit/>
            </a:bodyPr>
            <a:lstStyle/>
            <a:p>
              <a:r>
                <a:rPr lang="en-US" sz="1600" b="1" dirty="0"/>
                <a:t>1</a:t>
              </a:r>
            </a:p>
          </p:txBody>
        </p:sp>
        <p:sp>
          <p:nvSpPr>
            <p:cNvPr id="277" name="TextBox 276"/>
            <p:cNvSpPr txBox="1"/>
            <p:nvPr/>
          </p:nvSpPr>
          <p:spPr>
            <a:xfrm>
              <a:off x="3954440" y="3554104"/>
              <a:ext cx="263856" cy="338554"/>
            </a:xfrm>
            <a:prstGeom prst="rect">
              <a:avLst/>
            </a:prstGeom>
            <a:noFill/>
          </p:spPr>
          <p:txBody>
            <a:bodyPr wrap="square" rtlCol="0">
              <a:spAutoFit/>
            </a:bodyPr>
            <a:lstStyle/>
            <a:p>
              <a:r>
                <a:rPr lang="en-US" sz="1600" b="1" dirty="0"/>
                <a:t>1</a:t>
              </a:r>
            </a:p>
          </p:txBody>
        </p:sp>
        <p:sp>
          <p:nvSpPr>
            <p:cNvPr id="278" name="Rectangle 277"/>
            <p:cNvSpPr/>
            <p:nvPr/>
          </p:nvSpPr>
          <p:spPr>
            <a:xfrm>
              <a:off x="4206920" y="3609644"/>
              <a:ext cx="1385248" cy="228600"/>
            </a:xfrm>
            <a:prstGeom prst="rect">
              <a:avLst/>
            </a:prstGeom>
            <a:solidFill>
              <a:srgbClr val="FF0000">
                <a:alpha val="8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TextBox 278"/>
            <p:cNvSpPr txBox="1"/>
            <p:nvPr/>
          </p:nvSpPr>
          <p:spPr>
            <a:xfrm>
              <a:off x="4183040" y="3554104"/>
              <a:ext cx="263856" cy="338554"/>
            </a:xfrm>
            <a:prstGeom prst="rect">
              <a:avLst/>
            </a:prstGeom>
            <a:noFill/>
          </p:spPr>
          <p:txBody>
            <a:bodyPr wrap="square" rtlCol="0">
              <a:spAutoFit/>
            </a:bodyPr>
            <a:lstStyle/>
            <a:p>
              <a:r>
                <a:rPr lang="en-US" sz="1600" b="1" dirty="0"/>
                <a:t>3</a:t>
              </a:r>
            </a:p>
          </p:txBody>
        </p:sp>
        <p:sp>
          <p:nvSpPr>
            <p:cNvPr id="280" name="TextBox 279"/>
            <p:cNvSpPr txBox="1"/>
            <p:nvPr/>
          </p:nvSpPr>
          <p:spPr>
            <a:xfrm>
              <a:off x="4405952" y="3541404"/>
              <a:ext cx="263856" cy="338554"/>
            </a:xfrm>
            <a:prstGeom prst="rect">
              <a:avLst/>
            </a:prstGeom>
            <a:noFill/>
          </p:spPr>
          <p:txBody>
            <a:bodyPr wrap="square" rtlCol="0">
              <a:spAutoFit/>
            </a:bodyPr>
            <a:lstStyle/>
            <a:p>
              <a:r>
                <a:rPr lang="en-US" sz="1600" b="1" dirty="0"/>
                <a:t>3</a:t>
              </a:r>
            </a:p>
          </p:txBody>
        </p:sp>
        <p:sp>
          <p:nvSpPr>
            <p:cNvPr id="281" name="TextBox 280"/>
            <p:cNvSpPr txBox="1"/>
            <p:nvPr/>
          </p:nvSpPr>
          <p:spPr>
            <a:xfrm>
              <a:off x="4628864" y="3541404"/>
              <a:ext cx="263856" cy="338554"/>
            </a:xfrm>
            <a:prstGeom prst="rect">
              <a:avLst/>
            </a:prstGeom>
            <a:noFill/>
          </p:spPr>
          <p:txBody>
            <a:bodyPr wrap="square" rtlCol="0">
              <a:spAutoFit/>
            </a:bodyPr>
            <a:lstStyle/>
            <a:p>
              <a:r>
                <a:rPr lang="en-US" sz="1600" b="1" dirty="0"/>
                <a:t>3</a:t>
              </a:r>
            </a:p>
          </p:txBody>
        </p:sp>
        <p:sp>
          <p:nvSpPr>
            <p:cNvPr id="282" name="TextBox 281"/>
            <p:cNvSpPr txBox="1"/>
            <p:nvPr/>
          </p:nvSpPr>
          <p:spPr>
            <a:xfrm>
              <a:off x="4843816" y="3541404"/>
              <a:ext cx="263856" cy="338554"/>
            </a:xfrm>
            <a:prstGeom prst="rect">
              <a:avLst/>
            </a:prstGeom>
            <a:noFill/>
          </p:spPr>
          <p:txBody>
            <a:bodyPr wrap="square" rtlCol="0">
              <a:spAutoFit/>
            </a:bodyPr>
            <a:lstStyle/>
            <a:p>
              <a:r>
                <a:rPr lang="en-US" sz="1600" b="1" dirty="0"/>
                <a:t>3</a:t>
              </a:r>
            </a:p>
          </p:txBody>
        </p:sp>
        <p:sp>
          <p:nvSpPr>
            <p:cNvPr id="283" name="TextBox 282"/>
            <p:cNvSpPr txBox="1"/>
            <p:nvPr/>
          </p:nvSpPr>
          <p:spPr>
            <a:xfrm>
              <a:off x="5083792" y="3541404"/>
              <a:ext cx="263856" cy="338554"/>
            </a:xfrm>
            <a:prstGeom prst="rect">
              <a:avLst/>
            </a:prstGeom>
            <a:noFill/>
          </p:spPr>
          <p:txBody>
            <a:bodyPr wrap="square" rtlCol="0">
              <a:spAutoFit/>
            </a:bodyPr>
            <a:lstStyle/>
            <a:p>
              <a:r>
                <a:rPr lang="en-US" sz="1600" b="1" dirty="0"/>
                <a:t>3</a:t>
              </a:r>
            </a:p>
          </p:txBody>
        </p:sp>
        <p:sp>
          <p:nvSpPr>
            <p:cNvPr id="284" name="TextBox 283"/>
            <p:cNvSpPr txBox="1"/>
            <p:nvPr/>
          </p:nvSpPr>
          <p:spPr>
            <a:xfrm>
              <a:off x="5306704" y="3541404"/>
              <a:ext cx="263856" cy="338554"/>
            </a:xfrm>
            <a:prstGeom prst="rect">
              <a:avLst/>
            </a:prstGeom>
            <a:noFill/>
          </p:spPr>
          <p:txBody>
            <a:bodyPr wrap="square" rtlCol="0">
              <a:spAutoFit/>
            </a:bodyPr>
            <a:lstStyle/>
            <a:p>
              <a:r>
                <a:rPr lang="en-US" sz="1600" b="1" dirty="0"/>
                <a:t>3</a:t>
              </a:r>
            </a:p>
          </p:txBody>
        </p:sp>
        <p:sp>
          <p:nvSpPr>
            <p:cNvPr id="285" name="Rectangle 284"/>
            <p:cNvSpPr/>
            <p:nvPr/>
          </p:nvSpPr>
          <p:spPr>
            <a:xfrm>
              <a:off x="5577383" y="3610029"/>
              <a:ext cx="228600" cy="228216"/>
            </a:xfrm>
            <a:prstGeom prst="rect">
              <a:avLst/>
            </a:prstGeom>
            <a:solidFill>
              <a:srgbClr val="FFFF00">
                <a:alpha val="8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6028278" y="3596573"/>
              <a:ext cx="905921" cy="241672"/>
            </a:xfrm>
            <a:prstGeom prst="rect">
              <a:avLst/>
            </a:prstGeom>
            <a:solidFill>
              <a:srgbClr val="FF0000">
                <a:alpha val="8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5799160" y="3609644"/>
              <a:ext cx="228600" cy="228216"/>
            </a:xfrm>
            <a:prstGeom prst="rect">
              <a:avLst/>
            </a:prstGeom>
            <a:solidFill>
              <a:srgbClr val="008000">
                <a:alpha val="8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TextBox 289"/>
            <p:cNvSpPr txBox="1"/>
            <p:nvPr/>
          </p:nvSpPr>
          <p:spPr>
            <a:xfrm>
              <a:off x="5535304" y="3549364"/>
              <a:ext cx="263856" cy="338554"/>
            </a:xfrm>
            <a:prstGeom prst="rect">
              <a:avLst/>
            </a:prstGeom>
            <a:noFill/>
          </p:spPr>
          <p:txBody>
            <a:bodyPr wrap="square" rtlCol="0">
              <a:spAutoFit/>
            </a:bodyPr>
            <a:lstStyle/>
            <a:p>
              <a:r>
                <a:rPr lang="en-US" sz="1600" b="1" dirty="0" smtClean="0"/>
                <a:t>2</a:t>
              </a:r>
              <a:endParaRPr lang="en-US" sz="1600" b="1" dirty="0"/>
            </a:p>
          </p:txBody>
        </p:sp>
        <p:sp>
          <p:nvSpPr>
            <p:cNvPr id="291" name="Rectangle 290"/>
            <p:cNvSpPr/>
            <p:nvPr/>
          </p:nvSpPr>
          <p:spPr>
            <a:xfrm>
              <a:off x="6936991" y="3590308"/>
              <a:ext cx="905921" cy="241672"/>
            </a:xfrm>
            <a:prstGeom prst="rect">
              <a:avLst/>
            </a:prstGeom>
            <a:solidFill>
              <a:srgbClr val="008000">
                <a:alpha val="8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TextBox 291"/>
            <p:cNvSpPr txBox="1"/>
            <p:nvPr/>
          </p:nvSpPr>
          <p:spPr>
            <a:xfrm>
              <a:off x="6906904" y="3541404"/>
              <a:ext cx="263856" cy="338554"/>
            </a:xfrm>
            <a:prstGeom prst="rect">
              <a:avLst/>
            </a:prstGeom>
            <a:noFill/>
          </p:spPr>
          <p:txBody>
            <a:bodyPr wrap="square" rtlCol="0">
              <a:spAutoFit/>
            </a:bodyPr>
            <a:lstStyle/>
            <a:p>
              <a:r>
                <a:rPr lang="en-US" sz="1600" b="1" dirty="0"/>
                <a:t>1</a:t>
              </a:r>
            </a:p>
          </p:txBody>
        </p:sp>
        <p:sp>
          <p:nvSpPr>
            <p:cNvPr id="293" name="TextBox 292"/>
            <p:cNvSpPr txBox="1"/>
            <p:nvPr/>
          </p:nvSpPr>
          <p:spPr>
            <a:xfrm>
              <a:off x="7135504" y="3541404"/>
              <a:ext cx="263856" cy="338554"/>
            </a:xfrm>
            <a:prstGeom prst="rect">
              <a:avLst/>
            </a:prstGeom>
            <a:noFill/>
          </p:spPr>
          <p:txBody>
            <a:bodyPr wrap="square" rtlCol="0">
              <a:spAutoFit/>
            </a:bodyPr>
            <a:lstStyle/>
            <a:p>
              <a:r>
                <a:rPr lang="en-US" sz="1600" b="1" dirty="0"/>
                <a:t>1</a:t>
              </a:r>
            </a:p>
          </p:txBody>
        </p:sp>
        <p:sp>
          <p:nvSpPr>
            <p:cNvPr id="294" name="TextBox 293"/>
            <p:cNvSpPr txBox="1"/>
            <p:nvPr/>
          </p:nvSpPr>
          <p:spPr>
            <a:xfrm>
              <a:off x="7358416" y="3547092"/>
              <a:ext cx="263856" cy="338554"/>
            </a:xfrm>
            <a:prstGeom prst="rect">
              <a:avLst/>
            </a:prstGeom>
            <a:noFill/>
          </p:spPr>
          <p:txBody>
            <a:bodyPr wrap="square" rtlCol="0">
              <a:spAutoFit/>
            </a:bodyPr>
            <a:lstStyle/>
            <a:p>
              <a:r>
                <a:rPr lang="en-US" sz="1600" b="1" dirty="0"/>
                <a:t>1</a:t>
              </a:r>
            </a:p>
          </p:txBody>
        </p:sp>
        <p:sp>
          <p:nvSpPr>
            <p:cNvPr id="295" name="TextBox 294"/>
            <p:cNvSpPr txBox="1"/>
            <p:nvPr/>
          </p:nvSpPr>
          <p:spPr>
            <a:xfrm>
              <a:off x="7579056" y="3547092"/>
              <a:ext cx="263856" cy="338554"/>
            </a:xfrm>
            <a:prstGeom prst="rect">
              <a:avLst/>
            </a:prstGeom>
            <a:noFill/>
          </p:spPr>
          <p:txBody>
            <a:bodyPr wrap="square" rtlCol="0">
              <a:spAutoFit/>
            </a:bodyPr>
            <a:lstStyle/>
            <a:p>
              <a:r>
                <a:rPr lang="en-US" sz="1600" b="1" dirty="0"/>
                <a:t>1</a:t>
              </a:r>
            </a:p>
          </p:txBody>
        </p:sp>
        <p:sp>
          <p:nvSpPr>
            <p:cNvPr id="296" name="TextBox 295"/>
            <p:cNvSpPr txBox="1"/>
            <p:nvPr/>
          </p:nvSpPr>
          <p:spPr>
            <a:xfrm>
              <a:off x="6006152" y="3541404"/>
              <a:ext cx="263856" cy="338554"/>
            </a:xfrm>
            <a:prstGeom prst="rect">
              <a:avLst/>
            </a:prstGeom>
            <a:noFill/>
          </p:spPr>
          <p:txBody>
            <a:bodyPr wrap="square" rtlCol="0">
              <a:spAutoFit/>
            </a:bodyPr>
            <a:lstStyle/>
            <a:p>
              <a:r>
                <a:rPr lang="en-US" sz="1600" b="1" dirty="0" smtClean="0"/>
                <a:t>3</a:t>
              </a:r>
              <a:endParaRPr lang="en-US" sz="1600" b="1" dirty="0"/>
            </a:p>
          </p:txBody>
        </p:sp>
        <p:sp>
          <p:nvSpPr>
            <p:cNvPr id="297" name="TextBox 296"/>
            <p:cNvSpPr txBox="1"/>
            <p:nvPr/>
          </p:nvSpPr>
          <p:spPr>
            <a:xfrm>
              <a:off x="6213144" y="3541404"/>
              <a:ext cx="263856" cy="338554"/>
            </a:xfrm>
            <a:prstGeom prst="rect">
              <a:avLst/>
            </a:prstGeom>
            <a:noFill/>
          </p:spPr>
          <p:txBody>
            <a:bodyPr wrap="square" rtlCol="0">
              <a:spAutoFit/>
            </a:bodyPr>
            <a:lstStyle/>
            <a:p>
              <a:r>
                <a:rPr lang="en-US" sz="1600" b="1" dirty="0" smtClean="0"/>
                <a:t>3</a:t>
              </a:r>
              <a:endParaRPr lang="en-US" sz="1600" b="1" dirty="0"/>
            </a:p>
          </p:txBody>
        </p:sp>
        <p:sp>
          <p:nvSpPr>
            <p:cNvPr id="298" name="TextBox 297"/>
            <p:cNvSpPr txBox="1"/>
            <p:nvPr/>
          </p:nvSpPr>
          <p:spPr>
            <a:xfrm>
              <a:off x="6441744" y="3541404"/>
              <a:ext cx="263856" cy="338554"/>
            </a:xfrm>
            <a:prstGeom prst="rect">
              <a:avLst/>
            </a:prstGeom>
            <a:noFill/>
          </p:spPr>
          <p:txBody>
            <a:bodyPr wrap="square" rtlCol="0">
              <a:spAutoFit/>
            </a:bodyPr>
            <a:lstStyle/>
            <a:p>
              <a:r>
                <a:rPr lang="en-US" sz="1600" b="1" dirty="0" smtClean="0"/>
                <a:t>3</a:t>
              </a:r>
              <a:endParaRPr lang="en-US" sz="1600" b="1" dirty="0"/>
            </a:p>
          </p:txBody>
        </p:sp>
        <p:sp>
          <p:nvSpPr>
            <p:cNvPr id="299" name="TextBox 298"/>
            <p:cNvSpPr txBox="1"/>
            <p:nvPr/>
          </p:nvSpPr>
          <p:spPr>
            <a:xfrm>
              <a:off x="6670344" y="3549364"/>
              <a:ext cx="263856" cy="338554"/>
            </a:xfrm>
            <a:prstGeom prst="rect">
              <a:avLst/>
            </a:prstGeom>
            <a:noFill/>
          </p:spPr>
          <p:txBody>
            <a:bodyPr wrap="square" rtlCol="0">
              <a:spAutoFit/>
            </a:bodyPr>
            <a:lstStyle/>
            <a:p>
              <a:r>
                <a:rPr lang="en-US" sz="1600" b="1" dirty="0" smtClean="0"/>
                <a:t>3</a:t>
              </a:r>
              <a:endParaRPr lang="en-US" sz="1600" b="1" dirty="0"/>
            </a:p>
          </p:txBody>
        </p:sp>
        <p:sp>
          <p:nvSpPr>
            <p:cNvPr id="334" name="TextBox 333"/>
            <p:cNvSpPr txBox="1"/>
            <p:nvPr/>
          </p:nvSpPr>
          <p:spPr>
            <a:xfrm>
              <a:off x="5777552" y="3541404"/>
              <a:ext cx="263856" cy="338554"/>
            </a:xfrm>
            <a:prstGeom prst="rect">
              <a:avLst/>
            </a:prstGeom>
            <a:noFill/>
          </p:spPr>
          <p:txBody>
            <a:bodyPr wrap="square" rtlCol="0">
              <a:spAutoFit/>
            </a:bodyPr>
            <a:lstStyle/>
            <a:p>
              <a:r>
                <a:rPr lang="en-US" sz="1600" b="1" dirty="0"/>
                <a:t>1</a:t>
              </a:r>
            </a:p>
          </p:txBody>
        </p:sp>
      </p:grpSp>
      <p:grpSp>
        <p:nvGrpSpPr>
          <p:cNvPr id="345" name="Group 344"/>
          <p:cNvGrpSpPr/>
          <p:nvPr/>
        </p:nvGrpSpPr>
        <p:grpSpPr>
          <a:xfrm>
            <a:off x="756312" y="4720390"/>
            <a:ext cx="7864536" cy="1843576"/>
            <a:chOff x="756312" y="4411640"/>
            <a:chExt cx="7864536" cy="1843576"/>
          </a:xfrm>
        </p:grpSpPr>
        <p:sp>
          <p:nvSpPr>
            <p:cNvPr id="11" name="Rectangle 10"/>
            <p:cNvSpPr/>
            <p:nvPr/>
          </p:nvSpPr>
          <p:spPr>
            <a:xfrm>
              <a:off x="4905793" y="5270036"/>
              <a:ext cx="228600" cy="64008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587624" y="5624964"/>
              <a:ext cx="228600" cy="2743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130424" y="5725920"/>
              <a:ext cx="228600" cy="18288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495084" y="5444312"/>
              <a:ext cx="228600" cy="4572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673224" y="4897264"/>
              <a:ext cx="228600" cy="100254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444624" y="4717228"/>
              <a:ext cx="228600" cy="11842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469408" y="5718632"/>
              <a:ext cx="228600" cy="18288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359024" y="5540492"/>
              <a:ext cx="228600" cy="36576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714739" y="5357612"/>
              <a:ext cx="228600" cy="54864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833048" y="5723372"/>
              <a:ext cx="228600" cy="18288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608998" y="5631932"/>
              <a:ext cx="228600" cy="2743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98008" y="5810072"/>
              <a:ext cx="228600" cy="9144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434152" y="5424206"/>
              <a:ext cx="263856" cy="338554"/>
            </a:xfrm>
            <a:prstGeom prst="rect">
              <a:avLst/>
            </a:prstGeom>
            <a:noFill/>
          </p:spPr>
          <p:txBody>
            <a:bodyPr wrap="square" rtlCol="0">
              <a:spAutoFit/>
            </a:bodyPr>
            <a:lstStyle/>
            <a:p>
              <a:r>
                <a:rPr lang="en-US" sz="1600" b="1" dirty="0"/>
                <a:t>2</a:t>
              </a:r>
            </a:p>
          </p:txBody>
        </p:sp>
        <p:sp>
          <p:nvSpPr>
            <p:cNvPr id="38" name="TextBox 37"/>
            <p:cNvSpPr txBox="1"/>
            <p:nvPr/>
          </p:nvSpPr>
          <p:spPr>
            <a:xfrm>
              <a:off x="1662752" y="5496632"/>
              <a:ext cx="263856" cy="338554"/>
            </a:xfrm>
            <a:prstGeom prst="rect">
              <a:avLst/>
            </a:prstGeom>
            <a:noFill/>
          </p:spPr>
          <p:txBody>
            <a:bodyPr wrap="square" rtlCol="0">
              <a:spAutoFit/>
            </a:bodyPr>
            <a:lstStyle/>
            <a:p>
              <a:r>
                <a:rPr lang="en-US" sz="1600" b="1" dirty="0" smtClean="0"/>
                <a:t>1</a:t>
              </a:r>
              <a:endParaRPr lang="en-US" sz="1600" b="1" dirty="0"/>
            </a:p>
          </p:txBody>
        </p:sp>
        <p:sp>
          <p:nvSpPr>
            <p:cNvPr id="39" name="TextBox 38"/>
            <p:cNvSpPr txBox="1"/>
            <p:nvPr/>
          </p:nvSpPr>
          <p:spPr>
            <a:xfrm>
              <a:off x="2563504" y="5313865"/>
              <a:ext cx="263856" cy="338554"/>
            </a:xfrm>
            <a:prstGeom prst="rect">
              <a:avLst/>
            </a:prstGeom>
            <a:noFill/>
          </p:spPr>
          <p:txBody>
            <a:bodyPr wrap="square" rtlCol="0">
              <a:spAutoFit/>
            </a:bodyPr>
            <a:lstStyle/>
            <a:p>
              <a:r>
                <a:rPr lang="en-US" sz="1600" b="1" dirty="0"/>
                <a:t>3</a:t>
              </a:r>
            </a:p>
          </p:txBody>
        </p:sp>
        <p:sp>
          <p:nvSpPr>
            <p:cNvPr id="40" name="TextBox 39"/>
            <p:cNvSpPr txBox="1"/>
            <p:nvPr/>
          </p:nvSpPr>
          <p:spPr>
            <a:xfrm>
              <a:off x="2813712" y="5396910"/>
              <a:ext cx="263856" cy="338554"/>
            </a:xfrm>
            <a:prstGeom prst="rect">
              <a:avLst/>
            </a:prstGeom>
            <a:noFill/>
          </p:spPr>
          <p:txBody>
            <a:bodyPr wrap="square" rtlCol="0">
              <a:spAutoFit/>
            </a:bodyPr>
            <a:lstStyle/>
            <a:p>
              <a:r>
                <a:rPr lang="en-US" sz="1600" b="1" dirty="0" smtClean="0"/>
                <a:t>2</a:t>
              </a:r>
              <a:endParaRPr lang="en-US" sz="1600" b="1" dirty="0"/>
            </a:p>
          </p:txBody>
        </p:sp>
        <p:sp>
          <p:nvSpPr>
            <p:cNvPr id="41" name="TextBox 40"/>
            <p:cNvSpPr txBox="1"/>
            <p:nvPr/>
          </p:nvSpPr>
          <p:spPr>
            <a:xfrm>
              <a:off x="4345108" y="4411640"/>
              <a:ext cx="400336" cy="338554"/>
            </a:xfrm>
            <a:prstGeom prst="rect">
              <a:avLst/>
            </a:prstGeom>
            <a:noFill/>
          </p:spPr>
          <p:txBody>
            <a:bodyPr wrap="square" rtlCol="0">
              <a:spAutoFit/>
            </a:bodyPr>
            <a:lstStyle/>
            <a:p>
              <a:r>
                <a:rPr lang="en-US" sz="1600" b="1" dirty="0" smtClean="0"/>
                <a:t>13</a:t>
              </a:r>
              <a:endParaRPr lang="en-US" sz="1600" b="1" dirty="0"/>
            </a:p>
          </p:txBody>
        </p:sp>
        <p:sp>
          <p:nvSpPr>
            <p:cNvPr id="42" name="TextBox 41"/>
            <p:cNvSpPr txBox="1"/>
            <p:nvPr/>
          </p:nvSpPr>
          <p:spPr>
            <a:xfrm>
              <a:off x="4601568" y="4586006"/>
              <a:ext cx="400336" cy="338554"/>
            </a:xfrm>
            <a:prstGeom prst="rect">
              <a:avLst/>
            </a:prstGeom>
            <a:noFill/>
          </p:spPr>
          <p:txBody>
            <a:bodyPr wrap="square" rtlCol="0">
              <a:spAutoFit/>
            </a:bodyPr>
            <a:lstStyle/>
            <a:p>
              <a:r>
                <a:rPr lang="en-US" sz="1600" b="1" dirty="0" smtClean="0"/>
                <a:t>11</a:t>
              </a:r>
              <a:endParaRPr lang="en-US" sz="1600" b="1" dirty="0"/>
            </a:p>
          </p:txBody>
        </p:sp>
        <p:sp>
          <p:nvSpPr>
            <p:cNvPr id="43" name="TextBox 42"/>
            <p:cNvSpPr txBox="1"/>
            <p:nvPr/>
          </p:nvSpPr>
          <p:spPr>
            <a:xfrm>
              <a:off x="4888176" y="4943349"/>
              <a:ext cx="263856" cy="338554"/>
            </a:xfrm>
            <a:prstGeom prst="rect">
              <a:avLst/>
            </a:prstGeom>
            <a:noFill/>
          </p:spPr>
          <p:txBody>
            <a:bodyPr wrap="square" rtlCol="0">
              <a:spAutoFit/>
            </a:bodyPr>
            <a:lstStyle/>
            <a:p>
              <a:r>
                <a:rPr lang="en-US" sz="1600" b="1" dirty="0" smtClean="0"/>
                <a:t>7</a:t>
              </a:r>
              <a:endParaRPr lang="en-US" sz="1600" b="1" dirty="0"/>
            </a:p>
          </p:txBody>
        </p:sp>
        <p:sp>
          <p:nvSpPr>
            <p:cNvPr id="44" name="TextBox 43"/>
            <p:cNvSpPr txBox="1"/>
            <p:nvPr/>
          </p:nvSpPr>
          <p:spPr>
            <a:xfrm>
              <a:off x="5103128" y="5410558"/>
              <a:ext cx="263856" cy="338554"/>
            </a:xfrm>
            <a:prstGeom prst="rect">
              <a:avLst/>
            </a:prstGeom>
            <a:noFill/>
          </p:spPr>
          <p:txBody>
            <a:bodyPr wrap="square" rtlCol="0">
              <a:spAutoFit/>
            </a:bodyPr>
            <a:lstStyle/>
            <a:p>
              <a:r>
                <a:rPr lang="en-US" sz="1600" b="1" dirty="0"/>
                <a:t>2</a:t>
              </a:r>
            </a:p>
          </p:txBody>
        </p:sp>
        <p:sp>
          <p:nvSpPr>
            <p:cNvPr id="84" name="TextBox 83"/>
            <p:cNvSpPr txBox="1"/>
            <p:nvPr/>
          </p:nvSpPr>
          <p:spPr>
            <a:xfrm>
              <a:off x="5310120" y="5217214"/>
              <a:ext cx="263856" cy="338554"/>
            </a:xfrm>
            <a:prstGeom prst="rect">
              <a:avLst/>
            </a:prstGeom>
            <a:noFill/>
          </p:spPr>
          <p:txBody>
            <a:bodyPr wrap="square" rtlCol="0">
              <a:spAutoFit/>
            </a:bodyPr>
            <a:lstStyle/>
            <a:p>
              <a:r>
                <a:rPr lang="en-US" sz="1600" b="1" dirty="0"/>
                <a:t>4</a:t>
              </a:r>
            </a:p>
          </p:txBody>
        </p:sp>
        <p:sp>
          <p:nvSpPr>
            <p:cNvPr id="85" name="TextBox 84"/>
            <p:cNvSpPr txBox="1"/>
            <p:nvPr/>
          </p:nvSpPr>
          <p:spPr>
            <a:xfrm>
              <a:off x="5558056" y="5332856"/>
              <a:ext cx="263856" cy="338554"/>
            </a:xfrm>
            <a:prstGeom prst="rect">
              <a:avLst/>
            </a:prstGeom>
            <a:noFill/>
          </p:spPr>
          <p:txBody>
            <a:bodyPr wrap="square" rtlCol="0">
              <a:spAutoFit/>
            </a:bodyPr>
            <a:lstStyle/>
            <a:p>
              <a:r>
                <a:rPr lang="en-US" sz="1600" b="1" dirty="0"/>
                <a:t>3</a:t>
              </a:r>
            </a:p>
          </p:txBody>
        </p:sp>
        <p:sp>
          <p:nvSpPr>
            <p:cNvPr id="86" name="TextBox 85"/>
            <p:cNvSpPr txBox="1"/>
            <p:nvPr/>
          </p:nvSpPr>
          <p:spPr>
            <a:xfrm>
              <a:off x="6461080" y="5133054"/>
              <a:ext cx="263856" cy="338554"/>
            </a:xfrm>
            <a:prstGeom prst="rect">
              <a:avLst/>
            </a:prstGeom>
            <a:noFill/>
          </p:spPr>
          <p:txBody>
            <a:bodyPr wrap="square" rtlCol="0">
              <a:spAutoFit/>
            </a:bodyPr>
            <a:lstStyle/>
            <a:p>
              <a:r>
                <a:rPr lang="en-US" sz="1600" b="1" dirty="0" smtClean="0"/>
                <a:t>5</a:t>
              </a:r>
              <a:endParaRPr lang="en-US" sz="1600" b="1" dirty="0"/>
            </a:p>
          </p:txBody>
        </p:sp>
        <p:sp>
          <p:nvSpPr>
            <p:cNvPr id="88" name="Rectangle 87"/>
            <p:cNvSpPr/>
            <p:nvPr/>
          </p:nvSpPr>
          <p:spPr>
            <a:xfrm>
              <a:off x="2147248" y="5810072"/>
              <a:ext cx="228600" cy="9144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2108200" y="5490746"/>
              <a:ext cx="223860" cy="338554"/>
            </a:xfrm>
            <a:prstGeom prst="rect">
              <a:avLst/>
            </a:prstGeom>
            <a:noFill/>
          </p:spPr>
          <p:txBody>
            <a:bodyPr wrap="square" rtlCol="0">
              <a:spAutoFit/>
            </a:bodyPr>
            <a:lstStyle/>
            <a:p>
              <a:r>
                <a:rPr lang="en-US" sz="1600" b="1" dirty="0" smtClean="0"/>
                <a:t>1</a:t>
              </a:r>
              <a:endParaRPr lang="en-US" sz="1600" b="1" dirty="0"/>
            </a:p>
          </p:txBody>
        </p:sp>
        <p:sp>
          <p:nvSpPr>
            <p:cNvPr id="90" name="Rectangle 89"/>
            <p:cNvSpPr/>
            <p:nvPr/>
          </p:nvSpPr>
          <p:spPr>
            <a:xfrm>
              <a:off x="3526808" y="5718632"/>
              <a:ext cx="228600" cy="18288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3477904" y="5417016"/>
              <a:ext cx="263856" cy="338554"/>
            </a:xfrm>
            <a:prstGeom prst="rect">
              <a:avLst/>
            </a:prstGeom>
            <a:noFill/>
          </p:spPr>
          <p:txBody>
            <a:bodyPr wrap="square" rtlCol="0">
              <a:spAutoFit/>
            </a:bodyPr>
            <a:lstStyle/>
            <a:p>
              <a:r>
                <a:rPr lang="en-US" sz="1600" b="1" dirty="0" smtClean="0"/>
                <a:t>2</a:t>
              </a:r>
              <a:endParaRPr lang="en-US" sz="1600" b="1" dirty="0"/>
            </a:p>
          </p:txBody>
        </p:sp>
        <p:sp>
          <p:nvSpPr>
            <p:cNvPr id="92" name="Rectangle 91"/>
            <p:cNvSpPr/>
            <p:nvPr/>
          </p:nvSpPr>
          <p:spPr>
            <a:xfrm>
              <a:off x="6948796" y="5636708"/>
              <a:ext cx="228600" cy="2743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6711288" y="5028056"/>
              <a:ext cx="263856" cy="338554"/>
            </a:xfrm>
            <a:prstGeom prst="rect">
              <a:avLst/>
            </a:prstGeom>
            <a:noFill/>
          </p:spPr>
          <p:txBody>
            <a:bodyPr wrap="square" rtlCol="0">
              <a:spAutoFit/>
            </a:bodyPr>
            <a:lstStyle/>
            <a:p>
              <a:r>
                <a:rPr lang="en-US" sz="1600" b="1" dirty="0" smtClean="0"/>
                <a:t>6</a:t>
              </a:r>
              <a:endParaRPr lang="en-US" sz="1600" b="1" dirty="0"/>
            </a:p>
          </p:txBody>
        </p:sp>
        <p:sp>
          <p:nvSpPr>
            <p:cNvPr id="94" name="TextBox 93"/>
            <p:cNvSpPr txBox="1"/>
            <p:nvPr/>
          </p:nvSpPr>
          <p:spPr>
            <a:xfrm>
              <a:off x="6934200" y="5313520"/>
              <a:ext cx="263856" cy="338554"/>
            </a:xfrm>
            <a:prstGeom prst="rect">
              <a:avLst/>
            </a:prstGeom>
            <a:noFill/>
          </p:spPr>
          <p:txBody>
            <a:bodyPr wrap="square" rtlCol="0">
              <a:spAutoFit/>
            </a:bodyPr>
            <a:lstStyle/>
            <a:p>
              <a:r>
                <a:rPr lang="en-US" sz="1600" b="1" dirty="0"/>
                <a:t>3</a:t>
              </a:r>
            </a:p>
          </p:txBody>
        </p:sp>
        <p:cxnSp>
          <p:nvCxnSpPr>
            <p:cNvPr id="126" name="Straight Connector 125"/>
            <p:cNvCxnSpPr/>
            <p:nvPr/>
          </p:nvCxnSpPr>
          <p:spPr>
            <a:xfrm flipV="1">
              <a:off x="1934748" y="580620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984912" y="580620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1224888" y="580620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1475096" y="579483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1695736" y="579824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2147248" y="580302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2378120" y="580529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2604448" y="580620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2828308" y="580620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3061648" y="580848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3298208" y="579256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3531548" y="579483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3764692" y="580620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4002200" y="579483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4211464" y="579919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4442156" y="581644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4669808" y="580733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4906548" y="581416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5124540" y="581985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5354268" y="581644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5588932" y="580733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5812792" y="581416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6033448" y="580506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6258616" y="580960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6495192" y="581416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6723792" y="581871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V="1">
              <a:off x="6940640" y="580960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V="1">
              <a:off x="7409576" y="581415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7632488" y="581869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7173980" y="581304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V="1">
              <a:off x="7848600" y="581304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756312" y="5905500"/>
              <a:ext cx="7772400" cy="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7929344" y="5885884"/>
              <a:ext cx="691504" cy="369332"/>
            </a:xfrm>
            <a:prstGeom prst="rect">
              <a:avLst/>
            </a:prstGeom>
            <a:noFill/>
          </p:spPr>
          <p:txBody>
            <a:bodyPr wrap="square" rtlCol="0">
              <a:spAutoFit/>
            </a:bodyPr>
            <a:lstStyle/>
            <a:p>
              <a:r>
                <a:rPr lang="en-US" b="1" dirty="0" smtClean="0"/>
                <a:t>time</a:t>
              </a:r>
              <a:endParaRPr lang="en-US" b="1" dirty="0"/>
            </a:p>
          </p:txBody>
        </p:sp>
        <p:sp>
          <p:nvSpPr>
            <p:cNvPr id="300" name="Rectangle 299"/>
            <p:cNvSpPr/>
            <p:nvPr/>
          </p:nvSpPr>
          <p:spPr>
            <a:xfrm>
              <a:off x="988328" y="5929952"/>
              <a:ext cx="1616120" cy="228600"/>
            </a:xfrm>
            <a:prstGeom prst="rect">
              <a:avLst/>
            </a:prstGeom>
            <a:solidFill>
              <a:srgbClr val="008000">
                <a:alpha val="8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2612408" y="5916688"/>
              <a:ext cx="228600" cy="237744"/>
            </a:xfrm>
            <a:prstGeom prst="rect">
              <a:avLst/>
            </a:prstGeom>
            <a:solidFill>
              <a:srgbClr val="FFFF00">
                <a:alpha val="8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p:cNvSpPr/>
            <p:nvPr/>
          </p:nvSpPr>
          <p:spPr>
            <a:xfrm>
              <a:off x="2819400" y="5928954"/>
              <a:ext cx="1616120" cy="228600"/>
            </a:xfrm>
            <a:prstGeom prst="rect">
              <a:avLst/>
            </a:prstGeom>
            <a:solidFill>
              <a:srgbClr val="008000">
                <a:alpha val="8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TextBox 300"/>
            <p:cNvSpPr txBox="1"/>
            <p:nvPr/>
          </p:nvSpPr>
          <p:spPr>
            <a:xfrm>
              <a:off x="2563504" y="5856202"/>
              <a:ext cx="263856" cy="338554"/>
            </a:xfrm>
            <a:prstGeom prst="rect">
              <a:avLst/>
            </a:prstGeom>
            <a:noFill/>
          </p:spPr>
          <p:txBody>
            <a:bodyPr wrap="square" rtlCol="0">
              <a:spAutoFit/>
            </a:bodyPr>
            <a:lstStyle/>
            <a:p>
              <a:r>
                <a:rPr lang="en-US" sz="1600" b="1" dirty="0" smtClean="0"/>
                <a:t>2</a:t>
              </a:r>
              <a:endParaRPr lang="en-US" sz="1600" b="1" dirty="0"/>
            </a:p>
          </p:txBody>
        </p:sp>
        <p:sp>
          <p:nvSpPr>
            <p:cNvPr id="305" name="TextBox 304"/>
            <p:cNvSpPr txBox="1"/>
            <p:nvPr/>
          </p:nvSpPr>
          <p:spPr>
            <a:xfrm>
              <a:off x="949656" y="5860942"/>
              <a:ext cx="263856" cy="338554"/>
            </a:xfrm>
            <a:prstGeom prst="rect">
              <a:avLst/>
            </a:prstGeom>
            <a:noFill/>
          </p:spPr>
          <p:txBody>
            <a:bodyPr wrap="square" rtlCol="0">
              <a:spAutoFit/>
            </a:bodyPr>
            <a:lstStyle/>
            <a:p>
              <a:r>
                <a:rPr lang="en-US" sz="1600" b="1" dirty="0"/>
                <a:t>1</a:t>
              </a:r>
            </a:p>
          </p:txBody>
        </p:sp>
        <p:sp>
          <p:nvSpPr>
            <p:cNvPr id="306" name="TextBox 305"/>
            <p:cNvSpPr txBox="1"/>
            <p:nvPr/>
          </p:nvSpPr>
          <p:spPr>
            <a:xfrm>
              <a:off x="1191904" y="5854700"/>
              <a:ext cx="263856" cy="338554"/>
            </a:xfrm>
            <a:prstGeom prst="rect">
              <a:avLst/>
            </a:prstGeom>
            <a:noFill/>
          </p:spPr>
          <p:txBody>
            <a:bodyPr wrap="square" rtlCol="0">
              <a:spAutoFit/>
            </a:bodyPr>
            <a:lstStyle/>
            <a:p>
              <a:r>
                <a:rPr lang="en-US" sz="1600" b="1" dirty="0"/>
                <a:t>1</a:t>
              </a:r>
            </a:p>
          </p:txBody>
        </p:sp>
        <p:sp>
          <p:nvSpPr>
            <p:cNvPr id="307" name="TextBox 306"/>
            <p:cNvSpPr txBox="1"/>
            <p:nvPr/>
          </p:nvSpPr>
          <p:spPr>
            <a:xfrm>
              <a:off x="1427140" y="5854700"/>
              <a:ext cx="263856" cy="338554"/>
            </a:xfrm>
            <a:prstGeom prst="rect">
              <a:avLst/>
            </a:prstGeom>
            <a:noFill/>
          </p:spPr>
          <p:txBody>
            <a:bodyPr wrap="square" rtlCol="0">
              <a:spAutoFit/>
            </a:bodyPr>
            <a:lstStyle/>
            <a:p>
              <a:r>
                <a:rPr lang="en-US" sz="1600" b="1" dirty="0"/>
                <a:t>1</a:t>
              </a:r>
            </a:p>
          </p:txBody>
        </p:sp>
        <p:sp>
          <p:nvSpPr>
            <p:cNvPr id="308" name="TextBox 307"/>
            <p:cNvSpPr txBox="1"/>
            <p:nvPr/>
          </p:nvSpPr>
          <p:spPr>
            <a:xfrm>
              <a:off x="1659340" y="5859066"/>
              <a:ext cx="263856" cy="338554"/>
            </a:xfrm>
            <a:prstGeom prst="rect">
              <a:avLst/>
            </a:prstGeom>
            <a:noFill/>
          </p:spPr>
          <p:txBody>
            <a:bodyPr wrap="square" rtlCol="0">
              <a:spAutoFit/>
            </a:bodyPr>
            <a:lstStyle/>
            <a:p>
              <a:r>
                <a:rPr lang="en-US" sz="1600" b="1" dirty="0"/>
                <a:t>1</a:t>
              </a:r>
            </a:p>
          </p:txBody>
        </p:sp>
        <p:sp>
          <p:nvSpPr>
            <p:cNvPr id="309" name="TextBox 308"/>
            <p:cNvSpPr txBox="1"/>
            <p:nvPr/>
          </p:nvSpPr>
          <p:spPr>
            <a:xfrm>
              <a:off x="1883392" y="5860942"/>
              <a:ext cx="263856" cy="338554"/>
            </a:xfrm>
            <a:prstGeom prst="rect">
              <a:avLst/>
            </a:prstGeom>
            <a:noFill/>
          </p:spPr>
          <p:txBody>
            <a:bodyPr wrap="square" rtlCol="0">
              <a:spAutoFit/>
            </a:bodyPr>
            <a:lstStyle/>
            <a:p>
              <a:r>
                <a:rPr lang="en-US" sz="1600" b="1" dirty="0"/>
                <a:t>1</a:t>
              </a:r>
            </a:p>
          </p:txBody>
        </p:sp>
        <p:sp>
          <p:nvSpPr>
            <p:cNvPr id="310" name="TextBox 309"/>
            <p:cNvSpPr txBox="1"/>
            <p:nvPr/>
          </p:nvSpPr>
          <p:spPr>
            <a:xfrm>
              <a:off x="2111992" y="5860942"/>
              <a:ext cx="263856" cy="338554"/>
            </a:xfrm>
            <a:prstGeom prst="rect">
              <a:avLst/>
            </a:prstGeom>
            <a:noFill/>
          </p:spPr>
          <p:txBody>
            <a:bodyPr wrap="square" rtlCol="0">
              <a:spAutoFit/>
            </a:bodyPr>
            <a:lstStyle/>
            <a:p>
              <a:r>
                <a:rPr lang="en-US" sz="1600" b="1" dirty="0"/>
                <a:t>1</a:t>
              </a:r>
            </a:p>
          </p:txBody>
        </p:sp>
        <p:sp>
          <p:nvSpPr>
            <p:cNvPr id="311" name="TextBox 310"/>
            <p:cNvSpPr txBox="1"/>
            <p:nvPr/>
          </p:nvSpPr>
          <p:spPr>
            <a:xfrm>
              <a:off x="2340592" y="5860942"/>
              <a:ext cx="263856" cy="338554"/>
            </a:xfrm>
            <a:prstGeom prst="rect">
              <a:avLst/>
            </a:prstGeom>
            <a:noFill/>
          </p:spPr>
          <p:txBody>
            <a:bodyPr wrap="square" rtlCol="0">
              <a:spAutoFit/>
            </a:bodyPr>
            <a:lstStyle/>
            <a:p>
              <a:r>
                <a:rPr lang="en-US" sz="1600" b="1" dirty="0"/>
                <a:t>1</a:t>
              </a:r>
            </a:p>
          </p:txBody>
        </p:sp>
        <p:sp>
          <p:nvSpPr>
            <p:cNvPr id="312" name="TextBox 311"/>
            <p:cNvSpPr txBox="1"/>
            <p:nvPr/>
          </p:nvSpPr>
          <p:spPr>
            <a:xfrm>
              <a:off x="2819400" y="5860942"/>
              <a:ext cx="263856" cy="338554"/>
            </a:xfrm>
            <a:prstGeom prst="rect">
              <a:avLst/>
            </a:prstGeom>
            <a:noFill/>
          </p:spPr>
          <p:txBody>
            <a:bodyPr wrap="square" rtlCol="0">
              <a:spAutoFit/>
            </a:bodyPr>
            <a:lstStyle/>
            <a:p>
              <a:r>
                <a:rPr lang="en-US" sz="1600" b="1" dirty="0"/>
                <a:t>1</a:t>
              </a:r>
            </a:p>
          </p:txBody>
        </p:sp>
        <p:sp>
          <p:nvSpPr>
            <p:cNvPr id="313" name="TextBox 312"/>
            <p:cNvSpPr txBox="1"/>
            <p:nvPr/>
          </p:nvSpPr>
          <p:spPr>
            <a:xfrm>
              <a:off x="3040040" y="5860942"/>
              <a:ext cx="263856" cy="338554"/>
            </a:xfrm>
            <a:prstGeom prst="rect">
              <a:avLst/>
            </a:prstGeom>
            <a:noFill/>
          </p:spPr>
          <p:txBody>
            <a:bodyPr wrap="square" rtlCol="0">
              <a:spAutoFit/>
            </a:bodyPr>
            <a:lstStyle/>
            <a:p>
              <a:r>
                <a:rPr lang="en-US" sz="1600" b="1" dirty="0"/>
                <a:t>1</a:t>
              </a:r>
            </a:p>
          </p:txBody>
        </p:sp>
        <p:sp>
          <p:nvSpPr>
            <p:cNvPr id="314" name="TextBox 313"/>
            <p:cNvSpPr txBox="1"/>
            <p:nvPr/>
          </p:nvSpPr>
          <p:spPr>
            <a:xfrm>
              <a:off x="3262952" y="5860942"/>
              <a:ext cx="263856" cy="338554"/>
            </a:xfrm>
            <a:prstGeom prst="rect">
              <a:avLst/>
            </a:prstGeom>
            <a:noFill/>
          </p:spPr>
          <p:txBody>
            <a:bodyPr wrap="square" rtlCol="0">
              <a:spAutoFit/>
            </a:bodyPr>
            <a:lstStyle/>
            <a:p>
              <a:r>
                <a:rPr lang="en-US" sz="1600" b="1" dirty="0"/>
                <a:t>1</a:t>
              </a:r>
            </a:p>
          </p:txBody>
        </p:sp>
        <p:sp>
          <p:nvSpPr>
            <p:cNvPr id="315" name="TextBox 314"/>
            <p:cNvSpPr txBox="1"/>
            <p:nvPr/>
          </p:nvSpPr>
          <p:spPr>
            <a:xfrm>
              <a:off x="3497240" y="5860942"/>
              <a:ext cx="263856" cy="338554"/>
            </a:xfrm>
            <a:prstGeom prst="rect">
              <a:avLst/>
            </a:prstGeom>
            <a:noFill/>
          </p:spPr>
          <p:txBody>
            <a:bodyPr wrap="square" rtlCol="0">
              <a:spAutoFit/>
            </a:bodyPr>
            <a:lstStyle/>
            <a:p>
              <a:r>
                <a:rPr lang="en-US" sz="1600" b="1" dirty="0"/>
                <a:t>1</a:t>
              </a:r>
            </a:p>
          </p:txBody>
        </p:sp>
        <p:sp>
          <p:nvSpPr>
            <p:cNvPr id="316" name="TextBox 315"/>
            <p:cNvSpPr txBox="1"/>
            <p:nvPr/>
          </p:nvSpPr>
          <p:spPr>
            <a:xfrm>
              <a:off x="3725840" y="5856202"/>
              <a:ext cx="263856" cy="338554"/>
            </a:xfrm>
            <a:prstGeom prst="rect">
              <a:avLst/>
            </a:prstGeom>
            <a:noFill/>
          </p:spPr>
          <p:txBody>
            <a:bodyPr wrap="square" rtlCol="0">
              <a:spAutoFit/>
            </a:bodyPr>
            <a:lstStyle/>
            <a:p>
              <a:r>
                <a:rPr lang="en-US" sz="1600" b="1" dirty="0"/>
                <a:t>1</a:t>
              </a:r>
            </a:p>
          </p:txBody>
        </p:sp>
        <p:sp>
          <p:nvSpPr>
            <p:cNvPr id="317" name="TextBox 316"/>
            <p:cNvSpPr txBox="1"/>
            <p:nvPr/>
          </p:nvSpPr>
          <p:spPr>
            <a:xfrm>
              <a:off x="3968088" y="5860942"/>
              <a:ext cx="263856" cy="338554"/>
            </a:xfrm>
            <a:prstGeom prst="rect">
              <a:avLst/>
            </a:prstGeom>
            <a:noFill/>
          </p:spPr>
          <p:txBody>
            <a:bodyPr wrap="square" rtlCol="0">
              <a:spAutoFit/>
            </a:bodyPr>
            <a:lstStyle/>
            <a:p>
              <a:r>
                <a:rPr lang="en-US" sz="1600" b="1" dirty="0"/>
                <a:t>1</a:t>
              </a:r>
            </a:p>
          </p:txBody>
        </p:sp>
        <p:sp>
          <p:nvSpPr>
            <p:cNvPr id="318" name="TextBox 317"/>
            <p:cNvSpPr txBox="1"/>
            <p:nvPr/>
          </p:nvSpPr>
          <p:spPr>
            <a:xfrm>
              <a:off x="4178300" y="5867400"/>
              <a:ext cx="263856" cy="338554"/>
            </a:xfrm>
            <a:prstGeom prst="rect">
              <a:avLst/>
            </a:prstGeom>
            <a:noFill/>
          </p:spPr>
          <p:txBody>
            <a:bodyPr wrap="square" rtlCol="0">
              <a:spAutoFit/>
            </a:bodyPr>
            <a:lstStyle/>
            <a:p>
              <a:r>
                <a:rPr lang="en-US" sz="1600" b="1" dirty="0"/>
                <a:t>1</a:t>
              </a:r>
            </a:p>
          </p:txBody>
        </p:sp>
        <p:sp>
          <p:nvSpPr>
            <p:cNvPr id="319" name="Rectangle 318"/>
            <p:cNvSpPr/>
            <p:nvPr/>
          </p:nvSpPr>
          <p:spPr>
            <a:xfrm>
              <a:off x="4425288" y="5929952"/>
              <a:ext cx="705136" cy="224480"/>
            </a:xfrm>
            <a:prstGeom prst="rect">
              <a:avLst/>
            </a:prstGeom>
            <a:solidFill>
              <a:srgbClr val="FF0000">
                <a:alpha val="8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TextBox 319"/>
            <p:cNvSpPr txBox="1"/>
            <p:nvPr/>
          </p:nvSpPr>
          <p:spPr>
            <a:xfrm>
              <a:off x="4378656" y="5867400"/>
              <a:ext cx="263856" cy="338554"/>
            </a:xfrm>
            <a:prstGeom prst="rect">
              <a:avLst/>
            </a:prstGeom>
            <a:noFill/>
          </p:spPr>
          <p:txBody>
            <a:bodyPr wrap="square" rtlCol="0">
              <a:spAutoFit/>
            </a:bodyPr>
            <a:lstStyle/>
            <a:p>
              <a:r>
                <a:rPr lang="en-US" sz="1600" b="1" dirty="0" smtClean="0"/>
                <a:t>3</a:t>
              </a:r>
              <a:endParaRPr lang="en-US" sz="1600" b="1" dirty="0"/>
            </a:p>
          </p:txBody>
        </p:sp>
        <p:sp>
          <p:nvSpPr>
            <p:cNvPr id="321" name="TextBox 320"/>
            <p:cNvSpPr txBox="1"/>
            <p:nvPr/>
          </p:nvSpPr>
          <p:spPr>
            <a:xfrm>
              <a:off x="4634552" y="5867400"/>
              <a:ext cx="263856" cy="338554"/>
            </a:xfrm>
            <a:prstGeom prst="rect">
              <a:avLst/>
            </a:prstGeom>
            <a:noFill/>
          </p:spPr>
          <p:txBody>
            <a:bodyPr wrap="square" rtlCol="0">
              <a:spAutoFit/>
            </a:bodyPr>
            <a:lstStyle/>
            <a:p>
              <a:r>
                <a:rPr lang="en-US" sz="1600" b="1" dirty="0" smtClean="0"/>
                <a:t>3</a:t>
              </a:r>
              <a:endParaRPr lang="en-US" sz="1600" b="1" dirty="0"/>
            </a:p>
          </p:txBody>
        </p:sp>
        <p:sp>
          <p:nvSpPr>
            <p:cNvPr id="322" name="TextBox 321"/>
            <p:cNvSpPr txBox="1"/>
            <p:nvPr/>
          </p:nvSpPr>
          <p:spPr>
            <a:xfrm>
              <a:off x="4855192" y="5867400"/>
              <a:ext cx="263856" cy="338554"/>
            </a:xfrm>
            <a:prstGeom prst="rect">
              <a:avLst/>
            </a:prstGeom>
            <a:noFill/>
          </p:spPr>
          <p:txBody>
            <a:bodyPr wrap="square" rtlCol="0">
              <a:spAutoFit/>
            </a:bodyPr>
            <a:lstStyle/>
            <a:p>
              <a:r>
                <a:rPr lang="en-US" sz="1600" b="1" dirty="0" smtClean="0"/>
                <a:t>3</a:t>
              </a:r>
              <a:endParaRPr lang="en-US" sz="1600" b="1" dirty="0"/>
            </a:p>
          </p:txBody>
        </p:sp>
        <p:sp>
          <p:nvSpPr>
            <p:cNvPr id="326" name="Rectangle 325"/>
            <p:cNvSpPr/>
            <p:nvPr/>
          </p:nvSpPr>
          <p:spPr>
            <a:xfrm>
              <a:off x="5134968" y="5916688"/>
              <a:ext cx="228600" cy="237744"/>
            </a:xfrm>
            <a:prstGeom prst="rect">
              <a:avLst/>
            </a:prstGeom>
            <a:solidFill>
              <a:srgbClr val="008000">
                <a:alpha val="8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p:cNvSpPr/>
            <p:nvPr/>
          </p:nvSpPr>
          <p:spPr>
            <a:xfrm>
              <a:off x="5382354" y="5919102"/>
              <a:ext cx="439557" cy="237744"/>
            </a:xfrm>
            <a:prstGeom prst="rect">
              <a:avLst/>
            </a:prstGeom>
            <a:solidFill>
              <a:srgbClr val="FFFF00">
                <a:alpha val="8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TextBox 327"/>
            <p:cNvSpPr txBox="1"/>
            <p:nvPr/>
          </p:nvSpPr>
          <p:spPr>
            <a:xfrm>
              <a:off x="5098388" y="5867400"/>
              <a:ext cx="263856" cy="338554"/>
            </a:xfrm>
            <a:prstGeom prst="rect">
              <a:avLst/>
            </a:prstGeom>
            <a:noFill/>
          </p:spPr>
          <p:txBody>
            <a:bodyPr wrap="square" rtlCol="0">
              <a:spAutoFit/>
            </a:bodyPr>
            <a:lstStyle/>
            <a:p>
              <a:r>
                <a:rPr lang="en-US" sz="1600" b="1" dirty="0"/>
                <a:t>1</a:t>
              </a:r>
            </a:p>
          </p:txBody>
        </p:sp>
        <p:sp>
          <p:nvSpPr>
            <p:cNvPr id="289" name="TextBox 288"/>
            <p:cNvSpPr txBox="1"/>
            <p:nvPr/>
          </p:nvSpPr>
          <p:spPr>
            <a:xfrm>
              <a:off x="5335144" y="5867400"/>
              <a:ext cx="263856" cy="338554"/>
            </a:xfrm>
            <a:prstGeom prst="rect">
              <a:avLst/>
            </a:prstGeom>
            <a:noFill/>
          </p:spPr>
          <p:txBody>
            <a:bodyPr wrap="square" rtlCol="0">
              <a:spAutoFit/>
            </a:bodyPr>
            <a:lstStyle/>
            <a:p>
              <a:r>
                <a:rPr lang="en-US" sz="1600" b="1" dirty="0" smtClean="0"/>
                <a:t>2</a:t>
              </a:r>
              <a:endParaRPr lang="en-US" sz="1600" b="1" dirty="0"/>
            </a:p>
          </p:txBody>
        </p:sp>
        <p:sp>
          <p:nvSpPr>
            <p:cNvPr id="329" name="TextBox 328"/>
            <p:cNvSpPr txBox="1"/>
            <p:nvPr/>
          </p:nvSpPr>
          <p:spPr>
            <a:xfrm>
              <a:off x="5527344" y="5867400"/>
              <a:ext cx="263856" cy="338554"/>
            </a:xfrm>
            <a:prstGeom prst="rect">
              <a:avLst/>
            </a:prstGeom>
            <a:noFill/>
          </p:spPr>
          <p:txBody>
            <a:bodyPr wrap="square" rtlCol="0">
              <a:spAutoFit/>
            </a:bodyPr>
            <a:lstStyle/>
            <a:p>
              <a:r>
                <a:rPr lang="en-US" sz="1600" b="1" dirty="0" smtClean="0"/>
                <a:t>2</a:t>
              </a:r>
              <a:endParaRPr lang="en-US" sz="1600" b="1" dirty="0"/>
            </a:p>
          </p:txBody>
        </p:sp>
        <p:sp>
          <p:nvSpPr>
            <p:cNvPr id="330" name="Rectangle 329"/>
            <p:cNvSpPr/>
            <p:nvPr/>
          </p:nvSpPr>
          <p:spPr>
            <a:xfrm>
              <a:off x="5830451" y="5919102"/>
              <a:ext cx="664741" cy="237744"/>
            </a:xfrm>
            <a:prstGeom prst="rect">
              <a:avLst/>
            </a:prstGeom>
            <a:solidFill>
              <a:srgbClr val="008000">
                <a:alpha val="8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TextBox 330"/>
            <p:cNvSpPr txBox="1"/>
            <p:nvPr/>
          </p:nvSpPr>
          <p:spPr>
            <a:xfrm>
              <a:off x="5804848" y="5867400"/>
              <a:ext cx="263856" cy="338554"/>
            </a:xfrm>
            <a:prstGeom prst="rect">
              <a:avLst/>
            </a:prstGeom>
            <a:noFill/>
          </p:spPr>
          <p:txBody>
            <a:bodyPr wrap="square" rtlCol="0">
              <a:spAutoFit/>
            </a:bodyPr>
            <a:lstStyle/>
            <a:p>
              <a:r>
                <a:rPr lang="en-US" sz="1600" b="1" dirty="0"/>
                <a:t>1</a:t>
              </a:r>
            </a:p>
          </p:txBody>
        </p:sp>
        <p:sp>
          <p:nvSpPr>
            <p:cNvPr id="332" name="TextBox 331"/>
            <p:cNvSpPr txBox="1"/>
            <p:nvPr/>
          </p:nvSpPr>
          <p:spPr>
            <a:xfrm>
              <a:off x="6019800" y="5867400"/>
              <a:ext cx="263856" cy="338554"/>
            </a:xfrm>
            <a:prstGeom prst="rect">
              <a:avLst/>
            </a:prstGeom>
            <a:noFill/>
          </p:spPr>
          <p:txBody>
            <a:bodyPr wrap="square" rtlCol="0">
              <a:spAutoFit/>
            </a:bodyPr>
            <a:lstStyle/>
            <a:p>
              <a:r>
                <a:rPr lang="en-US" sz="1600" b="1" dirty="0"/>
                <a:t>1</a:t>
              </a:r>
            </a:p>
          </p:txBody>
        </p:sp>
        <p:sp>
          <p:nvSpPr>
            <p:cNvPr id="335" name="Rectangle 334"/>
            <p:cNvSpPr/>
            <p:nvPr/>
          </p:nvSpPr>
          <p:spPr>
            <a:xfrm>
              <a:off x="6487899" y="5930900"/>
              <a:ext cx="711373" cy="228600"/>
            </a:xfrm>
            <a:prstGeom prst="rect">
              <a:avLst/>
            </a:prstGeom>
            <a:solidFill>
              <a:srgbClr val="FFFF00">
                <a:alpha val="8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TextBox 335"/>
            <p:cNvSpPr txBox="1"/>
            <p:nvPr/>
          </p:nvSpPr>
          <p:spPr>
            <a:xfrm>
              <a:off x="6441744" y="5867400"/>
              <a:ext cx="263856" cy="338554"/>
            </a:xfrm>
            <a:prstGeom prst="rect">
              <a:avLst/>
            </a:prstGeom>
            <a:noFill/>
          </p:spPr>
          <p:txBody>
            <a:bodyPr wrap="square" rtlCol="0">
              <a:spAutoFit/>
            </a:bodyPr>
            <a:lstStyle/>
            <a:p>
              <a:r>
                <a:rPr lang="en-US" sz="1600" b="1" dirty="0" smtClean="0"/>
                <a:t>2</a:t>
              </a:r>
              <a:endParaRPr lang="en-US" sz="1600" b="1" dirty="0"/>
            </a:p>
          </p:txBody>
        </p:sp>
        <p:sp>
          <p:nvSpPr>
            <p:cNvPr id="337" name="Rectangle 336"/>
            <p:cNvSpPr/>
            <p:nvPr/>
          </p:nvSpPr>
          <p:spPr>
            <a:xfrm>
              <a:off x="7190097" y="5926536"/>
              <a:ext cx="658504" cy="228600"/>
            </a:xfrm>
            <a:prstGeom prst="rect">
              <a:avLst/>
            </a:prstGeom>
            <a:solidFill>
              <a:srgbClr val="008000">
                <a:alpha val="8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TextBox 337"/>
            <p:cNvSpPr txBox="1"/>
            <p:nvPr/>
          </p:nvSpPr>
          <p:spPr>
            <a:xfrm>
              <a:off x="7142140" y="5867400"/>
              <a:ext cx="263856" cy="338554"/>
            </a:xfrm>
            <a:prstGeom prst="rect">
              <a:avLst/>
            </a:prstGeom>
            <a:noFill/>
          </p:spPr>
          <p:txBody>
            <a:bodyPr wrap="square" rtlCol="0">
              <a:spAutoFit/>
            </a:bodyPr>
            <a:lstStyle/>
            <a:p>
              <a:r>
                <a:rPr lang="en-US" sz="1600" b="1" dirty="0"/>
                <a:t>1</a:t>
              </a:r>
            </a:p>
          </p:txBody>
        </p:sp>
        <p:sp>
          <p:nvSpPr>
            <p:cNvPr id="333" name="TextBox 332"/>
            <p:cNvSpPr txBox="1"/>
            <p:nvPr/>
          </p:nvSpPr>
          <p:spPr>
            <a:xfrm>
              <a:off x="7378700" y="5874412"/>
              <a:ext cx="263856" cy="338554"/>
            </a:xfrm>
            <a:prstGeom prst="rect">
              <a:avLst/>
            </a:prstGeom>
            <a:noFill/>
          </p:spPr>
          <p:txBody>
            <a:bodyPr wrap="square" rtlCol="0">
              <a:spAutoFit/>
            </a:bodyPr>
            <a:lstStyle/>
            <a:p>
              <a:r>
                <a:rPr lang="en-US" sz="1600" b="1" dirty="0"/>
                <a:t>1</a:t>
              </a:r>
            </a:p>
          </p:txBody>
        </p:sp>
        <p:sp>
          <p:nvSpPr>
            <p:cNvPr id="339" name="TextBox 338"/>
            <p:cNvSpPr txBox="1"/>
            <p:nvPr/>
          </p:nvSpPr>
          <p:spPr>
            <a:xfrm>
              <a:off x="7591380" y="5867400"/>
              <a:ext cx="263856" cy="338554"/>
            </a:xfrm>
            <a:prstGeom prst="rect">
              <a:avLst/>
            </a:prstGeom>
            <a:noFill/>
          </p:spPr>
          <p:txBody>
            <a:bodyPr wrap="square" rtlCol="0">
              <a:spAutoFit/>
            </a:bodyPr>
            <a:lstStyle/>
            <a:p>
              <a:r>
                <a:rPr lang="en-US" sz="1600" b="1" dirty="0"/>
                <a:t>1</a:t>
              </a:r>
            </a:p>
          </p:txBody>
        </p:sp>
        <p:sp>
          <p:nvSpPr>
            <p:cNvPr id="340" name="TextBox 339"/>
            <p:cNvSpPr txBox="1"/>
            <p:nvPr/>
          </p:nvSpPr>
          <p:spPr>
            <a:xfrm>
              <a:off x="6652904" y="5867400"/>
              <a:ext cx="263856" cy="338554"/>
            </a:xfrm>
            <a:prstGeom prst="rect">
              <a:avLst/>
            </a:prstGeom>
            <a:noFill/>
          </p:spPr>
          <p:txBody>
            <a:bodyPr wrap="square" rtlCol="0">
              <a:spAutoFit/>
            </a:bodyPr>
            <a:lstStyle/>
            <a:p>
              <a:r>
                <a:rPr lang="en-US" sz="1600" b="1" dirty="0" smtClean="0"/>
                <a:t>2</a:t>
              </a:r>
              <a:endParaRPr lang="en-US" sz="1600" b="1" dirty="0"/>
            </a:p>
          </p:txBody>
        </p:sp>
        <p:sp>
          <p:nvSpPr>
            <p:cNvPr id="341" name="TextBox 340"/>
            <p:cNvSpPr txBox="1"/>
            <p:nvPr/>
          </p:nvSpPr>
          <p:spPr>
            <a:xfrm>
              <a:off x="6902164" y="5867400"/>
              <a:ext cx="263856" cy="338554"/>
            </a:xfrm>
            <a:prstGeom prst="rect">
              <a:avLst/>
            </a:prstGeom>
            <a:noFill/>
          </p:spPr>
          <p:txBody>
            <a:bodyPr wrap="square" rtlCol="0">
              <a:spAutoFit/>
            </a:bodyPr>
            <a:lstStyle/>
            <a:p>
              <a:r>
                <a:rPr lang="en-US" sz="1600" b="1" dirty="0" smtClean="0"/>
                <a:t>2</a:t>
              </a:r>
              <a:endParaRPr lang="en-US" sz="1600" b="1" dirty="0"/>
            </a:p>
          </p:txBody>
        </p:sp>
        <p:sp>
          <p:nvSpPr>
            <p:cNvPr id="344" name="TextBox 343"/>
            <p:cNvSpPr txBox="1"/>
            <p:nvPr/>
          </p:nvSpPr>
          <p:spPr>
            <a:xfrm>
              <a:off x="6251244" y="5867400"/>
              <a:ext cx="263856" cy="338554"/>
            </a:xfrm>
            <a:prstGeom prst="rect">
              <a:avLst/>
            </a:prstGeom>
            <a:noFill/>
          </p:spPr>
          <p:txBody>
            <a:bodyPr wrap="square" rtlCol="0">
              <a:spAutoFit/>
            </a:bodyPr>
            <a:lstStyle/>
            <a:p>
              <a:r>
                <a:rPr lang="en-US" sz="1600" b="1" dirty="0"/>
                <a:t>1</a:t>
              </a:r>
            </a:p>
          </p:txBody>
        </p:sp>
      </p:grpSp>
      <p:sp>
        <p:nvSpPr>
          <p:cNvPr id="347" name="TextBox 346"/>
          <p:cNvSpPr txBox="1"/>
          <p:nvPr/>
        </p:nvSpPr>
        <p:spPr>
          <a:xfrm>
            <a:off x="6898944" y="1992868"/>
            <a:ext cx="1711656" cy="369332"/>
          </a:xfrm>
          <a:prstGeom prst="rect">
            <a:avLst/>
          </a:prstGeom>
          <a:noFill/>
        </p:spPr>
        <p:txBody>
          <a:bodyPr wrap="square" rtlCol="0">
            <a:spAutoFit/>
          </a:bodyPr>
          <a:lstStyle/>
          <a:p>
            <a:r>
              <a:rPr lang="en-US" b="1" dirty="0">
                <a:solidFill>
                  <a:srgbClr val="FF0000"/>
                </a:solidFill>
              </a:rPr>
              <a:t>m</a:t>
            </a:r>
            <a:r>
              <a:rPr lang="en-US" b="1" dirty="0" smtClean="0">
                <a:solidFill>
                  <a:srgbClr val="FF0000"/>
                </a:solidFill>
              </a:rPr>
              <a:t>ention counts</a:t>
            </a:r>
            <a:endParaRPr lang="en-US" b="1" dirty="0">
              <a:solidFill>
                <a:srgbClr val="FF0000"/>
              </a:solidFill>
            </a:endParaRPr>
          </a:p>
        </p:txBody>
      </p:sp>
      <p:cxnSp>
        <p:nvCxnSpPr>
          <p:cNvPr id="349" name="Straight Arrow Connector 348"/>
          <p:cNvCxnSpPr/>
          <p:nvPr/>
        </p:nvCxnSpPr>
        <p:spPr>
          <a:xfrm flipH="1">
            <a:off x="6540712" y="2363198"/>
            <a:ext cx="434432" cy="306482"/>
          </a:xfrm>
          <a:prstGeom prst="straightConnector1">
            <a:avLst/>
          </a:prstGeom>
          <a:ln w="2222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350" name="TextBox 349"/>
          <p:cNvSpPr txBox="1"/>
          <p:nvPr/>
        </p:nvSpPr>
        <p:spPr>
          <a:xfrm>
            <a:off x="220640" y="4410818"/>
            <a:ext cx="1711656" cy="369332"/>
          </a:xfrm>
          <a:prstGeom prst="rect">
            <a:avLst/>
          </a:prstGeom>
          <a:noFill/>
        </p:spPr>
        <p:txBody>
          <a:bodyPr wrap="square" rtlCol="0">
            <a:spAutoFit/>
          </a:bodyPr>
          <a:lstStyle/>
          <a:p>
            <a:r>
              <a:rPr lang="en-US" b="1" dirty="0" smtClean="0">
                <a:solidFill>
                  <a:srgbClr val="FF0000"/>
                </a:solidFill>
              </a:rPr>
              <a:t>MMPP states</a:t>
            </a:r>
            <a:endParaRPr lang="en-US" b="1" dirty="0">
              <a:solidFill>
                <a:srgbClr val="FF0000"/>
              </a:solidFill>
            </a:endParaRPr>
          </a:p>
        </p:txBody>
      </p:sp>
      <p:cxnSp>
        <p:nvCxnSpPr>
          <p:cNvPr id="351" name="Straight Arrow Connector 350"/>
          <p:cNvCxnSpPr/>
          <p:nvPr/>
        </p:nvCxnSpPr>
        <p:spPr>
          <a:xfrm flipV="1">
            <a:off x="1159990" y="4206948"/>
            <a:ext cx="477672" cy="221734"/>
          </a:xfrm>
          <a:prstGeom prst="straightConnector1">
            <a:avLst/>
          </a:prstGeom>
          <a:ln w="2222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036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 y="1790700"/>
            <a:ext cx="7703820" cy="3771900"/>
          </a:xfrm>
          <a:prstGeom prst="rect">
            <a:avLst/>
          </a:prstGeom>
        </p:spPr>
      </p:pic>
      <p:sp>
        <p:nvSpPr>
          <p:cNvPr id="5" name="TextBox 4"/>
          <p:cNvSpPr txBox="1"/>
          <p:nvPr/>
        </p:nvSpPr>
        <p:spPr>
          <a:xfrm>
            <a:off x="609600" y="5410200"/>
            <a:ext cx="7847610" cy="1200329"/>
          </a:xfrm>
          <a:prstGeom prst="rect">
            <a:avLst/>
          </a:prstGeom>
          <a:noFill/>
        </p:spPr>
        <p:txBody>
          <a:bodyPr wrap="square" rtlCol="0">
            <a:spAutoFit/>
          </a:bodyPr>
          <a:lstStyle/>
          <a:p>
            <a:pPr marL="285750" indent="-285750">
              <a:buFont typeface="Arial" pitchFamily="34" charset="0"/>
              <a:buChar char="•"/>
            </a:pPr>
            <a:r>
              <a:rPr lang="en-US" sz="2400" dirty="0" smtClean="0"/>
              <a:t>MMPP consistently outperforms the </a:t>
            </a:r>
            <a:r>
              <a:rPr lang="en-US" sz="2400" dirty="0" smtClean="0"/>
              <a:t>baseline</a:t>
            </a:r>
            <a:endParaRPr lang="en-US" sz="2400" dirty="0" smtClean="0"/>
          </a:p>
          <a:p>
            <a:pPr marL="285750" indent="-285750">
              <a:buFont typeface="Arial" pitchFamily="34" charset="0"/>
              <a:buChar char="•"/>
            </a:pPr>
            <a:r>
              <a:rPr lang="en-US" sz="2400" dirty="0" smtClean="0"/>
              <a:t>The optimal performance is achieved when the number of states is </a:t>
            </a:r>
            <a:r>
              <a:rPr lang="en-US" sz="2400" dirty="0" smtClean="0"/>
              <a:t>3</a:t>
            </a:r>
            <a:endParaRPr lang="en-US" sz="2400" dirty="0"/>
          </a:p>
        </p:txBody>
      </p:sp>
    </p:spTree>
    <p:extLst>
      <p:ext uri="{BB962C8B-B14F-4D97-AF65-F5344CB8AC3E}">
        <p14:creationId xmlns:p14="http://schemas.microsoft.com/office/powerpoint/2010/main" val="2916335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Burst Alignment</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533400" y="1981200"/>
                <a:ext cx="8229600" cy="4535472"/>
              </a:xfrm>
              <a:prstGeom prst="rect">
                <a:avLst/>
              </a:prstGeom>
            </p:spPr>
            <p:txBody>
              <a:bodyPr wrap="square">
                <a:spAutoFit/>
              </a:bodyPr>
              <a:lstStyle/>
              <a:p>
                <a:pPr defTabSz="4400550">
                  <a:spcBef>
                    <a:spcPct val="20000"/>
                  </a:spcBef>
                </a:pPr>
                <a:r>
                  <a:rPr lang="en-US" sz="2400" dirty="0" smtClean="0"/>
                  <a:t>Input: </a:t>
                </a:r>
                <a14:m>
                  <m:oMath xmlns:m="http://schemas.openxmlformats.org/officeDocument/2006/math">
                    <m:sSub>
                      <m:sSubPr>
                        <m:ctrlPr>
                          <a:rPr lang="en-US" sz="2400" i="1" smtClean="0">
                            <a:latin typeface="Cambria Math"/>
                          </a:rPr>
                        </m:ctrlPr>
                      </m:sSubPr>
                      <m:e>
                        <m:r>
                          <m:rPr>
                            <m:sty m:val="p"/>
                          </m:rPr>
                          <a:rPr lang="en-US" sz="2400">
                            <a:latin typeface="Cambria Math"/>
                          </a:rPr>
                          <m:t>Φ</m:t>
                        </m:r>
                      </m:e>
                      <m:sub>
                        <m:r>
                          <a:rPr lang="en-US" sz="2400" i="1">
                            <a:latin typeface="Cambria Math"/>
                          </a:rPr>
                          <m:t>1</m:t>
                        </m:r>
                      </m:sub>
                    </m:sSub>
                    <m:r>
                      <a:rPr lang="en-US" sz="2400" i="1">
                        <a:latin typeface="Cambria Math"/>
                      </a:rPr>
                      <m:t>=</m:t>
                    </m:r>
                    <m:d>
                      <m:dPr>
                        <m:begChr m:val="{"/>
                        <m:endChr m:val="}"/>
                        <m:ctrlPr>
                          <a:rPr lang="en-US" sz="2400" i="1">
                            <a:latin typeface="Cambria Math"/>
                          </a:rPr>
                        </m:ctrlPr>
                      </m:dPr>
                      <m:e>
                        <m:sSub>
                          <m:sSubPr>
                            <m:ctrlPr>
                              <a:rPr lang="en-US" sz="2400" i="1">
                                <a:latin typeface="Cambria Math"/>
                              </a:rPr>
                            </m:ctrlPr>
                          </m:sSubPr>
                          <m:e>
                            <m:r>
                              <a:rPr lang="en-US" sz="2400" i="1">
                                <a:latin typeface="Cambria Math"/>
                              </a:rPr>
                              <m:t>𝜙</m:t>
                            </m:r>
                          </m:e>
                          <m:sub>
                            <m:r>
                              <a:rPr lang="en-US" sz="2400" i="1">
                                <a:latin typeface="Cambria Math"/>
                              </a:rPr>
                              <m:t>1,1</m:t>
                            </m:r>
                          </m:sub>
                        </m:sSub>
                        <m:r>
                          <a:rPr lang="en-US" sz="2400" i="1">
                            <a:latin typeface="Cambria Math"/>
                          </a:rPr>
                          <m:t>,</m:t>
                        </m:r>
                        <m:sSub>
                          <m:sSubPr>
                            <m:ctrlPr>
                              <a:rPr lang="en-US" sz="2400" i="1">
                                <a:latin typeface="Cambria Math"/>
                              </a:rPr>
                            </m:ctrlPr>
                          </m:sSubPr>
                          <m:e>
                            <m:r>
                              <a:rPr lang="en-US" sz="2400" i="1">
                                <a:latin typeface="Cambria Math"/>
                              </a:rPr>
                              <m:t>𝜙</m:t>
                            </m:r>
                          </m:e>
                          <m:sub>
                            <m:r>
                              <a:rPr lang="en-US" sz="2400" i="1">
                                <a:latin typeface="Cambria Math"/>
                              </a:rPr>
                              <m:t>1,2</m:t>
                            </m:r>
                          </m:sub>
                        </m:sSub>
                        <m:r>
                          <a:rPr lang="en-US" sz="2400" i="1">
                            <a:latin typeface="Cambria Math"/>
                          </a:rPr>
                          <m:t>,…,</m:t>
                        </m:r>
                        <m:sSub>
                          <m:sSubPr>
                            <m:ctrlPr>
                              <a:rPr lang="en-US" sz="2400" i="1">
                                <a:latin typeface="Cambria Math"/>
                              </a:rPr>
                            </m:ctrlPr>
                          </m:sSubPr>
                          <m:e>
                            <m:r>
                              <a:rPr lang="en-US" sz="2400" i="1">
                                <a:latin typeface="Cambria Math"/>
                              </a:rPr>
                              <m:t>𝜙</m:t>
                            </m:r>
                          </m:e>
                          <m:sub>
                            <m:r>
                              <a:rPr lang="en-US" sz="2400" i="1">
                                <a:latin typeface="Cambria Math"/>
                              </a:rPr>
                              <m:t>1,</m:t>
                            </m:r>
                            <m:r>
                              <a:rPr lang="en-US" sz="2400" i="1">
                                <a:latin typeface="Cambria Math"/>
                              </a:rPr>
                              <m:t>𝑇</m:t>
                            </m:r>
                          </m:sub>
                        </m:sSub>
                        <m:r>
                          <a:rPr lang="en-US" sz="2400" i="1">
                            <a:latin typeface="Cambria Math"/>
                          </a:rPr>
                          <m:t> </m:t>
                        </m:r>
                      </m:e>
                    </m:d>
                    <m:r>
                      <a:rPr lang="en-US" sz="2400" b="0" i="1" smtClean="0">
                        <a:latin typeface="Cambria Math"/>
                      </a:rPr>
                      <m:t>,</m:t>
                    </m:r>
                    <m:sSub>
                      <m:sSubPr>
                        <m:ctrlPr>
                          <a:rPr lang="en-US" sz="2400" i="1" smtClean="0">
                            <a:latin typeface="Cambria Math"/>
                          </a:rPr>
                        </m:ctrlPr>
                      </m:sSubPr>
                      <m:e>
                        <m:r>
                          <m:rPr>
                            <m:sty m:val="p"/>
                          </m:rPr>
                          <a:rPr lang="en-US" sz="2400">
                            <a:latin typeface="Cambria Math"/>
                          </a:rPr>
                          <m:t>Φ</m:t>
                        </m:r>
                      </m:e>
                      <m:sub>
                        <m:r>
                          <a:rPr lang="en-US" sz="2400" b="0" i="1" smtClean="0">
                            <a:latin typeface="Cambria Math"/>
                          </a:rPr>
                          <m:t>2</m:t>
                        </m:r>
                      </m:sub>
                    </m:sSub>
                    <m:r>
                      <a:rPr lang="en-US" sz="2400" i="1">
                        <a:latin typeface="Cambria Math"/>
                      </a:rPr>
                      <m:t>=</m:t>
                    </m:r>
                    <m:d>
                      <m:dPr>
                        <m:begChr m:val="{"/>
                        <m:endChr m:val="}"/>
                        <m:ctrlPr>
                          <a:rPr lang="en-US" sz="2400" i="1">
                            <a:latin typeface="Cambria Math"/>
                          </a:rPr>
                        </m:ctrlPr>
                      </m:dPr>
                      <m:e>
                        <m:sSub>
                          <m:sSubPr>
                            <m:ctrlPr>
                              <a:rPr lang="en-US" sz="2400" i="1">
                                <a:latin typeface="Cambria Math"/>
                              </a:rPr>
                            </m:ctrlPr>
                          </m:sSubPr>
                          <m:e>
                            <m:r>
                              <a:rPr lang="en-US" sz="2400" i="1">
                                <a:latin typeface="Cambria Math"/>
                              </a:rPr>
                              <m:t>𝜙</m:t>
                            </m:r>
                          </m:e>
                          <m:sub>
                            <m:r>
                              <a:rPr lang="en-US" sz="2400" i="1">
                                <a:latin typeface="Cambria Math"/>
                              </a:rPr>
                              <m:t>2,1</m:t>
                            </m:r>
                          </m:sub>
                        </m:sSub>
                        <m:r>
                          <a:rPr lang="en-US" sz="2400" i="1">
                            <a:latin typeface="Cambria Math"/>
                          </a:rPr>
                          <m:t>,</m:t>
                        </m:r>
                        <m:sSub>
                          <m:sSubPr>
                            <m:ctrlPr>
                              <a:rPr lang="en-US" sz="2400" i="1">
                                <a:latin typeface="Cambria Math"/>
                              </a:rPr>
                            </m:ctrlPr>
                          </m:sSubPr>
                          <m:e>
                            <m:r>
                              <a:rPr lang="en-US" sz="2400" i="1">
                                <a:latin typeface="Cambria Math"/>
                              </a:rPr>
                              <m:t>𝜙</m:t>
                            </m:r>
                          </m:e>
                          <m:sub>
                            <m:r>
                              <a:rPr lang="en-US" sz="2400" i="1">
                                <a:latin typeface="Cambria Math"/>
                              </a:rPr>
                              <m:t>2,2</m:t>
                            </m:r>
                          </m:sub>
                        </m:sSub>
                        <m:r>
                          <a:rPr lang="en-US" sz="2400" i="1">
                            <a:latin typeface="Cambria Math"/>
                          </a:rPr>
                          <m:t>,…,</m:t>
                        </m:r>
                        <m:sSub>
                          <m:sSubPr>
                            <m:ctrlPr>
                              <a:rPr lang="en-US" sz="2400" i="1">
                                <a:latin typeface="Cambria Math"/>
                              </a:rPr>
                            </m:ctrlPr>
                          </m:sSubPr>
                          <m:e>
                            <m:r>
                              <a:rPr lang="en-US" sz="2400" i="1">
                                <a:latin typeface="Cambria Math"/>
                              </a:rPr>
                              <m:t>𝜙</m:t>
                            </m:r>
                          </m:e>
                          <m:sub>
                            <m:r>
                              <a:rPr lang="en-US" sz="2400" i="1">
                                <a:latin typeface="Cambria Math"/>
                              </a:rPr>
                              <m:t>2,</m:t>
                            </m:r>
                            <m:r>
                              <a:rPr lang="en-US" sz="2400" i="1">
                                <a:latin typeface="Cambria Math"/>
                              </a:rPr>
                              <m:t>𝑇</m:t>
                            </m:r>
                          </m:sub>
                        </m:sSub>
                        <m:r>
                          <a:rPr lang="en-US" sz="2400" i="1">
                            <a:latin typeface="Cambria Math"/>
                          </a:rPr>
                          <m:t> </m:t>
                        </m:r>
                      </m:e>
                    </m:d>
                    <m:r>
                      <a:rPr lang="en-US" sz="2400" b="0" i="0" smtClean="0">
                        <a:latin typeface="Cambria Math"/>
                      </a:rPr>
                      <m:t> </m:t>
                    </m:r>
                  </m:oMath>
                </a14:m>
                <a:r>
                  <a:rPr lang="en-US" altLang="zh-TW" sz="2400" dirty="0" smtClean="0"/>
                  <a:t> -pair of normalized MC streams of length </a:t>
                </a:r>
                <a14:m>
                  <m:oMath xmlns:m="http://schemas.openxmlformats.org/officeDocument/2006/math">
                    <m:r>
                      <a:rPr lang="en-US" sz="2400" i="1">
                        <a:latin typeface="Cambria Math"/>
                      </a:rPr>
                      <m:t>𝑇</m:t>
                    </m:r>
                    <m:r>
                      <a:rPr lang="en-US" sz="2400" b="0" i="0" smtClean="0">
                        <a:latin typeface="Cambria Math"/>
                      </a:rPr>
                      <m:t>;</m:t>
                    </m:r>
                  </m:oMath>
                </a14:m>
                <a:r>
                  <a:rPr lang="en-US" sz="2400" b="0" dirty="0" smtClean="0"/>
                  <a:t> </a:t>
                </a:r>
                <a14:m>
                  <m:oMath xmlns:m="http://schemas.openxmlformats.org/officeDocument/2006/math">
                    <m:r>
                      <a:rPr lang="en-US" sz="2400" i="1" smtClean="0">
                        <a:latin typeface="Cambria Math"/>
                      </a:rPr>
                      <m:t>𝜎</m:t>
                    </m:r>
                  </m:oMath>
                </a14:m>
                <a:r>
                  <a:rPr lang="en-US" altLang="zh-TW" sz="2400" dirty="0" smtClean="0"/>
                  <a:t> - threshold for ``</a:t>
                </a:r>
                <a:r>
                  <a:rPr lang="en-US" altLang="zh-TW" sz="2400" dirty="0" err="1" smtClean="0"/>
                  <a:t>bursty</a:t>
                </a:r>
                <a:r>
                  <a:rPr lang="en-US" altLang="zh-TW" sz="2400" dirty="0" smtClean="0"/>
                  <a:t>’’ states; </a:t>
                </a:r>
                <a14:m>
                  <m:oMath xmlns:m="http://schemas.openxmlformats.org/officeDocument/2006/math">
                    <m:r>
                      <a:rPr lang="en-US" sz="2400" i="1" smtClean="0">
                        <a:latin typeface="Cambria Math"/>
                      </a:rPr>
                      <m:t>𝜌</m:t>
                    </m:r>
                    <m:r>
                      <a:rPr lang="en-US" sz="2400" i="1" smtClean="0">
                        <a:latin typeface="Cambria Math"/>
                      </a:rPr>
                      <m:t> </m:t>
                    </m:r>
                  </m:oMath>
                </a14:m>
                <a:r>
                  <a:rPr lang="en-US" altLang="zh-TW" sz="2400" dirty="0" smtClean="0"/>
                  <a:t>- reward constant; </a:t>
                </a:r>
                <a14:m>
                  <m:oMath xmlns:m="http://schemas.openxmlformats.org/officeDocument/2006/math">
                    <m:r>
                      <a:rPr lang="en-US" sz="2400" i="1" smtClean="0">
                        <a:latin typeface="Cambria Math"/>
                      </a:rPr>
                      <m:t>𝑝</m:t>
                    </m:r>
                    <m:d>
                      <m:dPr>
                        <m:ctrlPr>
                          <a:rPr lang="en-US" sz="2400" i="1">
                            <a:latin typeface="Cambria Math"/>
                          </a:rPr>
                        </m:ctrlPr>
                      </m:dPr>
                      <m:e>
                        <m:sSub>
                          <m:sSubPr>
                            <m:ctrlPr>
                              <a:rPr lang="en-US" sz="2400" i="1">
                                <a:latin typeface="Cambria Math"/>
                              </a:rPr>
                            </m:ctrlPr>
                          </m:sSubPr>
                          <m:e>
                            <m:r>
                              <a:rPr lang="en-US" sz="2400" i="1">
                                <a:latin typeface="Cambria Math"/>
                              </a:rPr>
                              <m:t>𝑡</m:t>
                            </m:r>
                          </m:e>
                          <m:sub>
                            <m:r>
                              <a:rPr lang="en-US" sz="2400" i="1">
                                <a:latin typeface="Cambria Math"/>
                              </a:rPr>
                              <m:t>1</m:t>
                            </m:r>
                          </m:sub>
                        </m:sSub>
                        <m:r>
                          <a:rPr lang="en-US" sz="2400" i="1">
                            <a:latin typeface="Cambria Math"/>
                          </a:rPr>
                          <m:t>,</m:t>
                        </m:r>
                        <m:sSub>
                          <m:sSubPr>
                            <m:ctrlPr>
                              <a:rPr lang="en-US" sz="2400" i="1">
                                <a:latin typeface="Cambria Math"/>
                              </a:rPr>
                            </m:ctrlPr>
                          </m:sSubPr>
                          <m:e>
                            <m:r>
                              <a:rPr lang="en-US" sz="2400" i="1">
                                <a:latin typeface="Cambria Math"/>
                              </a:rPr>
                              <m:t>𝑡</m:t>
                            </m:r>
                          </m:e>
                          <m:sub>
                            <m:r>
                              <a:rPr lang="en-US" sz="2400" i="1">
                                <a:latin typeface="Cambria Math"/>
                              </a:rPr>
                              <m:t>2</m:t>
                            </m:r>
                          </m:sub>
                        </m:sSub>
                      </m:e>
                    </m:d>
                  </m:oMath>
                </a14:m>
                <a:r>
                  <a:rPr lang="en-US" altLang="zh-TW" sz="2400" dirty="0" smtClean="0"/>
                  <a:t> - penalty function.</a:t>
                </a:r>
              </a:p>
              <a:p>
                <a:pPr defTabSz="4400550">
                  <a:spcBef>
                    <a:spcPct val="20000"/>
                  </a:spcBef>
                </a:pPr>
                <a:r>
                  <a:rPr lang="en-US" altLang="zh-TW" sz="2400" dirty="0" smtClean="0"/>
                  <a:t>Output: a </a:t>
                </a:r>
                <a14:m>
                  <m:oMath xmlns:m="http://schemas.openxmlformats.org/officeDocument/2006/math">
                    <m:r>
                      <a:rPr lang="en-US" sz="2400" i="1">
                        <a:latin typeface="Cambria Math"/>
                      </a:rPr>
                      <m:t>𝑇</m:t>
                    </m:r>
                    <m:r>
                      <a:rPr lang="en-US" sz="2400" i="1">
                        <a:latin typeface="Cambria Math"/>
                      </a:rPr>
                      <m:t>×</m:t>
                    </m:r>
                    <m:r>
                      <a:rPr lang="en-US" sz="2400" i="1">
                        <a:latin typeface="Cambria Math"/>
                      </a:rPr>
                      <m:t>𝑇</m:t>
                    </m:r>
                  </m:oMath>
                </a14:m>
                <a:r>
                  <a:rPr lang="en-US" sz="2400" dirty="0" smtClean="0"/>
                  <a:t> table </a:t>
                </a:r>
                <a14:m>
                  <m:oMath xmlns:m="http://schemas.openxmlformats.org/officeDocument/2006/math">
                    <m:r>
                      <a:rPr lang="en-US" sz="2400" i="1">
                        <a:latin typeface="Cambria Math"/>
                      </a:rPr>
                      <m:t>𝑆</m:t>
                    </m:r>
                    <m:r>
                      <a:rPr lang="en-US" sz="2400" b="0" i="0" smtClean="0">
                        <a:latin typeface="Cambria Math"/>
                      </a:rPr>
                      <m:t>=[</m:t>
                    </m:r>
                    <m:sSub>
                      <m:sSubPr>
                        <m:ctrlPr>
                          <a:rPr lang="en-US" sz="2400" i="1">
                            <a:latin typeface="Cambria Math"/>
                          </a:rPr>
                        </m:ctrlPr>
                      </m:sSubPr>
                      <m:e>
                        <m:r>
                          <a:rPr lang="en-US" sz="2400" i="1">
                            <a:latin typeface="Cambria Math"/>
                          </a:rPr>
                          <m:t>𝑠</m:t>
                        </m:r>
                      </m:e>
                      <m:sub>
                        <m:r>
                          <a:rPr lang="en-US" sz="2400" i="1">
                            <a:latin typeface="Cambria Math"/>
                          </a:rPr>
                          <m:t>𝑖</m:t>
                        </m:r>
                        <m:r>
                          <a:rPr lang="en-US" sz="2400" i="1">
                            <a:latin typeface="Cambria Math"/>
                          </a:rPr>
                          <m:t>,</m:t>
                        </m:r>
                        <m:r>
                          <a:rPr lang="en-US" sz="2400" i="1">
                            <a:latin typeface="Cambria Math"/>
                          </a:rPr>
                          <m:t>𝑗</m:t>
                        </m:r>
                      </m:sub>
                    </m:sSub>
                    <m:r>
                      <a:rPr lang="en-US" sz="2400" b="0" i="1" smtClean="0">
                        <a:latin typeface="Cambria Math"/>
                      </a:rPr>
                      <m:t>]</m:t>
                    </m:r>
                  </m:oMath>
                </a14:m>
                <a:r>
                  <a:rPr lang="en-US" sz="2400" dirty="0" smtClean="0"/>
                  <a:t>:</a:t>
                </a:r>
              </a:p>
              <a:p>
                <a:pPr defTabSz="4400550">
                  <a:spcBef>
                    <a:spcPct val="20000"/>
                  </a:spcBef>
                </a:pPr>
                <a14:m>
                  <m:oMathPara xmlns:m="http://schemas.openxmlformats.org/officeDocument/2006/math">
                    <m:oMathParaPr>
                      <m:jc m:val="centerGroup"/>
                    </m:oMathParaPr>
                    <m:oMath xmlns:m="http://schemas.openxmlformats.org/officeDocument/2006/math">
                      <m:sSub>
                        <m:sSubPr>
                          <m:ctrlPr>
                            <a:rPr lang="en-US" sz="2400" i="1">
                              <a:latin typeface="Cambria Math"/>
                            </a:rPr>
                          </m:ctrlPr>
                        </m:sSubPr>
                        <m:e>
                          <m:r>
                            <a:rPr lang="en-US" sz="2400" i="1">
                              <a:latin typeface="Cambria Math"/>
                            </a:rPr>
                            <m:t>𝑠</m:t>
                          </m:r>
                        </m:e>
                        <m:sub>
                          <m:r>
                            <a:rPr lang="en-US" sz="2400" i="1">
                              <a:latin typeface="Cambria Math"/>
                            </a:rPr>
                            <m:t>𝑖</m:t>
                          </m:r>
                          <m:r>
                            <a:rPr lang="en-US" sz="2400" i="1">
                              <a:latin typeface="Cambria Math"/>
                            </a:rPr>
                            <m:t>,</m:t>
                          </m:r>
                          <m:r>
                            <a:rPr lang="en-US" sz="2400" i="1">
                              <a:latin typeface="Cambria Math"/>
                            </a:rPr>
                            <m:t>𝑗</m:t>
                          </m:r>
                        </m:sub>
                      </m:sSub>
                      <m:r>
                        <a:rPr lang="en-US" sz="2400" i="1">
                          <a:latin typeface="Cambria Math"/>
                        </a:rPr>
                        <m:t>=</m:t>
                      </m:r>
                      <m:func>
                        <m:funcPr>
                          <m:ctrlPr>
                            <a:rPr lang="en-US" sz="2400" i="1">
                              <a:latin typeface="Cambria Math"/>
                            </a:rPr>
                          </m:ctrlPr>
                        </m:funcPr>
                        <m:fName>
                          <m:r>
                            <m:rPr>
                              <m:sty m:val="p"/>
                            </m:rPr>
                            <a:rPr lang="en-US" sz="2400">
                              <a:latin typeface="Cambria Math"/>
                            </a:rPr>
                            <m:t>max</m:t>
                          </m:r>
                        </m:fName>
                        <m:e>
                          <m:d>
                            <m:dPr>
                              <m:ctrlPr>
                                <a:rPr lang="en-US" sz="2400" i="1">
                                  <a:latin typeface="Cambria Math"/>
                                </a:rPr>
                              </m:ctrlPr>
                            </m:dPr>
                            <m:e>
                              <m:sSub>
                                <m:sSubPr>
                                  <m:ctrlPr>
                                    <a:rPr lang="en-US" sz="2400" i="1">
                                      <a:latin typeface="Cambria Math"/>
                                    </a:rPr>
                                  </m:ctrlPr>
                                </m:sSubPr>
                                <m:e>
                                  <m:r>
                                    <a:rPr lang="en-US" sz="2400" i="1">
                                      <a:latin typeface="Cambria Math"/>
                                    </a:rPr>
                                    <m:t>𝑠</m:t>
                                  </m:r>
                                </m:e>
                                <m:sub>
                                  <m:r>
                                    <a:rPr lang="en-US" sz="2400" i="1">
                                      <a:latin typeface="Cambria Math"/>
                                    </a:rPr>
                                    <m:t>𝑖</m:t>
                                  </m:r>
                                  <m:r>
                                    <a:rPr lang="en-US" sz="2400" i="1">
                                      <a:latin typeface="Cambria Math"/>
                                    </a:rPr>
                                    <m:t>−1,</m:t>
                                  </m:r>
                                  <m:r>
                                    <a:rPr lang="en-US" sz="2400" i="1">
                                      <a:latin typeface="Cambria Math"/>
                                    </a:rPr>
                                    <m:t>𝑗</m:t>
                                  </m:r>
                                </m:sub>
                              </m:sSub>
                              <m:r>
                                <a:rPr lang="en-US" sz="2400" i="1">
                                  <a:latin typeface="Cambria Math"/>
                                </a:rPr>
                                <m:t>,</m:t>
                              </m:r>
                              <m:sSub>
                                <m:sSubPr>
                                  <m:ctrlPr>
                                    <a:rPr lang="en-US" sz="2400" i="1">
                                      <a:latin typeface="Cambria Math"/>
                                    </a:rPr>
                                  </m:ctrlPr>
                                </m:sSubPr>
                                <m:e>
                                  <m:r>
                                    <a:rPr lang="en-US" sz="2400" i="1">
                                      <a:latin typeface="Cambria Math"/>
                                    </a:rPr>
                                    <m:t>𝑠</m:t>
                                  </m:r>
                                </m:e>
                                <m:sub>
                                  <m:r>
                                    <a:rPr lang="en-US" sz="2400" i="1">
                                      <a:latin typeface="Cambria Math"/>
                                    </a:rPr>
                                    <m:t>𝑖</m:t>
                                  </m:r>
                                  <m:r>
                                    <a:rPr lang="en-US" sz="2400" i="1">
                                      <a:latin typeface="Cambria Math"/>
                                    </a:rPr>
                                    <m:t>,</m:t>
                                  </m:r>
                                  <m:r>
                                    <a:rPr lang="en-US" sz="2400" i="1">
                                      <a:latin typeface="Cambria Math"/>
                                    </a:rPr>
                                    <m:t>𝑗</m:t>
                                  </m:r>
                                  <m:r>
                                    <a:rPr lang="en-US" sz="2400" i="1">
                                      <a:latin typeface="Cambria Math"/>
                                    </a:rPr>
                                    <m:t>−1</m:t>
                                  </m:r>
                                </m:sub>
                              </m:sSub>
                              <m:r>
                                <a:rPr lang="en-US" sz="2400" i="1">
                                  <a:latin typeface="Cambria Math"/>
                                </a:rPr>
                                <m:t>,</m:t>
                              </m:r>
                              <m:sSub>
                                <m:sSubPr>
                                  <m:ctrlPr>
                                    <a:rPr lang="en-US" sz="2400" i="1">
                                      <a:latin typeface="Cambria Math"/>
                                    </a:rPr>
                                  </m:ctrlPr>
                                </m:sSubPr>
                                <m:e>
                                  <m:r>
                                    <a:rPr lang="en-US" sz="2400" i="1">
                                      <a:latin typeface="Cambria Math"/>
                                    </a:rPr>
                                    <m:t>𝑠</m:t>
                                  </m:r>
                                </m:e>
                                <m:sub>
                                  <m:r>
                                    <a:rPr lang="en-US" sz="2400" i="1">
                                      <a:latin typeface="Cambria Math"/>
                                    </a:rPr>
                                    <m:t>𝑖</m:t>
                                  </m:r>
                                  <m:r>
                                    <a:rPr lang="en-US" sz="2400" i="1">
                                      <a:latin typeface="Cambria Math"/>
                                    </a:rPr>
                                    <m:t>−1,</m:t>
                                  </m:r>
                                  <m:r>
                                    <a:rPr lang="en-US" sz="2400" i="1">
                                      <a:latin typeface="Cambria Math"/>
                                    </a:rPr>
                                    <m:t>𝑗</m:t>
                                  </m:r>
                                  <m:r>
                                    <a:rPr lang="en-US" sz="2400" i="1">
                                      <a:latin typeface="Cambria Math"/>
                                    </a:rPr>
                                    <m:t>−1</m:t>
                                  </m:r>
                                </m:sub>
                              </m:sSub>
                            </m:e>
                          </m:d>
                        </m:e>
                      </m:func>
                      <m:r>
                        <a:rPr lang="en-US" sz="2400" i="1">
                          <a:latin typeface="Cambria Math"/>
                        </a:rPr>
                        <m:t>+</m:t>
                      </m:r>
                      <m:sSub>
                        <m:sSubPr>
                          <m:ctrlPr>
                            <a:rPr lang="en-US" sz="2400" i="1">
                              <a:latin typeface="Cambria Math"/>
                            </a:rPr>
                          </m:ctrlPr>
                        </m:sSubPr>
                        <m:e>
                          <m:r>
                            <a:rPr lang="en-US" sz="2400" i="1">
                              <a:latin typeface="Cambria Math"/>
                            </a:rPr>
                            <m:t>𝑟</m:t>
                          </m:r>
                        </m:e>
                        <m:sub>
                          <m:r>
                            <a:rPr lang="en-US" sz="2400" i="1">
                              <a:latin typeface="Cambria Math"/>
                            </a:rPr>
                            <m:t>𝑖</m:t>
                          </m:r>
                          <m:r>
                            <a:rPr lang="en-US" sz="2400" i="1">
                              <a:latin typeface="Cambria Math"/>
                            </a:rPr>
                            <m:t>,</m:t>
                          </m:r>
                          <m:r>
                            <a:rPr lang="en-US" sz="2400" i="1">
                              <a:latin typeface="Cambria Math"/>
                            </a:rPr>
                            <m:t>𝑗</m:t>
                          </m:r>
                        </m:sub>
                      </m:sSub>
                    </m:oMath>
                  </m:oMathPara>
                </a14:m>
                <a:endParaRPr lang="en-US" sz="2400" dirty="0"/>
              </a:p>
              <a:p>
                <a:pPr algn="ctr" defTabSz="4400550">
                  <a:spcBef>
                    <a:spcPct val="20000"/>
                  </a:spcBef>
                </a:pPr>
                <a:r>
                  <a:rPr lang="en-US" sz="3200" dirty="0" smtClean="0"/>
                  <a:t> </a:t>
                </a:r>
                <a14:m>
                  <m:oMath xmlns:m="http://schemas.openxmlformats.org/officeDocument/2006/math">
                    <m:sSub>
                      <m:sSubPr>
                        <m:ctrlPr>
                          <a:rPr lang="en-US" sz="2400" i="1">
                            <a:latin typeface="Cambria Math"/>
                          </a:rPr>
                        </m:ctrlPr>
                      </m:sSubPr>
                      <m:e>
                        <m:r>
                          <a:rPr lang="en-US" sz="2400" i="1">
                            <a:latin typeface="Cambria Math"/>
                          </a:rPr>
                          <m:t>𝑟</m:t>
                        </m:r>
                      </m:e>
                      <m:sub>
                        <m:r>
                          <a:rPr lang="en-US" sz="2400" i="1">
                            <a:latin typeface="Cambria Math"/>
                          </a:rPr>
                          <m:t>𝑖</m:t>
                        </m:r>
                        <m:r>
                          <a:rPr lang="en-US" sz="2400" i="1">
                            <a:latin typeface="Cambria Math"/>
                          </a:rPr>
                          <m:t>,</m:t>
                        </m:r>
                        <m:r>
                          <a:rPr lang="en-US" sz="2400" i="1">
                            <a:latin typeface="Cambria Math"/>
                          </a:rPr>
                          <m:t>𝑗</m:t>
                        </m:r>
                      </m:sub>
                    </m:sSub>
                    <m:r>
                      <a:rPr lang="en-US" sz="2400" i="1">
                        <a:latin typeface="Cambria Math"/>
                      </a:rPr>
                      <m:t>=</m:t>
                    </m:r>
                    <m:d>
                      <m:dPr>
                        <m:begChr m:val="{"/>
                        <m:endChr m:val=""/>
                        <m:ctrlPr>
                          <a:rPr lang="en-US" sz="2400" i="1">
                            <a:latin typeface="Cambria Math"/>
                          </a:rPr>
                        </m:ctrlPr>
                      </m:dPr>
                      <m:e>
                        <m:eqArr>
                          <m:eqArrPr>
                            <m:ctrlPr>
                              <a:rPr lang="en-US" sz="2400" i="1">
                                <a:latin typeface="Cambria Math"/>
                              </a:rPr>
                            </m:ctrlPr>
                          </m:eqArrPr>
                          <m:e>
                            <m:r>
                              <a:rPr lang="en-US" sz="2400" i="1">
                                <a:latin typeface="Cambria Math"/>
                              </a:rPr>
                              <m:t>0,</m:t>
                            </m:r>
                            <m:r>
                              <m:rPr>
                                <m:nor/>
                              </m:rPr>
                              <a:rPr lang="en-US" sz="2400"/>
                              <m:t> </m:t>
                            </m:r>
                            <m:r>
                              <m:rPr>
                                <m:nor/>
                              </m:rPr>
                              <a:rPr lang="en-US" sz="2400"/>
                              <m:t>if</m:t>
                            </m:r>
                            <m:r>
                              <m:rPr>
                                <m:nor/>
                              </m:rPr>
                              <a:rPr lang="en-US" sz="2400"/>
                              <m:t> </m:t>
                            </m:r>
                            <m:sSub>
                              <m:sSubPr>
                                <m:ctrlPr>
                                  <a:rPr lang="en-US" sz="2400" i="1">
                                    <a:latin typeface="Cambria Math"/>
                                  </a:rPr>
                                </m:ctrlPr>
                              </m:sSubPr>
                              <m:e>
                                <m:r>
                                  <a:rPr lang="en-US" sz="2400" i="1">
                                    <a:latin typeface="Cambria Math"/>
                                  </a:rPr>
                                  <m:t>𝜙</m:t>
                                </m:r>
                              </m:e>
                              <m:sub>
                                <m:r>
                                  <a:rPr lang="en-US" sz="2400" i="1">
                                    <a:latin typeface="Cambria Math"/>
                                  </a:rPr>
                                  <m:t>1,</m:t>
                                </m:r>
                                <m:r>
                                  <a:rPr lang="en-US" sz="2400" i="1">
                                    <a:latin typeface="Cambria Math"/>
                                  </a:rPr>
                                  <m:t>𝑖</m:t>
                                </m:r>
                              </m:sub>
                            </m:sSub>
                            <m:r>
                              <a:rPr lang="en-US" sz="2400" i="1">
                                <a:latin typeface="Cambria Math"/>
                              </a:rPr>
                              <m:t>&lt;</m:t>
                            </m:r>
                            <m:r>
                              <a:rPr lang="en-US" sz="2400" i="1">
                                <a:latin typeface="Cambria Math"/>
                              </a:rPr>
                              <m:t>𝜎</m:t>
                            </m:r>
                            <m:r>
                              <m:rPr>
                                <m:nor/>
                              </m:rPr>
                              <a:rPr lang="en-US" sz="2400"/>
                              <m:t> </m:t>
                            </m:r>
                            <m:r>
                              <m:rPr>
                                <m:nor/>
                              </m:rPr>
                              <a:rPr lang="en-US" sz="2400"/>
                              <m:t>and</m:t>
                            </m:r>
                            <m:r>
                              <m:rPr>
                                <m:nor/>
                              </m:rPr>
                              <a:rPr lang="en-US" sz="2400"/>
                              <m:t> </m:t>
                            </m:r>
                            <m:sSub>
                              <m:sSubPr>
                                <m:ctrlPr>
                                  <a:rPr lang="en-US" sz="2400" i="1">
                                    <a:latin typeface="Cambria Math"/>
                                  </a:rPr>
                                </m:ctrlPr>
                              </m:sSubPr>
                              <m:e>
                                <m:r>
                                  <a:rPr lang="en-US" sz="2400" i="1">
                                    <a:latin typeface="Cambria Math"/>
                                  </a:rPr>
                                  <m:t>𝜙</m:t>
                                </m:r>
                              </m:e>
                              <m:sub>
                                <m:r>
                                  <a:rPr lang="en-US" sz="2400" i="1">
                                    <a:latin typeface="Cambria Math"/>
                                  </a:rPr>
                                  <m:t>2,</m:t>
                                </m:r>
                                <m:r>
                                  <a:rPr lang="en-US" sz="2400" i="1">
                                    <a:latin typeface="Cambria Math"/>
                                  </a:rPr>
                                  <m:t>𝑗</m:t>
                                </m:r>
                              </m:sub>
                            </m:sSub>
                            <m:r>
                              <a:rPr lang="en-US" sz="2400" i="1">
                                <a:latin typeface="Cambria Math"/>
                              </a:rPr>
                              <m:t>&lt;</m:t>
                            </m:r>
                            <m:r>
                              <a:rPr lang="en-US" sz="2400" i="1">
                                <a:latin typeface="Cambria Math"/>
                              </a:rPr>
                              <m:t>𝜎</m:t>
                            </m:r>
                          </m:e>
                          <m:e>
                            <m:r>
                              <a:rPr lang="en-US" sz="2400" i="1">
                                <a:latin typeface="Cambria Math"/>
                              </a:rPr>
                              <m:t>𝜌</m:t>
                            </m:r>
                            <m:r>
                              <a:rPr lang="en-US" sz="2400" i="1">
                                <a:latin typeface="Cambria Math"/>
                              </a:rPr>
                              <m:t>−</m:t>
                            </m:r>
                            <m:r>
                              <a:rPr lang="en-US" sz="2400" i="1">
                                <a:latin typeface="Cambria Math"/>
                              </a:rPr>
                              <m:t>𝑝</m:t>
                            </m:r>
                            <m:d>
                              <m:dPr>
                                <m:ctrlPr>
                                  <a:rPr lang="en-US" sz="2400" i="1">
                                    <a:latin typeface="Cambria Math"/>
                                  </a:rPr>
                                </m:ctrlPr>
                              </m:dPr>
                              <m:e>
                                <m:r>
                                  <a:rPr lang="en-US" sz="2400" i="1">
                                    <a:latin typeface="Cambria Math"/>
                                  </a:rPr>
                                  <m:t>𝑖</m:t>
                                </m:r>
                                <m:r>
                                  <a:rPr lang="en-US" sz="2400" i="1">
                                    <a:latin typeface="Cambria Math"/>
                                  </a:rPr>
                                  <m:t>,</m:t>
                                </m:r>
                                <m:r>
                                  <a:rPr lang="en-US" sz="2400" i="1">
                                    <a:latin typeface="Cambria Math"/>
                                  </a:rPr>
                                  <m:t>𝑗</m:t>
                                </m:r>
                              </m:e>
                            </m:d>
                            <m:r>
                              <a:rPr lang="en-US" sz="2400" i="1">
                                <a:latin typeface="Cambria Math"/>
                              </a:rPr>
                              <m:t>,</m:t>
                            </m:r>
                            <m:r>
                              <m:rPr>
                                <m:nor/>
                              </m:rPr>
                              <a:rPr lang="en-US" sz="2400"/>
                              <m:t> </m:t>
                            </m:r>
                            <m:r>
                              <m:rPr>
                                <m:nor/>
                              </m:rPr>
                              <a:rPr lang="en-US" sz="2400"/>
                              <m:t>if</m:t>
                            </m:r>
                            <m:r>
                              <m:rPr>
                                <m:nor/>
                              </m:rPr>
                              <a:rPr lang="en-US" sz="2400"/>
                              <m:t> </m:t>
                            </m:r>
                            <m:sSub>
                              <m:sSubPr>
                                <m:ctrlPr>
                                  <a:rPr lang="en-US" sz="2400" i="1">
                                    <a:latin typeface="Cambria Math"/>
                                  </a:rPr>
                                </m:ctrlPr>
                              </m:sSubPr>
                              <m:e>
                                <m:r>
                                  <a:rPr lang="en-US" sz="2400" i="1">
                                    <a:latin typeface="Cambria Math"/>
                                  </a:rPr>
                                  <m:t>𝜙</m:t>
                                </m:r>
                              </m:e>
                              <m:sub>
                                <m:r>
                                  <a:rPr lang="en-US" sz="2400" i="1">
                                    <a:latin typeface="Cambria Math"/>
                                  </a:rPr>
                                  <m:t>1,</m:t>
                                </m:r>
                                <m:r>
                                  <a:rPr lang="en-US" sz="2400" i="1">
                                    <a:latin typeface="Cambria Math"/>
                                  </a:rPr>
                                  <m:t>𝑖</m:t>
                                </m:r>
                              </m:sub>
                            </m:sSub>
                            <m:r>
                              <a:rPr lang="en-US" sz="2400" i="1">
                                <a:latin typeface="Cambria Math"/>
                              </a:rPr>
                              <m:t>&gt;</m:t>
                            </m:r>
                            <m:r>
                              <a:rPr lang="en-US" sz="2400" i="1">
                                <a:latin typeface="Cambria Math"/>
                              </a:rPr>
                              <m:t>𝜎</m:t>
                            </m:r>
                            <m:r>
                              <m:rPr>
                                <m:nor/>
                              </m:rPr>
                              <a:rPr lang="en-US" sz="2400"/>
                              <m:t> </m:t>
                            </m:r>
                            <m:r>
                              <m:rPr>
                                <m:nor/>
                              </m:rPr>
                              <a:rPr lang="en-US" sz="2400"/>
                              <m:t>and</m:t>
                            </m:r>
                            <m:r>
                              <m:rPr>
                                <m:nor/>
                              </m:rPr>
                              <a:rPr lang="en-US" sz="2400"/>
                              <m:t> </m:t>
                            </m:r>
                            <m:sSub>
                              <m:sSubPr>
                                <m:ctrlPr>
                                  <a:rPr lang="en-US" sz="2400" i="1">
                                    <a:latin typeface="Cambria Math"/>
                                  </a:rPr>
                                </m:ctrlPr>
                              </m:sSubPr>
                              <m:e>
                                <m:r>
                                  <a:rPr lang="en-US" sz="2400" i="1">
                                    <a:latin typeface="Cambria Math"/>
                                  </a:rPr>
                                  <m:t>𝜙</m:t>
                                </m:r>
                              </m:e>
                              <m:sub>
                                <m:r>
                                  <a:rPr lang="en-US" sz="2400" i="1">
                                    <a:latin typeface="Cambria Math"/>
                                  </a:rPr>
                                  <m:t>2,</m:t>
                                </m:r>
                                <m:r>
                                  <a:rPr lang="en-US" sz="2400" i="1">
                                    <a:latin typeface="Cambria Math"/>
                                  </a:rPr>
                                  <m:t>𝑗</m:t>
                                </m:r>
                              </m:sub>
                            </m:sSub>
                            <m:r>
                              <a:rPr lang="en-US" sz="2400" i="1">
                                <a:latin typeface="Cambria Math"/>
                              </a:rPr>
                              <m:t>&gt;</m:t>
                            </m:r>
                            <m:r>
                              <a:rPr lang="en-US" sz="2400" i="1">
                                <a:latin typeface="Cambria Math"/>
                              </a:rPr>
                              <m:t>𝜎</m:t>
                            </m:r>
                            <m:r>
                              <a:rPr lang="en-US" sz="2400" i="1">
                                <a:latin typeface="Cambria Math"/>
                              </a:rPr>
                              <m:t> </m:t>
                            </m:r>
                          </m:e>
                          <m:e>
                            <m:r>
                              <a:rPr lang="en-US" sz="2400" i="1">
                                <a:latin typeface="Cambria Math"/>
                              </a:rPr>
                              <m:t>−</m:t>
                            </m:r>
                            <m:r>
                              <a:rPr lang="en-US" sz="2400" i="1">
                                <a:latin typeface="Cambria Math"/>
                              </a:rPr>
                              <m:t>𝜌</m:t>
                            </m:r>
                            <m:r>
                              <a:rPr lang="en-US" sz="2400" i="1">
                                <a:latin typeface="Cambria Math"/>
                              </a:rPr>
                              <m:t>+</m:t>
                            </m:r>
                            <m:r>
                              <a:rPr lang="en-US" sz="2400" i="1">
                                <a:latin typeface="Cambria Math"/>
                              </a:rPr>
                              <m:t>𝑝</m:t>
                            </m:r>
                            <m:d>
                              <m:dPr>
                                <m:ctrlPr>
                                  <a:rPr lang="en-US" sz="2400" i="1">
                                    <a:latin typeface="Cambria Math"/>
                                  </a:rPr>
                                </m:ctrlPr>
                              </m:dPr>
                              <m:e>
                                <m:r>
                                  <a:rPr lang="en-US" sz="2400" i="1">
                                    <a:latin typeface="Cambria Math"/>
                                  </a:rPr>
                                  <m:t>𝑖</m:t>
                                </m:r>
                                <m:r>
                                  <a:rPr lang="en-US" sz="2400" i="1">
                                    <a:latin typeface="Cambria Math"/>
                                  </a:rPr>
                                  <m:t>,</m:t>
                                </m:r>
                                <m:r>
                                  <a:rPr lang="en-US" sz="2400" i="1">
                                    <a:latin typeface="Cambria Math"/>
                                  </a:rPr>
                                  <m:t>𝑗</m:t>
                                </m:r>
                              </m:e>
                            </m:d>
                            <m:r>
                              <a:rPr lang="en-US" sz="2400" i="1">
                                <a:latin typeface="Cambria Math"/>
                              </a:rPr>
                              <m:t>, </m:t>
                            </m:r>
                            <m:r>
                              <m:rPr>
                                <m:nor/>
                              </m:rPr>
                              <a:rPr lang="en-US" sz="2400"/>
                              <m:t> </m:t>
                            </m:r>
                            <m:r>
                              <m:rPr>
                                <m:nor/>
                              </m:rPr>
                              <a:rPr lang="en-US" sz="2400"/>
                              <m:t>if</m:t>
                            </m:r>
                            <m:r>
                              <m:rPr>
                                <m:nor/>
                              </m:rPr>
                              <a:rPr lang="en-US" sz="2400"/>
                              <m:t>  </m:t>
                            </m:r>
                            <m:sSub>
                              <m:sSubPr>
                                <m:ctrlPr>
                                  <a:rPr lang="en-US" sz="2400" i="1">
                                    <a:latin typeface="Cambria Math"/>
                                  </a:rPr>
                                </m:ctrlPr>
                              </m:sSubPr>
                              <m:e>
                                <m:r>
                                  <a:rPr lang="en-US" sz="2400" i="1">
                                    <a:latin typeface="Cambria Math"/>
                                  </a:rPr>
                                  <m:t>𝜙</m:t>
                                </m:r>
                              </m:e>
                              <m:sub>
                                <m:r>
                                  <a:rPr lang="en-US" sz="2400" i="1">
                                    <a:latin typeface="Cambria Math"/>
                                  </a:rPr>
                                  <m:t>1,</m:t>
                                </m:r>
                                <m:r>
                                  <a:rPr lang="en-US" sz="2400" i="1">
                                    <a:latin typeface="Cambria Math"/>
                                  </a:rPr>
                                  <m:t>𝑖</m:t>
                                </m:r>
                              </m:sub>
                            </m:sSub>
                            <m:r>
                              <a:rPr lang="en-US" sz="2400" i="1">
                                <a:latin typeface="Cambria Math"/>
                              </a:rPr>
                              <m:t>&lt;</m:t>
                            </m:r>
                            <m:r>
                              <a:rPr lang="en-US" sz="2400" i="1">
                                <a:latin typeface="Cambria Math"/>
                              </a:rPr>
                              <m:t>𝜎</m:t>
                            </m:r>
                            <m:r>
                              <m:rPr>
                                <m:nor/>
                              </m:rPr>
                              <a:rPr lang="en-US" sz="2400"/>
                              <m:t> </m:t>
                            </m:r>
                            <m:r>
                              <m:rPr>
                                <m:nor/>
                              </m:rPr>
                              <a:rPr lang="en-US" sz="2400"/>
                              <m:t>and</m:t>
                            </m:r>
                            <m:r>
                              <m:rPr>
                                <m:nor/>
                              </m:rPr>
                              <a:rPr lang="en-US" sz="2400"/>
                              <m:t> </m:t>
                            </m:r>
                            <m:sSub>
                              <m:sSubPr>
                                <m:ctrlPr>
                                  <a:rPr lang="en-US" sz="2400" i="1">
                                    <a:latin typeface="Cambria Math"/>
                                  </a:rPr>
                                </m:ctrlPr>
                              </m:sSubPr>
                              <m:e>
                                <m:r>
                                  <a:rPr lang="en-US" sz="2400" i="1">
                                    <a:latin typeface="Cambria Math"/>
                                  </a:rPr>
                                  <m:t>𝜙</m:t>
                                </m:r>
                              </m:e>
                              <m:sub>
                                <m:r>
                                  <a:rPr lang="en-US" sz="2400" i="1">
                                    <a:latin typeface="Cambria Math"/>
                                  </a:rPr>
                                  <m:t>2,</m:t>
                                </m:r>
                                <m:r>
                                  <a:rPr lang="en-US" sz="2400" i="1">
                                    <a:latin typeface="Cambria Math"/>
                                  </a:rPr>
                                  <m:t>𝑗</m:t>
                                </m:r>
                              </m:sub>
                            </m:sSub>
                            <m:r>
                              <a:rPr lang="en-US" sz="2400" i="1">
                                <a:latin typeface="Cambria Math"/>
                              </a:rPr>
                              <m:t>&gt;</m:t>
                            </m:r>
                            <m:r>
                              <a:rPr lang="en-US" sz="2400" i="1">
                                <a:latin typeface="Cambria Math"/>
                              </a:rPr>
                              <m:t>𝜎</m:t>
                            </m:r>
                            <m:r>
                              <m:rPr>
                                <m:nor/>
                              </m:rPr>
                              <a:rPr lang="en-US" sz="2400"/>
                              <m:t> </m:t>
                            </m:r>
                            <m:r>
                              <m:rPr>
                                <m:nor/>
                              </m:rPr>
                              <a:rPr lang="en-US" sz="2400"/>
                              <m:t>or</m:t>
                            </m:r>
                          </m:e>
                          <m:e>
                            <m:r>
                              <m:rPr>
                                <m:nor/>
                              </m:rPr>
                              <a:rPr lang="en-US" sz="2400"/>
                              <m:t>                          </m:t>
                            </m:r>
                            <m:sSub>
                              <m:sSubPr>
                                <m:ctrlPr>
                                  <a:rPr lang="en-US" sz="2400" i="1">
                                    <a:latin typeface="Cambria Math"/>
                                  </a:rPr>
                                </m:ctrlPr>
                              </m:sSubPr>
                              <m:e>
                                <m:r>
                                  <a:rPr lang="en-US" sz="2400" i="1">
                                    <a:latin typeface="Cambria Math"/>
                                  </a:rPr>
                                  <m:t>𝜙</m:t>
                                </m:r>
                              </m:e>
                              <m:sub>
                                <m:r>
                                  <a:rPr lang="en-US" sz="2400" i="1">
                                    <a:latin typeface="Cambria Math"/>
                                  </a:rPr>
                                  <m:t>1,</m:t>
                                </m:r>
                                <m:r>
                                  <a:rPr lang="en-US" sz="2400" i="1">
                                    <a:latin typeface="Cambria Math"/>
                                  </a:rPr>
                                  <m:t>𝑖</m:t>
                                </m:r>
                              </m:sub>
                            </m:sSub>
                            <m:r>
                              <a:rPr lang="en-US" sz="2400" i="1">
                                <a:latin typeface="Cambria Math"/>
                              </a:rPr>
                              <m:t>&gt;</m:t>
                            </m:r>
                            <m:r>
                              <a:rPr lang="en-US" sz="2400" i="1">
                                <a:latin typeface="Cambria Math"/>
                              </a:rPr>
                              <m:t>𝜎</m:t>
                            </m:r>
                            <m:r>
                              <m:rPr>
                                <m:nor/>
                              </m:rPr>
                              <a:rPr lang="en-US" sz="2400"/>
                              <m:t> </m:t>
                            </m:r>
                            <m:r>
                              <m:rPr>
                                <m:nor/>
                              </m:rPr>
                              <a:rPr lang="en-US" sz="2400"/>
                              <m:t>and</m:t>
                            </m:r>
                            <m:r>
                              <m:rPr>
                                <m:nor/>
                              </m:rPr>
                              <a:rPr lang="en-US" sz="2400"/>
                              <m:t> </m:t>
                            </m:r>
                            <m:sSub>
                              <m:sSubPr>
                                <m:ctrlPr>
                                  <a:rPr lang="en-US" sz="2400" i="1">
                                    <a:latin typeface="Cambria Math"/>
                                  </a:rPr>
                                </m:ctrlPr>
                              </m:sSubPr>
                              <m:e>
                                <m:r>
                                  <a:rPr lang="en-US" sz="2400" i="1">
                                    <a:latin typeface="Cambria Math"/>
                                  </a:rPr>
                                  <m:t>𝜙</m:t>
                                </m:r>
                              </m:e>
                              <m:sub>
                                <m:r>
                                  <a:rPr lang="en-US" sz="2400" i="1">
                                    <a:latin typeface="Cambria Math"/>
                                  </a:rPr>
                                  <m:t>2,</m:t>
                                </m:r>
                                <m:r>
                                  <a:rPr lang="en-US" sz="2400" i="1">
                                    <a:latin typeface="Cambria Math"/>
                                  </a:rPr>
                                  <m:t>𝑗</m:t>
                                </m:r>
                              </m:sub>
                            </m:sSub>
                            <m:r>
                              <a:rPr lang="en-US" sz="2400" i="1">
                                <a:latin typeface="Cambria Math"/>
                              </a:rPr>
                              <m:t>&lt;</m:t>
                            </m:r>
                            <m:r>
                              <a:rPr lang="en-US" sz="2400" i="1">
                                <a:latin typeface="Cambria Math"/>
                              </a:rPr>
                              <m:t>𝜎</m:t>
                            </m:r>
                          </m:e>
                        </m:eqArr>
                      </m:e>
                    </m:d>
                  </m:oMath>
                </a14:m>
                <a:endParaRPr lang="en-US" sz="2400" dirty="0"/>
              </a:p>
            </p:txBody>
          </p:sp>
        </mc:Choice>
        <mc:Fallback>
          <p:sp>
            <p:nvSpPr>
              <p:cNvPr id="4" name="Rectangle 3"/>
              <p:cNvSpPr>
                <a:spLocks noRot="1" noChangeAspect="1" noMove="1" noResize="1" noEditPoints="1" noAdjustHandles="1" noChangeArrowheads="1" noChangeShapeType="1" noTextEdit="1"/>
              </p:cNvSpPr>
              <p:nvPr/>
            </p:nvSpPr>
            <p:spPr>
              <a:xfrm>
                <a:off x="533400" y="1981200"/>
                <a:ext cx="8229600" cy="4535472"/>
              </a:xfrm>
              <a:prstGeom prst="rect">
                <a:avLst/>
              </a:prstGeom>
              <a:blipFill rotWithShape="1">
                <a:blip r:embed="rId2"/>
                <a:stretch>
                  <a:fillRect l="-1185" t="-403" r="-74"/>
                </a:stretch>
              </a:blipFill>
            </p:spPr>
            <p:txBody>
              <a:bodyPr/>
              <a:lstStyle/>
              <a:p>
                <a:r>
                  <a:rPr lang="en-US">
                    <a:noFill/>
                  </a:rPr>
                  <a:t> </a:t>
                </a:r>
              </a:p>
            </p:txBody>
          </p:sp>
        </mc:Fallback>
      </mc:AlternateContent>
    </p:spTree>
    <p:extLst>
      <p:ext uri="{BB962C8B-B14F-4D97-AF65-F5344CB8AC3E}">
        <p14:creationId xmlns:p14="http://schemas.microsoft.com/office/powerpoint/2010/main" val="3870418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Burst alignment</a:t>
            </a:r>
            <a:endParaRPr lang="en-US" dirty="0"/>
          </a:p>
        </p:txBody>
      </p:sp>
      <p:sp>
        <p:nvSpPr>
          <p:cNvPr id="4" name="Rectangle 3"/>
          <p:cNvSpPr/>
          <p:nvPr/>
        </p:nvSpPr>
        <p:spPr>
          <a:xfrm>
            <a:off x="1828800" y="2133600"/>
            <a:ext cx="4953000" cy="411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1828800" y="2133600"/>
            <a:ext cx="4953000" cy="4114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1824251" y="2146111"/>
            <a:ext cx="4940870" cy="4116909"/>
          </a:xfrm>
          <a:custGeom>
            <a:avLst/>
            <a:gdLst>
              <a:gd name="connsiteX0" fmla="*/ 0 w 5399709"/>
              <a:gd name="connsiteY0" fmla="*/ 0 h 4328091"/>
              <a:gd name="connsiteX1" fmla="*/ 1842448 w 5399709"/>
              <a:gd name="connsiteY1" fmla="*/ 2497540 h 4328091"/>
              <a:gd name="connsiteX2" fmla="*/ 4967785 w 5399709"/>
              <a:gd name="connsiteY2" fmla="*/ 4107976 h 4328091"/>
              <a:gd name="connsiteX3" fmla="*/ 5295331 w 5399709"/>
              <a:gd name="connsiteY3" fmla="*/ 4271749 h 4328091"/>
              <a:gd name="connsiteX0" fmla="*/ 0 w 5386485"/>
              <a:gd name="connsiteY0" fmla="*/ 0 h 4339906"/>
              <a:gd name="connsiteX1" fmla="*/ 2110264 w 5386485"/>
              <a:gd name="connsiteY1" fmla="*/ 2281734 h 4339906"/>
              <a:gd name="connsiteX2" fmla="*/ 4967785 w 5386485"/>
              <a:gd name="connsiteY2" fmla="*/ 4107976 h 4339906"/>
              <a:gd name="connsiteX3" fmla="*/ 5295331 w 5386485"/>
              <a:gd name="connsiteY3" fmla="*/ 4271749 h 4339906"/>
            </a:gdLst>
            <a:ahLst/>
            <a:cxnLst>
              <a:cxn ang="0">
                <a:pos x="connsiteX0" y="connsiteY0"/>
              </a:cxn>
              <a:cxn ang="0">
                <a:pos x="connsiteX1" y="connsiteY1"/>
              </a:cxn>
              <a:cxn ang="0">
                <a:pos x="connsiteX2" y="connsiteY2"/>
              </a:cxn>
              <a:cxn ang="0">
                <a:pos x="connsiteX3" y="connsiteY3"/>
              </a:cxn>
            </a:cxnLst>
            <a:rect l="l" t="t" r="r" b="b"/>
            <a:pathLst>
              <a:path w="5386485" h="4339906">
                <a:moveTo>
                  <a:pt x="0" y="0"/>
                </a:moveTo>
                <a:cubicBezTo>
                  <a:pt x="507242" y="906438"/>
                  <a:pt x="1282300" y="1597071"/>
                  <a:pt x="2110264" y="2281734"/>
                </a:cubicBezTo>
                <a:cubicBezTo>
                  <a:pt x="2938228" y="2966397"/>
                  <a:pt x="4436941" y="3776307"/>
                  <a:pt x="4967785" y="4107976"/>
                </a:cubicBezTo>
                <a:cubicBezTo>
                  <a:pt x="5498630" y="4439645"/>
                  <a:pt x="5419298" y="4337713"/>
                  <a:pt x="5295331" y="4271749"/>
                </a:cubicBez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1828800" y="2115403"/>
            <a:ext cx="4940490" cy="4107976"/>
          </a:xfrm>
          <a:custGeom>
            <a:avLst/>
            <a:gdLst>
              <a:gd name="connsiteX0" fmla="*/ 0 w 4940490"/>
              <a:gd name="connsiteY0" fmla="*/ 0 h 4107976"/>
              <a:gd name="connsiteX1" fmla="*/ 2674961 w 4940490"/>
              <a:gd name="connsiteY1" fmla="*/ 1296537 h 4107976"/>
              <a:gd name="connsiteX2" fmla="*/ 4940490 w 4940490"/>
              <a:gd name="connsiteY2" fmla="*/ 4107976 h 4107976"/>
              <a:gd name="connsiteX0" fmla="*/ 0 w 4940490"/>
              <a:gd name="connsiteY0" fmla="*/ 0 h 4107976"/>
              <a:gd name="connsiteX1" fmla="*/ 2661313 w 4940490"/>
              <a:gd name="connsiteY1" fmla="*/ 1555845 h 4107976"/>
              <a:gd name="connsiteX2" fmla="*/ 4940490 w 4940490"/>
              <a:gd name="connsiteY2" fmla="*/ 4107976 h 4107976"/>
            </a:gdLst>
            <a:ahLst/>
            <a:cxnLst>
              <a:cxn ang="0">
                <a:pos x="connsiteX0" y="connsiteY0"/>
              </a:cxn>
              <a:cxn ang="0">
                <a:pos x="connsiteX1" y="connsiteY1"/>
              </a:cxn>
              <a:cxn ang="0">
                <a:pos x="connsiteX2" y="connsiteY2"/>
              </a:cxn>
            </a:cxnLst>
            <a:rect l="l" t="t" r="r" b="b"/>
            <a:pathLst>
              <a:path w="4940490" h="4107976">
                <a:moveTo>
                  <a:pt x="0" y="0"/>
                </a:moveTo>
                <a:cubicBezTo>
                  <a:pt x="925773" y="305937"/>
                  <a:pt x="1837898" y="871182"/>
                  <a:pt x="2661313" y="1555845"/>
                </a:cubicBezTo>
                <a:cubicBezTo>
                  <a:pt x="3484728" y="2240508"/>
                  <a:pt x="4219433" y="3044588"/>
                  <a:pt x="4940490" y="4107976"/>
                </a:cubicBez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a:off x="1815152" y="2142699"/>
            <a:ext cx="4967785" cy="4094328"/>
          </a:xfrm>
          <a:custGeom>
            <a:avLst/>
            <a:gdLst>
              <a:gd name="connsiteX0" fmla="*/ 0 w 4967785"/>
              <a:gd name="connsiteY0" fmla="*/ 0 h 4094328"/>
              <a:gd name="connsiteX1" fmla="*/ 1310185 w 4967785"/>
              <a:gd name="connsiteY1" fmla="*/ 3125337 h 4094328"/>
              <a:gd name="connsiteX2" fmla="*/ 4967785 w 4967785"/>
              <a:gd name="connsiteY2" fmla="*/ 4094328 h 4094328"/>
            </a:gdLst>
            <a:ahLst/>
            <a:cxnLst>
              <a:cxn ang="0">
                <a:pos x="connsiteX0" y="connsiteY0"/>
              </a:cxn>
              <a:cxn ang="0">
                <a:pos x="connsiteX1" y="connsiteY1"/>
              </a:cxn>
              <a:cxn ang="0">
                <a:pos x="connsiteX2" y="connsiteY2"/>
              </a:cxn>
            </a:cxnLst>
            <a:rect l="l" t="t" r="r" b="b"/>
            <a:pathLst>
              <a:path w="4967785" h="4094328">
                <a:moveTo>
                  <a:pt x="0" y="0"/>
                </a:moveTo>
                <a:cubicBezTo>
                  <a:pt x="241110" y="1221474"/>
                  <a:pt x="482221" y="2442949"/>
                  <a:pt x="1310185" y="3125337"/>
                </a:cubicBezTo>
                <a:cubicBezTo>
                  <a:pt x="2138149" y="3807725"/>
                  <a:pt x="3552967" y="3951026"/>
                  <a:pt x="4967785" y="4094328"/>
                </a:cubicBez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1815152" y="2129051"/>
            <a:ext cx="4967785" cy="4107976"/>
          </a:xfrm>
          <a:custGeom>
            <a:avLst/>
            <a:gdLst>
              <a:gd name="connsiteX0" fmla="*/ 0 w 4967785"/>
              <a:gd name="connsiteY0" fmla="*/ 0 h 4107976"/>
              <a:gd name="connsiteX1" fmla="*/ 3684896 w 4967785"/>
              <a:gd name="connsiteY1" fmla="*/ 723331 h 4107976"/>
              <a:gd name="connsiteX2" fmla="*/ 4967785 w 4967785"/>
              <a:gd name="connsiteY2" fmla="*/ 4107976 h 4107976"/>
              <a:gd name="connsiteX3" fmla="*/ 4967785 w 4967785"/>
              <a:gd name="connsiteY3" fmla="*/ 4107976 h 4107976"/>
            </a:gdLst>
            <a:ahLst/>
            <a:cxnLst>
              <a:cxn ang="0">
                <a:pos x="connsiteX0" y="connsiteY0"/>
              </a:cxn>
              <a:cxn ang="0">
                <a:pos x="connsiteX1" y="connsiteY1"/>
              </a:cxn>
              <a:cxn ang="0">
                <a:pos x="connsiteX2" y="connsiteY2"/>
              </a:cxn>
              <a:cxn ang="0">
                <a:pos x="connsiteX3" y="connsiteY3"/>
              </a:cxn>
            </a:cxnLst>
            <a:rect l="l" t="t" r="r" b="b"/>
            <a:pathLst>
              <a:path w="4967785" h="4107976">
                <a:moveTo>
                  <a:pt x="0" y="0"/>
                </a:moveTo>
                <a:cubicBezTo>
                  <a:pt x="1428466" y="19334"/>
                  <a:pt x="2856932" y="38668"/>
                  <a:pt x="3684896" y="723331"/>
                </a:cubicBezTo>
                <a:cubicBezTo>
                  <a:pt x="4512860" y="1407994"/>
                  <a:pt x="4967785" y="4107976"/>
                  <a:pt x="4967785" y="4107976"/>
                </a:cubicBezTo>
                <a:lnTo>
                  <a:pt x="4967785" y="4107976"/>
                </a:ln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572000" y="3429000"/>
            <a:ext cx="1524000" cy="646331"/>
          </a:xfrm>
          <a:prstGeom prst="rect">
            <a:avLst/>
          </a:prstGeom>
          <a:noFill/>
        </p:spPr>
        <p:txBody>
          <a:bodyPr wrap="square" rtlCol="0">
            <a:spAutoFit/>
          </a:bodyPr>
          <a:lstStyle/>
          <a:p>
            <a:r>
              <a:rPr lang="en-US" dirty="0"/>
              <a:t>p</a:t>
            </a:r>
            <a:r>
              <a:rPr lang="en-US" dirty="0" smtClean="0"/>
              <a:t>erfect </a:t>
            </a:r>
            <a:r>
              <a:rPr lang="en-US" dirty="0" err="1" smtClean="0"/>
              <a:t>alignement</a:t>
            </a:r>
            <a:endParaRPr lang="en-US" dirty="0"/>
          </a:p>
        </p:txBody>
      </p:sp>
      <p:cxnSp>
        <p:nvCxnSpPr>
          <p:cNvPr id="18" name="Straight Arrow Connector 17"/>
          <p:cNvCxnSpPr/>
          <p:nvPr/>
        </p:nvCxnSpPr>
        <p:spPr>
          <a:xfrm flipH="1">
            <a:off x="4114800" y="3752166"/>
            <a:ext cx="457200" cy="210234"/>
          </a:xfrm>
          <a:prstGeom prst="straightConnector1">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67200" y="2858869"/>
            <a:ext cx="1447800" cy="646331"/>
          </a:xfrm>
          <a:prstGeom prst="rect">
            <a:avLst/>
          </a:prstGeom>
          <a:noFill/>
        </p:spPr>
        <p:txBody>
          <a:bodyPr wrap="square" rtlCol="0">
            <a:spAutoFit/>
          </a:bodyPr>
          <a:lstStyle/>
          <a:p>
            <a:r>
              <a:rPr lang="en-US" dirty="0">
                <a:solidFill>
                  <a:srgbClr val="FF0000"/>
                </a:solidFill>
              </a:rPr>
              <a:t>e</a:t>
            </a:r>
            <a:r>
              <a:rPr lang="en-US" dirty="0" smtClean="0">
                <a:solidFill>
                  <a:srgbClr val="FF0000"/>
                </a:solidFill>
              </a:rPr>
              <a:t>xponential penalty</a:t>
            </a:r>
            <a:endParaRPr lang="en-US" dirty="0">
              <a:solidFill>
                <a:srgbClr val="FF0000"/>
              </a:solidFill>
            </a:endParaRPr>
          </a:p>
        </p:txBody>
      </p:sp>
      <p:cxnSp>
        <p:nvCxnSpPr>
          <p:cNvPr id="20" name="Straight Arrow Connector 19"/>
          <p:cNvCxnSpPr/>
          <p:nvPr/>
        </p:nvCxnSpPr>
        <p:spPr>
          <a:xfrm flipH="1" flipV="1">
            <a:off x="3980544" y="3214913"/>
            <a:ext cx="381000" cy="1"/>
          </a:xfrm>
          <a:prstGeom prst="straightConnector1">
            <a:avLst/>
          </a:prstGeom>
          <a:ln w="2222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057400" y="5525869"/>
            <a:ext cx="1447800" cy="646331"/>
          </a:xfrm>
          <a:prstGeom prst="rect">
            <a:avLst/>
          </a:prstGeom>
          <a:noFill/>
        </p:spPr>
        <p:txBody>
          <a:bodyPr wrap="square" rtlCol="0">
            <a:spAutoFit/>
          </a:bodyPr>
          <a:lstStyle/>
          <a:p>
            <a:r>
              <a:rPr lang="en-US" dirty="0" smtClean="0">
                <a:solidFill>
                  <a:srgbClr val="FF0000"/>
                </a:solidFill>
              </a:rPr>
              <a:t>logarithmic penalty</a:t>
            </a:r>
            <a:endParaRPr lang="en-US" dirty="0">
              <a:solidFill>
                <a:srgbClr val="FF0000"/>
              </a:solidFill>
            </a:endParaRPr>
          </a:p>
        </p:txBody>
      </p:sp>
      <p:cxnSp>
        <p:nvCxnSpPr>
          <p:cNvPr id="23" name="Straight Arrow Connector 22"/>
          <p:cNvCxnSpPr/>
          <p:nvPr/>
        </p:nvCxnSpPr>
        <p:spPr>
          <a:xfrm flipV="1">
            <a:off x="2667000" y="5205653"/>
            <a:ext cx="231444" cy="356947"/>
          </a:xfrm>
          <a:prstGeom prst="straightConnector1">
            <a:avLst/>
          </a:prstGeom>
          <a:ln w="2222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84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5" grpId="0" animBg="1"/>
      <p:bldP spid="16" grpId="0"/>
      <p:bldP spid="19"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Burst alignment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 y="1807083"/>
            <a:ext cx="7447026" cy="3679317"/>
          </a:xfrm>
          <a:prstGeom prst="rect">
            <a:avLst/>
          </a:prstGeom>
        </p:spPr>
      </p:pic>
      <p:sp>
        <p:nvSpPr>
          <p:cNvPr id="5" name="TextBox 4"/>
          <p:cNvSpPr txBox="1"/>
          <p:nvPr/>
        </p:nvSpPr>
        <p:spPr>
          <a:xfrm>
            <a:off x="966850" y="5262750"/>
            <a:ext cx="7620000" cy="1200329"/>
          </a:xfrm>
          <a:prstGeom prst="rect">
            <a:avLst/>
          </a:prstGeom>
          <a:noFill/>
        </p:spPr>
        <p:txBody>
          <a:bodyPr wrap="square" rtlCol="0">
            <a:spAutoFit/>
          </a:bodyPr>
          <a:lstStyle/>
          <a:p>
            <a:pPr marL="285750" indent="-182880">
              <a:buFont typeface="Arial" pitchFamily="34" charset="0"/>
              <a:buChar char="•"/>
            </a:pPr>
            <a:r>
              <a:rPr lang="en-US" sz="2400" dirty="0"/>
              <a:t>q</a:t>
            </a:r>
            <a:r>
              <a:rPr lang="en-US" sz="2400" dirty="0" smtClean="0"/>
              <a:t>uadratic penalty function </a:t>
            </a:r>
            <a:r>
              <a:rPr lang="en-US" sz="2400" dirty="0" smtClean="0"/>
              <a:t>in </a:t>
            </a:r>
            <a:r>
              <a:rPr lang="en-US" sz="2400" dirty="0" smtClean="0"/>
              <a:t>combination with reward constant of 2 </a:t>
            </a:r>
            <a:r>
              <a:rPr lang="en-US" sz="2400" dirty="0" smtClean="0"/>
              <a:t>is optimal</a:t>
            </a:r>
            <a:endParaRPr lang="en-US" sz="2400" dirty="0" smtClean="0"/>
          </a:p>
          <a:p>
            <a:pPr marL="285750" indent="-182880">
              <a:buFont typeface="Arial" pitchFamily="34" charset="0"/>
              <a:buChar char="•"/>
            </a:pPr>
            <a:r>
              <a:rPr lang="en-US" sz="2400" dirty="0"/>
              <a:t>m</a:t>
            </a:r>
            <a:r>
              <a:rPr lang="en-US" sz="2400" dirty="0" smtClean="0"/>
              <a:t>aximum permitted temporal gap is 1 </a:t>
            </a:r>
            <a:r>
              <a:rPr lang="en-US" sz="2400" dirty="0" smtClean="0"/>
              <a:t>day</a:t>
            </a:r>
            <a:r>
              <a:rPr lang="en-US" dirty="0" smtClean="0"/>
              <a:t> </a:t>
            </a:r>
            <a:endParaRPr lang="en-US" dirty="0"/>
          </a:p>
        </p:txBody>
      </p:sp>
    </p:spTree>
    <p:extLst>
      <p:ext uri="{BB962C8B-B14F-4D97-AF65-F5344CB8AC3E}">
        <p14:creationId xmlns:p14="http://schemas.microsoft.com/office/powerpoint/2010/main" val="1947169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a:xfrm>
            <a:off x="457200" y="2743200"/>
            <a:ext cx="8229600" cy="2407920"/>
          </a:xfrm>
        </p:spPr>
        <p:txBody>
          <a:bodyPr/>
          <a:lstStyle/>
          <a:p>
            <a:r>
              <a:rPr lang="en-US" dirty="0" smtClean="0"/>
              <a:t>Problem definition</a:t>
            </a:r>
          </a:p>
          <a:p>
            <a:r>
              <a:rPr lang="en-US" dirty="0" smtClean="0"/>
              <a:t>Previous work</a:t>
            </a:r>
          </a:p>
          <a:p>
            <a:r>
              <a:rPr lang="en-US" dirty="0" smtClean="0"/>
              <a:t>Approach</a:t>
            </a:r>
          </a:p>
          <a:p>
            <a:r>
              <a:rPr lang="en-US" dirty="0" smtClean="0">
                <a:solidFill>
                  <a:schemeClr val="accent2">
                    <a:lumMod val="75000"/>
                  </a:schemeClr>
                </a:solidFill>
              </a:rPr>
              <a:t>Experiments</a:t>
            </a:r>
          </a:p>
          <a:p>
            <a:r>
              <a:rPr lang="en-US" dirty="0" smtClean="0"/>
              <a:t>Summary</a:t>
            </a:r>
          </a:p>
          <a:p>
            <a:endParaRPr lang="en-US" dirty="0" smtClean="0"/>
          </a:p>
          <a:p>
            <a:endParaRPr lang="en-US" dirty="0"/>
          </a:p>
        </p:txBody>
      </p:sp>
    </p:spTree>
    <p:extLst>
      <p:ext uri="{BB962C8B-B14F-4D97-AF65-F5344CB8AC3E}">
        <p14:creationId xmlns:p14="http://schemas.microsoft.com/office/powerpoint/2010/main" val="656960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533400" y="3886200"/>
            <a:ext cx="8229600" cy="2011363"/>
          </a:xfrm>
        </p:spPr>
        <p:txBody>
          <a:bodyPr>
            <a:normAutofit/>
          </a:bodyPr>
          <a:lstStyle/>
          <a:p>
            <a:r>
              <a:rPr lang="en-US" dirty="0" smtClean="0"/>
              <a:t>News data crawled from RSS</a:t>
            </a:r>
            <a:r>
              <a:rPr lang="en-US" dirty="0" smtClean="0"/>
              <a:t> feeds over </a:t>
            </a:r>
            <a:r>
              <a:rPr lang="en-US" dirty="0" smtClean="0"/>
              <a:t>4 month</a:t>
            </a:r>
          </a:p>
          <a:p>
            <a:r>
              <a:rPr lang="en-US" dirty="0" smtClean="0"/>
              <a:t>Basic</a:t>
            </a:r>
            <a:r>
              <a:rPr lang="en-US" dirty="0" smtClean="0"/>
              <a:t> named entity recognition</a:t>
            </a:r>
            <a:endParaRPr lang="en-US" dirty="0" smtClean="0"/>
          </a:p>
          <a:p>
            <a:r>
              <a:rPr lang="en-US" dirty="0" smtClean="0"/>
              <a:t>Basic </a:t>
            </a:r>
            <a:r>
              <a:rPr lang="en-US" dirty="0" smtClean="0"/>
              <a:t>stemming</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917" y="2327564"/>
            <a:ext cx="6284686"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921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Correlated Bursts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91" y="2122302"/>
            <a:ext cx="8697278" cy="1577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4572000"/>
            <a:ext cx="7930861" cy="2308324"/>
          </a:xfrm>
          <a:prstGeom prst="rect">
            <a:avLst/>
          </a:prstGeom>
          <a:noFill/>
        </p:spPr>
        <p:txBody>
          <a:bodyPr wrap="square" rtlCol="0">
            <a:spAutoFit/>
          </a:bodyPr>
          <a:lstStyle/>
          <a:p>
            <a:r>
              <a:rPr lang="en-US" sz="2400" dirty="0" smtClean="0"/>
              <a:t>Pattern </a:t>
            </a:r>
            <a:r>
              <a:rPr lang="en-US" sz="2400" dirty="0" smtClean="0"/>
              <a:t>1: World Economic Forum </a:t>
            </a:r>
            <a:r>
              <a:rPr lang="en-US" sz="2400" dirty="0" smtClean="0"/>
              <a:t>in Davos, Switzerland and </a:t>
            </a:r>
            <a:r>
              <a:rPr lang="en-US" sz="2400" dirty="0" smtClean="0"/>
              <a:t>death of </a:t>
            </a:r>
            <a:r>
              <a:rPr lang="en-US" sz="2400" dirty="0" smtClean="0"/>
              <a:t>actor Heath </a:t>
            </a:r>
            <a:r>
              <a:rPr lang="en-US" sz="2400" dirty="0" smtClean="0"/>
              <a:t>Ledger;</a:t>
            </a:r>
          </a:p>
          <a:p>
            <a:r>
              <a:rPr lang="en-US" sz="2400" dirty="0" smtClean="0"/>
              <a:t>Pattern 2: death of Bobby Fischer</a:t>
            </a:r>
          </a:p>
          <a:p>
            <a:r>
              <a:rPr lang="en-US" sz="2400" dirty="0" smtClean="0"/>
              <a:t>Pattern 3: assassination of Benazir Bhutto</a:t>
            </a:r>
          </a:p>
          <a:p>
            <a:r>
              <a:rPr lang="en-US" sz="2400" dirty="0" smtClean="0"/>
              <a:t>Pattern 4: French bank major trading loss incident </a:t>
            </a:r>
            <a:r>
              <a:rPr lang="en-US" sz="2400" dirty="0" smtClean="0"/>
              <a:t>and death of George </a:t>
            </a:r>
            <a:r>
              <a:rPr lang="en-US" sz="2400" dirty="0" err="1" smtClean="0"/>
              <a:t>Habash</a:t>
            </a:r>
            <a:endParaRPr lang="en-US" sz="2400" dirty="0"/>
          </a:p>
        </p:txBody>
      </p:sp>
      <p:sp>
        <p:nvSpPr>
          <p:cNvPr id="3" name="Rectangle 2"/>
          <p:cNvSpPr/>
          <p:nvPr/>
        </p:nvSpPr>
        <p:spPr>
          <a:xfrm>
            <a:off x="501868" y="2111792"/>
            <a:ext cx="1828800" cy="1587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57098" y="2117834"/>
            <a:ext cx="1705302" cy="1587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57298" y="2112574"/>
            <a:ext cx="2314902" cy="1587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69728" y="2117834"/>
            <a:ext cx="2693272" cy="1587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9777" y="3962400"/>
            <a:ext cx="2236125" cy="738664"/>
          </a:xfrm>
          <a:prstGeom prst="rect">
            <a:avLst/>
          </a:prstGeom>
          <a:noFill/>
        </p:spPr>
        <p:txBody>
          <a:bodyPr wrap="none" rtlCol="0">
            <a:spAutoFit/>
          </a:bodyPr>
          <a:lstStyle/>
          <a:p>
            <a:r>
              <a:rPr lang="en-US" sz="2400" dirty="0"/>
              <a:t>Real life events:</a:t>
            </a:r>
          </a:p>
          <a:p>
            <a:endParaRPr lang="en-US" dirty="0"/>
          </a:p>
        </p:txBody>
      </p:sp>
    </p:spTree>
    <p:extLst>
      <p:ext uri="{BB962C8B-B14F-4D97-AF65-F5344CB8AC3E}">
        <p14:creationId xmlns:p14="http://schemas.microsoft.com/office/powerpoint/2010/main" val="216163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1" animBg="1"/>
      <p:bldP spid="6" grpId="2" animBg="1"/>
      <p:bldP spid="7" grpId="0" animBg="1"/>
      <p:bldP spid="7" grpId="1"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a:xfrm>
            <a:off x="457200" y="2743200"/>
            <a:ext cx="8229600" cy="2407920"/>
          </a:xfrm>
        </p:spPr>
        <p:txBody>
          <a:bodyPr/>
          <a:lstStyle/>
          <a:p>
            <a:r>
              <a:rPr lang="en-US" dirty="0" smtClean="0"/>
              <a:t>Problem definition</a:t>
            </a:r>
          </a:p>
          <a:p>
            <a:r>
              <a:rPr lang="en-US" dirty="0" smtClean="0"/>
              <a:t>Previous work</a:t>
            </a:r>
          </a:p>
          <a:p>
            <a:r>
              <a:rPr lang="en-US" dirty="0" smtClean="0"/>
              <a:t>Approach</a:t>
            </a:r>
          </a:p>
          <a:p>
            <a:r>
              <a:rPr lang="en-US" dirty="0" smtClean="0"/>
              <a:t>Experiments</a:t>
            </a:r>
          </a:p>
          <a:p>
            <a:r>
              <a:rPr lang="en-US" dirty="0" smtClean="0"/>
              <a:t>Summary</a:t>
            </a:r>
          </a:p>
          <a:p>
            <a:endParaRPr lang="en-US" dirty="0" smtClean="0"/>
          </a:p>
          <a:p>
            <a:endParaRPr lang="en-US" dirty="0"/>
          </a:p>
        </p:txBody>
      </p:sp>
    </p:spTree>
    <p:extLst>
      <p:ext uri="{BB962C8B-B14F-4D97-AF65-F5344CB8AC3E}">
        <p14:creationId xmlns:p14="http://schemas.microsoft.com/office/powerpoint/2010/main" val="734914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Mining transliterations</a:t>
            </a:r>
            <a:endParaRPr lang="en-US" dirty="0"/>
          </a:p>
        </p:txBody>
      </p:sp>
      <p:sp>
        <p:nvSpPr>
          <p:cNvPr id="3" name="Content Placeholder 2"/>
          <p:cNvSpPr>
            <a:spLocks noGrp="1"/>
          </p:cNvSpPr>
          <p:nvPr>
            <p:ph idx="1"/>
          </p:nvPr>
        </p:nvSpPr>
        <p:spPr/>
        <p:txBody>
          <a:bodyPr/>
          <a:lstStyle/>
          <a:p>
            <a:r>
              <a:rPr lang="en-US" dirty="0" smtClean="0"/>
              <a:t>Static aligned corpora:</a:t>
            </a:r>
          </a:p>
          <a:p>
            <a:pPr marL="457200" lvl="1" indent="0">
              <a:buNone/>
            </a:pPr>
            <a:r>
              <a:rPr lang="en-US" dirty="0" smtClean="0"/>
              <a:t> +	identical or semantically related </a:t>
            </a:r>
            <a:r>
              <a:rPr lang="en-US" dirty="0" smtClean="0"/>
              <a:t>contents</a:t>
            </a:r>
            <a:endParaRPr lang="en-US" dirty="0" smtClean="0"/>
          </a:p>
          <a:p>
            <a:pPr marL="457200" lvl="1" indent="0">
              <a:buNone/>
            </a:pPr>
            <a:r>
              <a:rPr lang="en-US" dirty="0" smtClean="0"/>
              <a:t> +	temporal topical </a:t>
            </a:r>
            <a:r>
              <a:rPr lang="en-US" dirty="0" smtClean="0"/>
              <a:t>alignment</a:t>
            </a:r>
            <a:endParaRPr lang="en-US" dirty="0" smtClean="0"/>
          </a:p>
          <a:p>
            <a:pPr marL="457200" lvl="1" indent="0">
              <a:buNone/>
            </a:pPr>
            <a:r>
              <a:rPr lang="en-US" dirty="0" smtClean="0"/>
              <a:t> -	limited </a:t>
            </a:r>
            <a:r>
              <a:rPr lang="en-US" dirty="0" smtClean="0"/>
              <a:t>coverage</a:t>
            </a:r>
            <a:endParaRPr lang="en-US" dirty="0" smtClean="0"/>
          </a:p>
          <a:p>
            <a:r>
              <a:rPr lang="en-US" dirty="0" smtClean="0"/>
              <a:t>Web:</a:t>
            </a:r>
          </a:p>
          <a:p>
            <a:pPr marL="457200" lvl="1" indent="0">
              <a:buNone/>
            </a:pPr>
            <a:r>
              <a:rPr lang="en-US" dirty="0" smtClean="0"/>
              <a:t> +	covers almost any </a:t>
            </a:r>
            <a:r>
              <a:rPr lang="en-US" dirty="0" smtClean="0"/>
              <a:t>domain</a:t>
            </a:r>
            <a:endParaRPr lang="en-US" dirty="0" smtClean="0"/>
          </a:p>
          <a:p>
            <a:pPr marL="457200" lvl="1" indent="0">
              <a:buNone/>
            </a:pPr>
            <a:r>
              <a:rPr lang="en-US" dirty="0" smtClean="0"/>
              <a:t> -	difference in burst </a:t>
            </a:r>
            <a:r>
              <a:rPr lang="en-US" dirty="0" smtClean="0"/>
              <a:t>magnitude</a:t>
            </a:r>
            <a:endParaRPr lang="en-US" dirty="0" smtClean="0"/>
          </a:p>
          <a:p>
            <a:pPr marL="457200" lvl="1" indent="0">
              <a:buNone/>
            </a:pPr>
            <a:r>
              <a:rPr lang="en-US" dirty="0" smtClean="0"/>
              <a:t> -	temporal lag between </a:t>
            </a:r>
            <a:r>
              <a:rPr lang="en-US" dirty="0" smtClean="0"/>
              <a:t>bursts</a:t>
            </a:r>
            <a:endParaRPr lang="en-US" dirty="0"/>
          </a:p>
        </p:txBody>
      </p:sp>
    </p:spTree>
    <p:extLst>
      <p:ext uri="{BB962C8B-B14F-4D97-AF65-F5344CB8AC3E}">
        <p14:creationId xmlns:p14="http://schemas.microsoft.com/office/powerpoint/2010/main" val="1835210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Transliteration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04863"/>
            <a:ext cx="8270081" cy="2596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4694872"/>
            <a:ext cx="8270081" cy="1938992"/>
          </a:xfrm>
          <a:prstGeom prst="rect">
            <a:avLst/>
          </a:prstGeom>
          <a:noFill/>
        </p:spPr>
        <p:txBody>
          <a:bodyPr wrap="square" rtlCol="0">
            <a:spAutoFit/>
          </a:bodyPr>
          <a:lstStyle/>
          <a:p>
            <a:pPr marL="342900" indent="-182880">
              <a:buFont typeface="Arial" pitchFamily="34" charset="0"/>
              <a:buChar char="•"/>
            </a:pPr>
            <a:r>
              <a:rPr lang="en-US" sz="2400" dirty="0" smtClean="0"/>
              <a:t>MMPP+DP outperforms one baseline (CS) in all entropy categories and the other baseline (PC) for low- and medium-entropy (more </a:t>
            </a:r>
            <a:r>
              <a:rPr lang="en-US" sz="2400" dirty="0" smtClean="0"/>
              <a:t>“</a:t>
            </a:r>
            <a:r>
              <a:rPr lang="en-US" sz="2400" dirty="0" err="1" smtClean="0"/>
              <a:t>bursty</a:t>
            </a:r>
            <a:r>
              <a:rPr lang="en-US" sz="2400" dirty="0" smtClean="0"/>
              <a:t>’’)</a:t>
            </a:r>
            <a:r>
              <a:rPr lang="en-US" sz="2400" dirty="0"/>
              <a:t> </a:t>
            </a:r>
            <a:r>
              <a:rPr lang="en-US" sz="2400" dirty="0" smtClean="0"/>
              <a:t>entities;</a:t>
            </a:r>
          </a:p>
          <a:p>
            <a:pPr marL="342900" indent="-182880">
              <a:buFont typeface="Arial" pitchFamily="34" charset="0"/>
              <a:buChar char="•"/>
            </a:pPr>
            <a:r>
              <a:rPr lang="en-US" sz="2400" dirty="0" smtClean="0"/>
              <a:t>Combination of MMPP+DP performs better than MMPP alone.</a:t>
            </a:r>
          </a:p>
        </p:txBody>
      </p:sp>
      <p:sp>
        <p:nvSpPr>
          <p:cNvPr id="3" name="Rectangle 2"/>
          <p:cNvSpPr/>
          <p:nvPr/>
        </p:nvSpPr>
        <p:spPr>
          <a:xfrm>
            <a:off x="1615966" y="1989097"/>
            <a:ext cx="1905000" cy="25960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88275" y="2807525"/>
            <a:ext cx="7014358" cy="41148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700150" y="3774375"/>
            <a:ext cx="6999584" cy="41148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048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a:xfrm>
            <a:off x="457200" y="2743200"/>
            <a:ext cx="8229600" cy="2407920"/>
          </a:xfrm>
        </p:spPr>
        <p:txBody>
          <a:bodyPr/>
          <a:lstStyle/>
          <a:p>
            <a:r>
              <a:rPr lang="en-US" dirty="0" smtClean="0"/>
              <a:t>Problem definition</a:t>
            </a:r>
          </a:p>
          <a:p>
            <a:r>
              <a:rPr lang="en-US" dirty="0" smtClean="0"/>
              <a:t>Previous work</a:t>
            </a:r>
          </a:p>
          <a:p>
            <a:r>
              <a:rPr lang="en-US" dirty="0" smtClean="0"/>
              <a:t>Approach</a:t>
            </a:r>
          </a:p>
          <a:p>
            <a:r>
              <a:rPr lang="en-US" dirty="0" smtClean="0"/>
              <a:t>Experiments</a:t>
            </a:r>
          </a:p>
          <a:p>
            <a:r>
              <a:rPr lang="en-US" dirty="0" smtClean="0">
                <a:solidFill>
                  <a:schemeClr val="accent2">
                    <a:lumMod val="75000"/>
                  </a:schemeClr>
                </a:solidFill>
              </a:rPr>
              <a:t>Summary</a:t>
            </a:r>
          </a:p>
          <a:p>
            <a:endParaRPr lang="en-US" dirty="0" smtClean="0"/>
          </a:p>
          <a:p>
            <a:endParaRPr lang="en-US" dirty="0"/>
          </a:p>
        </p:txBody>
      </p:sp>
    </p:spTree>
    <p:extLst>
      <p:ext uri="{BB962C8B-B14F-4D97-AF65-F5344CB8AC3E}">
        <p14:creationId xmlns:p14="http://schemas.microsoft.com/office/powerpoint/2010/main" val="35090480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2387434"/>
            <a:ext cx="8229600" cy="3403766"/>
          </a:xfrm>
        </p:spPr>
        <p:txBody>
          <a:bodyPr/>
          <a:lstStyle/>
          <a:p>
            <a:r>
              <a:rPr lang="en-US" dirty="0" smtClean="0"/>
              <a:t>Novel multi-stream text mining problem</a:t>
            </a:r>
          </a:p>
          <a:p>
            <a:r>
              <a:rPr lang="en-US" dirty="0" smtClean="0"/>
              <a:t>Our approach</a:t>
            </a:r>
            <a:r>
              <a:rPr lang="en-US" dirty="0" smtClean="0"/>
              <a:t> </a:t>
            </a:r>
            <a:r>
              <a:rPr lang="en-US" dirty="0" smtClean="0"/>
              <a:t>can effectively discover correlated bursts corresponding to major and minor real life events</a:t>
            </a:r>
          </a:p>
          <a:p>
            <a:r>
              <a:rPr lang="en-US" dirty="0" smtClean="0"/>
              <a:t>Effective for unsupervised discovery of transliterations</a:t>
            </a:r>
          </a:p>
          <a:p>
            <a:r>
              <a:rPr lang="en-US" dirty="0" smtClean="0"/>
              <a:t>Method is data independent and not limited to textual </a:t>
            </a:r>
            <a:r>
              <a:rPr lang="en-US" dirty="0" smtClean="0"/>
              <a:t>domain</a:t>
            </a:r>
            <a:endParaRPr lang="en-US" dirty="0"/>
          </a:p>
        </p:txBody>
      </p:sp>
    </p:spTree>
    <p:extLst>
      <p:ext uri="{BB962C8B-B14F-4D97-AF65-F5344CB8AC3E}">
        <p14:creationId xmlns:p14="http://schemas.microsoft.com/office/powerpoint/2010/main" val="1020594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ontributions</a:t>
            </a:r>
            <a:endParaRPr lang="en-US" dirty="0"/>
          </a:p>
        </p:txBody>
      </p:sp>
      <p:sp>
        <p:nvSpPr>
          <p:cNvPr id="3" name="Content Placeholder 2"/>
          <p:cNvSpPr>
            <a:spLocks noGrp="1"/>
          </p:cNvSpPr>
          <p:nvPr>
            <p:ph idx="1"/>
          </p:nvPr>
        </p:nvSpPr>
        <p:spPr>
          <a:xfrm>
            <a:off x="457200" y="2590800"/>
            <a:ext cx="8229600" cy="2865120"/>
          </a:xfrm>
        </p:spPr>
        <p:txBody>
          <a:bodyPr/>
          <a:lstStyle/>
          <a:p>
            <a:r>
              <a:rPr lang="en-US" dirty="0" smtClean="0"/>
              <a:t>First method to use MMPP for burst detection in textual streams</a:t>
            </a:r>
          </a:p>
          <a:p>
            <a:r>
              <a:rPr lang="en-US" dirty="0" smtClean="0"/>
              <a:t>Algorithm for temporally flexible stream correlation based on bursts</a:t>
            </a:r>
          </a:p>
          <a:p>
            <a:r>
              <a:rPr lang="en-US" dirty="0" smtClean="0"/>
              <a:t>Unsupervised method for language-independent transliteration without any linguistic knowledge </a:t>
            </a:r>
          </a:p>
          <a:p>
            <a:endParaRPr lang="en-US" dirty="0"/>
          </a:p>
        </p:txBody>
      </p:sp>
    </p:spTree>
    <p:extLst>
      <p:ext uri="{BB962C8B-B14F-4D97-AF65-F5344CB8AC3E}">
        <p14:creationId xmlns:p14="http://schemas.microsoft.com/office/powerpoint/2010/main" val="2480856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457200" y="2773680"/>
            <a:ext cx="8229600" cy="2103120"/>
          </a:xfrm>
        </p:spPr>
        <p:txBody>
          <a:bodyPr>
            <a:normAutofit lnSpcReduction="10000"/>
          </a:bodyPr>
          <a:lstStyle/>
          <a:p>
            <a:r>
              <a:rPr lang="en-US" dirty="0" smtClean="0"/>
              <a:t>Applying proposed method to </a:t>
            </a:r>
            <a:r>
              <a:rPr lang="en-US" dirty="0" smtClean="0"/>
              <a:t>non-textual </a:t>
            </a:r>
            <a:r>
              <a:rPr lang="en-US" dirty="0" smtClean="0"/>
              <a:t>data (e.g., sensor streams)</a:t>
            </a:r>
            <a:endParaRPr lang="en-US" dirty="0" smtClean="0"/>
          </a:p>
          <a:p>
            <a:r>
              <a:rPr lang="en-US" dirty="0" smtClean="0"/>
              <a:t>Burst correlations </a:t>
            </a:r>
            <a:r>
              <a:rPr lang="en-US" dirty="0" smtClean="0"/>
              <a:t>between </a:t>
            </a:r>
            <a:r>
              <a:rPr lang="en-US" dirty="0" smtClean="0"/>
              <a:t>entities </a:t>
            </a:r>
            <a:r>
              <a:rPr lang="en-US" dirty="0" smtClean="0"/>
              <a:t>different types of</a:t>
            </a:r>
            <a:r>
              <a:rPr lang="en-US" dirty="0" smtClean="0"/>
              <a:t> </a:t>
            </a:r>
            <a:r>
              <a:rPr lang="en-US" dirty="0" smtClean="0"/>
              <a:t>Web 2.0 data </a:t>
            </a:r>
            <a:r>
              <a:rPr lang="en-US" dirty="0" smtClean="0"/>
              <a:t>(news and tweets, news and blogs, news</a:t>
            </a:r>
            <a:r>
              <a:rPr lang="en-US" dirty="0" smtClean="0"/>
              <a:t> and</a:t>
            </a:r>
            <a:r>
              <a:rPr lang="en-US" dirty="0" smtClean="0"/>
              <a:t> tags, etc.) </a:t>
            </a:r>
            <a:endParaRPr lang="en-US" dirty="0"/>
          </a:p>
        </p:txBody>
      </p:sp>
    </p:spTree>
    <p:extLst>
      <p:ext uri="{BB962C8B-B14F-4D97-AF65-F5344CB8AC3E}">
        <p14:creationId xmlns:p14="http://schemas.microsoft.com/office/powerpoint/2010/main" val="1336394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387925" y="2257301"/>
            <a:ext cx="8229600" cy="2971799"/>
          </a:xfrm>
        </p:spPr>
        <p:txBody>
          <a:bodyPr>
            <a:normAutofit/>
          </a:bodyPr>
          <a:lstStyle/>
          <a:p>
            <a:r>
              <a:rPr lang="en-US" dirty="0" smtClean="0"/>
              <a:t>Web data is generated by a large number of textual streams  (news, blogs, tweets, etc</a:t>
            </a:r>
            <a:r>
              <a:rPr lang="en-US" dirty="0" smtClean="0"/>
              <a:t>.)</a:t>
            </a:r>
          </a:p>
          <a:p>
            <a:r>
              <a:rPr lang="en-US" dirty="0"/>
              <a:t>Bursts of </a:t>
            </a:r>
            <a:r>
              <a:rPr lang="en-US" dirty="0" smtClean="0"/>
              <a:t>entity mentions (</a:t>
            </a:r>
            <a:r>
              <a:rPr lang="en-US" dirty="0"/>
              <a:t>people, locations) correspond to a particular </a:t>
            </a:r>
            <a:r>
              <a:rPr lang="en-US" dirty="0" smtClean="0"/>
              <a:t>event</a:t>
            </a:r>
            <a:endParaRPr lang="en-US" dirty="0" smtClean="0"/>
          </a:p>
          <a:p>
            <a:r>
              <a:rPr lang="en-US" dirty="0" smtClean="0"/>
              <a:t>B</a:t>
            </a:r>
            <a:r>
              <a:rPr lang="en-US" dirty="0" smtClean="0"/>
              <a:t>ursts </a:t>
            </a:r>
            <a:r>
              <a:rPr lang="en-US" dirty="0" smtClean="0"/>
              <a:t>of </a:t>
            </a:r>
            <a:r>
              <a:rPr lang="en-US" dirty="0" smtClean="0"/>
              <a:t>entity mentions</a:t>
            </a:r>
            <a:r>
              <a:rPr lang="en-US" dirty="0" smtClean="0"/>
              <a:t> are </a:t>
            </a:r>
            <a:r>
              <a:rPr lang="en-US" dirty="0" smtClean="0"/>
              <a:t>influenced by </a:t>
            </a:r>
            <a:r>
              <a:rPr lang="en-US" dirty="0" smtClean="0"/>
              <a:t>bursts of other </a:t>
            </a:r>
            <a:r>
              <a:rPr lang="en-US" dirty="0" smtClean="0"/>
              <a:t>entities</a:t>
            </a:r>
            <a:endParaRPr lang="en-US" dirty="0" smtClean="0"/>
          </a:p>
        </p:txBody>
      </p:sp>
      <p:sp>
        <p:nvSpPr>
          <p:cNvPr id="5" name="TextBox 4"/>
          <p:cNvSpPr txBox="1"/>
          <p:nvPr/>
        </p:nvSpPr>
        <p:spPr>
          <a:xfrm>
            <a:off x="416625" y="5370493"/>
            <a:ext cx="8153400" cy="954107"/>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dirty="0">
                <a:solidFill>
                  <a:srgbClr val="FF0000"/>
                </a:solidFill>
              </a:rPr>
              <a:t>Intuition: bursts of semantically related entities </a:t>
            </a:r>
            <a:r>
              <a:rPr lang="en-US" sz="2800" dirty="0" smtClean="0">
                <a:solidFill>
                  <a:srgbClr val="FF0000"/>
                </a:solidFill>
              </a:rPr>
              <a:t>should be</a:t>
            </a:r>
            <a:r>
              <a:rPr lang="en-US" sz="2800" dirty="0" smtClean="0">
                <a:solidFill>
                  <a:srgbClr val="FF0000"/>
                </a:solidFill>
              </a:rPr>
              <a:t> </a:t>
            </a:r>
            <a:r>
              <a:rPr lang="en-US" sz="2800" dirty="0">
                <a:solidFill>
                  <a:srgbClr val="FF0000"/>
                </a:solidFill>
              </a:rPr>
              <a:t>temporally </a:t>
            </a:r>
            <a:r>
              <a:rPr lang="en-US" sz="2800" dirty="0" smtClean="0">
                <a:solidFill>
                  <a:srgbClr val="FF0000"/>
                </a:solidFill>
              </a:rPr>
              <a:t>correlated</a:t>
            </a:r>
            <a:endParaRPr lang="en-US" sz="2800" dirty="0">
              <a:solidFill>
                <a:srgbClr val="FF0000"/>
              </a:solidFill>
            </a:endParaRPr>
          </a:p>
        </p:txBody>
      </p:sp>
    </p:spTree>
    <p:extLst>
      <p:ext uri="{BB962C8B-B14F-4D97-AF65-F5344CB8AC3E}">
        <p14:creationId xmlns:p14="http://schemas.microsoft.com/office/powerpoint/2010/main" val="140313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1143000"/>
          </a:xfrm>
        </p:spPr>
        <p:txBody>
          <a:bodyPr/>
          <a:lstStyle/>
          <a:p>
            <a:r>
              <a:rPr lang="en-US" dirty="0" smtClean="0"/>
              <a:t>Problem definition</a:t>
            </a:r>
            <a:endParaRPr lang="en-US" dirty="0"/>
          </a:p>
        </p:txBody>
      </p:sp>
      <p:sp>
        <p:nvSpPr>
          <p:cNvPr id="11" name="Down Arrow 10"/>
          <p:cNvSpPr/>
          <p:nvPr/>
        </p:nvSpPr>
        <p:spPr>
          <a:xfrm>
            <a:off x="1219200" y="2465295"/>
            <a:ext cx="990600" cy="838200"/>
          </a:xfrm>
          <a:prstGeom prst="downArrow">
            <a:avLst/>
          </a:prstGeom>
          <a:solidFill>
            <a:schemeClr val="tx2">
              <a:lumMod val="40000"/>
              <a:lumOff val="60000"/>
              <a:alpha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2998524" y="2483068"/>
            <a:ext cx="990600" cy="838200"/>
          </a:xfrm>
          <a:prstGeom prst="downArrow">
            <a:avLst/>
          </a:prstGeom>
          <a:solidFill>
            <a:schemeClr val="tx2">
              <a:lumMod val="40000"/>
              <a:lumOff val="60000"/>
              <a:alpha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4797184" y="2478943"/>
            <a:ext cx="990600" cy="838200"/>
          </a:xfrm>
          <a:prstGeom prst="downArrow">
            <a:avLst/>
          </a:prstGeom>
          <a:solidFill>
            <a:schemeClr val="tx2">
              <a:lumMod val="40000"/>
              <a:lumOff val="60000"/>
              <a:alpha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6707872" y="2492591"/>
            <a:ext cx="990600" cy="838200"/>
          </a:xfrm>
          <a:prstGeom prst="downArrow">
            <a:avLst/>
          </a:prstGeom>
          <a:solidFill>
            <a:schemeClr val="tx2">
              <a:lumMod val="40000"/>
              <a:lumOff val="60000"/>
              <a:alpha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p:cNvGrpSpPr/>
          <p:nvPr/>
        </p:nvGrpSpPr>
        <p:grpSpPr>
          <a:xfrm>
            <a:off x="1101929" y="1405778"/>
            <a:ext cx="1280160" cy="1005840"/>
            <a:chOff x="1178255" y="1206680"/>
            <a:chExt cx="1280160" cy="1005840"/>
          </a:xfrm>
        </p:grpSpPr>
        <p:sp>
          <p:nvSpPr>
            <p:cNvPr id="7" name="Flowchart: Multidocument 6"/>
            <p:cNvSpPr>
              <a:spLocks/>
            </p:cNvSpPr>
            <p:nvPr/>
          </p:nvSpPr>
          <p:spPr>
            <a:xfrm>
              <a:off x="1178255" y="1206680"/>
              <a:ext cx="1280160" cy="100584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060" y="1439608"/>
              <a:ext cx="440751" cy="30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7484" y="1784944"/>
              <a:ext cx="446679"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52600" y="1394336"/>
              <a:ext cx="440627" cy="336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66247" y="1752599"/>
              <a:ext cx="4286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2" name="Group 141"/>
          <p:cNvGrpSpPr/>
          <p:nvPr/>
        </p:nvGrpSpPr>
        <p:grpSpPr>
          <a:xfrm>
            <a:off x="2909988" y="1403058"/>
            <a:ext cx="1280160" cy="1005840"/>
            <a:chOff x="1178255" y="1206680"/>
            <a:chExt cx="1280160" cy="1005840"/>
          </a:xfrm>
        </p:grpSpPr>
        <p:sp>
          <p:nvSpPr>
            <p:cNvPr id="143" name="Flowchart: Multidocument 142"/>
            <p:cNvSpPr>
              <a:spLocks/>
            </p:cNvSpPr>
            <p:nvPr/>
          </p:nvSpPr>
          <p:spPr>
            <a:xfrm>
              <a:off x="1178255" y="1206680"/>
              <a:ext cx="1280160" cy="100584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060" y="1439608"/>
              <a:ext cx="440751" cy="30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5"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7484" y="1784944"/>
              <a:ext cx="446679"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6"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52600" y="1394336"/>
              <a:ext cx="440627" cy="336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66247" y="1752599"/>
              <a:ext cx="4286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8" name="Group 147"/>
          <p:cNvGrpSpPr/>
          <p:nvPr/>
        </p:nvGrpSpPr>
        <p:grpSpPr>
          <a:xfrm>
            <a:off x="4718046" y="1403058"/>
            <a:ext cx="1280160" cy="1005840"/>
            <a:chOff x="1178255" y="1206680"/>
            <a:chExt cx="1280160" cy="1005840"/>
          </a:xfrm>
        </p:grpSpPr>
        <p:sp>
          <p:nvSpPr>
            <p:cNvPr id="149" name="Flowchart: Multidocument 148"/>
            <p:cNvSpPr>
              <a:spLocks/>
            </p:cNvSpPr>
            <p:nvPr/>
          </p:nvSpPr>
          <p:spPr>
            <a:xfrm>
              <a:off x="1178255" y="1206680"/>
              <a:ext cx="1280160" cy="100584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060" y="1439608"/>
              <a:ext cx="440751" cy="30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7484" y="1784944"/>
              <a:ext cx="446679"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52600" y="1394336"/>
              <a:ext cx="440627" cy="336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66247" y="1752599"/>
              <a:ext cx="4286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4" name="Group 153"/>
          <p:cNvGrpSpPr/>
          <p:nvPr/>
        </p:nvGrpSpPr>
        <p:grpSpPr>
          <a:xfrm>
            <a:off x="6562086" y="1403784"/>
            <a:ext cx="1280160" cy="1005840"/>
            <a:chOff x="1178255" y="1206680"/>
            <a:chExt cx="1280160" cy="1005840"/>
          </a:xfrm>
        </p:grpSpPr>
        <p:sp>
          <p:nvSpPr>
            <p:cNvPr id="155" name="Flowchart: Multidocument 154"/>
            <p:cNvSpPr>
              <a:spLocks/>
            </p:cNvSpPr>
            <p:nvPr/>
          </p:nvSpPr>
          <p:spPr>
            <a:xfrm>
              <a:off x="1178255" y="1206680"/>
              <a:ext cx="1280160" cy="100584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060" y="1439608"/>
              <a:ext cx="440751" cy="30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7484" y="1784944"/>
              <a:ext cx="446679"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8"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52600" y="1394336"/>
              <a:ext cx="440627" cy="336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66247" y="1752599"/>
              <a:ext cx="4286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 name="Group 2"/>
          <p:cNvGrpSpPr/>
          <p:nvPr/>
        </p:nvGrpSpPr>
        <p:grpSpPr>
          <a:xfrm>
            <a:off x="685800" y="2634016"/>
            <a:ext cx="8164792" cy="2678190"/>
            <a:chOff x="685800" y="2634016"/>
            <a:chExt cx="8164792" cy="2678190"/>
          </a:xfrm>
        </p:grpSpPr>
        <p:cxnSp>
          <p:nvCxnSpPr>
            <p:cNvPr id="16" name="Straight Connector 15"/>
            <p:cNvCxnSpPr/>
            <p:nvPr/>
          </p:nvCxnSpPr>
          <p:spPr>
            <a:xfrm>
              <a:off x="685800" y="4846088"/>
              <a:ext cx="7772400" cy="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8159088" y="4942874"/>
              <a:ext cx="691504" cy="369332"/>
            </a:xfrm>
            <a:prstGeom prst="rect">
              <a:avLst/>
            </a:prstGeom>
            <a:noFill/>
          </p:spPr>
          <p:txBody>
            <a:bodyPr wrap="square" rtlCol="0">
              <a:spAutoFit/>
            </a:bodyPr>
            <a:lstStyle/>
            <a:p>
              <a:r>
                <a:rPr lang="en-US" b="1" dirty="0" smtClean="0"/>
                <a:t>time</a:t>
              </a:r>
              <a:endParaRPr lang="en-US" b="1" dirty="0"/>
            </a:p>
          </p:txBody>
        </p:sp>
        <p:sp>
          <p:nvSpPr>
            <p:cNvPr id="124" name="Rectangle 123"/>
            <p:cNvSpPr/>
            <p:nvPr/>
          </p:nvSpPr>
          <p:spPr>
            <a:xfrm>
              <a:off x="4203512" y="2922896"/>
              <a:ext cx="228600" cy="192024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4423970" y="3469944"/>
              <a:ext cx="228600" cy="137160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652245" y="3569829"/>
              <a:ext cx="228600" cy="128016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5118398" y="3657260"/>
              <a:ext cx="228600" cy="1184284"/>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6911397" y="4483744"/>
              <a:ext cx="228600" cy="36576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346998" y="3752224"/>
              <a:ext cx="228600" cy="109728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3747448" y="4567224"/>
              <a:ext cx="228600" cy="27432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6685250" y="3935104"/>
              <a:ext cx="228600" cy="91440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2604448" y="4024952"/>
              <a:ext cx="228600" cy="82296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2833048" y="4114800"/>
              <a:ext cx="228600" cy="73152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1694024" y="4567224"/>
              <a:ext cx="228600" cy="27432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1244723" y="4661848"/>
              <a:ext cx="228600" cy="18288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1919054" y="4756291"/>
              <a:ext cx="228600" cy="9144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6456650" y="3833381"/>
              <a:ext cx="228600" cy="100584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2378120" y="4298592"/>
              <a:ext cx="228600" cy="54864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1469911" y="4390032"/>
              <a:ext cx="228600" cy="45720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4884760" y="3935104"/>
              <a:ext cx="228600" cy="91440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5576391" y="4292904"/>
              <a:ext cx="207818" cy="54864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3057706" y="4024952"/>
              <a:ext cx="228600" cy="82296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extBox 208"/>
            <p:cNvSpPr txBox="1"/>
            <p:nvPr/>
          </p:nvSpPr>
          <p:spPr>
            <a:xfrm>
              <a:off x="4372968" y="4855192"/>
              <a:ext cx="400336" cy="338554"/>
            </a:xfrm>
            <a:prstGeom prst="rect">
              <a:avLst/>
            </a:prstGeom>
            <a:noFill/>
          </p:spPr>
          <p:txBody>
            <a:bodyPr wrap="square" rtlCol="0">
              <a:spAutoFit/>
            </a:bodyPr>
            <a:lstStyle/>
            <a:p>
              <a:r>
                <a:rPr lang="en-US" sz="1600" b="1" dirty="0" smtClean="0"/>
                <a:t>13</a:t>
              </a:r>
              <a:endParaRPr lang="en-US" sz="1600" b="1" dirty="0"/>
            </a:p>
          </p:txBody>
        </p:sp>
        <p:sp>
          <p:nvSpPr>
            <p:cNvPr id="213" name="TextBox 212"/>
            <p:cNvSpPr txBox="1"/>
            <p:nvPr/>
          </p:nvSpPr>
          <p:spPr>
            <a:xfrm>
              <a:off x="1211240" y="4369926"/>
              <a:ext cx="263856" cy="338554"/>
            </a:xfrm>
            <a:prstGeom prst="rect">
              <a:avLst/>
            </a:prstGeom>
            <a:noFill/>
          </p:spPr>
          <p:txBody>
            <a:bodyPr wrap="square" rtlCol="0">
              <a:spAutoFit/>
            </a:bodyPr>
            <a:lstStyle/>
            <a:p>
              <a:r>
                <a:rPr lang="en-US" sz="1600" b="1" dirty="0" smtClean="0"/>
                <a:t>2</a:t>
              </a:r>
              <a:endParaRPr lang="en-US" sz="1600" b="1" dirty="0"/>
            </a:p>
          </p:txBody>
        </p:sp>
        <p:sp>
          <p:nvSpPr>
            <p:cNvPr id="214" name="TextBox 213"/>
            <p:cNvSpPr txBox="1"/>
            <p:nvPr/>
          </p:nvSpPr>
          <p:spPr>
            <a:xfrm>
              <a:off x="1434152" y="4108342"/>
              <a:ext cx="263856" cy="338554"/>
            </a:xfrm>
            <a:prstGeom prst="rect">
              <a:avLst/>
            </a:prstGeom>
            <a:noFill/>
          </p:spPr>
          <p:txBody>
            <a:bodyPr wrap="square" rtlCol="0">
              <a:spAutoFit/>
            </a:bodyPr>
            <a:lstStyle/>
            <a:p>
              <a:r>
                <a:rPr lang="en-US" sz="1600" b="1" dirty="0"/>
                <a:t>5</a:t>
              </a:r>
            </a:p>
          </p:txBody>
        </p:sp>
        <p:sp>
          <p:nvSpPr>
            <p:cNvPr id="215" name="TextBox 214"/>
            <p:cNvSpPr txBox="1"/>
            <p:nvPr/>
          </p:nvSpPr>
          <p:spPr>
            <a:xfrm>
              <a:off x="1662752" y="4266430"/>
              <a:ext cx="263856" cy="338554"/>
            </a:xfrm>
            <a:prstGeom prst="rect">
              <a:avLst/>
            </a:prstGeom>
            <a:noFill/>
          </p:spPr>
          <p:txBody>
            <a:bodyPr wrap="square" rtlCol="0">
              <a:spAutoFit/>
            </a:bodyPr>
            <a:lstStyle/>
            <a:p>
              <a:r>
                <a:rPr lang="en-US" sz="1600" b="1" dirty="0" smtClean="0"/>
                <a:t>3</a:t>
              </a:r>
              <a:endParaRPr lang="en-US" sz="1600" b="1" dirty="0"/>
            </a:p>
          </p:txBody>
        </p:sp>
        <p:sp>
          <p:nvSpPr>
            <p:cNvPr id="216" name="TextBox 215"/>
            <p:cNvSpPr txBox="1"/>
            <p:nvPr/>
          </p:nvSpPr>
          <p:spPr>
            <a:xfrm>
              <a:off x="1885664" y="4467734"/>
              <a:ext cx="263856" cy="338554"/>
            </a:xfrm>
            <a:prstGeom prst="rect">
              <a:avLst/>
            </a:prstGeom>
            <a:noFill/>
          </p:spPr>
          <p:txBody>
            <a:bodyPr wrap="square" rtlCol="0">
              <a:spAutoFit/>
            </a:bodyPr>
            <a:lstStyle/>
            <a:p>
              <a:r>
                <a:rPr lang="en-US" sz="1600" b="1" dirty="0" smtClean="0"/>
                <a:t>1</a:t>
              </a:r>
              <a:endParaRPr lang="en-US" sz="1600" b="1" dirty="0"/>
            </a:p>
          </p:txBody>
        </p:sp>
        <p:sp>
          <p:nvSpPr>
            <p:cNvPr id="217" name="Rectangle 216"/>
            <p:cNvSpPr/>
            <p:nvPr/>
          </p:nvSpPr>
          <p:spPr>
            <a:xfrm>
              <a:off x="2141560" y="4481472"/>
              <a:ext cx="228600" cy="36576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TextBox 217"/>
            <p:cNvSpPr txBox="1"/>
            <p:nvPr/>
          </p:nvSpPr>
          <p:spPr>
            <a:xfrm>
              <a:off x="2111992" y="4170894"/>
              <a:ext cx="263856" cy="338554"/>
            </a:xfrm>
            <a:prstGeom prst="rect">
              <a:avLst/>
            </a:prstGeom>
            <a:noFill/>
          </p:spPr>
          <p:txBody>
            <a:bodyPr wrap="square" rtlCol="0">
              <a:spAutoFit/>
            </a:bodyPr>
            <a:lstStyle/>
            <a:p>
              <a:r>
                <a:rPr lang="en-US" sz="1600" b="1" dirty="0" smtClean="0"/>
                <a:t>4</a:t>
              </a:r>
              <a:endParaRPr lang="en-US" sz="1600" b="1" dirty="0"/>
            </a:p>
          </p:txBody>
        </p:sp>
        <p:sp>
          <p:nvSpPr>
            <p:cNvPr id="219" name="TextBox 218"/>
            <p:cNvSpPr txBox="1"/>
            <p:nvPr/>
          </p:nvSpPr>
          <p:spPr>
            <a:xfrm>
              <a:off x="2340592" y="3983238"/>
              <a:ext cx="263856" cy="338554"/>
            </a:xfrm>
            <a:prstGeom prst="rect">
              <a:avLst/>
            </a:prstGeom>
            <a:noFill/>
          </p:spPr>
          <p:txBody>
            <a:bodyPr wrap="square" rtlCol="0">
              <a:spAutoFit/>
            </a:bodyPr>
            <a:lstStyle/>
            <a:p>
              <a:r>
                <a:rPr lang="en-US" sz="1600" b="1" dirty="0" smtClean="0"/>
                <a:t>6</a:t>
              </a:r>
              <a:endParaRPr lang="en-US" sz="1600" b="1" dirty="0"/>
            </a:p>
          </p:txBody>
        </p:sp>
        <p:sp>
          <p:nvSpPr>
            <p:cNvPr id="220" name="TextBox 219"/>
            <p:cNvSpPr txBox="1"/>
            <p:nvPr/>
          </p:nvSpPr>
          <p:spPr>
            <a:xfrm>
              <a:off x="2569192" y="3720152"/>
              <a:ext cx="263856" cy="338554"/>
            </a:xfrm>
            <a:prstGeom prst="rect">
              <a:avLst/>
            </a:prstGeom>
            <a:noFill/>
          </p:spPr>
          <p:txBody>
            <a:bodyPr wrap="square" rtlCol="0">
              <a:spAutoFit/>
            </a:bodyPr>
            <a:lstStyle/>
            <a:p>
              <a:r>
                <a:rPr lang="en-US" sz="1600" b="1" dirty="0"/>
                <a:t>9</a:t>
              </a:r>
            </a:p>
          </p:txBody>
        </p:sp>
        <p:sp>
          <p:nvSpPr>
            <p:cNvPr id="221" name="TextBox 220"/>
            <p:cNvSpPr txBox="1"/>
            <p:nvPr/>
          </p:nvSpPr>
          <p:spPr>
            <a:xfrm>
              <a:off x="2811440" y="3796352"/>
              <a:ext cx="263856" cy="338554"/>
            </a:xfrm>
            <a:prstGeom prst="rect">
              <a:avLst/>
            </a:prstGeom>
            <a:noFill/>
          </p:spPr>
          <p:txBody>
            <a:bodyPr wrap="square" rtlCol="0">
              <a:spAutoFit/>
            </a:bodyPr>
            <a:lstStyle/>
            <a:p>
              <a:r>
                <a:rPr lang="en-US" sz="1600" b="1" dirty="0"/>
                <a:t>8</a:t>
              </a:r>
            </a:p>
          </p:txBody>
        </p:sp>
        <p:sp>
          <p:nvSpPr>
            <p:cNvPr id="222" name="Rectangle 221"/>
            <p:cNvSpPr/>
            <p:nvPr/>
          </p:nvSpPr>
          <p:spPr>
            <a:xfrm>
              <a:off x="3290248" y="4292904"/>
              <a:ext cx="228600" cy="54864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TextBox 222"/>
            <p:cNvSpPr txBox="1"/>
            <p:nvPr/>
          </p:nvSpPr>
          <p:spPr>
            <a:xfrm>
              <a:off x="3714464" y="4263971"/>
              <a:ext cx="263856" cy="338554"/>
            </a:xfrm>
            <a:prstGeom prst="rect">
              <a:avLst/>
            </a:prstGeom>
            <a:noFill/>
          </p:spPr>
          <p:txBody>
            <a:bodyPr wrap="square" rtlCol="0">
              <a:spAutoFit/>
            </a:bodyPr>
            <a:lstStyle/>
            <a:p>
              <a:r>
                <a:rPr lang="en-US" sz="1600" b="1" dirty="0"/>
                <a:t>3</a:t>
              </a:r>
            </a:p>
          </p:txBody>
        </p:sp>
        <p:sp>
          <p:nvSpPr>
            <p:cNvPr id="224" name="Rectangle 223"/>
            <p:cNvSpPr/>
            <p:nvPr/>
          </p:nvSpPr>
          <p:spPr>
            <a:xfrm>
              <a:off x="3976048" y="4658664"/>
              <a:ext cx="228600" cy="18288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p:cNvSpPr/>
            <p:nvPr/>
          </p:nvSpPr>
          <p:spPr>
            <a:xfrm>
              <a:off x="3518848" y="4755792"/>
              <a:ext cx="228600" cy="9144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extBox 225"/>
            <p:cNvSpPr txBox="1"/>
            <p:nvPr/>
          </p:nvSpPr>
          <p:spPr>
            <a:xfrm>
              <a:off x="3048000" y="3727342"/>
              <a:ext cx="263856" cy="338554"/>
            </a:xfrm>
            <a:prstGeom prst="rect">
              <a:avLst/>
            </a:prstGeom>
            <a:noFill/>
          </p:spPr>
          <p:txBody>
            <a:bodyPr wrap="square" rtlCol="0">
              <a:spAutoFit/>
            </a:bodyPr>
            <a:lstStyle/>
            <a:p>
              <a:r>
                <a:rPr lang="en-US" sz="1600" b="1" dirty="0" smtClean="0"/>
                <a:t>9</a:t>
              </a:r>
              <a:endParaRPr lang="en-US" sz="1600" b="1" dirty="0"/>
            </a:p>
          </p:txBody>
        </p:sp>
        <p:sp>
          <p:nvSpPr>
            <p:cNvPr id="227" name="TextBox 226"/>
            <p:cNvSpPr txBox="1"/>
            <p:nvPr/>
          </p:nvSpPr>
          <p:spPr>
            <a:xfrm>
              <a:off x="3268640" y="3996886"/>
              <a:ext cx="263856" cy="338554"/>
            </a:xfrm>
            <a:prstGeom prst="rect">
              <a:avLst/>
            </a:prstGeom>
            <a:noFill/>
          </p:spPr>
          <p:txBody>
            <a:bodyPr wrap="square" rtlCol="0">
              <a:spAutoFit/>
            </a:bodyPr>
            <a:lstStyle/>
            <a:p>
              <a:r>
                <a:rPr lang="en-US" sz="1600" b="1" dirty="0" smtClean="0"/>
                <a:t>6</a:t>
              </a:r>
              <a:endParaRPr lang="en-US" sz="1600" b="1" dirty="0"/>
            </a:p>
          </p:txBody>
        </p:sp>
        <p:sp>
          <p:nvSpPr>
            <p:cNvPr id="228" name="TextBox 227"/>
            <p:cNvSpPr txBox="1"/>
            <p:nvPr/>
          </p:nvSpPr>
          <p:spPr>
            <a:xfrm>
              <a:off x="3948752" y="4336942"/>
              <a:ext cx="263856" cy="338554"/>
            </a:xfrm>
            <a:prstGeom prst="rect">
              <a:avLst/>
            </a:prstGeom>
            <a:noFill/>
          </p:spPr>
          <p:txBody>
            <a:bodyPr wrap="square" rtlCol="0">
              <a:spAutoFit/>
            </a:bodyPr>
            <a:lstStyle/>
            <a:p>
              <a:r>
                <a:rPr lang="en-US" sz="1600" b="1" dirty="0" smtClean="0"/>
                <a:t>2</a:t>
              </a:r>
              <a:endParaRPr lang="en-US" sz="1600" b="1" dirty="0"/>
            </a:p>
          </p:txBody>
        </p:sp>
        <p:sp>
          <p:nvSpPr>
            <p:cNvPr id="230" name="TextBox 229"/>
            <p:cNvSpPr txBox="1"/>
            <p:nvPr/>
          </p:nvSpPr>
          <p:spPr>
            <a:xfrm>
              <a:off x="3497240" y="4450686"/>
              <a:ext cx="263856" cy="338554"/>
            </a:xfrm>
            <a:prstGeom prst="rect">
              <a:avLst/>
            </a:prstGeom>
            <a:noFill/>
          </p:spPr>
          <p:txBody>
            <a:bodyPr wrap="square" rtlCol="0">
              <a:spAutoFit/>
            </a:bodyPr>
            <a:lstStyle/>
            <a:p>
              <a:r>
                <a:rPr lang="en-US" sz="1600" b="1" dirty="0"/>
                <a:t>1</a:t>
              </a:r>
            </a:p>
          </p:txBody>
        </p:sp>
        <p:sp>
          <p:nvSpPr>
            <p:cNvPr id="231" name="TextBox 230"/>
            <p:cNvSpPr txBox="1"/>
            <p:nvPr/>
          </p:nvSpPr>
          <p:spPr>
            <a:xfrm>
              <a:off x="4121586" y="2634016"/>
              <a:ext cx="450414" cy="338554"/>
            </a:xfrm>
            <a:prstGeom prst="rect">
              <a:avLst/>
            </a:prstGeom>
            <a:noFill/>
          </p:spPr>
          <p:txBody>
            <a:bodyPr wrap="square" rtlCol="0">
              <a:spAutoFit/>
            </a:bodyPr>
            <a:lstStyle/>
            <a:p>
              <a:r>
                <a:rPr lang="en-US" sz="1600" b="1" dirty="0" smtClean="0"/>
                <a:t>21</a:t>
              </a:r>
              <a:endParaRPr lang="en-US" sz="1600" b="1" dirty="0"/>
            </a:p>
          </p:txBody>
        </p:sp>
        <p:sp>
          <p:nvSpPr>
            <p:cNvPr id="232" name="TextBox 231"/>
            <p:cNvSpPr txBox="1"/>
            <p:nvPr/>
          </p:nvSpPr>
          <p:spPr>
            <a:xfrm>
              <a:off x="4357048" y="3166646"/>
              <a:ext cx="450414" cy="338554"/>
            </a:xfrm>
            <a:prstGeom prst="rect">
              <a:avLst/>
            </a:prstGeom>
            <a:noFill/>
          </p:spPr>
          <p:txBody>
            <a:bodyPr wrap="square" rtlCol="0">
              <a:spAutoFit/>
            </a:bodyPr>
            <a:lstStyle/>
            <a:p>
              <a:r>
                <a:rPr lang="en-US" sz="1600" b="1" dirty="0" smtClean="0"/>
                <a:t>15</a:t>
              </a:r>
              <a:endParaRPr lang="en-US" sz="1600" b="1" dirty="0"/>
            </a:p>
          </p:txBody>
        </p:sp>
        <p:sp>
          <p:nvSpPr>
            <p:cNvPr id="233" name="TextBox 232"/>
            <p:cNvSpPr txBox="1"/>
            <p:nvPr/>
          </p:nvSpPr>
          <p:spPr>
            <a:xfrm>
              <a:off x="4587920" y="3263120"/>
              <a:ext cx="450414" cy="338554"/>
            </a:xfrm>
            <a:prstGeom prst="rect">
              <a:avLst/>
            </a:prstGeom>
            <a:noFill/>
          </p:spPr>
          <p:txBody>
            <a:bodyPr wrap="square" rtlCol="0">
              <a:spAutoFit/>
            </a:bodyPr>
            <a:lstStyle/>
            <a:p>
              <a:r>
                <a:rPr lang="en-US" sz="1600" b="1" dirty="0" smtClean="0"/>
                <a:t>14</a:t>
              </a:r>
              <a:endParaRPr lang="en-US" sz="1600" b="1" dirty="0"/>
            </a:p>
          </p:txBody>
        </p:sp>
        <p:sp>
          <p:nvSpPr>
            <p:cNvPr id="234" name="TextBox 233"/>
            <p:cNvSpPr txBox="1"/>
            <p:nvPr/>
          </p:nvSpPr>
          <p:spPr>
            <a:xfrm>
              <a:off x="4807386" y="3623708"/>
              <a:ext cx="450414" cy="338554"/>
            </a:xfrm>
            <a:prstGeom prst="rect">
              <a:avLst/>
            </a:prstGeom>
            <a:noFill/>
          </p:spPr>
          <p:txBody>
            <a:bodyPr wrap="square" rtlCol="0">
              <a:spAutoFit/>
            </a:bodyPr>
            <a:lstStyle/>
            <a:p>
              <a:r>
                <a:rPr lang="en-US" sz="1600" b="1" dirty="0" smtClean="0"/>
                <a:t>10</a:t>
              </a:r>
              <a:endParaRPr lang="en-US" sz="1600" b="1" dirty="0"/>
            </a:p>
          </p:txBody>
        </p:sp>
        <p:sp>
          <p:nvSpPr>
            <p:cNvPr id="235" name="TextBox 234"/>
            <p:cNvSpPr txBox="1"/>
            <p:nvPr/>
          </p:nvSpPr>
          <p:spPr>
            <a:xfrm>
              <a:off x="5042848" y="3339152"/>
              <a:ext cx="450414" cy="338554"/>
            </a:xfrm>
            <a:prstGeom prst="rect">
              <a:avLst/>
            </a:prstGeom>
            <a:noFill/>
          </p:spPr>
          <p:txBody>
            <a:bodyPr wrap="square" rtlCol="0">
              <a:spAutoFit/>
            </a:bodyPr>
            <a:lstStyle/>
            <a:p>
              <a:r>
                <a:rPr lang="en-US" sz="1600" b="1" dirty="0" smtClean="0"/>
                <a:t>13</a:t>
              </a:r>
              <a:endParaRPr lang="en-US" sz="1600" b="1" dirty="0"/>
            </a:p>
          </p:txBody>
        </p:sp>
        <p:sp>
          <p:nvSpPr>
            <p:cNvPr id="236" name="TextBox 235"/>
            <p:cNvSpPr txBox="1"/>
            <p:nvPr/>
          </p:nvSpPr>
          <p:spPr>
            <a:xfrm>
              <a:off x="5271448" y="3460303"/>
              <a:ext cx="450414" cy="338554"/>
            </a:xfrm>
            <a:prstGeom prst="rect">
              <a:avLst/>
            </a:prstGeom>
            <a:noFill/>
          </p:spPr>
          <p:txBody>
            <a:bodyPr wrap="square" rtlCol="0">
              <a:spAutoFit/>
            </a:bodyPr>
            <a:lstStyle/>
            <a:p>
              <a:r>
                <a:rPr lang="en-US" sz="1600" b="1" dirty="0" smtClean="0"/>
                <a:t>12</a:t>
              </a:r>
              <a:endParaRPr lang="en-US" sz="1600" b="1" dirty="0"/>
            </a:p>
          </p:txBody>
        </p:sp>
        <p:sp>
          <p:nvSpPr>
            <p:cNvPr id="237" name="TextBox 236"/>
            <p:cNvSpPr txBox="1"/>
            <p:nvPr/>
          </p:nvSpPr>
          <p:spPr>
            <a:xfrm>
              <a:off x="5540992" y="3989696"/>
              <a:ext cx="263856" cy="338554"/>
            </a:xfrm>
            <a:prstGeom prst="rect">
              <a:avLst/>
            </a:prstGeom>
            <a:noFill/>
          </p:spPr>
          <p:txBody>
            <a:bodyPr wrap="square" rtlCol="0">
              <a:spAutoFit/>
            </a:bodyPr>
            <a:lstStyle/>
            <a:p>
              <a:r>
                <a:rPr lang="en-US" sz="1600" b="1" dirty="0" smtClean="0"/>
                <a:t>6</a:t>
              </a:r>
              <a:endParaRPr lang="en-US" sz="1600" b="1" dirty="0"/>
            </a:p>
          </p:txBody>
        </p:sp>
        <p:sp>
          <p:nvSpPr>
            <p:cNvPr id="238" name="TextBox 237"/>
            <p:cNvSpPr txBox="1"/>
            <p:nvPr/>
          </p:nvSpPr>
          <p:spPr>
            <a:xfrm>
              <a:off x="6398625" y="3545374"/>
              <a:ext cx="402512" cy="338554"/>
            </a:xfrm>
            <a:prstGeom prst="rect">
              <a:avLst/>
            </a:prstGeom>
            <a:noFill/>
          </p:spPr>
          <p:txBody>
            <a:bodyPr wrap="square" rtlCol="0">
              <a:spAutoFit/>
            </a:bodyPr>
            <a:lstStyle/>
            <a:p>
              <a:r>
                <a:rPr lang="en-US" sz="1600" b="1" dirty="0" smtClean="0"/>
                <a:t>11</a:t>
              </a:r>
              <a:endParaRPr lang="en-US" sz="1600" b="1" dirty="0"/>
            </a:p>
          </p:txBody>
        </p:sp>
        <p:sp>
          <p:nvSpPr>
            <p:cNvPr id="239" name="TextBox 238"/>
            <p:cNvSpPr txBox="1"/>
            <p:nvPr/>
          </p:nvSpPr>
          <p:spPr>
            <a:xfrm>
              <a:off x="6643048" y="3637494"/>
              <a:ext cx="472174" cy="338554"/>
            </a:xfrm>
            <a:prstGeom prst="rect">
              <a:avLst/>
            </a:prstGeom>
            <a:noFill/>
          </p:spPr>
          <p:txBody>
            <a:bodyPr wrap="square" rtlCol="0">
              <a:spAutoFit/>
            </a:bodyPr>
            <a:lstStyle/>
            <a:p>
              <a:r>
                <a:rPr lang="en-US" sz="1600" b="1" dirty="0" smtClean="0"/>
                <a:t>10</a:t>
              </a:r>
              <a:endParaRPr lang="en-US" sz="1600" b="1" dirty="0"/>
            </a:p>
          </p:txBody>
        </p:sp>
        <p:sp>
          <p:nvSpPr>
            <p:cNvPr id="240" name="TextBox 239"/>
            <p:cNvSpPr txBox="1"/>
            <p:nvPr/>
          </p:nvSpPr>
          <p:spPr>
            <a:xfrm>
              <a:off x="6892082" y="4165206"/>
              <a:ext cx="332590" cy="338554"/>
            </a:xfrm>
            <a:prstGeom prst="rect">
              <a:avLst/>
            </a:prstGeom>
            <a:noFill/>
          </p:spPr>
          <p:txBody>
            <a:bodyPr wrap="square" rtlCol="0">
              <a:spAutoFit/>
            </a:bodyPr>
            <a:lstStyle/>
            <a:p>
              <a:r>
                <a:rPr lang="en-US" sz="1600" b="1" dirty="0" smtClean="0"/>
                <a:t>4</a:t>
              </a:r>
              <a:endParaRPr lang="en-US" sz="1600" b="1" dirty="0"/>
            </a:p>
          </p:txBody>
        </p:sp>
        <p:sp>
          <p:nvSpPr>
            <p:cNvPr id="241" name="Rectangle 240"/>
            <p:cNvSpPr/>
            <p:nvPr/>
          </p:nvSpPr>
          <p:spPr>
            <a:xfrm>
              <a:off x="5779325" y="4384344"/>
              <a:ext cx="228600" cy="45720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p:cNvSpPr txBox="1"/>
            <p:nvPr/>
          </p:nvSpPr>
          <p:spPr>
            <a:xfrm>
              <a:off x="5763904" y="4093192"/>
              <a:ext cx="263856" cy="338554"/>
            </a:xfrm>
            <a:prstGeom prst="rect">
              <a:avLst/>
            </a:prstGeom>
            <a:noFill/>
          </p:spPr>
          <p:txBody>
            <a:bodyPr wrap="square" rtlCol="0">
              <a:spAutoFit/>
            </a:bodyPr>
            <a:lstStyle/>
            <a:p>
              <a:r>
                <a:rPr lang="en-US" sz="1600" b="1" dirty="0"/>
                <a:t>5</a:t>
              </a:r>
            </a:p>
          </p:txBody>
        </p:sp>
        <p:sp>
          <p:nvSpPr>
            <p:cNvPr id="243" name="Rectangle 242"/>
            <p:cNvSpPr/>
            <p:nvPr/>
          </p:nvSpPr>
          <p:spPr>
            <a:xfrm>
              <a:off x="6007925" y="4201464"/>
              <a:ext cx="228600" cy="64008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p:cNvSpPr txBox="1"/>
            <p:nvPr/>
          </p:nvSpPr>
          <p:spPr>
            <a:xfrm>
              <a:off x="6006152" y="3891888"/>
              <a:ext cx="263856" cy="338554"/>
            </a:xfrm>
            <a:prstGeom prst="rect">
              <a:avLst/>
            </a:prstGeom>
            <a:noFill/>
          </p:spPr>
          <p:txBody>
            <a:bodyPr wrap="square" rtlCol="0">
              <a:spAutoFit/>
            </a:bodyPr>
            <a:lstStyle/>
            <a:p>
              <a:r>
                <a:rPr lang="en-US" sz="1600" b="1" dirty="0" smtClean="0"/>
                <a:t>7</a:t>
              </a:r>
              <a:endParaRPr lang="en-US" sz="1600" b="1" dirty="0"/>
            </a:p>
          </p:txBody>
        </p:sp>
        <p:sp>
          <p:nvSpPr>
            <p:cNvPr id="245" name="Rectangle 244"/>
            <p:cNvSpPr/>
            <p:nvPr/>
          </p:nvSpPr>
          <p:spPr>
            <a:xfrm>
              <a:off x="6236525" y="4114800"/>
              <a:ext cx="228600" cy="73152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TextBox 245"/>
            <p:cNvSpPr txBox="1"/>
            <p:nvPr/>
          </p:nvSpPr>
          <p:spPr>
            <a:xfrm>
              <a:off x="6213144" y="3809230"/>
              <a:ext cx="263856" cy="338554"/>
            </a:xfrm>
            <a:prstGeom prst="rect">
              <a:avLst/>
            </a:prstGeom>
            <a:noFill/>
          </p:spPr>
          <p:txBody>
            <a:bodyPr wrap="square" rtlCol="0">
              <a:spAutoFit/>
            </a:bodyPr>
            <a:lstStyle/>
            <a:p>
              <a:r>
                <a:rPr lang="en-US" sz="1600" b="1" dirty="0" smtClean="0"/>
                <a:t>8</a:t>
              </a:r>
              <a:endParaRPr lang="en-US" sz="1600" b="1" dirty="0"/>
            </a:p>
          </p:txBody>
        </p:sp>
        <p:sp>
          <p:nvSpPr>
            <p:cNvPr id="247" name="Rectangle 246"/>
            <p:cNvSpPr/>
            <p:nvPr/>
          </p:nvSpPr>
          <p:spPr>
            <a:xfrm>
              <a:off x="7136206" y="4385527"/>
              <a:ext cx="228600" cy="45720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TextBox 247"/>
            <p:cNvSpPr txBox="1"/>
            <p:nvPr/>
          </p:nvSpPr>
          <p:spPr>
            <a:xfrm>
              <a:off x="7121856" y="4073856"/>
              <a:ext cx="263856" cy="338554"/>
            </a:xfrm>
            <a:prstGeom prst="rect">
              <a:avLst/>
            </a:prstGeom>
            <a:noFill/>
          </p:spPr>
          <p:txBody>
            <a:bodyPr wrap="square" rtlCol="0">
              <a:spAutoFit/>
            </a:bodyPr>
            <a:lstStyle/>
            <a:p>
              <a:r>
                <a:rPr lang="en-US" sz="1600" b="1" dirty="0"/>
                <a:t>5</a:t>
              </a:r>
            </a:p>
          </p:txBody>
        </p:sp>
        <p:sp>
          <p:nvSpPr>
            <p:cNvPr id="249" name="Rectangle 248"/>
            <p:cNvSpPr/>
            <p:nvPr/>
          </p:nvSpPr>
          <p:spPr>
            <a:xfrm>
              <a:off x="1022310" y="4482152"/>
              <a:ext cx="228600" cy="36576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TextBox 249"/>
            <p:cNvSpPr txBox="1"/>
            <p:nvPr/>
          </p:nvSpPr>
          <p:spPr>
            <a:xfrm>
              <a:off x="965576" y="4191000"/>
              <a:ext cx="263856" cy="338554"/>
            </a:xfrm>
            <a:prstGeom prst="rect">
              <a:avLst/>
            </a:prstGeom>
            <a:noFill/>
          </p:spPr>
          <p:txBody>
            <a:bodyPr wrap="square" rtlCol="0">
              <a:spAutoFit/>
            </a:bodyPr>
            <a:lstStyle/>
            <a:p>
              <a:r>
                <a:rPr lang="en-US" sz="1600" b="1" dirty="0" smtClean="0"/>
                <a:t>4</a:t>
              </a:r>
              <a:endParaRPr lang="en-US" sz="1600" b="1" dirty="0"/>
            </a:p>
          </p:txBody>
        </p:sp>
        <p:sp>
          <p:nvSpPr>
            <p:cNvPr id="251" name="Rectangle 250"/>
            <p:cNvSpPr/>
            <p:nvPr/>
          </p:nvSpPr>
          <p:spPr>
            <a:xfrm>
              <a:off x="7594477" y="4658664"/>
              <a:ext cx="228600" cy="18288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p:cNvSpPr/>
            <p:nvPr/>
          </p:nvSpPr>
          <p:spPr>
            <a:xfrm>
              <a:off x="7365877" y="4572000"/>
              <a:ext cx="228600" cy="27432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TextBox 253"/>
            <p:cNvSpPr txBox="1"/>
            <p:nvPr/>
          </p:nvSpPr>
          <p:spPr>
            <a:xfrm>
              <a:off x="7356144" y="4261512"/>
              <a:ext cx="263856" cy="338554"/>
            </a:xfrm>
            <a:prstGeom prst="rect">
              <a:avLst/>
            </a:prstGeom>
            <a:noFill/>
          </p:spPr>
          <p:txBody>
            <a:bodyPr wrap="square" rtlCol="0">
              <a:spAutoFit/>
            </a:bodyPr>
            <a:lstStyle/>
            <a:p>
              <a:r>
                <a:rPr lang="en-US" sz="1600" b="1" dirty="0" smtClean="0"/>
                <a:t>3</a:t>
              </a:r>
              <a:endParaRPr lang="en-US" sz="1600" b="1" dirty="0"/>
            </a:p>
          </p:txBody>
        </p:sp>
        <p:sp>
          <p:nvSpPr>
            <p:cNvPr id="258" name="TextBox 257"/>
            <p:cNvSpPr txBox="1"/>
            <p:nvPr/>
          </p:nvSpPr>
          <p:spPr>
            <a:xfrm>
              <a:off x="7584744" y="4359507"/>
              <a:ext cx="263856" cy="338554"/>
            </a:xfrm>
            <a:prstGeom prst="rect">
              <a:avLst/>
            </a:prstGeom>
            <a:noFill/>
          </p:spPr>
          <p:txBody>
            <a:bodyPr wrap="square" rtlCol="0">
              <a:spAutoFit/>
            </a:bodyPr>
            <a:lstStyle/>
            <a:p>
              <a:r>
                <a:rPr lang="en-US" sz="1600" b="1" dirty="0" smtClean="0"/>
                <a:t>2</a:t>
              </a:r>
              <a:endParaRPr lang="en-US" sz="1600" b="1" dirty="0"/>
            </a:p>
          </p:txBody>
        </p:sp>
        <p:cxnSp>
          <p:nvCxnSpPr>
            <p:cNvPr id="269" name="Straight Connector 268"/>
            <p:cNvCxnSpPr/>
            <p:nvPr/>
          </p:nvCxnSpPr>
          <p:spPr>
            <a:xfrm flipV="1">
              <a:off x="1927736" y="474624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1026225" y="474624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V="1">
              <a:off x="1242451" y="474624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flipV="1">
              <a:off x="1477238" y="474851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flipV="1">
              <a:off x="1699651" y="475192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2139288" y="474305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V="1">
              <a:off x="2370160" y="474532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flipV="1">
              <a:off x="2610136" y="474624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2833048" y="474624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flipV="1">
              <a:off x="3053688" y="474851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flipV="1">
              <a:off x="3290248" y="474624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flipV="1">
              <a:off x="3512661" y="474851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flipV="1">
              <a:off x="3757680" y="474624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flipV="1">
              <a:off x="3978819" y="474851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4203512" y="475101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4433248" y="475647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4649973" y="474736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flipV="1">
              <a:off x="4885888" y="475420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flipV="1">
              <a:off x="5115632" y="474624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V="1">
              <a:off x="5345360" y="475647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flipV="1">
              <a:off x="5581920" y="474736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flipV="1">
              <a:off x="5779309" y="475420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flipV="1">
              <a:off x="6011840" y="474509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V="1">
              <a:off x="6238781" y="474964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flipV="1">
              <a:off x="6463482" y="475420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flipV="1">
              <a:off x="6680207" y="474509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flipV="1">
              <a:off x="6907034" y="474964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flipV="1">
              <a:off x="7364218" y="475418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flipV="1">
              <a:off x="7597232" y="474508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flipV="1">
              <a:off x="7141322" y="475307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flipV="1">
              <a:off x="7826992" y="475307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Rectangle 89"/>
                <p:cNvSpPr/>
                <p:nvPr/>
              </p:nvSpPr>
              <p:spPr>
                <a:xfrm>
                  <a:off x="810904" y="4861172"/>
                  <a:ext cx="43146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𝑡</m:t>
                            </m:r>
                          </m:e>
                          <m:sub>
                            <m:r>
                              <a:rPr lang="en-US" i="1">
                                <a:latin typeface="Cambria Math"/>
                              </a:rPr>
                              <m:t>0</m:t>
                            </m:r>
                          </m:sub>
                        </m:sSub>
                      </m:oMath>
                    </m:oMathPara>
                  </a14:m>
                  <a:endParaRPr lang="en-US" dirty="0"/>
                </a:p>
              </p:txBody>
            </p:sp>
          </mc:Choice>
          <mc:Fallback xmlns="">
            <p:sp>
              <p:nvSpPr>
                <p:cNvPr id="90" name="Rectangle 89"/>
                <p:cNvSpPr>
                  <a:spLocks noRot="1" noChangeAspect="1" noMove="1" noResize="1" noEditPoints="1" noAdjustHandles="1" noChangeArrowheads="1" noChangeShapeType="1" noTextEdit="1"/>
                </p:cNvSpPr>
                <p:nvPr/>
              </p:nvSpPr>
              <p:spPr>
                <a:xfrm>
                  <a:off x="810904" y="4861172"/>
                  <a:ext cx="431465"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90"/>
                <p:cNvSpPr/>
                <p:nvPr/>
              </p:nvSpPr>
              <p:spPr>
                <a:xfrm>
                  <a:off x="7651369" y="4847524"/>
                  <a:ext cx="4394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𝑡</m:t>
                            </m:r>
                          </m:e>
                          <m:sub>
                            <m:r>
                              <a:rPr lang="en-US" i="1">
                                <a:latin typeface="Cambria Math"/>
                              </a:rPr>
                              <m:t>𝑇</m:t>
                            </m:r>
                          </m:sub>
                        </m:sSub>
                      </m:oMath>
                    </m:oMathPara>
                  </a14:m>
                  <a:endParaRPr lang="en-US" dirty="0"/>
                </a:p>
              </p:txBody>
            </p:sp>
          </mc:Choice>
          <mc:Fallback xmlns="">
            <p:sp>
              <p:nvSpPr>
                <p:cNvPr id="91" name="Rectangle 90"/>
                <p:cNvSpPr>
                  <a:spLocks noRot="1" noChangeAspect="1" noMove="1" noResize="1" noEditPoints="1" noAdjustHandles="1" noChangeArrowheads="1" noChangeShapeType="1" noTextEdit="1"/>
                </p:cNvSpPr>
                <p:nvPr/>
              </p:nvSpPr>
              <p:spPr>
                <a:xfrm>
                  <a:off x="7651369" y="4847524"/>
                  <a:ext cx="439479" cy="369332"/>
                </a:xfrm>
                <a:prstGeom prst="rect">
                  <a:avLst/>
                </a:prstGeom>
                <a:blipFill rotWithShape="1">
                  <a:blip r:embed="rId8"/>
                  <a:stretch>
                    <a:fillRect/>
                  </a:stretch>
                </a:blipFill>
              </p:spPr>
              <p:txBody>
                <a:bodyPr/>
                <a:lstStyle/>
                <a:p>
                  <a:r>
                    <a:rPr lang="en-US">
                      <a:noFill/>
                    </a:rPr>
                    <a:t> </a:t>
                  </a:r>
                </a:p>
              </p:txBody>
            </p:sp>
          </mc:Fallback>
        </mc:AlternateContent>
      </p:grpSp>
      <p:grpSp>
        <p:nvGrpSpPr>
          <p:cNvPr id="4" name="Group 3"/>
          <p:cNvGrpSpPr/>
          <p:nvPr/>
        </p:nvGrpSpPr>
        <p:grpSpPr>
          <a:xfrm>
            <a:off x="685800" y="5022742"/>
            <a:ext cx="8221656" cy="1734111"/>
            <a:chOff x="685800" y="5022742"/>
            <a:chExt cx="8221656" cy="1734111"/>
          </a:xfrm>
        </p:grpSpPr>
        <p:sp>
          <p:nvSpPr>
            <p:cNvPr id="165" name="Rectangle 164"/>
            <p:cNvSpPr/>
            <p:nvPr/>
          </p:nvSpPr>
          <p:spPr>
            <a:xfrm>
              <a:off x="4905793" y="5694072"/>
              <a:ext cx="228600" cy="64008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5587624" y="6049825"/>
              <a:ext cx="228600" cy="2743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5130424" y="6149956"/>
              <a:ext cx="228600" cy="18288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6495084" y="5869173"/>
              <a:ext cx="228600" cy="4572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a:off x="4673224" y="5322125"/>
              <a:ext cx="228600" cy="100254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4444624" y="5142089"/>
              <a:ext cx="228600" cy="11842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1469408" y="6143493"/>
              <a:ext cx="228600" cy="18288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5359024" y="5964528"/>
              <a:ext cx="228600" cy="36576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6703689" y="5781648"/>
              <a:ext cx="228600" cy="54864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2821173" y="6147408"/>
              <a:ext cx="228600" cy="18288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2597123" y="6055968"/>
              <a:ext cx="228600" cy="2743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1698008" y="6234933"/>
              <a:ext cx="228600" cy="9144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1434152" y="5860942"/>
              <a:ext cx="263856" cy="338554"/>
            </a:xfrm>
            <a:prstGeom prst="rect">
              <a:avLst/>
            </a:prstGeom>
            <a:noFill/>
          </p:spPr>
          <p:txBody>
            <a:bodyPr wrap="square" rtlCol="0">
              <a:spAutoFit/>
            </a:bodyPr>
            <a:lstStyle/>
            <a:p>
              <a:r>
                <a:rPr lang="en-US" sz="1600" b="1" dirty="0"/>
                <a:t>2</a:t>
              </a:r>
            </a:p>
          </p:txBody>
        </p:sp>
        <p:sp>
          <p:nvSpPr>
            <p:cNvPr id="206" name="TextBox 205"/>
            <p:cNvSpPr txBox="1"/>
            <p:nvPr/>
          </p:nvSpPr>
          <p:spPr>
            <a:xfrm>
              <a:off x="1664894" y="5938650"/>
              <a:ext cx="263856" cy="338554"/>
            </a:xfrm>
            <a:prstGeom prst="rect">
              <a:avLst/>
            </a:prstGeom>
            <a:noFill/>
          </p:spPr>
          <p:txBody>
            <a:bodyPr wrap="square" rtlCol="0">
              <a:spAutoFit/>
            </a:bodyPr>
            <a:lstStyle/>
            <a:p>
              <a:r>
                <a:rPr lang="en-US" sz="1600" b="1" dirty="0" smtClean="0"/>
                <a:t>1</a:t>
              </a:r>
              <a:endParaRPr lang="en-US" sz="1600" b="1" dirty="0"/>
            </a:p>
          </p:txBody>
        </p:sp>
        <p:sp>
          <p:nvSpPr>
            <p:cNvPr id="207" name="TextBox 206"/>
            <p:cNvSpPr txBox="1"/>
            <p:nvPr/>
          </p:nvSpPr>
          <p:spPr>
            <a:xfrm>
              <a:off x="2563504" y="5750601"/>
              <a:ext cx="263856" cy="338554"/>
            </a:xfrm>
            <a:prstGeom prst="rect">
              <a:avLst/>
            </a:prstGeom>
            <a:noFill/>
          </p:spPr>
          <p:txBody>
            <a:bodyPr wrap="square" rtlCol="0">
              <a:spAutoFit/>
            </a:bodyPr>
            <a:lstStyle/>
            <a:p>
              <a:r>
                <a:rPr lang="en-US" sz="1600" b="1" dirty="0"/>
                <a:t>3</a:t>
              </a:r>
            </a:p>
          </p:txBody>
        </p:sp>
        <p:sp>
          <p:nvSpPr>
            <p:cNvPr id="208" name="TextBox 207"/>
            <p:cNvSpPr txBox="1"/>
            <p:nvPr/>
          </p:nvSpPr>
          <p:spPr>
            <a:xfrm>
              <a:off x="2813712" y="5833646"/>
              <a:ext cx="263856" cy="338554"/>
            </a:xfrm>
            <a:prstGeom prst="rect">
              <a:avLst/>
            </a:prstGeom>
            <a:noFill/>
          </p:spPr>
          <p:txBody>
            <a:bodyPr wrap="square" rtlCol="0">
              <a:spAutoFit/>
            </a:bodyPr>
            <a:lstStyle/>
            <a:p>
              <a:r>
                <a:rPr lang="en-US" sz="1600" b="1" dirty="0" smtClean="0"/>
                <a:t>2</a:t>
              </a:r>
              <a:endParaRPr lang="en-US" sz="1600" b="1" dirty="0"/>
            </a:p>
          </p:txBody>
        </p:sp>
        <p:sp>
          <p:nvSpPr>
            <p:cNvPr id="210" name="TextBox 209"/>
            <p:cNvSpPr txBox="1"/>
            <p:nvPr/>
          </p:nvSpPr>
          <p:spPr>
            <a:xfrm>
              <a:off x="4601568" y="5022742"/>
              <a:ext cx="400336" cy="338554"/>
            </a:xfrm>
            <a:prstGeom prst="rect">
              <a:avLst/>
            </a:prstGeom>
            <a:noFill/>
          </p:spPr>
          <p:txBody>
            <a:bodyPr wrap="square" rtlCol="0">
              <a:spAutoFit/>
            </a:bodyPr>
            <a:lstStyle/>
            <a:p>
              <a:r>
                <a:rPr lang="en-US" sz="1600" b="1" dirty="0" smtClean="0"/>
                <a:t>11</a:t>
              </a:r>
              <a:endParaRPr lang="en-US" sz="1600" b="1" dirty="0"/>
            </a:p>
          </p:txBody>
        </p:sp>
        <p:sp>
          <p:nvSpPr>
            <p:cNvPr id="211" name="TextBox 210"/>
            <p:cNvSpPr txBox="1"/>
            <p:nvPr/>
          </p:nvSpPr>
          <p:spPr>
            <a:xfrm>
              <a:off x="4888176" y="5380085"/>
              <a:ext cx="263856" cy="338554"/>
            </a:xfrm>
            <a:prstGeom prst="rect">
              <a:avLst/>
            </a:prstGeom>
            <a:noFill/>
          </p:spPr>
          <p:txBody>
            <a:bodyPr wrap="square" rtlCol="0">
              <a:spAutoFit/>
            </a:bodyPr>
            <a:lstStyle/>
            <a:p>
              <a:r>
                <a:rPr lang="en-US" sz="1600" b="1" dirty="0" smtClean="0"/>
                <a:t>7</a:t>
              </a:r>
              <a:endParaRPr lang="en-US" sz="1600" b="1" dirty="0"/>
            </a:p>
          </p:txBody>
        </p:sp>
        <p:sp>
          <p:nvSpPr>
            <p:cNvPr id="212" name="TextBox 211"/>
            <p:cNvSpPr txBox="1"/>
            <p:nvPr/>
          </p:nvSpPr>
          <p:spPr>
            <a:xfrm>
              <a:off x="5103128" y="5847294"/>
              <a:ext cx="263856" cy="338554"/>
            </a:xfrm>
            <a:prstGeom prst="rect">
              <a:avLst/>
            </a:prstGeom>
            <a:noFill/>
          </p:spPr>
          <p:txBody>
            <a:bodyPr wrap="square" rtlCol="0">
              <a:spAutoFit/>
            </a:bodyPr>
            <a:lstStyle/>
            <a:p>
              <a:r>
                <a:rPr lang="en-US" sz="1600" b="1" dirty="0"/>
                <a:t>2</a:t>
              </a:r>
            </a:p>
          </p:txBody>
        </p:sp>
        <p:sp>
          <p:nvSpPr>
            <p:cNvPr id="255" name="TextBox 254"/>
            <p:cNvSpPr txBox="1"/>
            <p:nvPr/>
          </p:nvSpPr>
          <p:spPr>
            <a:xfrm>
              <a:off x="5310120" y="5653950"/>
              <a:ext cx="263856" cy="338554"/>
            </a:xfrm>
            <a:prstGeom prst="rect">
              <a:avLst/>
            </a:prstGeom>
            <a:noFill/>
          </p:spPr>
          <p:txBody>
            <a:bodyPr wrap="square" rtlCol="0">
              <a:spAutoFit/>
            </a:bodyPr>
            <a:lstStyle/>
            <a:p>
              <a:r>
                <a:rPr lang="en-US" sz="1600" b="1" dirty="0"/>
                <a:t>4</a:t>
              </a:r>
            </a:p>
          </p:txBody>
        </p:sp>
        <p:sp>
          <p:nvSpPr>
            <p:cNvPr id="256" name="TextBox 255"/>
            <p:cNvSpPr txBox="1"/>
            <p:nvPr/>
          </p:nvSpPr>
          <p:spPr>
            <a:xfrm>
              <a:off x="5558056" y="5769592"/>
              <a:ext cx="263856" cy="338554"/>
            </a:xfrm>
            <a:prstGeom prst="rect">
              <a:avLst/>
            </a:prstGeom>
            <a:noFill/>
          </p:spPr>
          <p:txBody>
            <a:bodyPr wrap="square" rtlCol="0">
              <a:spAutoFit/>
            </a:bodyPr>
            <a:lstStyle/>
            <a:p>
              <a:r>
                <a:rPr lang="en-US" sz="1600" b="1" dirty="0"/>
                <a:t>3</a:t>
              </a:r>
            </a:p>
          </p:txBody>
        </p:sp>
        <p:sp>
          <p:nvSpPr>
            <p:cNvPr id="257" name="TextBox 256"/>
            <p:cNvSpPr txBox="1"/>
            <p:nvPr/>
          </p:nvSpPr>
          <p:spPr>
            <a:xfrm>
              <a:off x="6461080" y="5569790"/>
              <a:ext cx="263856" cy="338554"/>
            </a:xfrm>
            <a:prstGeom prst="rect">
              <a:avLst/>
            </a:prstGeom>
            <a:noFill/>
          </p:spPr>
          <p:txBody>
            <a:bodyPr wrap="square" rtlCol="0">
              <a:spAutoFit/>
            </a:bodyPr>
            <a:lstStyle/>
            <a:p>
              <a:r>
                <a:rPr lang="en-US" sz="1600" b="1" dirty="0" smtClean="0"/>
                <a:t>5</a:t>
              </a:r>
              <a:endParaRPr lang="en-US" sz="1600" b="1" dirty="0"/>
            </a:p>
          </p:txBody>
        </p:sp>
        <p:sp>
          <p:nvSpPr>
            <p:cNvPr id="259" name="Rectangle 258"/>
            <p:cNvSpPr/>
            <p:nvPr/>
          </p:nvSpPr>
          <p:spPr>
            <a:xfrm>
              <a:off x="2147248" y="6234933"/>
              <a:ext cx="228600" cy="9144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TextBox 259"/>
            <p:cNvSpPr txBox="1"/>
            <p:nvPr/>
          </p:nvSpPr>
          <p:spPr>
            <a:xfrm>
              <a:off x="2111992" y="5921825"/>
              <a:ext cx="263856" cy="338554"/>
            </a:xfrm>
            <a:prstGeom prst="rect">
              <a:avLst/>
            </a:prstGeom>
            <a:noFill/>
          </p:spPr>
          <p:txBody>
            <a:bodyPr wrap="square" rtlCol="0">
              <a:spAutoFit/>
            </a:bodyPr>
            <a:lstStyle/>
            <a:p>
              <a:r>
                <a:rPr lang="en-US" sz="1600" b="1" dirty="0" smtClean="0"/>
                <a:t>1</a:t>
              </a:r>
              <a:endParaRPr lang="en-US" sz="1600" b="1" dirty="0"/>
            </a:p>
          </p:txBody>
        </p:sp>
        <p:sp>
          <p:nvSpPr>
            <p:cNvPr id="261" name="Rectangle 260"/>
            <p:cNvSpPr/>
            <p:nvPr/>
          </p:nvSpPr>
          <p:spPr>
            <a:xfrm>
              <a:off x="3526808" y="6143493"/>
              <a:ext cx="228600" cy="18288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TextBox 261"/>
            <p:cNvSpPr txBox="1"/>
            <p:nvPr/>
          </p:nvSpPr>
          <p:spPr>
            <a:xfrm>
              <a:off x="3477904" y="5853752"/>
              <a:ext cx="263856" cy="338554"/>
            </a:xfrm>
            <a:prstGeom prst="rect">
              <a:avLst/>
            </a:prstGeom>
            <a:noFill/>
          </p:spPr>
          <p:txBody>
            <a:bodyPr wrap="square" rtlCol="0">
              <a:spAutoFit/>
            </a:bodyPr>
            <a:lstStyle/>
            <a:p>
              <a:r>
                <a:rPr lang="en-US" sz="1600" b="1" dirty="0" smtClean="0"/>
                <a:t>2</a:t>
              </a:r>
              <a:endParaRPr lang="en-US" sz="1600" b="1" dirty="0"/>
            </a:p>
          </p:txBody>
        </p:sp>
        <p:sp>
          <p:nvSpPr>
            <p:cNvPr id="263" name="Rectangle 262"/>
            <p:cNvSpPr/>
            <p:nvPr/>
          </p:nvSpPr>
          <p:spPr>
            <a:xfrm>
              <a:off x="6937746" y="6060744"/>
              <a:ext cx="228600" cy="2743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TextBox 263"/>
            <p:cNvSpPr txBox="1"/>
            <p:nvPr/>
          </p:nvSpPr>
          <p:spPr>
            <a:xfrm>
              <a:off x="6711288" y="5464792"/>
              <a:ext cx="263856" cy="338554"/>
            </a:xfrm>
            <a:prstGeom prst="rect">
              <a:avLst/>
            </a:prstGeom>
            <a:noFill/>
          </p:spPr>
          <p:txBody>
            <a:bodyPr wrap="square" rtlCol="0">
              <a:spAutoFit/>
            </a:bodyPr>
            <a:lstStyle/>
            <a:p>
              <a:r>
                <a:rPr lang="en-US" sz="1600" b="1" dirty="0" smtClean="0"/>
                <a:t>6</a:t>
              </a:r>
              <a:endParaRPr lang="en-US" sz="1600" b="1" dirty="0"/>
            </a:p>
          </p:txBody>
        </p:sp>
        <p:sp>
          <p:nvSpPr>
            <p:cNvPr id="265" name="TextBox 264"/>
            <p:cNvSpPr txBox="1"/>
            <p:nvPr/>
          </p:nvSpPr>
          <p:spPr>
            <a:xfrm>
              <a:off x="6934200" y="5750256"/>
              <a:ext cx="263856" cy="338554"/>
            </a:xfrm>
            <a:prstGeom prst="rect">
              <a:avLst/>
            </a:prstGeom>
            <a:noFill/>
          </p:spPr>
          <p:txBody>
            <a:bodyPr wrap="square" rtlCol="0">
              <a:spAutoFit/>
            </a:bodyPr>
            <a:lstStyle/>
            <a:p>
              <a:r>
                <a:rPr lang="en-US" sz="1600" b="1" dirty="0"/>
                <a:t>3</a:t>
              </a:r>
            </a:p>
          </p:txBody>
        </p:sp>
        <p:cxnSp>
          <p:nvCxnSpPr>
            <p:cNvPr id="301" name="Straight Connector 300"/>
            <p:cNvCxnSpPr/>
            <p:nvPr/>
          </p:nvCxnSpPr>
          <p:spPr>
            <a:xfrm flipV="1">
              <a:off x="1922048" y="624294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flipV="1">
              <a:off x="984912" y="624294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flipV="1">
              <a:off x="1224888" y="624294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flipV="1">
              <a:off x="1475096" y="623156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flipV="1">
              <a:off x="1695736" y="623498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flipV="1">
              <a:off x="2147248" y="623976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flipV="1">
              <a:off x="2378120" y="624203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flipV="1">
              <a:off x="2604448" y="624294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flipV="1">
              <a:off x="2829133" y="624294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flipV="1">
              <a:off x="3049773" y="624521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flipV="1">
              <a:off x="3298208" y="622929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flipV="1">
              <a:off x="3518848" y="623156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flipV="1">
              <a:off x="3751992" y="624294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flipV="1">
              <a:off x="4002200" y="623156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flipV="1">
              <a:off x="4211464" y="624863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flipV="1">
              <a:off x="4442981" y="6241301"/>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a:xfrm flipV="1">
              <a:off x="4681683" y="624407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a:xfrm flipV="1">
              <a:off x="4905723" y="625090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flipV="1">
              <a:off x="5125365" y="625659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flipV="1">
              <a:off x="5355093" y="625317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flipV="1">
              <a:off x="5588107" y="6244072"/>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flipV="1">
              <a:off x="5824667" y="625090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flipV="1">
              <a:off x="6033448" y="624180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flipV="1">
              <a:off x="6258616" y="624634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flipV="1">
              <a:off x="6495192" y="625090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flipV="1">
              <a:off x="6711917" y="625544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flipV="1">
              <a:off x="6930415" y="624634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flipV="1">
              <a:off x="7409576" y="6250888"/>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flipV="1">
              <a:off x="7632488" y="6243557"/>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flipV="1">
              <a:off x="7162930" y="624977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p:nvCxnSpPr>
          <p:spPr>
            <a:xfrm flipV="1">
              <a:off x="7848600" y="6249776"/>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685800" y="6332560"/>
              <a:ext cx="7772400" cy="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35" name="TextBox 334"/>
            <p:cNvSpPr txBox="1"/>
            <p:nvPr/>
          </p:nvSpPr>
          <p:spPr>
            <a:xfrm>
              <a:off x="8215952" y="6336268"/>
              <a:ext cx="691504" cy="369332"/>
            </a:xfrm>
            <a:prstGeom prst="rect">
              <a:avLst/>
            </a:prstGeom>
            <a:noFill/>
          </p:spPr>
          <p:txBody>
            <a:bodyPr wrap="square" rtlCol="0">
              <a:spAutoFit/>
            </a:bodyPr>
            <a:lstStyle/>
            <a:p>
              <a:r>
                <a:rPr lang="en-US" b="1" dirty="0" smtClean="0"/>
                <a:t>time</a:t>
              </a:r>
              <a:endParaRPr lang="en-US" b="1" dirty="0"/>
            </a:p>
          </p:txBody>
        </p:sp>
        <mc:AlternateContent xmlns:mc="http://schemas.openxmlformats.org/markup-compatibility/2006" xmlns:a14="http://schemas.microsoft.com/office/drawing/2010/main">
          <mc:Choice Requires="a14">
            <p:sp>
              <p:nvSpPr>
                <p:cNvPr id="336" name="Rectangle 335"/>
                <p:cNvSpPr/>
                <p:nvPr/>
              </p:nvSpPr>
              <p:spPr>
                <a:xfrm>
                  <a:off x="783608" y="6349916"/>
                  <a:ext cx="43146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𝑡</m:t>
                            </m:r>
                          </m:e>
                          <m:sub>
                            <m:r>
                              <a:rPr lang="en-US" i="1">
                                <a:latin typeface="Cambria Math"/>
                              </a:rPr>
                              <m:t>0</m:t>
                            </m:r>
                          </m:sub>
                        </m:sSub>
                      </m:oMath>
                    </m:oMathPara>
                  </a14:m>
                  <a:endParaRPr lang="en-US" dirty="0"/>
                </a:p>
              </p:txBody>
            </p:sp>
          </mc:Choice>
          <mc:Fallback xmlns="">
            <p:sp>
              <p:nvSpPr>
                <p:cNvPr id="336" name="Rectangle 335"/>
                <p:cNvSpPr>
                  <a:spLocks noRot="1" noChangeAspect="1" noMove="1" noResize="1" noEditPoints="1" noAdjustHandles="1" noChangeArrowheads="1" noChangeShapeType="1" noTextEdit="1"/>
                </p:cNvSpPr>
                <p:nvPr/>
              </p:nvSpPr>
              <p:spPr>
                <a:xfrm>
                  <a:off x="783608" y="6349916"/>
                  <a:ext cx="431465" cy="369332"/>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7" name="Rectangle 336"/>
                <p:cNvSpPr/>
                <p:nvPr/>
              </p:nvSpPr>
              <p:spPr>
                <a:xfrm>
                  <a:off x="7691250" y="6387521"/>
                  <a:ext cx="4394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𝑡</m:t>
                            </m:r>
                          </m:e>
                          <m:sub>
                            <m:r>
                              <a:rPr lang="en-US" i="1">
                                <a:latin typeface="Cambria Math"/>
                              </a:rPr>
                              <m:t>𝑇</m:t>
                            </m:r>
                          </m:sub>
                        </m:sSub>
                      </m:oMath>
                    </m:oMathPara>
                  </a14:m>
                  <a:endParaRPr lang="en-US" dirty="0"/>
                </a:p>
              </p:txBody>
            </p:sp>
          </mc:Choice>
          <mc:Fallback xmlns="">
            <p:sp>
              <p:nvSpPr>
                <p:cNvPr id="337" name="Rectangle 336"/>
                <p:cNvSpPr>
                  <a:spLocks noRot="1" noChangeAspect="1" noMove="1" noResize="1" noEditPoints="1" noAdjustHandles="1" noChangeArrowheads="1" noChangeShapeType="1" noTextEdit="1"/>
                </p:cNvSpPr>
                <p:nvPr/>
              </p:nvSpPr>
              <p:spPr>
                <a:xfrm>
                  <a:off x="7691250" y="6387521"/>
                  <a:ext cx="439479" cy="369332"/>
                </a:xfrm>
                <a:prstGeom prst="rect">
                  <a:avLst/>
                </a:prstGeom>
                <a:blipFill rotWithShape="1">
                  <a:blip r:embed="rId10"/>
                  <a:stretch>
                    <a:fillRect/>
                  </a:stretch>
                </a:blipFill>
              </p:spPr>
              <p:txBody>
                <a:bodyPr/>
                <a:lstStyle/>
                <a:p>
                  <a:r>
                    <a:rPr lang="en-US">
                      <a:noFill/>
                    </a:rPr>
                    <a:t> </a:t>
                  </a:r>
                </a:p>
              </p:txBody>
            </p:sp>
          </mc:Fallback>
        </mc:AlternateContent>
      </p:grpSp>
      <p:sp>
        <p:nvSpPr>
          <p:cNvPr id="5" name="Explosion 1 4"/>
          <p:cNvSpPr/>
          <p:nvPr/>
        </p:nvSpPr>
        <p:spPr>
          <a:xfrm>
            <a:off x="2033354" y="5549362"/>
            <a:ext cx="1906120" cy="91440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2">
                    <a:lumMod val="10000"/>
                  </a:schemeClr>
                </a:solidFill>
              </a:rPr>
              <a:t>sparsity</a:t>
            </a:r>
            <a:endParaRPr lang="en-US" b="1" dirty="0">
              <a:solidFill>
                <a:schemeClr val="bg2">
                  <a:lumMod val="10000"/>
                </a:schemeClr>
              </a:solidFill>
            </a:endParaRPr>
          </a:p>
        </p:txBody>
      </p:sp>
      <p:sp>
        <p:nvSpPr>
          <p:cNvPr id="195" name="Explosion 1 194"/>
          <p:cNvSpPr/>
          <p:nvPr/>
        </p:nvSpPr>
        <p:spPr>
          <a:xfrm>
            <a:off x="3213682" y="2309636"/>
            <a:ext cx="2508179" cy="136807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10000"/>
                  </a:schemeClr>
                </a:solidFill>
              </a:rPr>
              <a:t>magnitude</a:t>
            </a:r>
            <a:endParaRPr lang="en-US" b="1" dirty="0">
              <a:solidFill>
                <a:schemeClr val="bg2">
                  <a:lumMod val="10000"/>
                </a:schemeClr>
              </a:solidFill>
            </a:endParaRPr>
          </a:p>
        </p:txBody>
      </p:sp>
      <p:sp>
        <p:nvSpPr>
          <p:cNvPr id="197" name="Explosion 1 196"/>
          <p:cNvSpPr/>
          <p:nvPr/>
        </p:nvSpPr>
        <p:spPr>
          <a:xfrm>
            <a:off x="3732680" y="4419600"/>
            <a:ext cx="1906120" cy="91440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10000"/>
                  </a:schemeClr>
                </a:solidFill>
              </a:rPr>
              <a:t>t</a:t>
            </a:r>
            <a:r>
              <a:rPr lang="en-US" b="1" dirty="0" smtClean="0">
                <a:solidFill>
                  <a:schemeClr val="bg2">
                    <a:lumMod val="10000"/>
                  </a:schemeClr>
                </a:solidFill>
              </a:rPr>
              <a:t>ime lag</a:t>
            </a:r>
            <a:endParaRPr lang="en-US" b="1" dirty="0">
              <a:solidFill>
                <a:schemeClr val="bg2">
                  <a:lumMod val="10000"/>
                </a:schemeClr>
              </a:solidFill>
            </a:endParaRPr>
          </a:p>
        </p:txBody>
      </p:sp>
      <p:sp>
        <p:nvSpPr>
          <p:cNvPr id="6" name="TextBox 5"/>
          <p:cNvSpPr txBox="1"/>
          <p:nvPr/>
        </p:nvSpPr>
        <p:spPr>
          <a:xfrm>
            <a:off x="25025" y="5141025"/>
            <a:ext cx="965575" cy="369332"/>
          </a:xfrm>
          <a:prstGeom prst="rect">
            <a:avLst/>
          </a:prstGeom>
          <a:solidFill>
            <a:schemeClr val="accent1">
              <a:lumMod val="75000"/>
            </a:schemeClr>
          </a:solidFill>
          <a:ln w="25400">
            <a:solidFill>
              <a:schemeClr val="accent1">
                <a:shade val="50000"/>
              </a:schemeClr>
            </a:solidFill>
          </a:ln>
        </p:spPr>
        <p:txBody>
          <a:bodyPr wrap="square" rtlCol="0">
            <a:spAutoFit/>
          </a:bodyPr>
          <a:lstStyle/>
          <a:p>
            <a:r>
              <a:rPr lang="en-US" dirty="0"/>
              <a:t>e</a:t>
            </a:r>
            <a:r>
              <a:rPr lang="en-US" dirty="0" smtClean="0"/>
              <a:t>ntity 1</a:t>
            </a:r>
            <a:endParaRPr lang="en-US" dirty="0"/>
          </a:p>
        </p:txBody>
      </p:sp>
      <p:sp>
        <p:nvSpPr>
          <p:cNvPr id="200" name="TextBox 199"/>
          <p:cNvSpPr txBox="1"/>
          <p:nvPr/>
        </p:nvSpPr>
        <p:spPr>
          <a:xfrm>
            <a:off x="12043" y="5907768"/>
            <a:ext cx="978557" cy="369332"/>
          </a:xfrm>
          <a:prstGeom prst="rect">
            <a:avLst/>
          </a:prstGeom>
          <a:solidFill>
            <a:srgbClr val="FF0000"/>
          </a:solidFill>
          <a:ln w="25400">
            <a:noFill/>
          </a:ln>
        </p:spPr>
        <p:txBody>
          <a:bodyPr wrap="square" rtlCol="0">
            <a:spAutoFit/>
          </a:bodyPr>
          <a:lstStyle/>
          <a:p>
            <a:r>
              <a:rPr lang="en-US" dirty="0"/>
              <a:t>e</a:t>
            </a:r>
            <a:r>
              <a:rPr lang="en-US" dirty="0" smtClean="0"/>
              <a:t>ntity 2</a:t>
            </a:r>
            <a:endParaRPr lang="en-US" dirty="0"/>
          </a:p>
        </p:txBody>
      </p:sp>
      <p:sp>
        <p:nvSpPr>
          <p:cNvPr id="8" name="TextBox 7"/>
          <p:cNvSpPr txBox="1"/>
          <p:nvPr/>
        </p:nvSpPr>
        <p:spPr>
          <a:xfrm>
            <a:off x="114181" y="5549362"/>
            <a:ext cx="800219" cy="369332"/>
          </a:xfrm>
          <a:prstGeom prst="rect">
            <a:avLst/>
          </a:prstGeom>
          <a:noFill/>
        </p:spPr>
        <p:txBody>
          <a:bodyPr vert="vert" wrap="square" rtlCol="0">
            <a:spAutoFit/>
          </a:bodyPr>
          <a:lstStyle/>
          <a:p>
            <a:r>
              <a:rPr lang="en-US" sz="4000" dirty="0"/>
              <a:t>=</a:t>
            </a:r>
          </a:p>
        </p:txBody>
      </p:sp>
      <p:sp>
        <p:nvSpPr>
          <p:cNvPr id="9" name="TextBox 8"/>
          <p:cNvSpPr txBox="1"/>
          <p:nvPr/>
        </p:nvSpPr>
        <p:spPr>
          <a:xfrm>
            <a:off x="545275" y="5550725"/>
            <a:ext cx="285656"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382289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5"/>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7"/>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95" grpId="0" animBg="1"/>
      <p:bldP spid="195" grpId="1" animBg="1"/>
      <p:bldP spid="197" grpId="0" animBg="1"/>
      <p:bldP spid="6" grpId="0" animBg="1"/>
      <p:bldP spid="200" grpId="0" animBg="1"/>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Temporally correlated </a:t>
            </a:r>
            <a:r>
              <a:rPr lang="en-US" dirty="0"/>
              <a:t>b</a:t>
            </a:r>
            <a:r>
              <a:rPr lang="en-US" dirty="0" smtClean="0"/>
              <a:t>ursts</a:t>
            </a:r>
            <a:endParaRPr lang="en-US" dirty="0"/>
          </a:p>
        </p:txBody>
      </p:sp>
      <p:sp>
        <p:nvSpPr>
          <p:cNvPr id="3" name="Content Placeholder 2"/>
          <p:cNvSpPr>
            <a:spLocks noGrp="1"/>
          </p:cNvSpPr>
          <p:nvPr>
            <p:ph idx="1"/>
          </p:nvPr>
        </p:nvSpPr>
        <p:spPr>
          <a:xfrm>
            <a:off x="533400" y="2590800"/>
            <a:ext cx="8229600" cy="3510888"/>
          </a:xfrm>
        </p:spPr>
        <p:txBody>
          <a:bodyPr>
            <a:normAutofit/>
          </a:bodyPr>
          <a:lstStyle/>
          <a:p>
            <a:r>
              <a:rPr lang="en-US" b="1" dirty="0" smtClean="0"/>
              <a:t>Problem:</a:t>
            </a:r>
            <a:r>
              <a:rPr lang="en-US" dirty="0" smtClean="0"/>
              <a:t> given a collection of textual streams discover named entities with correlated bursts</a:t>
            </a:r>
          </a:p>
          <a:p>
            <a:r>
              <a:rPr lang="en-US" dirty="0" smtClean="0"/>
              <a:t>Provide</a:t>
            </a:r>
            <a:r>
              <a:rPr lang="en-US" dirty="0" smtClean="0"/>
              <a:t> </a:t>
            </a:r>
            <a:r>
              <a:rPr lang="en-US" dirty="0" smtClean="0"/>
              <a:t>multilingual summaries of real life events</a:t>
            </a:r>
          </a:p>
          <a:p>
            <a:r>
              <a:rPr lang="en-US" dirty="0" smtClean="0"/>
              <a:t>Estimate social impact of a particular event in different countries</a:t>
            </a:r>
          </a:p>
          <a:p>
            <a:r>
              <a:rPr lang="en-US" dirty="0" smtClean="0"/>
              <a:t>Differentiate between local and global events</a:t>
            </a:r>
          </a:p>
          <a:p>
            <a:r>
              <a:rPr lang="en-US" dirty="0" smtClean="0"/>
              <a:t>Discover transliterations of named entities</a:t>
            </a:r>
            <a:endParaRPr lang="ru-RU" dirty="0" smtClean="0"/>
          </a:p>
          <a:p>
            <a:pPr marL="0" indent="0">
              <a:buNone/>
            </a:pPr>
            <a:endParaRPr lang="en-US" dirty="0" smtClean="0"/>
          </a:p>
        </p:txBody>
      </p:sp>
    </p:spTree>
    <p:extLst>
      <p:ext uri="{BB962C8B-B14F-4D97-AF65-F5344CB8AC3E}">
        <p14:creationId xmlns:p14="http://schemas.microsoft.com/office/powerpoint/2010/main" val="3645800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a:xfrm>
            <a:off x="457200" y="2743200"/>
            <a:ext cx="8229600" cy="2407920"/>
          </a:xfrm>
        </p:spPr>
        <p:txBody>
          <a:bodyPr/>
          <a:lstStyle/>
          <a:p>
            <a:r>
              <a:rPr lang="en-US" dirty="0" smtClean="0"/>
              <a:t>Problem definition</a:t>
            </a:r>
          </a:p>
          <a:p>
            <a:r>
              <a:rPr lang="en-US" dirty="0" smtClean="0">
                <a:solidFill>
                  <a:schemeClr val="accent2">
                    <a:lumMod val="75000"/>
                  </a:schemeClr>
                </a:solidFill>
              </a:rPr>
              <a:t>Previous work</a:t>
            </a:r>
          </a:p>
          <a:p>
            <a:r>
              <a:rPr lang="en-US" dirty="0" smtClean="0"/>
              <a:t>Approach</a:t>
            </a:r>
          </a:p>
          <a:p>
            <a:r>
              <a:rPr lang="en-US" dirty="0" smtClean="0"/>
              <a:t>Experiments</a:t>
            </a:r>
          </a:p>
          <a:p>
            <a:r>
              <a:rPr lang="en-US" dirty="0" smtClean="0"/>
              <a:t>Summary</a:t>
            </a:r>
          </a:p>
          <a:p>
            <a:endParaRPr lang="en-US" dirty="0" smtClean="0"/>
          </a:p>
          <a:p>
            <a:endParaRPr lang="en-US" dirty="0"/>
          </a:p>
        </p:txBody>
      </p:sp>
    </p:spTree>
    <p:extLst>
      <p:ext uri="{BB962C8B-B14F-4D97-AF65-F5344CB8AC3E}">
        <p14:creationId xmlns:p14="http://schemas.microsoft.com/office/powerpoint/2010/main" val="3286609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a:t>
            </a:r>
            <a:endParaRPr lang="en-US" dirty="0"/>
          </a:p>
        </p:txBody>
      </p:sp>
      <p:sp>
        <p:nvSpPr>
          <p:cNvPr id="3" name="Content Placeholder 2"/>
          <p:cNvSpPr>
            <a:spLocks noGrp="1"/>
          </p:cNvSpPr>
          <p:nvPr>
            <p:ph idx="1"/>
          </p:nvPr>
        </p:nvSpPr>
        <p:spPr>
          <a:xfrm>
            <a:off x="457200" y="2057400"/>
            <a:ext cx="8229600" cy="4389120"/>
          </a:xfrm>
        </p:spPr>
        <p:txBody>
          <a:bodyPr>
            <a:normAutofit/>
          </a:bodyPr>
          <a:lstStyle/>
          <a:p>
            <a:r>
              <a:rPr lang="en-US" b="1" dirty="0" smtClean="0"/>
              <a:t>Burst detection: </a:t>
            </a:r>
            <a:endParaRPr lang="en-US" b="1" dirty="0" smtClean="0"/>
          </a:p>
          <a:p>
            <a:pPr lvl="1"/>
            <a:r>
              <a:rPr lang="en-US" dirty="0" smtClean="0"/>
              <a:t>infinite-state automation (Kleinberg ’02)</a:t>
            </a:r>
          </a:p>
          <a:p>
            <a:pPr lvl="1"/>
            <a:r>
              <a:rPr lang="en-US" dirty="0" smtClean="0"/>
              <a:t>factorial HMMs (Krause ‘06)</a:t>
            </a:r>
          </a:p>
          <a:p>
            <a:pPr lvl="1"/>
            <a:r>
              <a:rPr lang="en-US" dirty="0" smtClean="0"/>
              <a:t>wavelet transformation (Zhu ’03)</a:t>
            </a:r>
            <a:endParaRPr lang="en-US" dirty="0" smtClean="0"/>
          </a:p>
          <a:p>
            <a:r>
              <a:rPr lang="en-US" b="1" dirty="0" smtClean="0"/>
              <a:t>Stream correlation:</a:t>
            </a:r>
            <a:r>
              <a:rPr lang="en-US" dirty="0" smtClean="0"/>
              <a:t> </a:t>
            </a:r>
            <a:endParaRPr lang="en-US" dirty="0" smtClean="0"/>
          </a:p>
          <a:p>
            <a:pPr lvl="1"/>
            <a:r>
              <a:rPr lang="en-US" dirty="0" smtClean="0"/>
              <a:t>distance-based measures:  Pearson coefficient (Chien’05)</a:t>
            </a:r>
          </a:p>
          <a:p>
            <a:pPr lvl="1"/>
            <a:r>
              <a:rPr lang="en-US" dirty="0" smtClean="0"/>
              <a:t>singular </a:t>
            </a:r>
            <a:r>
              <a:rPr lang="en-US" dirty="0" smtClean="0"/>
              <a:t>spectrum </a:t>
            </a:r>
            <a:r>
              <a:rPr lang="en-US" dirty="0" smtClean="0"/>
              <a:t>transformation </a:t>
            </a:r>
            <a:r>
              <a:rPr lang="ru-RU" dirty="0" smtClean="0"/>
              <a:t>(</a:t>
            </a:r>
            <a:r>
              <a:rPr lang="en-US" dirty="0" smtClean="0"/>
              <a:t>Ide’05</a:t>
            </a:r>
            <a:r>
              <a:rPr lang="ru-RU" dirty="0" smtClean="0"/>
              <a:t>)</a:t>
            </a:r>
            <a:endParaRPr lang="en-US" dirty="0"/>
          </a:p>
          <a:p>
            <a:pPr lvl="1"/>
            <a:r>
              <a:rPr lang="en-US" dirty="0" smtClean="0"/>
              <a:t>topic </a:t>
            </a:r>
            <a:r>
              <a:rPr lang="en-US" dirty="0" smtClean="0"/>
              <a:t>based (PLSA, LDA</a:t>
            </a:r>
            <a:r>
              <a:rPr lang="en-US" dirty="0" smtClean="0"/>
              <a:t>) (Wang’09)</a:t>
            </a:r>
            <a:endParaRPr lang="en-US" dirty="0" smtClean="0"/>
          </a:p>
          <a:p>
            <a:pPr marL="0" indent="0">
              <a:buNone/>
            </a:pPr>
            <a:endParaRPr lang="en-US" dirty="0"/>
          </a:p>
        </p:txBody>
      </p:sp>
    </p:spTree>
    <p:extLst>
      <p:ext uri="{BB962C8B-B14F-4D97-AF65-F5344CB8AC3E}">
        <p14:creationId xmlns:p14="http://schemas.microsoft.com/office/powerpoint/2010/main" val="3816871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a:t>
            </a:r>
            <a:endParaRPr lang="en-US" dirty="0"/>
          </a:p>
        </p:txBody>
      </p:sp>
      <p:sp>
        <p:nvSpPr>
          <p:cNvPr id="3" name="Content Placeholder 2"/>
          <p:cNvSpPr>
            <a:spLocks noGrp="1"/>
          </p:cNvSpPr>
          <p:nvPr>
            <p:ph idx="1"/>
          </p:nvPr>
        </p:nvSpPr>
        <p:spPr>
          <a:xfrm>
            <a:off x="457200" y="2572376"/>
            <a:ext cx="8229600" cy="3017520"/>
          </a:xfrm>
        </p:spPr>
        <p:txBody>
          <a:bodyPr/>
          <a:lstStyle/>
          <a:p>
            <a:r>
              <a:rPr lang="en-US" dirty="0" smtClean="0"/>
              <a:t>Smoothing is efficient for large amount of data, but not precise</a:t>
            </a:r>
          </a:p>
          <a:p>
            <a:r>
              <a:rPr lang="en-US" dirty="0" smtClean="0"/>
              <a:t>Do not abstract away from the raw data</a:t>
            </a:r>
          </a:p>
          <a:p>
            <a:r>
              <a:rPr lang="en-US" dirty="0" smtClean="0"/>
              <a:t>Distance based measures suffer from magnitude and </a:t>
            </a:r>
            <a:r>
              <a:rPr lang="en-US" dirty="0" err="1" smtClean="0"/>
              <a:t>sparsity</a:t>
            </a:r>
            <a:r>
              <a:rPr lang="en-US" dirty="0" smtClean="0"/>
              <a:t> problems</a:t>
            </a:r>
          </a:p>
          <a:p>
            <a:r>
              <a:rPr lang="en-US" dirty="0" smtClean="0"/>
              <a:t>Temporal lags are not considered </a:t>
            </a:r>
            <a:endParaRPr lang="en-US" dirty="0"/>
          </a:p>
        </p:txBody>
      </p:sp>
    </p:spTree>
    <p:extLst>
      <p:ext uri="{BB962C8B-B14F-4D97-AF65-F5344CB8AC3E}">
        <p14:creationId xmlns:p14="http://schemas.microsoft.com/office/powerpoint/2010/main" val="1506676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a:xfrm>
            <a:off x="457200" y="2743200"/>
            <a:ext cx="8229600" cy="2407920"/>
          </a:xfrm>
        </p:spPr>
        <p:txBody>
          <a:bodyPr/>
          <a:lstStyle/>
          <a:p>
            <a:r>
              <a:rPr lang="en-US" dirty="0" smtClean="0"/>
              <a:t>Problem definition</a:t>
            </a:r>
          </a:p>
          <a:p>
            <a:r>
              <a:rPr lang="en-US" dirty="0" smtClean="0"/>
              <a:t>Previous work</a:t>
            </a:r>
          </a:p>
          <a:p>
            <a:r>
              <a:rPr lang="en-US" dirty="0" smtClean="0">
                <a:solidFill>
                  <a:schemeClr val="accent2">
                    <a:lumMod val="75000"/>
                  </a:schemeClr>
                </a:solidFill>
              </a:rPr>
              <a:t>Approach</a:t>
            </a:r>
          </a:p>
          <a:p>
            <a:r>
              <a:rPr lang="en-US" dirty="0" smtClean="0"/>
              <a:t>Experiments</a:t>
            </a:r>
          </a:p>
          <a:p>
            <a:r>
              <a:rPr lang="en-US" dirty="0" smtClean="0"/>
              <a:t>Summary</a:t>
            </a:r>
          </a:p>
          <a:p>
            <a:endParaRPr lang="en-US" dirty="0" smtClean="0"/>
          </a:p>
          <a:p>
            <a:endParaRPr lang="en-US" dirty="0"/>
          </a:p>
        </p:txBody>
      </p:sp>
    </p:spTree>
    <p:extLst>
      <p:ext uri="{BB962C8B-B14F-4D97-AF65-F5344CB8AC3E}">
        <p14:creationId xmlns:p14="http://schemas.microsoft.com/office/powerpoint/2010/main" val="4964485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9753</TotalTime>
  <Words>1315</Words>
  <Application>Microsoft Office PowerPoint</Application>
  <PresentationFormat>On-screen Show (4:3)</PresentationFormat>
  <Paragraphs>310</Paragraphs>
  <Slides>25</Slides>
  <Notes>10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Mining Named Entities with Temporally Correlated Bursts from Multilingual Web News Streams</vt:lpstr>
      <vt:lpstr>Roadmap</vt:lpstr>
      <vt:lpstr>Motivation</vt:lpstr>
      <vt:lpstr>Problem definition</vt:lpstr>
      <vt:lpstr>Temporally correlated bursts</vt:lpstr>
      <vt:lpstr>Roadmap</vt:lpstr>
      <vt:lpstr>Previous work</vt:lpstr>
      <vt:lpstr>Previous work</vt:lpstr>
      <vt:lpstr>Roadmap</vt:lpstr>
      <vt:lpstr>Approach</vt:lpstr>
      <vt:lpstr>Markov-Modulated Poisson Process</vt:lpstr>
      <vt:lpstr>Normalization</vt:lpstr>
      <vt:lpstr>Normalization</vt:lpstr>
      <vt:lpstr>Burst Alignment</vt:lpstr>
      <vt:lpstr>Burst alignment</vt:lpstr>
      <vt:lpstr>Burst alignment</vt:lpstr>
      <vt:lpstr>Roadmap</vt:lpstr>
      <vt:lpstr>Dataset</vt:lpstr>
      <vt:lpstr>Correlated Bursts</vt:lpstr>
      <vt:lpstr>Mining transliterations</vt:lpstr>
      <vt:lpstr>Transliteration</vt:lpstr>
      <vt:lpstr>Roadmap</vt:lpstr>
      <vt:lpstr>Summary</vt:lpstr>
      <vt:lpstr>Contributions</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Named Entities with Temporally Correlated Bursts from Multilingual Web News Streams</dc:title>
  <dc:creator>Alex</dc:creator>
  <cp:lastModifiedBy>Alex</cp:lastModifiedBy>
  <cp:revision>194</cp:revision>
  <dcterms:created xsi:type="dcterms:W3CDTF">2011-01-27T21:44:13Z</dcterms:created>
  <dcterms:modified xsi:type="dcterms:W3CDTF">2011-02-12T15:38:59Z</dcterms:modified>
</cp:coreProperties>
</file>