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6" r:id="rId2"/>
    <p:sldId id="280" r:id="rId3"/>
    <p:sldId id="290" r:id="rId4"/>
    <p:sldId id="289" r:id="rId5"/>
    <p:sldId id="257" r:id="rId6"/>
    <p:sldId id="278" r:id="rId7"/>
    <p:sldId id="281" r:id="rId8"/>
    <p:sldId id="258" r:id="rId9"/>
    <p:sldId id="259" r:id="rId10"/>
    <p:sldId id="283" r:id="rId11"/>
    <p:sldId id="263" r:id="rId12"/>
    <p:sldId id="292" r:id="rId13"/>
    <p:sldId id="282" r:id="rId14"/>
    <p:sldId id="264" r:id="rId15"/>
    <p:sldId id="285" r:id="rId16"/>
    <p:sldId id="265" r:id="rId17"/>
    <p:sldId id="275" r:id="rId18"/>
    <p:sldId id="288" r:id="rId19"/>
    <p:sldId id="286" r:id="rId20"/>
    <p:sldId id="266" r:id="rId21"/>
    <p:sldId id="276" r:id="rId22"/>
    <p:sldId id="267" r:id="rId23"/>
    <p:sldId id="294" r:id="rId24"/>
    <p:sldId id="295" r:id="rId25"/>
    <p:sldId id="296" r:id="rId26"/>
    <p:sldId id="287" r:id="rId27"/>
    <p:sldId id="268" r:id="rId28"/>
    <p:sldId id="269" r:id="rId29"/>
    <p:sldId id="270" r:id="rId30"/>
    <p:sldId id="291" r:id="rId31"/>
    <p:sldId id="293" r:id="rId32"/>
    <p:sldId id="272" r:id="rId33"/>
    <p:sldId id="284" r:id="rId34"/>
    <p:sldId id="273"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3" autoAdjust="0"/>
    <p:restoredTop sz="79514" autoAdjust="0"/>
  </p:normalViewPr>
  <p:slideViewPr>
    <p:cSldViewPr>
      <p:cViewPr>
        <p:scale>
          <a:sx n="69" d="100"/>
          <a:sy n="69" d="100"/>
        </p:scale>
        <p:origin x="-1350" y="-90"/>
      </p:cViewPr>
      <p:guideLst>
        <p:guide orient="horz" pos="2160"/>
        <p:guide pos="2880"/>
      </p:guideLst>
    </p:cSldViewPr>
  </p:slideViewPr>
  <p:notesTextViewPr>
    <p:cViewPr>
      <p:scale>
        <a:sx n="125" d="100"/>
        <a:sy n="1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327CA-FFD5-4A43-ABDF-83EC3B476066}" type="datetimeFigureOut">
              <a:rPr lang="ru-RU" smtClean="0"/>
              <a:pPr/>
              <a:t>30.04.2010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3EC7D-3C8B-482E-9639-545E8D6FC0B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Good</a:t>
            </a:r>
            <a:r>
              <a:rPr lang="en-US" baseline="0" dirty="0" smtClean="0"/>
              <a:t> afternoon, my name is Alexander </a:t>
            </a:r>
            <a:r>
              <a:rPr lang="en-US" baseline="0" dirty="0" err="1" smtClean="0"/>
              <a:t>Kotov</a:t>
            </a:r>
            <a:r>
              <a:rPr lang="en-US" baseline="0" dirty="0" smtClean="0"/>
              <a:t>, I’m a PhD student working in the Text Information Management group at UIUC. In this talk, I’ll introduce Question-Guided search a novel framework for Interactive Information Retrieval, which I developed with my advisor Professor Cheng </a:t>
            </a:r>
            <a:r>
              <a:rPr lang="en-US" baseline="0" dirty="0" err="1" smtClean="0"/>
              <a:t>Zhai</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14</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Sample text illustrate</a:t>
            </a:r>
            <a:r>
              <a:rPr lang="en-US" baseline="0" dirty="0" smtClean="0"/>
              <a:t> the number of query terms </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16</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Merge two tables</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17</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Original query can be expanded with terms from the</a:t>
            </a:r>
            <a:r>
              <a:rPr lang="en-US" baseline="0" dirty="0" smtClean="0"/>
              <a:t> other slots of an instance from which question has been generated</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20</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Abbreviations, more explanations, </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28</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Big font for NDCG</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29</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4F53EC7D-3C8B-482E-9639-545E8D6FC0B3}" type="slidenum">
              <a:rPr lang="ru-RU" smtClean="0"/>
              <a:pPr/>
              <a:t>30</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mtClean="0"/>
              <a:t>Future work</a:t>
            </a:r>
            <a:endParaRPr lang="en-US"/>
          </a:p>
        </p:txBody>
      </p:sp>
      <p:sp>
        <p:nvSpPr>
          <p:cNvPr id="4" name="Номер слайда 3"/>
          <p:cNvSpPr>
            <a:spLocks noGrp="1"/>
          </p:cNvSpPr>
          <p:nvPr>
            <p:ph type="sldNum" sz="quarter" idx="10"/>
          </p:nvPr>
        </p:nvSpPr>
        <p:spPr/>
        <p:txBody>
          <a:bodyPr/>
          <a:lstStyle/>
          <a:p>
            <a:fld id="{4F53EC7D-3C8B-482E-9639-545E8D6FC0B3}" type="slidenum">
              <a:rPr lang="ru-RU" smtClean="0"/>
              <a:pPr/>
              <a:t>32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key motivation behind interactive search</a:t>
            </a:r>
            <a:r>
              <a:rPr lang="en-US" baseline="0" dirty="0" smtClean="0"/>
              <a:t> in general and question-guided search in particular is that the search tasks and information needs, corresponding to them, are different. Sometimes, users have a clear idea of what they are looking for and their queries are well defined, other times  the idea is vague or users just want to explore a particular topic. For example, suppose a user is searching for information about President John Kennedy…</a:t>
            </a:r>
          </a:p>
          <a:p>
            <a:endParaRPr lang="en-US" baseline="0" dirty="0" smtClean="0"/>
          </a:p>
          <a:p>
            <a:r>
              <a:rPr lang="en-US" baseline="0" dirty="0" smtClean="0"/>
              <a:t>The easiest and the most straightforward way to do so for a person, who is used to keyword-based search paradigm is to pose a keyword query, like “john f. </a:t>
            </a:r>
            <a:r>
              <a:rPr lang="en-US" baseline="0" dirty="0" err="1" smtClean="0"/>
              <a:t>kennedy</a:t>
            </a:r>
            <a:r>
              <a:rPr lang="en-US" baseline="0" dirty="0" smtClean="0"/>
              <a:t>”. However, such a query does not fully specify the user’s information need….</a:t>
            </a:r>
          </a:p>
          <a:p>
            <a:endParaRPr lang="en-US" baseline="0" dirty="0" smtClean="0"/>
          </a:p>
          <a:p>
            <a:r>
              <a:rPr lang="en-US" baseline="0" dirty="0" smtClean="0"/>
              <a:t> The query-based search paradigm assumes that users have sufficient knowledge about the query domain and are able to find good differentiator terms. In reality however, people are naturally not used to formulating short string requests.</a:t>
            </a:r>
          </a:p>
          <a:p>
            <a:endParaRPr lang="en-US" baseline="0" dirty="0" smtClean="0"/>
          </a:p>
          <a:p>
            <a:r>
              <a:rPr lang="en-US" baseline="0" dirty="0" smtClean="0"/>
              <a:t> According to surveys, asking a natural language questions is the most natural way for search engine users to express their information needs. However, QA systems cannot yet answer arbitrary questions posed by users. What can we do? The key idea behind question-guided search is to guess the information need by presenting to the user a set of automatically generated natural language questions and short answers to them. Well, if we cannot answer any possible question, can we at least attempt to guess it.</a:t>
            </a:r>
          </a:p>
          <a:p>
            <a:endParaRPr lang="en-US" baseline="0" dirty="0" smtClean="0"/>
          </a:p>
          <a:p>
            <a:r>
              <a:rPr lang="en-US" baseline="0" dirty="0" smtClean="0"/>
              <a:t>As humans, you might well think that asking question for a question is not very polite, but as IR researchers most of you will agree that accurate determination of the underlying question can substantially save user efforts</a:t>
            </a:r>
          </a:p>
          <a:p>
            <a:endParaRPr lang="en-US" baseline="0" dirty="0" smtClean="0"/>
          </a:p>
          <a:p>
            <a:r>
              <a:rPr lang="en-US" baseline="0" dirty="0" smtClean="0"/>
              <a:t>There are several possible scenarios of using questions-answer pairs. First, a user can point on the question and get the answer directly along with some contextual information. In this sense, questions can be considered as shortcuts to information. By clicking on the answer the users can be redirected to the document where the answer is contained.</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clicking on</a:t>
            </a:r>
            <a:r>
              <a:rPr lang="en-US" baseline="0" dirty="0" smtClean="0"/>
              <a:t> a question generates a new set of questions and result pages, reflecting the user feedback. In this sense, questions can be considered as a feedback mechanism. Ambiguous, imprecise and exploratory queries are the best candidates for refinement </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users can click</a:t>
            </a:r>
            <a:r>
              <a:rPr lang="en-US" baseline="0" dirty="0" smtClean="0"/>
              <a:t> on a document and be redirected to the document, containing the answer for further information. In this sense, questions can be considered as shortcuts for information. Short, ambiguous, under-specified queries are the best candidates for refinement.</a:t>
            </a:r>
            <a:endParaRPr lang="en-US" dirty="0" smtClean="0"/>
          </a:p>
          <a:p>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Obviously, enabling interactive question-based retrieval</a:t>
            </a:r>
            <a:r>
              <a:rPr lang="en-US" baseline="0" dirty="0" smtClean="0"/>
              <a:t> requires to go beyond the bag-of-words view of document collections and develop special methods for all major stages of the retrieval process. In particular …</a:t>
            </a:r>
            <a:endParaRPr lang="ru-RU"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Given an input sentence,</a:t>
            </a:r>
            <a:r>
              <a:rPr lang="en-US" baseline="0" dirty="0" smtClean="0"/>
              <a:t> </a:t>
            </a:r>
            <a:r>
              <a:rPr lang="en-US" baseline="0" dirty="0" err="1" smtClean="0"/>
              <a:t>Minipar</a:t>
            </a:r>
            <a:r>
              <a:rPr lang="en-US" baseline="0" dirty="0" smtClean="0"/>
              <a:t> returns its dependency tree, in which the nodes correspond to the terms in the sentence along with the syntactic and semantic labels assigned to them and the edges represent the dependency relationships between the terms.</a:t>
            </a:r>
          </a:p>
          <a:p>
            <a:endParaRPr lang="en-US" baseline="0" dirty="0" smtClean="0"/>
          </a:p>
          <a:p>
            <a:pPr>
              <a:lnSpc>
                <a:spcPct val="120000"/>
              </a:lnSpc>
              <a:buFont typeface="Arial" pitchFamily="34" charset="0"/>
              <a:buChar char="•"/>
            </a:pPr>
            <a:r>
              <a:rPr lang="en-US" sz="1200" dirty="0" smtClean="0"/>
              <a:t>Converts nominative sentences into parse trees; </a:t>
            </a:r>
          </a:p>
          <a:p>
            <a:pPr>
              <a:lnSpc>
                <a:spcPct val="120000"/>
              </a:lnSpc>
              <a:buFont typeface="Arial" pitchFamily="34" charset="0"/>
              <a:buChar char="•"/>
            </a:pPr>
            <a:r>
              <a:rPr lang="en-US" sz="1200" dirty="0" smtClean="0"/>
              <a:t> Parse tree is a set of dependency relations;</a:t>
            </a:r>
          </a:p>
          <a:p>
            <a:pPr>
              <a:lnSpc>
                <a:spcPct val="120000"/>
              </a:lnSpc>
              <a:buFont typeface="Arial" pitchFamily="34" charset="0"/>
              <a:buChar char="•"/>
            </a:pPr>
            <a:r>
              <a:rPr lang="en-US" sz="1200" dirty="0" smtClean="0"/>
              <a:t> Dependency relation is a binary relation two terms;</a:t>
            </a:r>
          </a:p>
          <a:p>
            <a:pPr>
              <a:lnSpc>
                <a:spcPct val="120000"/>
              </a:lnSpc>
              <a:buFont typeface="Arial" pitchFamily="34" charset="0"/>
              <a:buChar char="•"/>
            </a:pPr>
            <a:r>
              <a:rPr lang="en-US" sz="1200" dirty="0" smtClean="0"/>
              <a:t> Dependency parsing helps to avoid syntactic variability:</a:t>
            </a:r>
          </a:p>
          <a:p>
            <a:pPr>
              <a:lnSpc>
                <a:spcPct val="120000"/>
              </a:lnSpc>
            </a:pPr>
            <a:r>
              <a:rPr lang="en-US" sz="1200" dirty="0" smtClean="0"/>
              <a:t>“After thinking for several days, John finally found a solution to the difficult problem” vs. “John found a solution to the problem”</a:t>
            </a:r>
            <a:endParaRPr lang="ru-RU" sz="1200" dirty="0" smtClean="0"/>
          </a:p>
          <a:p>
            <a:endParaRPr lang="en-US" baseline="0" dirty="0" smtClean="0"/>
          </a:p>
          <a:p>
            <a:endParaRPr lang="ru-RU"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Overall solution as a picture, reduce text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consider only syntactic</a:t>
            </a:r>
            <a:r>
              <a:rPr lang="en-US" baseline="0" dirty="0" smtClean="0"/>
              <a:t> and semantic labels of the nodes in a dependency tree, disregarding the specific terms corresponding to the nodes, we will get a generalized dependency tree or syntactic pattern;</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9</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patterns have a clear semantics behind them</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10</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Add word</a:t>
            </a:r>
            <a:endParaRPr lang="en-US" dirty="0"/>
          </a:p>
        </p:txBody>
      </p:sp>
      <p:sp>
        <p:nvSpPr>
          <p:cNvPr id="4" name="Номер слайда 3"/>
          <p:cNvSpPr>
            <a:spLocks noGrp="1"/>
          </p:cNvSpPr>
          <p:nvPr>
            <p:ph type="sldNum" sz="quarter" idx="10"/>
          </p:nvPr>
        </p:nvSpPr>
        <p:spPr/>
        <p:txBody>
          <a:bodyPr/>
          <a:lstStyle/>
          <a:p>
            <a:fld id="{4F53EC7D-3C8B-482E-9639-545E8D6FC0B3}" type="slidenum">
              <a:rPr lang="ru-RU" smtClean="0"/>
              <a:pPr/>
              <a:t>11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85F6865E-85E3-43C4-B928-F15BCC8D11C4}" type="datetimeFigureOut">
              <a:rPr lang="ru-RU" smtClean="0"/>
              <a:pPr/>
              <a:t>30.04.2010</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06A8CE-C070-49A3-90B4-161E2803E4A3}"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85F6865E-85E3-43C4-B928-F15BCC8D11C4}" type="datetimeFigureOut">
              <a:rPr lang="ru-RU" smtClean="0"/>
              <a:pPr/>
              <a:t>30.04.2010</a:t>
            </a:fld>
            <a:endParaRPr lang="ru-RU"/>
          </a:p>
        </p:txBody>
      </p:sp>
      <p:sp>
        <p:nvSpPr>
          <p:cNvPr id="27" name="Номер слайда 26"/>
          <p:cNvSpPr>
            <a:spLocks noGrp="1"/>
          </p:cNvSpPr>
          <p:nvPr>
            <p:ph type="sldNum" sz="quarter" idx="11"/>
          </p:nvPr>
        </p:nvSpPr>
        <p:spPr/>
        <p:txBody>
          <a:bodyPr rtlCol="0"/>
          <a:lstStyle/>
          <a:p>
            <a:fld id="{6206A8CE-C070-49A3-90B4-161E2803E4A3}"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85F6865E-85E3-43C4-B928-F15BCC8D11C4}" type="datetimeFigureOut">
              <a:rPr lang="ru-RU" smtClean="0"/>
              <a:pPr/>
              <a:t>30.04.2010</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6206A8CE-C070-49A3-90B4-161E2803E4A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85F6865E-85E3-43C4-B928-F15BCC8D11C4}" type="datetimeFigureOut">
              <a:rPr lang="ru-RU" smtClean="0"/>
              <a:pPr/>
              <a:t>30.04.2010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206A8CE-C070-49A3-90B4-161E2803E4A3}"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5F6865E-85E3-43C4-B928-F15BCC8D11C4}" type="datetimeFigureOut">
              <a:rPr lang="ru-RU" smtClean="0"/>
              <a:pPr/>
              <a:t>30.04.2010</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06A8CE-C070-49A3-90B4-161E2803E4A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7.bin"/><Relationship Id="rId3" Type="http://schemas.openxmlformats.org/officeDocument/2006/relationships/notesSlide" Target="../notesSlides/notesSlide12.xml"/><Relationship Id="rId7" Type="http://schemas.openxmlformats.org/officeDocument/2006/relationships/oleObject" Target="../embeddings/oleObject11.bin"/><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image" Target="../media/image29.png"/><Relationship Id="rId10" Type="http://schemas.openxmlformats.org/officeDocument/2006/relationships/oleObject" Target="../embeddings/oleObject14.bin"/><Relationship Id="rId4" Type="http://schemas.openxmlformats.org/officeDocument/2006/relationships/image" Target="../media/image28.png"/><Relationship Id="rId9" Type="http://schemas.openxmlformats.org/officeDocument/2006/relationships/oleObject" Target="../embeddings/oleObject13.bin"/><Relationship Id="rId1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4800" y="1828800"/>
            <a:ext cx="8686800" cy="1470025"/>
          </a:xfrm>
        </p:spPr>
        <p:txBody>
          <a:bodyPr/>
          <a:lstStyle/>
          <a:p>
            <a:pPr algn="ctr"/>
            <a:r>
              <a:rPr lang="en-US" dirty="0" smtClean="0"/>
              <a:t>Towards Natural Question-Guided Search</a:t>
            </a:r>
            <a:endParaRPr lang="ru-RU" dirty="0"/>
          </a:p>
        </p:txBody>
      </p:sp>
      <p:sp>
        <p:nvSpPr>
          <p:cNvPr id="3" name="Подзаголовок 2"/>
          <p:cNvSpPr>
            <a:spLocks noGrp="1"/>
          </p:cNvSpPr>
          <p:nvPr>
            <p:ph type="subTitle" idx="1"/>
          </p:nvPr>
        </p:nvSpPr>
        <p:spPr>
          <a:xfrm>
            <a:off x="304800" y="3899938"/>
            <a:ext cx="5105400" cy="824462"/>
          </a:xfrm>
        </p:spPr>
        <p:txBody>
          <a:bodyPr>
            <a:normAutofit/>
          </a:bodyPr>
          <a:lstStyle/>
          <a:p>
            <a:r>
              <a:rPr lang="en-US" sz="2000" dirty="0" smtClean="0"/>
              <a:t>Alexander </a:t>
            </a:r>
            <a:r>
              <a:rPr lang="en-US" sz="2000" dirty="0" err="1" smtClean="0"/>
              <a:t>Kotov</a:t>
            </a:r>
            <a:r>
              <a:rPr lang="en-US" sz="2000" dirty="0" smtClean="0"/>
              <a:t>  (akotov2@illinois.edu)</a:t>
            </a:r>
          </a:p>
          <a:p>
            <a:r>
              <a:rPr lang="en-US" sz="2000" dirty="0" err="1" smtClean="0"/>
              <a:t>ChengXiang</a:t>
            </a:r>
            <a:r>
              <a:rPr lang="en-US" sz="2000" dirty="0" smtClean="0"/>
              <a:t> </a:t>
            </a:r>
            <a:r>
              <a:rPr lang="en-US" sz="2000" dirty="0" err="1" smtClean="0"/>
              <a:t>Zhai</a:t>
            </a:r>
            <a:r>
              <a:rPr lang="en-US" sz="2000" dirty="0" smtClean="0"/>
              <a:t> (czhai@cs.uiuc.edu)</a:t>
            </a:r>
          </a:p>
          <a:p>
            <a:endParaRPr lang="en-US" dirty="0" smtClean="0"/>
          </a:p>
        </p:txBody>
      </p:sp>
      <p:pic>
        <p:nvPicPr>
          <p:cNvPr id="6" name="Рисунок 5" descr="timan.gif"/>
          <p:cNvPicPr>
            <a:picLocks noChangeAspect="1"/>
          </p:cNvPicPr>
          <p:nvPr/>
        </p:nvPicPr>
        <p:blipFill>
          <a:blip r:embed="rId3" cstate="print"/>
          <a:stretch>
            <a:fillRect/>
          </a:stretch>
        </p:blipFill>
        <p:spPr>
          <a:xfrm>
            <a:off x="6907530" y="5749290"/>
            <a:ext cx="1703070" cy="891540"/>
          </a:xfrm>
          <a:prstGeom prst="rect">
            <a:avLst/>
          </a:prstGeom>
        </p:spPr>
      </p:pic>
      <p:sp>
        <p:nvSpPr>
          <p:cNvPr id="5" name="Подзаголовок 2"/>
          <p:cNvSpPr txBox="1">
            <a:spLocks/>
          </p:cNvSpPr>
          <p:nvPr/>
        </p:nvSpPr>
        <p:spPr>
          <a:xfrm>
            <a:off x="1173480" y="6282690"/>
            <a:ext cx="5638800" cy="533400"/>
          </a:xfrm>
          <a:prstGeom prst="rect">
            <a:avLst/>
          </a:prstGeom>
        </p:spPr>
        <p:txBody>
          <a:bodyPr vert="horz">
            <a:normAutofit/>
          </a:bodyPr>
          <a:lstStyle/>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b="0" i="0" u="none" strike="noStrike" kern="1200" cap="none" spc="0" normalizeH="0" baseline="0" noProof="0" dirty="0" smtClean="0">
                <a:ln>
                  <a:noFill/>
                </a:ln>
                <a:solidFill>
                  <a:schemeClr val="tx2"/>
                </a:solidFill>
                <a:effectLst/>
                <a:uLnTx/>
                <a:uFillTx/>
                <a:cs typeface="Arial" pitchFamily="34" charset="0"/>
              </a:rPr>
              <a:t>University of Illinois at Urbana-Champaign</a:t>
            </a:r>
            <a:endParaRPr kumimoji="0" lang="ru-RU" b="0" i="0" u="none" strike="noStrike" kern="1200" cap="none" spc="0" normalizeH="0" baseline="0" noProof="0" dirty="0">
              <a:ln>
                <a:noFill/>
              </a:ln>
              <a:solidFill>
                <a:schemeClr val="tx2"/>
              </a:solidFill>
              <a:effectLst/>
              <a:uLnTx/>
              <a:uFillTx/>
              <a:cs typeface="Arial" pitchFamily="34" charset="0"/>
            </a:endParaRPr>
          </a:p>
        </p:txBody>
      </p:sp>
      <p:pic>
        <p:nvPicPr>
          <p:cNvPr id="7" name="Рисунок 6" descr="uofi.jpg"/>
          <p:cNvPicPr>
            <a:picLocks noChangeAspect="1"/>
          </p:cNvPicPr>
          <p:nvPr/>
        </p:nvPicPr>
        <p:blipFill>
          <a:blip r:embed="rId4" cstate="print"/>
          <a:stretch>
            <a:fillRect/>
          </a:stretch>
        </p:blipFill>
        <p:spPr>
          <a:xfrm>
            <a:off x="411480" y="5574030"/>
            <a:ext cx="819150" cy="1066800"/>
          </a:xfrm>
          <a:prstGeom prst="rect">
            <a:avLst/>
          </a:prstGeom>
        </p:spPr>
      </p:pic>
      <p:sp>
        <p:nvSpPr>
          <p:cNvPr id="9" name="Подзаголовок 2"/>
          <p:cNvSpPr txBox="1">
            <a:spLocks/>
          </p:cNvSpPr>
          <p:nvPr/>
        </p:nvSpPr>
        <p:spPr>
          <a:xfrm>
            <a:off x="11017" y="4844668"/>
            <a:ext cx="2971800" cy="685800"/>
          </a:xfrm>
          <a:prstGeom prst="rect">
            <a:avLst/>
          </a:prstGeom>
        </p:spPr>
        <p:txBody>
          <a:bodyPr vert="horz">
            <a:normAutofit/>
          </a:bodyPr>
          <a:lstStyle/>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b="0" i="0" u="none" strike="noStrike" kern="1200" cap="none" spc="0" normalizeH="0" baseline="0" noProof="0" dirty="0" smtClean="0">
                <a:ln>
                  <a:noFill/>
                </a:ln>
                <a:solidFill>
                  <a:schemeClr val="tx2"/>
                </a:solidFill>
                <a:effectLst/>
                <a:uLnTx/>
                <a:uFillTx/>
                <a:cs typeface="Arial" pitchFamily="34" charset="0"/>
              </a:rPr>
              <a:t>WWW 2010,</a:t>
            </a:r>
            <a:r>
              <a:rPr kumimoji="0" lang="en-US" b="0" i="0" u="none" strike="noStrike" kern="1200" cap="none" spc="0" normalizeH="0" noProof="0" dirty="0" smtClean="0">
                <a:ln>
                  <a:noFill/>
                </a:ln>
                <a:solidFill>
                  <a:schemeClr val="tx2"/>
                </a:solidFill>
                <a:effectLst/>
                <a:uLnTx/>
                <a:uFillTx/>
                <a:cs typeface="Arial" pitchFamily="34" charset="0"/>
              </a:rPr>
              <a:t> Raleigh</a:t>
            </a:r>
          </a:p>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lang="en-US" baseline="0" dirty="0" smtClean="0">
                <a:solidFill>
                  <a:schemeClr val="tx2"/>
                </a:solidFill>
                <a:cs typeface="Arial" pitchFamily="34" charset="0"/>
              </a:rPr>
              <a:t>April 30, 2010</a:t>
            </a:r>
            <a:endParaRPr kumimoji="0" lang="ru-RU" b="0" i="0" u="none" strike="noStrike" kern="1200" cap="none" spc="0" normalizeH="0" baseline="0" noProof="0" dirty="0">
              <a:ln>
                <a:noFill/>
              </a:ln>
              <a:solidFill>
                <a:schemeClr val="tx2"/>
              </a:solidFill>
              <a:effectLst/>
              <a:uLnTx/>
              <a:uFillTx/>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381000"/>
            <a:ext cx="8229600" cy="1066800"/>
          </a:xfrm>
        </p:spPr>
        <p:txBody>
          <a:bodyPr/>
          <a:lstStyle/>
          <a:p>
            <a:r>
              <a:rPr lang="en-US" dirty="0" smtClean="0"/>
              <a:t>Examples of patterns</a:t>
            </a:r>
            <a:endParaRPr lang="en-US" dirty="0"/>
          </a:p>
        </p:txBody>
      </p:sp>
      <p:cxnSp>
        <p:nvCxnSpPr>
          <p:cNvPr id="10" name="Прямая со стрелкой 9"/>
          <p:cNvCxnSpPr>
            <a:stCxn id="4" idx="2"/>
            <a:endCxn id="5" idx="7"/>
          </p:cNvCxnSpPr>
          <p:nvPr/>
        </p:nvCxnSpPr>
        <p:spPr>
          <a:xfrm rot="10800000" flipV="1">
            <a:off x="1693903" y="2595695"/>
            <a:ext cx="287293" cy="1786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4" idx="6"/>
            <a:endCxn id="6" idx="1"/>
          </p:cNvCxnSpPr>
          <p:nvPr/>
        </p:nvCxnSpPr>
        <p:spPr>
          <a:xfrm>
            <a:off x="3169915" y="2595696"/>
            <a:ext cx="285125" cy="1916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Овал 3"/>
          <p:cNvSpPr>
            <a:spLocks/>
          </p:cNvSpPr>
          <p:nvPr/>
        </p:nvSpPr>
        <p:spPr>
          <a:xfrm>
            <a:off x="1981195" y="235566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72784" y="2440578"/>
            <a:ext cx="914400" cy="307777"/>
          </a:xfrm>
          <a:prstGeom prst="rect">
            <a:avLst/>
          </a:prstGeom>
          <a:noFill/>
        </p:spPr>
        <p:txBody>
          <a:bodyPr wrap="square" rtlCol="0">
            <a:spAutoFit/>
          </a:bodyPr>
          <a:lstStyle/>
          <a:p>
            <a:r>
              <a:rPr lang="en-US" sz="1400" b="1" dirty="0" smtClean="0"/>
              <a:t>0:verb</a:t>
            </a:r>
            <a:endParaRPr lang="en-US" sz="1400" b="1" dirty="0"/>
          </a:p>
        </p:txBody>
      </p:sp>
      <p:sp>
        <p:nvSpPr>
          <p:cNvPr id="5" name="Овал 4"/>
          <p:cNvSpPr>
            <a:spLocks/>
          </p:cNvSpPr>
          <p:nvPr/>
        </p:nvSpPr>
        <p:spPr>
          <a:xfrm>
            <a:off x="679266" y="270401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197" y="2794954"/>
            <a:ext cx="1375961" cy="307777"/>
          </a:xfrm>
          <a:prstGeom prst="rect">
            <a:avLst/>
          </a:prstGeom>
          <a:noFill/>
        </p:spPr>
        <p:txBody>
          <a:bodyPr wrap="square" rtlCol="0">
            <a:spAutoFit/>
          </a:bodyPr>
          <a:lstStyle/>
          <a:p>
            <a:r>
              <a:rPr lang="en-US" sz="1400" b="1" dirty="0" smtClean="0"/>
              <a:t>1:s (person)</a:t>
            </a:r>
            <a:endParaRPr lang="en-US" sz="1400" b="1" dirty="0"/>
          </a:p>
        </p:txBody>
      </p:sp>
      <p:sp>
        <p:nvSpPr>
          <p:cNvPr id="6" name="Овал 5"/>
          <p:cNvSpPr>
            <a:spLocks/>
          </p:cNvSpPr>
          <p:nvPr/>
        </p:nvSpPr>
        <p:spPr>
          <a:xfrm>
            <a:off x="3280956" y="2717079"/>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70367" y="2780216"/>
            <a:ext cx="838200" cy="304800"/>
          </a:xfrm>
          <a:prstGeom prst="rect">
            <a:avLst/>
          </a:prstGeom>
          <a:noFill/>
        </p:spPr>
        <p:txBody>
          <a:bodyPr wrap="square" rtlCol="0">
            <a:spAutoFit/>
          </a:bodyPr>
          <a:lstStyle/>
          <a:p>
            <a:r>
              <a:rPr lang="en-US" sz="1400" b="1" dirty="0" smtClean="0"/>
              <a:t>2:mod</a:t>
            </a:r>
            <a:endParaRPr lang="en-US" sz="1400" b="1" dirty="0"/>
          </a:p>
        </p:txBody>
      </p:sp>
      <p:sp>
        <p:nvSpPr>
          <p:cNvPr id="8" name="Овал 7"/>
          <p:cNvSpPr>
            <a:spLocks/>
          </p:cNvSpPr>
          <p:nvPr/>
        </p:nvSpPr>
        <p:spPr>
          <a:xfrm>
            <a:off x="4598126" y="3087184"/>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80860" y="3148143"/>
            <a:ext cx="1143000" cy="307777"/>
          </a:xfrm>
          <a:prstGeom prst="rect">
            <a:avLst/>
          </a:prstGeom>
          <a:noFill/>
        </p:spPr>
        <p:txBody>
          <a:bodyPr wrap="square" rtlCol="0">
            <a:spAutoFit/>
          </a:bodyPr>
          <a:lstStyle/>
          <a:p>
            <a:r>
              <a:rPr lang="en-US" sz="1400" b="1" dirty="0" smtClean="0"/>
              <a:t>3:pc (loc)</a:t>
            </a:r>
            <a:endParaRPr lang="en-US" sz="1400" b="1" dirty="0"/>
          </a:p>
        </p:txBody>
      </p:sp>
      <p:cxnSp>
        <p:nvCxnSpPr>
          <p:cNvPr id="21" name="Прямая со стрелкой 20"/>
          <p:cNvCxnSpPr>
            <a:stCxn id="8" idx="6"/>
            <a:endCxn id="20" idx="1"/>
          </p:cNvCxnSpPr>
          <p:nvPr/>
        </p:nvCxnSpPr>
        <p:spPr>
          <a:xfrm>
            <a:off x="5786846" y="3327214"/>
            <a:ext cx="300356" cy="16228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Овал 8"/>
          <p:cNvSpPr>
            <a:spLocks/>
          </p:cNvSpPr>
          <p:nvPr/>
        </p:nvSpPr>
        <p:spPr>
          <a:xfrm>
            <a:off x="7217225" y="3746858"/>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Овал 19"/>
          <p:cNvSpPr>
            <a:spLocks/>
          </p:cNvSpPr>
          <p:nvPr/>
        </p:nvSpPr>
        <p:spPr>
          <a:xfrm>
            <a:off x="5913118" y="3419198"/>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Прямая со стрелкой 52"/>
          <p:cNvCxnSpPr>
            <a:stCxn id="6" idx="6"/>
            <a:endCxn id="8" idx="1"/>
          </p:cNvCxnSpPr>
          <p:nvPr/>
        </p:nvCxnSpPr>
        <p:spPr>
          <a:xfrm>
            <a:off x="4469676" y="2957109"/>
            <a:ext cx="302534" cy="2003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a:stCxn id="20" idx="6"/>
            <a:endCxn id="9" idx="1"/>
          </p:cNvCxnSpPr>
          <p:nvPr/>
        </p:nvCxnSpPr>
        <p:spPr>
          <a:xfrm>
            <a:off x="7101838" y="3659228"/>
            <a:ext cx="289471" cy="1579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130833" y="3492132"/>
            <a:ext cx="914400" cy="304800"/>
          </a:xfrm>
          <a:prstGeom prst="rect">
            <a:avLst/>
          </a:prstGeom>
          <a:noFill/>
        </p:spPr>
        <p:txBody>
          <a:bodyPr wrap="square" rtlCol="0">
            <a:spAutoFit/>
          </a:bodyPr>
          <a:lstStyle/>
          <a:p>
            <a:r>
              <a:rPr lang="en-US" sz="1400" b="1" dirty="0" smtClean="0"/>
              <a:t>4:mod</a:t>
            </a:r>
            <a:endParaRPr lang="en-US" sz="1400" b="1" dirty="0"/>
          </a:p>
        </p:txBody>
      </p:sp>
      <p:sp>
        <p:nvSpPr>
          <p:cNvPr id="96" name="Прямоугольник 95"/>
          <p:cNvSpPr/>
          <p:nvPr/>
        </p:nvSpPr>
        <p:spPr>
          <a:xfrm>
            <a:off x="7306488" y="3823058"/>
            <a:ext cx="1178528" cy="307777"/>
          </a:xfrm>
          <a:prstGeom prst="rect">
            <a:avLst/>
          </a:prstGeom>
        </p:spPr>
        <p:txBody>
          <a:bodyPr wrap="none">
            <a:spAutoFit/>
          </a:bodyPr>
          <a:lstStyle/>
          <a:p>
            <a:pPr lvl="0"/>
            <a:r>
              <a:rPr lang="en-US" sz="1400" b="1" dirty="0" smtClean="0">
                <a:solidFill>
                  <a:prstClr val="black"/>
                </a:solidFill>
              </a:rPr>
              <a:t>5:pc (date)</a:t>
            </a:r>
            <a:endParaRPr lang="en-US" sz="1400" b="1" dirty="0">
              <a:solidFill>
                <a:prstClr val="black"/>
              </a:solidFill>
            </a:endParaRPr>
          </a:p>
        </p:txBody>
      </p:sp>
      <p:sp>
        <p:nvSpPr>
          <p:cNvPr id="106" name="TextBox 105"/>
          <p:cNvSpPr txBox="1"/>
          <p:nvPr/>
        </p:nvSpPr>
        <p:spPr>
          <a:xfrm>
            <a:off x="485504" y="1497874"/>
            <a:ext cx="8610600" cy="757130"/>
          </a:xfrm>
          <a:prstGeom prst="rect">
            <a:avLst/>
          </a:prstGeom>
          <a:noFill/>
        </p:spPr>
        <p:txBody>
          <a:bodyPr wrap="square" rtlCol="0">
            <a:spAutoFit/>
          </a:bodyPr>
          <a:lstStyle/>
          <a:p>
            <a:pPr>
              <a:lnSpc>
                <a:spcPct val="120000"/>
              </a:lnSpc>
            </a:pPr>
            <a:r>
              <a:rPr lang="en-US" dirty="0" smtClean="0"/>
              <a:t>Wilson  lived  in   Columbia, South Carolina, the state capital, from 1870-1874, where his father was professor at the Columbia Theological Seminary.</a:t>
            </a:r>
            <a:endParaRPr lang="ru-RU" dirty="0"/>
          </a:p>
        </p:txBody>
      </p:sp>
      <p:sp>
        <p:nvSpPr>
          <p:cNvPr id="107" name="TextBox 106"/>
          <p:cNvSpPr txBox="1"/>
          <p:nvPr/>
        </p:nvSpPr>
        <p:spPr>
          <a:xfrm>
            <a:off x="304800" y="4278085"/>
            <a:ext cx="8610600" cy="757130"/>
          </a:xfrm>
          <a:prstGeom prst="rect">
            <a:avLst/>
          </a:prstGeom>
          <a:noFill/>
        </p:spPr>
        <p:txBody>
          <a:bodyPr wrap="square" rtlCol="0">
            <a:spAutoFit/>
          </a:bodyPr>
          <a:lstStyle/>
          <a:p>
            <a:pPr>
              <a:lnSpc>
                <a:spcPct val="120000"/>
              </a:lnSpc>
            </a:pPr>
            <a:r>
              <a:rPr lang="en-US" dirty="0" err="1" smtClean="0"/>
              <a:t>Voight</a:t>
            </a:r>
            <a:r>
              <a:rPr lang="en-US" dirty="0" smtClean="0"/>
              <a:t>   is  the  father  of  actress   Angelina Jolie  (Angelina Jolie </a:t>
            </a:r>
            <a:r>
              <a:rPr lang="en-US" dirty="0" err="1" smtClean="0"/>
              <a:t>Voight</a:t>
            </a:r>
            <a:r>
              <a:rPr lang="en-US" dirty="0" smtClean="0"/>
              <a:t> is her birth name) and actor James Haven</a:t>
            </a:r>
            <a:endParaRPr lang="ru-RU" dirty="0"/>
          </a:p>
        </p:txBody>
      </p:sp>
      <p:cxnSp>
        <p:nvCxnSpPr>
          <p:cNvPr id="22" name="Прямая со стрелкой 21"/>
          <p:cNvCxnSpPr>
            <a:stCxn id="24" idx="2"/>
            <a:endCxn id="26" idx="7"/>
          </p:cNvCxnSpPr>
          <p:nvPr/>
        </p:nvCxnSpPr>
        <p:spPr>
          <a:xfrm rot="10800000" flipV="1">
            <a:off x="1624232" y="5326925"/>
            <a:ext cx="287293" cy="1786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24" idx="6"/>
            <a:endCxn id="28" idx="1"/>
          </p:cNvCxnSpPr>
          <p:nvPr/>
        </p:nvCxnSpPr>
        <p:spPr>
          <a:xfrm>
            <a:off x="3100244" y="5326926"/>
            <a:ext cx="285125" cy="1916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Овал 23"/>
          <p:cNvSpPr>
            <a:spLocks/>
          </p:cNvSpPr>
          <p:nvPr/>
        </p:nvSpPr>
        <p:spPr>
          <a:xfrm>
            <a:off x="1911524" y="508689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03113" y="5171808"/>
            <a:ext cx="914400" cy="307777"/>
          </a:xfrm>
          <a:prstGeom prst="rect">
            <a:avLst/>
          </a:prstGeom>
          <a:noFill/>
        </p:spPr>
        <p:txBody>
          <a:bodyPr wrap="square" rtlCol="0">
            <a:spAutoFit/>
          </a:bodyPr>
          <a:lstStyle/>
          <a:p>
            <a:r>
              <a:rPr lang="en-US" sz="1400" b="1" dirty="0" smtClean="0"/>
              <a:t>0:verb</a:t>
            </a:r>
            <a:endParaRPr lang="en-US" sz="1400" b="1" dirty="0"/>
          </a:p>
        </p:txBody>
      </p:sp>
      <p:sp>
        <p:nvSpPr>
          <p:cNvPr id="26" name="Овал 25"/>
          <p:cNvSpPr>
            <a:spLocks/>
          </p:cNvSpPr>
          <p:nvPr/>
        </p:nvSpPr>
        <p:spPr>
          <a:xfrm>
            <a:off x="609595" y="543524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5238" y="5513121"/>
            <a:ext cx="1273636" cy="307777"/>
          </a:xfrm>
          <a:prstGeom prst="rect">
            <a:avLst/>
          </a:prstGeom>
          <a:noFill/>
        </p:spPr>
        <p:txBody>
          <a:bodyPr wrap="square" rtlCol="0">
            <a:spAutoFit/>
          </a:bodyPr>
          <a:lstStyle/>
          <a:p>
            <a:r>
              <a:rPr lang="en-US" sz="1400" b="1" dirty="0" smtClean="0"/>
              <a:t>1:s (person)</a:t>
            </a:r>
            <a:endParaRPr lang="en-US" sz="1400" b="1" dirty="0"/>
          </a:p>
        </p:txBody>
      </p:sp>
      <p:sp>
        <p:nvSpPr>
          <p:cNvPr id="28" name="Овал 27"/>
          <p:cNvSpPr>
            <a:spLocks/>
          </p:cNvSpPr>
          <p:nvPr/>
        </p:nvSpPr>
        <p:spPr>
          <a:xfrm>
            <a:off x="3211285" y="5448309"/>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400696" y="5524509"/>
            <a:ext cx="838200" cy="304800"/>
          </a:xfrm>
          <a:prstGeom prst="rect">
            <a:avLst/>
          </a:prstGeom>
          <a:noFill/>
        </p:spPr>
        <p:txBody>
          <a:bodyPr wrap="square" rtlCol="0">
            <a:spAutoFit/>
          </a:bodyPr>
          <a:lstStyle/>
          <a:p>
            <a:r>
              <a:rPr lang="en-US" sz="1400" b="1" dirty="0" smtClean="0"/>
              <a:t>2:pred</a:t>
            </a:r>
            <a:endParaRPr lang="en-US" sz="1400" b="1" dirty="0"/>
          </a:p>
        </p:txBody>
      </p:sp>
      <p:sp>
        <p:nvSpPr>
          <p:cNvPr id="30" name="Овал 29"/>
          <p:cNvSpPr>
            <a:spLocks/>
          </p:cNvSpPr>
          <p:nvPr/>
        </p:nvSpPr>
        <p:spPr>
          <a:xfrm>
            <a:off x="4528455" y="5818414"/>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02630" y="5879373"/>
            <a:ext cx="1143000" cy="307777"/>
          </a:xfrm>
          <a:prstGeom prst="rect">
            <a:avLst/>
          </a:prstGeom>
          <a:noFill/>
        </p:spPr>
        <p:txBody>
          <a:bodyPr wrap="square" rtlCol="0">
            <a:spAutoFit/>
          </a:bodyPr>
          <a:lstStyle/>
          <a:p>
            <a:r>
              <a:rPr lang="en-US" sz="1400" b="1" dirty="0" smtClean="0"/>
              <a:t>3:mod</a:t>
            </a:r>
            <a:endParaRPr lang="en-US" sz="1400" b="1" dirty="0"/>
          </a:p>
        </p:txBody>
      </p:sp>
      <p:cxnSp>
        <p:nvCxnSpPr>
          <p:cNvPr id="32" name="Прямая со стрелкой 31"/>
          <p:cNvCxnSpPr>
            <a:stCxn id="30" idx="6"/>
            <a:endCxn id="34" idx="1"/>
          </p:cNvCxnSpPr>
          <p:nvPr/>
        </p:nvCxnSpPr>
        <p:spPr>
          <a:xfrm>
            <a:off x="5717175" y="6058444"/>
            <a:ext cx="317763" cy="1693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Овал 33"/>
          <p:cNvSpPr>
            <a:spLocks noChangeAspect="1"/>
          </p:cNvSpPr>
          <p:nvPr/>
        </p:nvSpPr>
        <p:spPr>
          <a:xfrm>
            <a:off x="5843445" y="6150425"/>
            <a:ext cx="1307592" cy="5280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Прямая со стрелкой 34"/>
          <p:cNvCxnSpPr>
            <a:stCxn id="28" idx="6"/>
            <a:endCxn id="30" idx="1"/>
          </p:cNvCxnSpPr>
          <p:nvPr/>
        </p:nvCxnSpPr>
        <p:spPr>
          <a:xfrm>
            <a:off x="4400005" y="5688339"/>
            <a:ext cx="302534" cy="2003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789022" y="6245423"/>
            <a:ext cx="1600200" cy="307777"/>
          </a:xfrm>
          <a:prstGeom prst="rect">
            <a:avLst/>
          </a:prstGeom>
          <a:noFill/>
        </p:spPr>
        <p:txBody>
          <a:bodyPr wrap="square" rtlCol="0">
            <a:spAutoFit/>
          </a:bodyPr>
          <a:lstStyle/>
          <a:p>
            <a:r>
              <a:rPr lang="en-US" sz="1400" b="1" dirty="0" smtClean="0"/>
              <a:t>4:pc (person)</a:t>
            </a:r>
            <a:endParaRPr lang="en-US" sz="1400" b="1" dirty="0"/>
          </a:p>
        </p:txBody>
      </p:sp>
      <p:sp>
        <p:nvSpPr>
          <p:cNvPr id="40" name="Прямоугольник 39"/>
          <p:cNvSpPr/>
          <p:nvPr/>
        </p:nvSpPr>
        <p:spPr>
          <a:xfrm>
            <a:off x="1325882" y="1506580"/>
            <a:ext cx="6096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p:cNvSpPr/>
          <p:nvPr/>
        </p:nvSpPr>
        <p:spPr>
          <a:xfrm>
            <a:off x="450671" y="1504403"/>
            <a:ext cx="849085"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2303419" y="1506581"/>
            <a:ext cx="27203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982290" y="1504403"/>
            <a:ext cx="28194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1262744" y="1740624"/>
            <a:ext cx="380409" cy="276999"/>
          </a:xfrm>
          <a:prstGeom prst="rect">
            <a:avLst/>
          </a:prstGeom>
          <a:noFill/>
        </p:spPr>
        <p:txBody>
          <a:bodyPr wrap="square" rtlCol="0">
            <a:spAutoFit/>
          </a:bodyPr>
          <a:lstStyle/>
          <a:p>
            <a:r>
              <a:rPr lang="en-US" sz="1200" b="1" dirty="0" smtClean="0">
                <a:latin typeface="Arial" pitchFamily="34" charset="0"/>
                <a:cs typeface="Arial" pitchFamily="34" charset="0"/>
              </a:rPr>
              <a:t>0</a:t>
            </a:r>
            <a:endParaRPr lang="ru-RU" sz="1200" b="1" dirty="0">
              <a:latin typeface="Arial" pitchFamily="34" charset="0"/>
              <a:cs typeface="Arial" pitchFamily="34" charset="0"/>
            </a:endParaRPr>
          </a:p>
        </p:txBody>
      </p:sp>
      <p:sp>
        <p:nvSpPr>
          <p:cNvPr id="45" name="TextBox 44"/>
          <p:cNvSpPr txBox="1"/>
          <p:nvPr/>
        </p:nvSpPr>
        <p:spPr>
          <a:xfrm>
            <a:off x="393521" y="1733003"/>
            <a:ext cx="247908"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46" name="TextBox 45"/>
          <p:cNvSpPr txBox="1"/>
          <p:nvPr/>
        </p:nvSpPr>
        <p:spPr>
          <a:xfrm>
            <a:off x="1904457" y="1744433"/>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47" name="TextBox 46"/>
          <p:cNvSpPr txBox="1"/>
          <p:nvPr/>
        </p:nvSpPr>
        <p:spPr>
          <a:xfrm>
            <a:off x="6723019" y="1761307"/>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48" name="TextBox 47"/>
          <p:cNvSpPr txBox="1"/>
          <p:nvPr/>
        </p:nvSpPr>
        <p:spPr>
          <a:xfrm>
            <a:off x="2227219" y="174661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49" name="Прямоугольник 48"/>
          <p:cNvSpPr/>
          <p:nvPr/>
        </p:nvSpPr>
        <p:spPr>
          <a:xfrm>
            <a:off x="6786156" y="1506581"/>
            <a:ext cx="5334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p:cNvSpPr/>
          <p:nvPr/>
        </p:nvSpPr>
        <p:spPr>
          <a:xfrm>
            <a:off x="7345681" y="1506581"/>
            <a:ext cx="1129937"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TextBox 50"/>
          <p:cNvSpPr txBox="1"/>
          <p:nvPr/>
        </p:nvSpPr>
        <p:spPr>
          <a:xfrm>
            <a:off x="7282544" y="1740625"/>
            <a:ext cx="380409"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sp>
        <p:nvSpPr>
          <p:cNvPr id="52" name="Прямоугольник 51"/>
          <p:cNvSpPr/>
          <p:nvPr/>
        </p:nvSpPr>
        <p:spPr>
          <a:xfrm>
            <a:off x="333104" y="4284116"/>
            <a:ext cx="772885"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p:cNvSpPr txBox="1"/>
          <p:nvPr/>
        </p:nvSpPr>
        <p:spPr>
          <a:xfrm>
            <a:off x="275954" y="4512716"/>
            <a:ext cx="247908"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55" name="Прямоугольник 54"/>
          <p:cNvSpPr/>
          <p:nvPr/>
        </p:nvSpPr>
        <p:spPr>
          <a:xfrm>
            <a:off x="1178923" y="4285749"/>
            <a:ext cx="28194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Box 55"/>
          <p:cNvSpPr txBox="1"/>
          <p:nvPr/>
        </p:nvSpPr>
        <p:spPr>
          <a:xfrm>
            <a:off x="1101090" y="4525779"/>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0</a:t>
            </a:r>
            <a:endParaRPr lang="ru-RU" sz="1200" b="1" dirty="0">
              <a:latin typeface="Arial" pitchFamily="34" charset="0"/>
              <a:cs typeface="Arial" pitchFamily="34" charset="0"/>
            </a:endParaRPr>
          </a:p>
        </p:txBody>
      </p:sp>
      <p:sp>
        <p:nvSpPr>
          <p:cNvPr id="57" name="Прямоугольник 56"/>
          <p:cNvSpPr/>
          <p:nvPr/>
        </p:nvSpPr>
        <p:spPr>
          <a:xfrm>
            <a:off x="1905000" y="4289557"/>
            <a:ext cx="6858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p:cNvSpPr txBox="1"/>
          <p:nvPr/>
        </p:nvSpPr>
        <p:spPr>
          <a:xfrm>
            <a:off x="1841862" y="4523601"/>
            <a:ext cx="42796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59" name="Прямоугольник 58"/>
          <p:cNvSpPr/>
          <p:nvPr/>
        </p:nvSpPr>
        <p:spPr>
          <a:xfrm>
            <a:off x="2631622" y="4283571"/>
            <a:ext cx="28194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TextBox 59"/>
          <p:cNvSpPr txBox="1"/>
          <p:nvPr/>
        </p:nvSpPr>
        <p:spPr>
          <a:xfrm>
            <a:off x="2553789" y="452360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61" name="Прямоугольник 60"/>
          <p:cNvSpPr/>
          <p:nvPr/>
        </p:nvSpPr>
        <p:spPr>
          <a:xfrm>
            <a:off x="3759926" y="4280263"/>
            <a:ext cx="160020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TextBox 61"/>
          <p:cNvSpPr txBox="1"/>
          <p:nvPr/>
        </p:nvSpPr>
        <p:spPr>
          <a:xfrm>
            <a:off x="3683726" y="4520293"/>
            <a:ext cx="179294"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67" name="TextBox 66"/>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8</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Indexing</a:t>
            </a:r>
            <a:endParaRPr lang="ru-RU" dirty="0"/>
          </a:p>
        </p:txBody>
      </p:sp>
      <p:sp>
        <p:nvSpPr>
          <p:cNvPr id="28" name="TextBox 27"/>
          <p:cNvSpPr txBox="1"/>
          <p:nvPr/>
        </p:nvSpPr>
        <p:spPr>
          <a:xfrm>
            <a:off x="228600" y="1752600"/>
            <a:ext cx="8610600" cy="757130"/>
          </a:xfrm>
          <a:prstGeom prst="rect">
            <a:avLst/>
          </a:prstGeom>
          <a:noFill/>
        </p:spPr>
        <p:txBody>
          <a:bodyPr wrap="square" rtlCol="0">
            <a:spAutoFit/>
          </a:bodyPr>
          <a:lstStyle/>
          <a:p>
            <a:pPr>
              <a:lnSpc>
                <a:spcPct val="120000"/>
              </a:lnSpc>
            </a:pPr>
            <a:r>
              <a:rPr lang="en-US" dirty="0" smtClean="0"/>
              <a:t>Kennedy   was   born  at  83 </a:t>
            </a:r>
            <a:r>
              <a:rPr lang="en-US" dirty="0" err="1" smtClean="0"/>
              <a:t>Beals</a:t>
            </a:r>
            <a:r>
              <a:rPr lang="en-US" dirty="0" smtClean="0"/>
              <a:t> Street in  Brookline,  Massachusetts on Tuesday, May 29, 1917 at 3:00pm, the second son of Joseph Kennedy and Rose Fitzgerald.</a:t>
            </a:r>
            <a:endParaRPr lang="ru-RU" dirty="0"/>
          </a:p>
        </p:txBody>
      </p:sp>
      <p:sp>
        <p:nvSpPr>
          <p:cNvPr id="30" name="TextBox 29"/>
          <p:cNvSpPr txBox="1"/>
          <p:nvPr/>
        </p:nvSpPr>
        <p:spPr>
          <a:xfrm>
            <a:off x="152400" y="361301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grpSp>
        <p:nvGrpSpPr>
          <p:cNvPr id="47" name="Группа 46"/>
          <p:cNvGrpSpPr/>
          <p:nvPr/>
        </p:nvGrpSpPr>
        <p:grpSpPr>
          <a:xfrm>
            <a:off x="240030" y="2895600"/>
            <a:ext cx="3021330" cy="3021330"/>
            <a:chOff x="240030" y="2895600"/>
            <a:chExt cx="3021330" cy="3021330"/>
          </a:xfrm>
        </p:grpSpPr>
        <p:sp>
          <p:nvSpPr>
            <p:cNvPr id="4" name="Овал 3"/>
            <p:cNvSpPr>
              <a:spLocks noChangeAspect="1"/>
            </p:cNvSpPr>
            <p:nvPr/>
          </p:nvSpPr>
          <p:spPr>
            <a:xfrm>
              <a:off x="266700" y="378256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a:spLocks noChangeAspect="1"/>
            </p:cNvSpPr>
            <p:nvPr/>
          </p:nvSpPr>
          <p:spPr>
            <a:xfrm>
              <a:off x="1230630" y="308533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a:spLocks noChangeAspect="1"/>
            </p:cNvSpPr>
            <p:nvPr/>
          </p:nvSpPr>
          <p:spPr>
            <a:xfrm>
              <a:off x="2156460" y="379780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a:spLocks noChangeAspect="1"/>
            </p:cNvSpPr>
            <p:nvPr/>
          </p:nvSpPr>
          <p:spPr>
            <a:xfrm>
              <a:off x="2167890" y="460171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a:spLocks noChangeAspect="1"/>
            </p:cNvSpPr>
            <p:nvPr/>
          </p:nvSpPr>
          <p:spPr>
            <a:xfrm>
              <a:off x="2175510" y="543229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p:cNvCxnSpPr>
              <a:stCxn id="5" idx="3"/>
              <a:endCxn id="4" idx="0"/>
            </p:cNvCxnSpPr>
            <p:nvPr/>
          </p:nvCxnSpPr>
          <p:spPr>
            <a:xfrm rot="5400000">
              <a:off x="946276" y="3344439"/>
              <a:ext cx="283571" cy="5926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5"/>
              <a:endCxn id="6" idx="0"/>
            </p:cNvCxnSpPr>
            <p:nvPr/>
          </p:nvCxnSpPr>
          <p:spPr>
            <a:xfrm rot="16200000" flipH="1">
              <a:off x="2254780" y="3371109"/>
              <a:ext cx="298811" cy="5545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6" idx="4"/>
              <a:endCxn id="7" idx="0"/>
            </p:cNvCxnSpPr>
            <p:nvPr/>
          </p:nvCxnSpPr>
          <p:spPr>
            <a:xfrm rot="16200000" flipH="1">
              <a:off x="2527554" y="4436364"/>
              <a:ext cx="319278" cy="1143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7" idx="4"/>
              <a:endCxn id="8" idx="0"/>
            </p:cNvCxnSpPr>
            <p:nvPr/>
          </p:nvCxnSpPr>
          <p:spPr>
            <a:xfrm rot="16200000" flipH="1">
              <a:off x="2523744" y="5255514"/>
              <a:ext cx="345948" cy="762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51610" y="3154156"/>
              <a:ext cx="685800" cy="307777"/>
            </a:xfrm>
            <a:prstGeom prst="rect">
              <a:avLst/>
            </a:prstGeom>
            <a:noFill/>
          </p:spPr>
          <p:txBody>
            <a:bodyPr wrap="square" rtlCol="0">
              <a:spAutoFit/>
            </a:bodyPr>
            <a:lstStyle/>
            <a:p>
              <a:r>
                <a:rPr lang="en-US" sz="1400" b="1" dirty="0" smtClean="0"/>
                <a:t>verb</a:t>
              </a:r>
              <a:endParaRPr lang="ru-RU" sz="1400" b="1" dirty="0"/>
            </a:p>
          </p:txBody>
        </p:sp>
        <p:sp>
          <p:nvSpPr>
            <p:cNvPr id="24" name="TextBox 23"/>
            <p:cNvSpPr txBox="1"/>
            <p:nvPr/>
          </p:nvSpPr>
          <p:spPr>
            <a:xfrm>
              <a:off x="240030" y="3847338"/>
              <a:ext cx="1143000" cy="307777"/>
            </a:xfrm>
            <a:prstGeom prst="rect">
              <a:avLst/>
            </a:prstGeom>
            <a:noFill/>
          </p:spPr>
          <p:txBody>
            <a:bodyPr wrap="square" rtlCol="0">
              <a:spAutoFit/>
            </a:bodyPr>
            <a:lstStyle/>
            <a:p>
              <a:r>
                <a:rPr lang="en-US" sz="1400" b="1" dirty="0" err="1" smtClean="0"/>
                <a:t>subj:pers</a:t>
              </a:r>
              <a:endParaRPr lang="ru-RU" sz="1400" b="1" dirty="0"/>
            </a:p>
          </p:txBody>
        </p:sp>
        <p:sp>
          <p:nvSpPr>
            <p:cNvPr id="25" name="TextBox 24"/>
            <p:cNvSpPr txBox="1"/>
            <p:nvPr/>
          </p:nvSpPr>
          <p:spPr>
            <a:xfrm>
              <a:off x="2331720" y="3870198"/>
              <a:ext cx="762000" cy="307777"/>
            </a:xfrm>
            <a:prstGeom prst="rect">
              <a:avLst/>
            </a:prstGeom>
            <a:noFill/>
          </p:spPr>
          <p:txBody>
            <a:bodyPr wrap="square" rtlCol="0">
              <a:spAutoFit/>
            </a:bodyPr>
            <a:lstStyle/>
            <a:p>
              <a:r>
                <a:rPr lang="en-US" sz="1400" b="1" dirty="0" err="1" smtClean="0"/>
                <a:t>pred</a:t>
              </a:r>
              <a:endParaRPr lang="ru-RU" sz="1400" b="1" dirty="0"/>
            </a:p>
          </p:txBody>
        </p:sp>
        <p:sp>
          <p:nvSpPr>
            <p:cNvPr id="26" name="TextBox 25"/>
            <p:cNvSpPr txBox="1"/>
            <p:nvPr/>
          </p:nvSpPr>
          <p:spPr>
            <a:xfrm>
              <a:off x="2354580" y="4674108"/>
              <a:ext cx="762000" cy="307777"/>
            </a:xfrm>
            <a:prstGeom prst="rect">
              <a:avLst/>
            </a:prstGeom>
            <a:noFill/>
          </p:spPr>
          <p:txBody>
            <a:bodyPr wrap="square" rtlCol="0">
              <a:spAutoFit/>
            </a:bodyPr>
            <a:lstStyle/>
            <a:p>
              <a:r>
                <a:rPr lang="en-US" sz="1400" b="1" dirty="0" smtClean="0"/>
                <a:t>mod</a:t>
              </a:r>
              <a:endParaRPr lang="ru-RU" sz="1400" b="1" dirty="0"/>
            </a:p>
          </p:txBody>
        </p:sp>
        <p:sp>
          <p:nvSpPr>
            <p:cNvPr id="27" name="TextBox 26"/>
            <p:cNvSpPr txBox="1"/>
            <p:nvPr/>
          </p:nvSpPr>
          <p:spPr>
            <a:xfrm>
              <a:off x="2118360" y="5490281"/>
              <a:ext cx="1143000" cy="307777"/>
            </a:xfrm>
            <a:prstGeom prst="rect">
              <a:avLst/>
            </a:prstGeom>
            <a:noFill/>
          </p:spPr>
          <p:txBody>
            <a:bodyPr wrap="square" rtlCol="0">
              <a:spAutoFit/>
            </a:bodyPr>
            <a:lstStyle/>
            <a:p>
              <a:r>
                <a:rPr lang="en-US" sz="1400" b="1" dirty="0" err="1" smtClean="0"/>
                <a:t>pcomp:loc</a:t>
              </a:r>
              <a:endParaRPr lang="ru-RU" sz="1400" b="1" dirty="0"/>
            </a:p>
          </p:txBody>
        </p:sp>
        <p:sp>
          <p:nvSpPr>
            <p:cNvPr id="29" name="TextBox 28"/>
            <p:cNvSpPr txBox="1"/>
            <p:nvPr/>
          </p:nvSpPr>
          <p:spPr>
            <a:xfrm>
              <a:off x="1139190" y="28956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31" name="TextBox 30"/>
            <p:cNvSpPr txBox="1"/>
            <p:nvPr/>
          </p:nvSpPr>
          <p:spPr>
            <a:xfrm>
              <a:off x="2042160" y="365379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32" name="TextBox 31"/>
            <p:cNvSpPr txBox="1"/>
            <p:nvPr/>
          </p:nvSpPr>
          <p:spPr>
            <a:xfrm>
              <a:off x="2053590" y="446913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33" name="TextBox 32"/>
            <p:cNvSpPr txBox="1"/>
            <p:nvPr/>
          </p:nvSpPr>
          <p:spPr>
            <a:xfrm>
              <a:off x="2053590" y="527685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grpSp>
      <p:grpSp>
        <p:nvGrpSpPr>
          <p:cNvPr id="48" name="Группа 47"/>
          <p:cNvGrpSpPr/>
          <p:nvPr/>
        </p:nvGrpSpPr>
        <p:grpSpPr>
          <a:xfrm>
            <a:off x="171450" y="1741170"/>
            <a:ext cx="7197090" cy="528459"/>
            <a:chOff x="171450" y="1741170"/>
            <a:chExt cx="7197090" cy="528459"/>
          </a:xfrm>
        </p:grpSpPr>
        <p:sp>
          <p:nvSpPr>
            <p:cNvPr id="34" name="Прямоугольник 33"/>
            <p:cNvSpPr/>
            <p:nvPr/>
          </p:nvSpPr>
          <p:spPr>
            <a:xfrm>
              <a:off x="1314450" y="1752600"/>
              <a:ext cx="49149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p:cNvSpPr/>
            <p:nvPr/>
          </p:nvSpPr>
          <p:spPr>
            <a:xfrm>
              <a:off x="228600" y="1752600"/>
              <a:ext cx="10439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p:cNvSpPr/>
            <p:nvPr/>
          </p:nvSpPr>
          <p:spPr>
            <a:xfrm>
              <a:off x="4648200" y="1741170"/>
              <a:ext cx="27203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p:cNvSpPr/>
            <p:nvPr/>
          </p:nvSpPr>
          <p:spPr>
            <a:xfrm>
              <a:off x="1851660" y="1752600"/>
              <a:ext cx="6096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1242060" y="197358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40" name="TextBox 39"/>
            <p:cNvSpPr txBox="1"/>
            <p:nvPr/>
          </p:nvSpPr>
          <p:spPr>
            <a:xfrm>
              <a:off x="171450" y="19812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41" name="TextBox 40"/>
            <p:cNvSpPr txBox="1"/>
            <p:nvPr/>
          </p:nvSpPr>
          <p:spPr>
            <a:xfrm>
              <a:off x="1786890" y="199263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42" name="TextBox 41"/>
            <p:cNvSpPr txBox="1"/>
            <p:nvPr/>
          </p:nvSpPr>
          <p:spPr>
            <a:xfrm>
              <a:off x="4267200" y="19812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43" name="TextBox 42"/>
            <p:cNvSpPr txBox="1"/>
            <p:nvPr/>
          </p:nvSpPr>
          <p:spPr>
            <a:xfrm>
              <a:off x="4572000" y="19812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sp>
          <p:nvSpPr>
            <p:cNvPr id="44" name="Прямоугольник 43"/>
            <p:cNvSpPr/>
            <p:nvPr/>
          </p:nvSpPr>
          <p:spPr>
            <a:xfrm>
              <a:off x="4347210" y="1741170"/>
              <a:ext cx="2667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aphicFrame>
        <p:nvGraphicFramePr>
          <p:cNvPr id="45" name="Таблица 44"/>
          <p:cNvGraphicFramePr>
            <a:graphicFrameLocks noGrp="1"/>
          </p:cNvGraphicFramePr>
          <p:nvPr/>
        </p:nvGraphicFramePr>
        <p:xfrm>
          <a:off x="3429000" y="2819400"/>
          <a:ext cx="1745888" cy="2468880"/>
        </p:xfrm>
        <a:graphic>
          <a:graphicData uri="http://schemas.openxmlformats.org/drawingml/2006/table">
            <a:tbl>
              <a:tblPr firstRow="1" bandRow="1">
                <a:tableStyleId>{5940675A-B579-460E-94D1-54222C63F5DA}</a:tableStyleId>
              </a:tblPr>
              <a:tblGrid>
                <a:gridCol w="330006"/>
                <a:gridCol w="1415882"/>
              </a:tblGrid>
              <a:tr h="198120">
                <a:tc gridSpan="2">
                  <a:txBody>
                    <a:bodyPr/>
                    <a:lstStyle/>
                    <a:p>
                      <a:pPr algn="ctr"/>
                      <a:r>
                        <a:rPr lang="en-US" sz="1200" b="1" dirty="0" smtClean="0">
                          <a:latin typeface="Arial" pitchFamily="34" charset="0"/>
                          <a:cs typeface="Arial" pitchFamily="34" charset="0"/>
                        </a:rPr>
                        <a:t>dictionary</a:t>
                      </a:r>
                      <a:endParaRPr lang="ru-RU" sz="1200" b="1"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ru-RU" sz="1200" b="1"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198120">
                <a:tc>
                  <a:txBody>
                    <a:bodyPr/>
                    <a:lstStyle/>
                    <a:p>
                      <a:pPr algn="l"/>
                      <a:r>
                        <a:rPr lang="en-US" sz="1200" b="1" dirty="0" smtClean="0">
                          <a:latin typeface="Arial" pitchFamily="34" charset="0"/>
                          <a:cs typeface="Arial" pitchFamily="34" charset="0"/>
                        </a:rPr>
                        <a:t>id</a:t>
                      </a:r>
                      <a:endParaRPr lang="ru-RU" sz="1200" b="1"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1200" b="1" dirty="0" smtClean="0">
                          <a:latin typeface="Arial" pitchFamily="34" charset="0"/>
                          <a:cs typeface="Arial" pitchFamily="34" charset="0"/>
                        </a:rPr>
                        <a:t>term</a:t>
                      </a:r>
                      <a:endParaRPr lang="ru-RU" sz="1200" b="1"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257175">
                <a:tc>
                  <a:txBody>
                    <a:bodyPr/>
                    <a:lstStyle/>
                    <a:p>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US" sz="1200" dirty="0" err="1" smtClean="0">
                          <a:latin typeface="Arial" pitchFamily="34" charset="0"/>
                          <a:cs typeface="Arial" pitchFamily="34" charset="0"/>
                        </a:rPr>
                        <a:t>kennedy</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57175">
                <a:tc>
                  <a:txBody>
                    <a:bodyPr/>
                    <a:lstStyle/>
                    <a:p>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r>
                        <a:rPr lang="en-US" sz="1200" dirty="0" smtClean="0">
                          <a:latin typeface="Arial" pitchFamily="34" charset="0"/>
                          <a:cs typeface="Arial" pitchFamily="34" charset="0"/>
                        </a:rPr>
                        <a:t>was</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57175">
                <a:tc>
                  <a:txBody>
                    <a:bodyPr/>
                    <a:lstStyle/>
                    <a:p>
                      <a:r>
                        <a:rPr lang="en-US" sz="1200" dirty="0" smtClean="0">
                          <a:latin typeface="Arial" pitchFamily="34" charset="0"/>
                          <a:cs typeface="Arial" pitchFamily="34" charset="0"/>
                        </a:rPr>
                        <a:t>3</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r>
                        <a:rPr lang="en-US" sz="1200" dirty="0" smtClean="0">
                          <a:latin typeface="Arial" pitchFamily="34" charset="0"/>
                          <a:cs typeface="Arial" pitchFamily="34" charset="0"/>
                        </a:rPr>
                        <a:t>be</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57175">
                <a:tc>
                  <a:txBody>
                    <a:bodyPr/>
                    <a:lstStyle/>
                    <a:p>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r>
                        <a:rPr lang="en-US" sz="1200" dirty="0" smtClean="0">
                          <a:latin typeface="Arial" pitchFamily="34" charset="0"/>
                          <a:cs typeface="Arial" pitchFamily="34" charset="0"/>
                        </a:rPr>
                        <a:t>born</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57175">
                <a:tc>
                  <a:txBody>
                    <a:bodyPr/>
                    <a:lstStyle/>
                    <a:p>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r>
                        <a:rPr lang="en-US" sz="1200" dirty="0" smtClean="0">
                          <a:latin typeface="Arial" pitchFamily="34" charset="0"/>
                          <a:cs typeface="Arial" pitchFamily="34" charset="0"/>
                        </a:rPr>
                        <a:t>in</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57175">
                <a:tc>
                  <a:txBody>
                    <a:bodyPr/>
                    <a:lstStyle/>
                    <a:p>
                      <a:r>
                        <a:rPr lang="en-US" sz="1200" dirty="0" smtClean="0">
                          <a:latin typeface="Arial" pitchFamily="34" charset="0"/>
                          <a:cs typeface="Arial" pitchFamily="34" charset="0"/>
                        </a:rPr>
                        <a:t>6</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r>
                        <a:rPr lang="en-US" sz="1200" dirty="0" err="1" smtClean="0">
                          <a:latin typeface="Arial" pitchFamily="34" charset="0"/>
                          <a:cs typeface="Arial" pitchFamily="34" charset="0"/>
                        </a:rPr>
                        <a:t>brookline</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57175">
                <a:tc>
                  <a:txBody>
                    <a:bodyPr/>
                    <a:lstStyle/>
                    <a:p>
                      <a:r>
                        <a:rPr lang="en-US" sz="1200" dirty="0" smtClean="0">
                          <a:latin typeface="Arial" pitchFamily="34" charset="0"/>
                          <a:cs typeface="Arial" pitchFamily="34" charset="0"/>
                        </a:rPr>
                        <a:t>7</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US" sz="1200" dirty="0" err="1" smtClean="0">
                          <a:latin typeface="Arial" pitchFamily="34" charset="0"/>
                          <a:cs typeface="Arial" pitchFamily="34" charset="0"/>
                        </a:rPr>
                        <a:t>massachusetts</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bl>
          </a:graphicData>
        </a:graphic>
      </p:graphicFrame>
      <p:graphicFrame>
        <p:nvGraphicFramePr>
          <p:cNvPr id="46" name="Таблица 45"/>
          <p:cNvGraphicFramePr>
            <a:graphicFrameLocks noGrp="1"/>
          </p:cNvGraphicFramePr>
          <p:nvPr/>
        </p:nvGraphicFramePr>
        <p:xfrm>
          <a:off x="5334000" y="2819400"/>
          <a:ext cx="3657600" cy="2194560"/>
        </p:xfrm>
        <a:graphic>
          <a:graphicData uri="http://schemas.openxmlformats.org/drawingml/2006/table">
            <a:tbl>
              <a:tblPr firstRow="1" bandRow="1">
                <a:tableStyleId>{5940675A-B579-460E-94D1-54222C63F5DA}</a:tableStyleId>
              </a:tblPr>
              <a:tblGrid>
                <a:gridCol w="381000"/>
                <a:gridCol w="457200"/>
                <a:gridCol w="457200"/>
                <a:gridCol w="457200"/>
                <a:gridCol w="457200"/>
                <a:gridCol w="381000"/>
                <a:gridCol w="457200"/>
                <a:gridCol w="609600"/>
              </a:tblGrid>
              <a:tr h="272143">
                <a:tc gridSpan="8">
                  <a:txBody>
                    <a:bodyPr/>
                    <a:lstStyle/>
                    <a:p>
                      <a:pPr algn="ctr"/>
                      <a:r>
                        <a:rPr lang="en-US" sz="1200" b="1" dirty="0" smtClean="0">
                          <a:latin typeface="Arial" pitchFamily="34" charset="0"/>
                          <a:cs typeface="Arial" pitchFamily="34" charset="0"/>
                        </a:rPr>
                        <a:t>instances</a:t>
                      </a:r>
                      <a:endParaRPr lang="ru-RU" sz="1200" b="1"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ru-RU" sz="1200" b="1"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2143">
                <a:tc>
                  <a:txBody>
                    <a:bodyPr/>
                    <a:lstStyle/>
                    <a:p>
                      <a:pPr algn="ctr"/>
                      <a:r>
                        <a:rPr lang="en-US" sz="1200" b="1" dirty="0" err="1" smtClean="0">
                          <a:latin typeface="Arial" pitchFamily="34" charset="0"/>
                          <a:cs typeface="Arial" pitchFamily="34" charset="0"/>
                        </a:rPr>
                        <a:t>iid</a:t>
                      </a:r>
                      <a:endParaRPr lang="ru-RU" sz="1200" b="1"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err="1" smtClean="0">
                          <a:latin typeface="Arial" pitchFamily="34" charset="0"/>
                          <a:cs typeface="Arial" pitchFamily="34" charset="0"/>
                        </a:rPr>
                        <a:t>sid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smtClean="0">
                          <a:latin typeface="Arial" pitchFamily="34" charset="0"/>
                          <a:cs typeface="Arial" pitchFamily="34" charset="0"/>
                        </a:rPr>
                        <a:t>did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err="1" smtClean="0">
                          <a:latin typeface="Arial" pitchFamily="34" charset="0"/>
                          <a:cs typeface="Arial" pitchFamily="34" charset="0"/>
                        </a:rPr>
                        <a:t>pid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err="1" smtClean="0">
                          <a:latin typeface="Arial" pitchFamily="34" charset="0"/>
                          <a:cs typeface="Arial" pitchFamily="34" charset="0"/>
                        </a:rPr>
                        <a:t>stid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err="1" smtClean="0">
                          <a:latin typeface="Arial" pitchFamily="34" charset="0"/>
                          <a:cs typeface="Arial" pitchFamily="34" charset="0"/>
                        </a:rPr>
                        <a:t>tid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smtClean="0">
                          <a:latin typeface="Arial" pitchFamily="34" charset="0"/>
                          <a:cs typeface="Arial" pitchFamily="34" charset="0"/>
                        </a:rPr>
                        <a:t>slid</a:t>
                      </a:r>
                      <a:endParaRPr lang="ru-RU" sz="1200" b="1"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200" b="1" dirty="0" err="1" smtClean="0">
                          <a:latin typeface="Arial" pitchFamily="34" charset="0"/>
                          <a:cs typeface="Arial" pitchFamily="34" charset="0"/>
                        </a:rPr>
                        <a:t>slpos</a:t>
                      </a:r>
                      <a:endParaRPr lang="ru-RU" sz="1200" b="1"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3</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T w="19050" cap="flat" cmpd="sng" algn="ctr">
                      <a:solidFill>
                        <a:schemeClr val="tx1"/>
                      </a:solidFill>
                      <a:prstDash val="solid"/>
                      <a:round/>
                      <a:headEnd type="none" w="med" len="med"/>
                      <a:tailEnd type="none" w="med" len="med"/>
                    </a:lnT>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3</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6</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6</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tc>
                <a:tc>
                  <a:txBody>
                    <a:bodyPr/>
                    <a:lstStyle/>
                    <a:p>
                      <a:pPr algn="ctr"/>
                      <a:r>
                        <a:rPr lang="en-US" sz="1200" dirty="0" smtClean="0">
                          <a:latin typeface="Arial" pitchFamily="34" charset="0"/>
                          <a:cs typeface="Arial" pitchFamily="34" charset="0"/>
                        </a:rPr>
                        <a:t>1</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tcPr>
                </a:tc>
              </a:tr>
              <a:tr h="272143">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10</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4</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7</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7</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5</a:t>
                      </a:r>
                      <a:endParaRPr lang="ru-RU" sz="1200" dirty="0">
                        <a:latin typeface="Arial" pitchFamily="34" charset="0"/>
                        <a:cs typeface="Arial" pitchFamily="34" charset="0"/>
                      </a:endParaRPr>
                    </a:p>
                  </a:txBody>
                  <a:tcPr>
                    <a:lnB w="19050" cap="flat" cmpd="sng" algn="ctr">
                      <a:solidFill>
                        <a:schemeClr val="tx1"/>
                      </a:solidFill>
                      <a:prstDash val="solid"/>
                      <a:round/>
                      <a:headEnd type="none" w="med" len="med"/>
                      <a:tailEnd type="none" w="med" len="med"/>
                    </a:lnB>
                  </a:tcPr>
                </a:tc>
                <a:tc>
                  <a:txBody>
                    <a:bodyPr/>
                    <a:lstStyle/>
                    <a:p>
                      <a:pPr algn="ctr"/>
                      <a:r>
                        <a:rPr lang="en-US" sz="1200" dirty="0" smtClean="0">
                          <a:latin typeface="Arial" pitchFamily="34" charset="0"/>
                          <a:cs typeface="Arial" pitchFamily="34" charset="0"/>
                        </a:rPr>
                        <a:t>2</a:t>
                      </a:r>
                      <a:endParaRPr lang="ru-RU" sz="1200" dirty="0">
                        <a:latin typeface="Arial" pitchFamily="34" charset="0"/>
                        <a:cs typeface="Arial" pitchFamily="34" charset="0"/>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bl>
          </a:graphicData>
        </a:graphic>
      </p:graphicFrame>
      <p:grpSp>
        <p:nvGrpSpPr>
          <p:cNvPr id="54" name="Группа 53"/>
          <p:cNvGrpSpPr/>
          <p:nvPr/>
        </p:nvGrpSpPr>
        <p:grpSpPr>
          <a:xfrm>
            <a:off x="3810000" y="5562600"/>
            <a:ext cx="1783080" cy="769144"/>
            <a:chOff x="3810000" y="5562600"/>
            <a:chExt cx="1783080" cy="769144"/>
          </a:xfrm>
        </p:grpSpPr>
        <p:sp>
          <p:nvSpPr>
            <p:cNvPr id="49" name="Прямоугольная выноска 48"/>
            <p:cNvSpPr/>
            <p:nvPr/>
          </p:nvSpPr>
          <p:spPr>
            <a:xfrm>
              <a:off x="3810000" y="5562600"/>
              <a:ext cx="1752600" cy="762000"/>
            </a:xfrm>
            <a:prstGeom prst="wedgeRectCallout">
              <a:avLst>
                <a:gd name="adj1" fmla="val -4528"/>
                <a:gd name="adj2" fmla="val -90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0" name="TextBox 49"/>
            <p:cNvSpPr txBox="1"/>
            <p:nvPr/>
          </p:nvSpPr>
          <p:spPr>
            <a:xfrm>
              <a:off x="3916680" y="5593080"/>
              <a:ext cx="1676400" cy="738664"/>
            </a:xfrm>
            <a:prstGeom prst="rect">
              <a:avLst/>
            </a:prstGeom>
            <a:noFill/>
          </p:spPr>
          <p:txBody>
            <a:bodyPr wrap="square" rtlCol="0">
              <a:spAutoFit/>
            </a:bodyPr>
            <a:lstStyle/>
            <a:p>
              <a:r>
                <a:rPr lang="en-US" sz="1400" dirty="0" smtClean="0"/>
                <a:t>Terms filling the slots of pattern instances</a:t>
              </a:r>
              <a:endParaRPr lang="ru-RU" sz="1400" dirty="0"/>
            </a:p>
          </p:txBody>
        </p:sp>
      </p:grpSp>
      <p:grpSp>
        <p:nvGrpSpPr>
          <p:cNvPr id="55" name="Группа 54"/>
          <p:cNvGrpSpPr/>
          <p:nvPr/>
        </p:nvGrpSpPr>
        <p:grpSpPr>
          <a:xfrm>
            <a:off x="6629400" y="5562600"/>
            <a:ext cx="1786890" cy="762000"/>
            <a:chOff x="6629400" y="5562600"/>
            <a:chExt cx="1786890" cy="762000"/>
          </a:xfrm>
        </p:grpSpPr>
        <p:sp>
          <p:nvSpPr>
            <p:cNvPr id="51" name="Прямоугольная выноска 50"/>
            <p:cNvSpPr/>
            <p:nvPr/>
          </p:nvSpPr>
          <p:spPr>
            <a:xfrm>
              <a:off x="6629400" y="5562600"/>
              <a:ext cx="1752600" cy="762000"/>
            </a:xfrm>
            <a:prstGeom prst="wedgeRectCallout">
              <a:avLst>
                <a:gd name="adj1" fmla="val -4528"/>
                <a:gd name="adj2" fmla="val -125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2" name="TextBox 51"/>
            <p:cNvSpPr txBox="1"/>
            <p:nvPr/>
          </p:nvSpPr>
          <p:spPr>
            <a:xfrm>
              <a:off x="6739890" y="5811083"/>
              <a:ext cx="1676400" cy="307777"/>
            </a:xfrm>
            <a:prstGeom prst="rect">
              <a:avLst/>
            </a:prstGeom>
            <a:noFill/>
          </p:spPr>
          <p:txBody>
            <a:bodyPr wrap="square" rtlCol="0">
              <a:spAutoFit/>
            </a:bodyPr>
            <a:lstStyle/>
            <a:p>
              <a:r>
                <a:rPr lang="en-US" sz="1400" dirty="0" smtClean="0"/>
                <a:t>Pattern instances </a:t>
              </a:r>
              <a:endParaRPr lang="ru-RU" sz="1400" dirty="0"/>
            </a:p>
          </p:txBody>
        </p:sp>
      </p:grpSp>
      <p:sp>
        <p:nvSpPr>
          <p:cNvPr id="53" name="Прямоугольник 52"/>
          <p:cNvSpPr/>
          <p:nvPr/>
        </p:nvSpPr>
        <p:spPr>
          <a:xfrm>
            <a:off x="7086600" y="3364230"/>
            <a:ext cx="1905000" cy="1676400"/>
          </a:xfrm>
          <a:prstGeom prst="rect">
            <a:avLst/>
          </a:prstGeom>
          <a:solidFill>
            <a:srgbClr val="FF505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TextBox 58"/>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9</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ppt_x"/>
                                          </p:val>
                                        </p:tav>
                                        <p:tav tm="100000">
                                          <p:val>
                                            <p:strVal val="#ppt_x"/>
                                          </p:val>
                                        </p:tav>
                                      </p:tavLst>
                                    </p:anim>
                                    <p:anim calcmode="lin" valueType="num">
                                      <p:cBhvr additive="base">
                                        <p:cTn id="17" dur="500" fill="hold"/>
                                        <p:tgtEl>
                                          <p:spTgt spid="4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fill="hold"/>
                                        <p:tgtEl>
                                          <p:spTgt spid="54"/>
                                        </p:tgtEl>
                                        <p:attrNameLst>
                                          <p:attrName>ppt_x</p:attrName>
                                        </p:attrNameLst>
                                      </p:cBhvr>
                                      <p:tavLst>
                                        <p:tav tm="0">
                                          <p:val>
                                            <p:strVal val="#ppt_x"/>
                                          </p:val>
                                        </p:tav>
                                        <p:tav tm="100000">
                                          <p:val>
                                            <p:strVal val="#ppt_x"/>
                                          </p:val>
                                        </p:tav>
                                      </p:tavLst>
                                    </p:anim>
                                    <p:anim calcmode="lin" valueType="num">
                                      <p:cBhvr additive="base">
                                        <p:cTn id="21" dur="500" fill="hold"/>
                                        <p:tgtEl>
                                          <p:spTgt spid="5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fill="hold"/>
                                        <p:tgtEl>
                                          <p:spTgt spid="55"/>
                                        </p:tgtEl>
                                        <p:attrNameLst>
                                          <p:attrName>ppt_x</p:attrName>
                                        </p:attrNameLst>
                                      </p:cBhvr>
                                      <p:tavLst>
                                        <p:tav tm="0">
                                          <p:val>
                                            <p:strVal val="#ppt_x"/>
                                          </p:val>
                                        </p:tav>
                                        <p:tav tm="100000">
                                          <p:val>
                                            <p:strVal val="#ppt_x"/>
                                          </p:val>
                                        </p:tav>
                                      </p:tavLst>
                                    </p:anim>
                                    <p:anim calcmode="lin" valueType="num">
                                      <p:cBhvr additive="base">
                                        <p:cTn id="2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blinds(horizontal)">
                                      <p:cBhvr>
                                        <p:cTn id="3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561105"/>
            <a:ext cx="8229600" cy="1066800"/>
          </a:xfrm>
        </p:spPr>
        <p:txBody>
          <a:bodyPr/>
          <a:lstStyle/>
          <a:p>
            <a:r>
              <a:rPr lang="en-US" dirty="0" smtClean="0"/>
              <a:t>Big picture</a:t>
            </a:r>
            <a:endParaRPr lang="en-US" dirty="0"/>
          </a:p>
        </p:txBody>
      </p:sp>
      <p:sp>
        <p:nvSpPr>
          <p:cNvPr id="4" name="Цилиндр 3"/>
          <p:cNvSpPr/>
          <p:nvPr/>
        </p:nvSpPr>
        <p:spPr>
          <a:xfrm>
            <a:off x="1614040" y="1995050"/>
            <a:ext cx="2362200" cy="16764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2376040" y="2757050"/>
            <a:ext cx="914400" cy="369332"/>
          </a:xfrm>
          <a:prstGeom prst="rect">
            <a:avLst/>
          </a:prstGeom>
          <a:noFill/>
        </p:spPr>
        <p:txBody>
          <a:bodyPr wrap="square" rtlCol="0">
            <a:spAutoFit/>
          </a:bodyPr>
          <a:lstStyle/>
          <a:p>
            <a:r>
              <a:rPr lang="en-US" dirty="0" smtClean="0"/>
              <a:t>Index</a:t>
            </a:r>
            <a:endParaRPr lang="en-US" dirty="0"/>
          </a:p>
        </p:txBody>
      </p:sp>
      <p:sp>
        <p:nvSpPr>
          <p:cNvPr id="6" name="Блок-схема: несколько документов 5"/>
          <p:cNvSpPr/>
          <p:nvPr/>
        </p:nvSpPr>
        <p:spPr>
          <a:xfrm>
            <a:off x="5465605" y="2126675"/>
            <a:ext cx="1905000" cy="15240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Стрелка влево 6"/>
          <p:cNvSpPr/>
          <p:nvPr/>
        </p:nvSpPr>
        <p:spPr>
          <a:xfrm>
            <a:off x="4128640" y="1918850"/>
            <a:ext cx="914400" cy="182880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8" name="Рисунок 7" descr="expert.png"/>
          <p:cNvPicPr>
            <a:picLocks noChangeAspect="1"/>
          </p:cNvPicPr>
          <p:nvPr/>
        </p:nvPicPr>
        <p:blipFill>
          <a:blip r:embed="rId2" cstate="print"/>
          <a:stretch>
            <a:fillRect/>
          </a:stretch>
        </p:blipFill>
        <p:spPr>
          <a:xfrm>
            <a:off x="5831365" y="4951610"/>
            <a:ext cx="1463040" cy="1463040"/>
          </a:xfrm>
          <a:prstGeom prst="rect">
            <a:avLst/>
          </a:prstGeom>
        </p:spPr>
      </p:pic>
      <p:pic>
        <p:nvPicPr>
          <p:cNvPr id="12" name="Рисунок 11" descr="user.png"/>
          <p:cNvPicPr>
            <a:picLocks noChangeAspect="1"/>
          </p:cNvPicPr>
          <p:nvPr/>
        </p:nvPicPr>
        <p:blipFill>
          <a:blip r:embed="rId3" cstate="print"/>
          <a:stretch>
            <a:fillRect/>
          </a:stretch>
        </p:blipFill>
        <p:spPr>
          <a:xfrm>
            <a:off x="2272130" y="5099634"/>
            <a:ext cx="1238816" cy="1238816"/>
          </a:xfrm>
          <a:prstGeom prst="rect">
            <a:avLst/>
          </a:prstGeom>
        </p:spPr>
      </p:pic>
      <p:sp>
        <p:nvSpPr>
          <p:cNvPr id="13" name="Стрелка вверх 12"/>
          <p:cNvSpPr/>
          <p:nvPr/>
        </p:nvSpPr>
        <p:spPr>
          <a:xfrm>
            <a:off x="5306275" y="3900050"/>
            <a:ext cx="2286000" cy="8382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Стрелка вправо 13"/>
          <p:cNvSpPr>
            <a:spLocks noChangeAspect="1"/>
          </p:cNvSpPr>
          <p:nvPr/>
        </p:nvSpPr>
        <p:spPr>
          <a:xfrm rot="16200000">
            <a:off x="1752585" y="3962393"/>
            <a:ext cx="1170711" cy="83820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Стрелка вправо 14"/>
          <p:cNvSpPr>
            <a:spLocks noChangeAspect="1"/>
          </p:cNvSpPr>
          <p:nvPr/>
        </p:nvSpPr>
        <p:spPr>
          <a:xfrm rot="5400000">
            <a:off x="2718938" y="4014352"/>
            <a:ext cx="1219201" cy="8382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TextBox 15"/>
          <p:cNvSpPr txBox="1"/>
          <p:nvPr/>
        </p:nvSpPr>
        <p:spPr>
          <a:xfrm>
            <a:off x="5694205" y="2736275"/>
            <a:ext cx="1295400" cy="369332"/>
          </a:xfrm>
          <a:prstGeom prst="rect">
            <a:avLst/>
          </a:prstGeom>
          <a:noFill/>
        </p:spPr>
        <p:txBody>
          <a:bodyPr wrap="square" rtlCol="0">
            <a:spAutoFit/>
          </a:bodyPr>
          <a:lstStyle/>
          <a:p>
            <a:r>
              <a:rPr lang="en-US" dirty="0" smtClean="0"/>
              <a:t>collection</a:t>
            </a:r>
            <a:endParaRPr lang="en-US" dirty="0"/>
          </a:p>
        </p:txBody>
      </p:sp>
      <p:sp>
        <p:nvSpPr>
          <p:cNvPr id="17" name="TextBox 16"/>
          <p:cNvSpPr txBox="1"/>
          <p:nvPr/>
        </p:nvSpPr>
        <p:spPr>
          <a:xfrm>
            <a:off x="5943585" y="4156350"/>
            <a:ext cx="1143000" cy="369332"/>
          </a:xfrm>
          <a:prstGeom prst="rect">
            <a:avLst/>
          </a:prstGeom>
          <a:noFill/>
        </p:spPr>
        <p:txBody>
          <a:bodyPr wrap="square" rtlCol="0">
            <a:spAutoFit/>
          </a:bodyPr>
          <a:lstStyle/>
          <a:p>
            <a:r>
              <a:rPr lang="en-US" dirty="0" smtClean="0"/>
              <a:t>patterns</a:t>
            </a:r>
            <a:endParaRPr lang="en-US" dirty="0"/>
          </a:p>
        </p:txBody>
      </p:sp>
      <p:sp>
        <p:nvSpPr>
          <p:cNvPr id="18" name="TextBox 17"/>
          <p:cNvSpPr txBox="1"/>
          <p:nvPr/>
        </p:nvSpPr>
        <p:spPr>
          <a:xfrm rot="16200000">
            <a:off x="3894206" y="2686684"/>
            <a:ext cx="1143000" cy="369332"/>
          </a:xfrm>
          <a:prstGeom prst="rect">
            <a:avLst/>
          </a:prstGeom>
          <a:noFill/>
        </p:spPr>
        <p:txBody>
          <a:bodyPr wrap="square" rtlCol="0">
            <a:spAutoFit/>
          </a:bodyPr>
          <a:lstStyle/>
          <a:p>
            <a:r>
              <a:rPr lang="en-US" dirty="0" smtClean="0"/>
              <a:t>instances</a:t>
            </a:r>
            <a:endParaRPr lang="en-US" dirty="0"/>
          </a:p>
        </p:txBody>
      </p:sp>
      <p:sp>
        <p:nvSpPr>
          <p:cNvPr id="19" name="TextBox 18"/>
          <p:cNvSpPr txBox="1"/>
          <p:nvPr/>
        </p:nvSpPr>
        <p:spPr>
          <a:xfrm rot="16200000">
            <a:off x="1899151" y="4245324"/>
            <a:ext cx="838200" cy="369332"/>
          </a:xfrm>
          <a:prstGeom prst="rect">
            <a:avLst/>
          </a:prstGeom>
          <a:noFill/>
        </p:spPr>
        <p:txBody>
          <a:bodyPr wrap="square" rtlCol="0">
            <a:spAutoFit/>
          </a:bodyPr>
          <a:lstStyle/>
          <a:p>
            <a:r>
              <a:rPr lang="en-US" dirty="0" smtClean="0"/>
              <a:t>query</a:t>
            </a:r>
            <a:endParaRPr lang="en-US" dirty="0"/>
          </a:p>
        </p:txBody>
      </p:sp>
      <p:sp>
        <p:nvSpPr>
          <p:cNvPr id="20" name="TextBox 19"/>
          <p:cNvSpPr txBox="1"/>
          <p:nvPr/>
        </p:nvSpPr>
        <p:spPr>
          <a:xfrm rot="16200000">
            <a:off x="2678472" y="4207217"/>
            <a:ext cx="1219200" cy="369332"/>
          </a:xfrm>
          <a:prstGeom prst="rect">
            <a:avLst/>
          </a:prstGeom>
          <a:noFill/>
        </p:spPr>
        <p:txBody>
          <a:bodyPr wrap="square" rtlCol="0">
            <a:spAutoFit/>
          </a:bodyPr>
          <a:lstStyle/>
          <a:p>
            <a:r>
              <a:rPr lang="en-US" dirty="0" smtClean="0"/>
              <a:t>questions</a:t>
            </a:r>
            <a:endParaRPr lang="en-US" dirty="0"/>
          </a:p>
        </p:txBody>
      </p:sp>
      <p:sp>
        <p:nvSpPr>
          <p:cNvPr id="21" name="TextBox 20"/>
          <p:cNvSpPr txBox="1"/>
          <p:nvPr/>
        </p:nvSpPr>
        <p:spPr>
          <a:xfrm>
            <a:off x="8575960" y="6384758"/>
            <a:ext cx="457200" cy="369332"/>
          </a:xfrm>
          <a:prstGeom prst="rect">
            <a:avLst/>
          </a:prstGeom>
          <a:noFill/>
        </p:spPr>
        <p:txBody>
          <a:bodyPr wrap="square" rtlCol="0">
            <a:spAutoFit/>
          </a:bodyPr>
          <a:lstStyle/>
          <a:p>
            <a:r>
              <a:rPr lang="en-US" b="1" dirty="0" smtClean="0">
                <a:latin typeface="Arial" pitchFamily="34" charset="0"/>
                <a:cs typeface="Arial" pitchFamily="34" charset="0"/>
              </a:rPr>
              <a:t>10</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Roadmap</a:t>
            </a:r>
            <a:endParaRPr lang="en-US" dirty="0"/>
          </a:p>
        </p:txBody>
      </p:sp>
      <p:sp>
        <p:nvSpPr>
          <p:cNvPr id="3" name="Содержимое 2"/>
          <p:cNvSpPr>
            <a:spLocks noGrp="1"/>
          </p:cNvSpPr>
          <p:nvPr>
            <p:ph idx="1"/>
          </p:nvPr>
        </p:nvSpPr>
        <p:spPr/>
        <p:txBody>
          <a:bodyPr/>
          <a:lstStyle/>
          <a:p>
            <a:r>
              <a:rPr lang="en-US" dirty="0" smtClean="0"/>
              <a:t>Motivation</a:t>
            </a:r>
          </a:p>
          <a:p>
            <a:r>
              <a:rPr lang="en-US" dirty="0" smtClean="0"/>
              <a:t>Indexing</a:t>
            </a:r>
          </a:p>
          <a:p>
            <a:r>
              <a:rPr lang="en-US" dirty="0" smtClean="0">
                <a:solidFill>
                  <a:srgbClr val="FF0000"/>
                </a:solidFill>
              </a:rPr>
              <a:t>Question generation</a:t>
            </a:r>
          </a:p>
          <a:p>
            <a:r>
              <a:rPr lang="en-US" dirty="0" smtClean="0"/>
              <a:t>Ranking</a:t>
            </a:r>
          </a:p>
          <a:p>
            <a:r>
              <a:rPr lang="en-US" dirty="0" smtClean="0"/>
              <a:t>Feedback</a:t>
            </a:r>
          </a:p>
          <a:p>
            <a:r>
              <a:rPr lang="en-US" dirty="0" smtClean="0"/>
              <a:t>Evaluation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2000"/>
            <a:ext cx="8229600" cy="1066800"/>
          </a:xfrm>
        </p:spPr>
        <p:txBody>
          <a:bodyPr/>
          <a:lstStyle/>
          <a:p>
            <a:r>
              <a:rPr lang="en-US" dirty="0" smtClean="0"/>
              <a:t>Question generation</a:t>
            </a:r>
            <a:endParaRPr lang="ru-RU" dirty="0"/>
          </a:p>
        </p:txBody>
      </p:sp>
      <p:sp>
        <p:nvSpPr>
          <p:cNvPr id="4" name="TextBox 3"/>
          <p:cNvSpPr txBox="1"/>
          <p:nvPr/>
        </p:nvSpPr>
        <p:spPr>
          <a:xfrm>
            <a:off x="240030" y="1981200"/>
            <a:ext cx="8610600" cy="757130"/>
          </a:xfrm>
          <a:prstGeom prst="rect">
            <a:avLst/>
          </a:prstGeom>
          <a:noFill/>
        </p:spPr>
        <p:txBody>
          <a:bodyPr wrap="square" rtlCol="0">
            <a:spAutoFit/>
          </a:bodyPr>
          <a:lstStyle/>
          <a:p>
            <a:pPr>
              <a:lnSpc>
                <a:spcPct val="120000"/>
              </a:lnSpc>
            </a:pPr>
            <a:r>
              <a:rPr lang="en-US" dirty="0" smtClean="0"/>
              <a:t>Kennedy   was   born  at  83 </a:t>
            </a:r>
            <a:r>
              <a:rPr lang="en-US" dirty="0" err="1" smtClean="0"/>
              <a:t>Beals</a:t>
            </a:r>
            <a:r>
              <a:rPr lang="en-US" dirty="0" smtClean="0"/>
              <a:t> Street in  Brookline,  Massachusetts on Tuesday, May 29, 1917 at 3:00pm, the second son of Joseph Kennedy and Rose Fitzgerald.</a:t>
            </a:r>
            <a:endParaRPr lang="ru-RU" dirty="0"/>
          </a:p>
        </p:txBody>
      </p:sp>
      <p:sp>
        <p:nvSpPr>
          <p:cNvPr id="5" name="Прямоугольник 4"/>
          <p:cNvSpPr/>
          <p:nvPr/>
        </p:nvSpPr>
        <p:spPr>
          <a:xfrm>
            <a:off x="1325880" y="1981200"/>
            <a:ext cx="49149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40030" y="1981200"/>
            <a:ext cx="10439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4659630" y="1969770"/>
            <a:ext cx="27203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863090" y="1981200"/>
            <a:ext cx="6096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253490" y="220218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10" name="TextBox 9"/>
          <p:cNvSpPr txBox="1"/>
          <p:nvPr/>
        </p:nvSpPr>
        <p:spPr>
          <a:xfrm>
            <a:off x="171450" y="219837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11" name="TextBox 10"/>
          <p:cNvSpPr txBox="1"/>
          <p:nvPr/>
        </p:nvSpPr>
        <p:spPr>
          <a:xfrm>
            <a:off x="1798320" y="222123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12" name="TextBox 11"/>
          <p:cNvSpPr txBox="1"/>
          <p:nvPr/>
        </p:nvSpPr>
        <p:spPr>
          <a:xfrm>
            <a:off x="4278630" y="22098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13" name="TextBox 12"/>
          <p:cNvSpPr txBox="1"/>
          <p:nvPr/>
        </p:nvSpPr>
        <p:spPr>
          <a:xfrm>
            <a:off x="4583430" y="22098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sp>
        <p:nvSpPr>
          <p:cNvPr id="14" name="Прямоугольник 13"/>
          <p:cNvSpPr/>
          <p:nvPr/>
        </p:nvSpPr>
        <p:spPr>
          <a:xfrm>
            <a:off x="4358640" y="1969770"/>
            <a:ext cx="2667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a:spLocks noChangeAspect="1"/>
          </p:cNvSpPr>
          <p:nvPr/>
        </p:nvSpPr>
        <p:spPr>
          <a:xfrm>
            <a:off x="266700" y="397687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a:spLocks noChangeAspect="1"/>
          </p:cNvSpPr>
          <p:nvPr/>
        </p:nvSpPr>
        <p:spPr>
          <a:xfrm>
            <a:off x="1230630" y="327964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a:spLocks noChangeAspect="1"/>
          </p:cNvSpPr>
          <p:nvPr/>
        </p:nvSpPr>
        <p:spPr>
          <a:xfrm>
            <a:off x="2156460" y="399211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a:spLocks noChangeAspect="1"/>
          </p:cNvSpPr>
          <p:nvPr/>
        </p:nvSpPr>
        <p:spPr>
          <a:xfrm>
            <a:off x="2167890" y="479602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a:spLocks noChangeAspect="1"/>
          </p:cNvSpPr>
          <p:nvPr/>
        </p:nvSpPr>
        <p:spPr>
          <a:xfrm>
            <a:off x="2175510" y="562660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 стрелкой 19"/>
          <p:cNvCxnSpPr>
            <a:stCxn id="16" idx="3"/>
            <a:endCxn id="15" idx="0"/>
          </p:cNvCxnSpPr>
          <p:nvPr/>
        </p:nvCxnSpPr>
        <p:spPr>
          <a:xfrm rot="5400000">
            <a:off x="946276" y="3538749"/>
            <a:ext cx="283571" cy="5926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6" idx="5"/>
            <a:endCxn id="17" idx="0"/>
          </p:cNvCxnSpPr>
          <p:nvPr/>
        </p:nvCxnSpPr>
        <p:spPr>
          <a:xfrm rot="16200000" flipH="1">
            <a:off x="2254780" y="3565419"/>
            <a:ext cx="298811" cy="5545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7" idx="4"/>
            <a:endCxn id="18" idx="0"/>
          </p:cNvCxnSpPr>
          <p:nvPr/>
        </p:nvCxnSpPr>
        <p:spPr>
          <a:xfrm rot="16200000" flipH="1">
            <a:off x="2527554" y="4630674"/>
            <a:ext cx="319278" cy="1143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8" idx="4"/>
            <a:endCxn id="19" idx="0"/>
          </p:cNvCxnSpPr>
          <p:nvPr/>
        </p:nvCxnSpPr>
        <p:spPr>
          <a:xfrm rot="16200000" flipH="1">
            <a:off x="2523744" y="5449824"/>
            <a:ext cx="345948" cy="762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1610" y="3348466"/>
            <a:ext cx="685800" cy="307777"/>
          </a:xfrm>
          <a:prstGeom prst="rect">
            <a:avLst/>
          </a:prstGeom>
          <a:noFill/>
        </p:spPr>
        <p:txBody>
          <a:bodyPr wrap="square" rtlCol="0">
            <a:spAutoFit/>
          </a:bodyPr>
          <a:lstStyle/>
          <a:p>
            <a:r>
              <a:rPr lang="en-US" sz="1400" b="1" dirty="0" smtClean="0"/>
              <a:t>verb</a:t>
            </a:r>
            <a:endParaRPr lang="ru-RU" sz="1400" b="1" dirty="0"/>
          </a:p>
        </p:txBody>
      </p:sp>
      <p:sp>
        <p:nvSpPr>
          <p:cNvPr id="25" name="TextBox 24"/>
          <p:cNvSpPr txBox="1"/>
          <p:nvPr/>
        </p:nvSpPr>
        <p:spPr>
          <a:xfrm>
            <a:off x="240030" y="4041648"/>
            <a:ext cx="1143000" cy="307777"/>
          </a:xfrm>
          <a:prstGeom prst="rect">
            <a:avLst/>
          </a:prstGeom>
          <a:noFill/>
        </p:spPr>
        <p:txBody>
          <a:bodyPr wrap="square" rtlCol="0">
            <a:spAutoFit/>
          </a:bodyPr>
          <a:lstStyle/>
          <a:p>
            <a:r>
              <a:rPr lang="en-US" sz="1400" b="1" dirty="0" err="1" smtClean="0"/>
              <a:t>subj:pers</a:t>
            </a:r>
            <a:endParaRPr lang="ru-RU" sz="1400" b="1" dirty="0"/>
          </a:p>
        </p:txBody>
      </p:sp>
      <p:sp>
        <p:nvSpPr>
          <p:cNvPr id="26" name="TextBox 25"/>
          <p:cNvSpPr txBox="1"/>
          <p:nvPr/>
        </p:nvSpPr>
        <p:spPr>
          <a:xfrm>
            <a:off x="2331720" y="4064508"/>
            <a:ext cx="762000" cy="307777"/>
          </a:xfrm>
          <a:prstGeom prst="rect">
            <a:avLst/>
          </a:prstGeom>
          <a:noFill/>
        </p:spPr>
        <p:txBody>
          <a:bodyPr wrap="square" rtlCol="0">
            <a:spAutoFit/>
          </a:bodyPr>
          <a:lstStyle/>
          <a:p>
            <a:r>
              <a:rPr lang="en-US" sz="1400" b="1" dirty="0" err="1" smtClean="0"/>
              <a:t>pred</a:t>
            </a:r>
            <a:endParaRPr lang="ru-RU" sz="1400" b="1" dirty="0"/>
          </a:p>
        </p:txBody>
      </p:sp>
      <p:sp>
        <p:nvSpPr>
          <p:cNvPr id="27" name="TextBox 26"/>
          <p:cNvSpPr txBox="1"/>
          <p:nvPr/>
        </p:nvSpPr>
        <p:spPr>
          <a:xfrm>
            <a:off x="2354580" y="4868418"/>
            <a:ext cx="762000" cy="307777"/>
          </a:xfrm>
          <a:prstGeom prst="rect">
            <a:avLst/>
          </a:prstGeom>
          <a:noFill/>
        </p:spPr>
        <p:txBody>
          <a:bodyPr wrap="square" rtlCol="0">
            <a:spAutoFit/>
          </a:bodyPr>
          <a:lstStyle/>
          <a:p>
            <a:r>
              <a:rPr lang="en-US" sz="1400" b="1" dirty="0" smtClean="0"/>
              <a:t>mod</a:t>
            </a:r>
            <a:endParaRPr lang="ru-RU" sz="1400" b="1" dirty="0"/>
          </a:p>
        </p:txBody>
      </p:sp>
      <p:sp>
        <p:nvSpPr>
          <p:cNvPr id="28" name="TextBox 27"/>
          <p:cNvSpPr txBox="1"/>
          <p:nvPr/>
        </p:nvSpPr>
        <p:spPr>
          <a:xfrm>
            <a:off x="2118360" y="5684591"/>
            <a:ext cx="1143000" cy="307777"/>
          </a:xfrm>
          <a:prstGeom prst="rect">
            <a:avLst/>
          </a:prstGeom>
          <a:noFill/>
        </p:spPr>
        <p:txBody>
          <a:bodyPr wrap="square" rtlCol="0">
            <a:spAutoFit/>
          </a:bodyPr>
          <a:lstStyle/>
          <a:p>
            <a:r>
              <a:rPr lang="en-US" sz="1400" b="1" dirty="0" err="1" smtClean="0"/>
              <a:t>pcomp:loc</a:t>
            </a:r>
            <a:endParaRPr lang="ru-RU" sz="1400" b="1" dirty="0"/>
          </a:p>
        </p:txBody>
      </p:sp>
      <p:sp>
        <p:nvSpPr>
          <p:cNvPr id="29" name="TextBox 28"/>
          <p:cNvSpPr txBox="1"/>
          <p:nvPr/>
        </p:nvSpPr>
        <p:spPr>
          <a:xfrm>
            <a:off x="1139190" y="308991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30" name="TextBox 29"/>
          <p:cNvSpPr txBox="1"/>
          <p:nvPr/>
        </p:nvSpPr>
        <p:spPr>
          <a:xfrm>
            <a:off x="2042160" y="38481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31" name="TextBox 30"/>
          <p:cNvSpPr txBox="1"/>
          <p:nvPr/>
        </p:nvSpPr>
        <p:spPr>
          <a:xfrm>
            <a:off x="2053590" y="466344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32" name="TextBox 31"/>
          <p:cNvSpPr txBox="1"/>
          <p:nvPr/>
        </p:nvSpPr>
        <p:spPr>
          <a:xfrm>
            <a:off x="2053590" y="547116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sp>
        <p:nvSpPr>
          <p:cNvPr id="33" name="TextBox 32"/>
          <p:cNvSpPr txBox="1"/>
          <p:nvPr/>
        </p:nvSpPr>
        <p:spPr>
          <a:xfrm>
            <a:off x="3581400" y="2895600"/>
            <a:ext cx="4800600" cy="1366528"/>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20000"/>
              </a:lnSpc>
            </a:pPr>
            <a:r>
              <a:rPr lang="en-US" dirty="0" smtClean="0"/>
              <a:t>Question templates:</a:t>
            </a:r>
          </a:p>
          <a:p>
            <a:pPr marL="342900" indent="-342900">
              <a:lnSpc>
                <a:spcPct val="120000"/>
              </a:lnSpc>
              <a:buAutoNum type="arabicPeriod"/>
            </a:pPr>
            <a:r>
              <a:rPr lang="en-US" dirty="0" smtClean="0"/>
              <a:t>Who [1:term] [3:term] [4:term] [5:stem]?</a:t>
            </a:r>
          </a:p>
          <a:p>
            <a:pPr marL="342900" indent="-342900">
              <a:lnSpc>
                <a:spcPct val="120000"/>
              </a:lnSpc>
              <a:buAutoNum type="arabicPeriod"/>
            </a:pPr>
            <a:r>
              <a:rPr lang="en-US" dirty="0" smtClean="0"/>
              <a:t>Where [1:term][2:stem][3:term]?</a:t>
            </a:r>
          </a:p>
          <a:p>
            <a:pPr marL="342900" indent="-342900">
              <a:buAutoNum type="arabicPeriod"/>
            </a:pPr>
            <a:endParaRPr lang="ru-RU" dirty="0"/>
          </a:p>
        </p:txBody>
      </p:sp>
      <p:sp>
        <p:nvSpPr>
          <p:cNvPr id="34" name="TextBox 33"/>
          <p:cNvSpPr txBox="1"/>
          <p:nvPr/>
        </p:nvSpPr>
        <p:spPr>
          <a:xfrm>
            <a:off x="152400" y="383780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36" name="TextBox 35"/>
          <p:cNvSpPr txBox="1"/>
          <p:nvPr/>
        </p:nvSpPr>
        <p:spPr>
          <a:xfrm>
            <a:off x="3581400" y="4541518"/>
            <a:ext cx="5257800" cy="169892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20000"/>
              </a:lnSpc>
            </a:pPr>
            <a:r>
              <a:rPr lang="en-US" dirty="0" smtClean="0"/>
              <a:t>Questions:</a:t>
            </a:r>
          </a:p>
          <a:p>
            <a:pPr marL="342900" indent="-342900">
              <a:lnSpc>
                <a:spcPct val="180000"/>
              </a:lnSpc>
              <a:buAutoNum type="arabicPeriod"/>
            </a:pPr>
            <a:r>
              <a:rPr lang="en-US" dirty="0" smtClean="0"/>
              <a:t>Who was  born  in  Brookline, Massachusetts ?</a:t>
            </a:r>
          </a:p>
          <a:p>
            <a:pPr marL="342900" indent="-342900">
              <a:lnSpc>
                <a:spcPct val="180000"/>
              </a:lnSpc>
              <a:buAutoNum type="arabicPeriod"/>
            </a:pPr>
            <a:r>
              <a:rPr lang="en-US" dirty="0" smtClean="0"/>
              <a:t>Where  was   Kennedy   born  ?</a:t>
            </a:r>
          </a:p>
          <a:p>
            <a:pPr marL="342900" indent="-342900">
              <a:buAutoNum type="arabicPeriod"/>
            </a:pPr>
            <a:endParaRPr lang="ru-RU" dirty="0"/>
          </a:p>
        </p:txBody>
      </p:sp>
      <p:grpSp>
        <p:nvGrpSpPr>
          <p:cNvPr id="55" name="Группа 54"/>
          <p:cNvGrpSpPr/>
          <p:nvPr/>
        </p:nvGrpSpPr>
        <p:grpSpPr>
          <a:xfrm>
            <a:off x="4674326" y="5497873"/>
            <a:ext cx="2274570" cy="521927"/>
            <a:chOff x="4674326" y="5497873"/>
            <a:chExt cx="2274570" cy="521927"/>
          </a:xfrm>
        </p:grpSpPr>
        <p:sp>
          <p:nvSpPr>
            <p:cNvPr id="35" name="Прямоугольник 34"/>
            <p:cNvSpPr/>
            <p:nvPr/>
          </p:nvSpPr>
          <p:spPr>
            <a:xfrm>
              <a:off x="4759779" y="5497873"/>
              <a:ext cx="447947"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4674326" y="5718853"/>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38" name="Прямоугольник 37"/>
            <p:cNvSpPr/>
            <p:nvPr/>
          </p:nvSpPr>
          <p:spPr>
            <a:xfrm>
              <a:off x="5256712" y="5499505"/>
              <a:ext cx="10439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5188132" y="5716675"/>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40" name="Прямоугольник 39"/>
            <p:cNvSpPr/>
            <p:nvPr/>
          </p:nvSpPr>
          <p:spPr>
            <a:xfrm>
              <a:off x="6339296" y="5502771"/>
              <a:ext cx="6096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p:nvSpPr>
          <p:spPr>
            <a:xfrm>
              <a:off x="6274526" y="574280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grpSp>
      <p:grpSp>
        <p:nvGrpSpPr>
          <p:cNvPr id="54" name="Группа 53"/>
          <p:cNvGrpSpPr/>
          <p:nvPr/>
        </p:nvGrpSpPr>
        <p:grpSpPr>
          <a:xfrm>
            <a:off x="4445726" y="5011781"/>
            <a:ext cx="4168140" cy="520337"/>
            <a:chOff x="4445726" y="5011781"/>
            <a:chExt cx="4168140" cy="520337"/>
          </a:xfrm>
        </p:grpSpPr>
        <p:sp>
          <p:nvSpPr>
            <p:cNvPr id="42" name="Прямоугольник 41"/>
            <p:cNvSpPr/>
            <p:nvPr/>
          </p:nvSpPr>
          <p:spPr>
            <a:xfrm>
              <a:off x="4531179" y="5013959"/>
              <a:ext cx="447947"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p:cNvSpPr txBox="1"/>
            <p:nvPr/>
          </p:nvSpPr>
          <p:spPr>
            <a:xfrm>
              <a:off x="4445726" y="5234939"/>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44" name="Прямоугольник 43"/>
            <p:cNvSpPr/>
            <p:nvPr/>
          </p:nvSpPr>
          <p:spPr>
            <a:xfrm>
              <a:off x="5006885" y="5015089"/>
              <a:ext cx="555715"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Box 44"/>
            <p:cNvSpPr txBox="1"/>
            <p:nvPr/>
          </p:nvSpPr>
          <p:spPr>
            <a:xfrm>
              <a:off x="4942115" y="5255119"/>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46" name="Прямоугольник 45"/>
            <p:cNvSpPr/>
            <p:nvPr/>
          </p:nvSpPr>
          <p:spPr>
            <a:xfrm>
              <a:off x="5600700" y="5011781"/>
              <a:ext cx="2667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TextBox 46"/>
            <p:cNvSpPr txBox="1"/>
            <p:nvPr/>
          </p:nvSpPr>
          <p:spPr>
            <a:xfrm>
              <a:off x="5523411" y="5244234"/>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48" name="Прямоугольник 47"/>
            <p:cNvSpPr/>
            <p:nvPr/>
          </p:nvSpPr>
          <p:spPr>
            <a:xfrm>
              <a:off x="5893526" y="5015089"/>
              <a:ext cx="27203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p:cNvSpPr txBox="1"/>
            <p:nvPr/>
          </p:nvSpPr>
          <p:spPr>
            <a:xfrm>
              <a:off x="5817326" y="5255119"/>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grpSp>
      <p:sp>
        <p:nvSpPr>
          <p:cNvPr id="53" name="TextBox 52"/>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11</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par>
                                <p:cTn id="11" presetID="3" presetClass="entr" presetSubtype="1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blinds(horizontal)">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Roadmap</a:t>
            </a:r>
            <a:endParaRPr lang="en-US" dirty="0"/>
          </a:p>
        </p:txBody>
      </p:sp>
      <p:sp>
        <p:nvSpPr>
          <p:cNvPr id="3" name="Содержимое 2"/>
          <p:cNvSpPr>
            <a:spLocks noGrp="1"/>
          </p:cNvSpPr>
          <p:nvPr>
            <p:ph idx="1"/>
          </p:nvPr>
        </p:nvSpPr>
        <p:spPr/>
        <p:txBody>
          <a:bodyPr/>
          <a:lstStyle/>
          <a:p>
            <a:r>
              <a:rPr lang="en-US" dirty="0" smtClean="0"/>
              <a:t>Motivation</a:t>
            </a:r>
          </a:p>
          <a:p>
            <a:r>
              <a:rPr lang="en-US" dirty="0" smtClean="0"/>
              <a:t>Indexing</a:t>
            </a:r>
          </a:p>
          <a:p>
            <a:r>
              <a:rPr lang="en-US" dirty="0" smtClean="0"/>
              <a:t>Question generation</a:t>
            </a:r>
          </a:p>
          <a:p>
            <a:r>
              <a:rPr lang="en-US" dirty="0" smtClean="0">
                <a:solidFill>
                  <a:srgbClr val="FF0000"/>
                </a:solidFill>
              </a:rPr>
              <a:t>Ranking</a:t>
            </a:r>
          </a:p>
          <a:p>
            <a:r>
              <a:rPr lang="en-US" dirty="0" smtClean="0"/>
              <a:t>Feedback</a:t>
            </a:r>
          </a:p>
          <a:p>
            <a:r>
              <a:rPr lang="en-US" dirty="0" smtClean="0"/>
              <a:t>Evaluation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Ranking</a:t>
            </a:r>
            <a:endParaRPr lang="ru-RU" dirty="0"/>
          </a:p>
        </p:txBody>
      </p:sp>
      <p:sp>
        <p:nvSpPr>
          <p:cNvPr id="4" name="TextBox 3"/>
          <p:cNvSpPr txBox="1"/>
          <p:nvPr/>
        </p:nvSpPr>
        <p:spPr>
          <a:xfrm>
            <a:off x="487680" y="2930545"/>
            <a:ext cx="8305800" cy="3477875"/>
          </a:xfrm>
          <a:prstGeom prst="rect">
            <a:avLst/>
          </a:prstGeom>
          <a:noFill/>
        </p:spPr>
        <p:txBody>
          <a:bodyPr wrap="square" rtlCol="0">
            <a:spAutoFit/>
          </a:bodyPr>
          <a:lstStyle/>
          <a:p>
            <a:pPr>
              <a:buFont typeface="Arial" pitchFamily="34" charset="0"/>
              <a:buChar char="•"/>
            </a:pPr>
            <a:r>
              <a:rPr lang="en-US" sz="2800" dirty="0" smtClean="0"/>
              <a:t> </a:t>
            </a:r>
            <a:r>
              <a:rPr lang="en-US" sz="2400" b="1" dirty="0" smtClean="0"/>
              <a:t>QT             </a:t>
            </a:r>
            <a:r>
              <a:rPr lang="en-US" sz="2400" dirty="0" smtClean="0"/>
              <a:t>: number of query terms that occur both in the query    and the question     (questions containing more query terms are more relevant</a:t>
            </a:r>
            <a:r>
              <a:rPr lang="en-US" sz="2400" dirty="0" smtClean="0"/>
              <a:t>)</a:t>
            </a:r>
            <a:endParaRPr lang="en-US" sz="2400" dirty="0" smtClean="0"/>
          </a:p>
          <a:p>
            <a:pPr>
              <a:buFont typeface="Arial" pitchFamily="34" charset="0"/>
              <a:buChar char="•"/>
            </a:pPr>
            <a:r>
              <a:rPr lang="en-US" sz="2400" dirty="0" smtClean="0"/>
              <a:t> </a:t>
            </a:r>
            <a:r>
              <a:rPr lang="en-US" sz="2400" b="1" dirty="0" smtClean="0"/>
              <a:t>PM               </a:t>
            </a:r>
            <a:r>
              <a:rPr lang="en-US" sz="2400" dirty="0" smtClean="0"/>
              <a:t>: number of query terms that occur both in the query     and the slots of the pattern instance    , from which the question was generated (specific vs. general patterns</a:t>
            </a:r>
            <a:r>
              <a:rPr lang="en-US" sz="2400" dirty="0" smtClean="0"/>
              <a:t>)</a:t>
            </a:r>
            <a:endParaRPr lang="en-US" sz="2400" dirty="0" smtClean="0"/>
          </a:p>
          <a:p>
            <a:pPr>
              <a:buFont typeface="Arial" pitchFamily="34" charset="0"/>
              <a:buChar char="•"/>
            </a:pPr>
            <a:r>
              <a:rPr lang="en-US" sz="2400" dirty="0" smtClean="0"/>
              <a:t> </a:t>
            </a:r>
            <a:r>
              <a:rPr lang="en-US" sz="2400" b="1" dirty="0" smtClean="0"/>
              <a:t>DS               </a:t>
            </a:r>
            <a:r>
              <a:rPr lang="en-US" sz="2400" dirty="0" smtClean="0"/>
              <a:t>: the retrieval score of the query     with respect to the document that contains the instance     (allows to incorporate standard retrieval methods</a:t>
            </a:r>
            <a:r>
              <a:rPr lang="en-US" sz="2400" dirty="0" smtClean="0"/>
              <a:t>)</a:t>
            </a:r>
            <a:endParaRPr lang="ru-RU" sz="2400" dirty="0"/>
          </a:p>
        </p:txBody>
      </p:sp>
      <p:sp>
        <p:nvSpPr>
          <p:cNvPr id="143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nvGraphicFramePr>
        <p:xfrm>
          <a:off x="1260157" y="3028335"/>
          <a:ext cx="1033463" cy="412750"/>
        </p:xfrm>
        <a:graphic>
          <a:graphicData uri="http://schemas.openxmlformats.org/presentationml/2006/ole">
            <p:oleObj spid="_x0000_s14341" name="Equation" r:id="rId4" imgW="507960" imgH="203040" progId="Equation.3">
              <p:embed/>
            </p:oleObj>
          </a:graphicData>
        </a:graphic>
      </p:graphicFrame>
      <p:graphicFrame>
        <p:nvGraphicFramePr>
          <p:cNvPr id="14342" name="Object 6"/>
          <p:cNvGraphicFramePr>
            <a:graphicFrameLocks noChangeAspect="1"/>
          </p:cNvGraphicFramePr>
          <p:nvPr/>
        </p:nvGraphicFramePr>
        <p:xfrm>
          <a:off x="1229677" y="4096405"/>
          <a:ext cx="1262063" cy="449263"/>
        </p:xfrm>
        <a:graphic>
          <a:graphicData uri="http://schemas.openxmlformats.org/presentationml/2006/ole">
            <p:oleObj spid="_x0000_s14342" name="Equation" r:id="rId5" imgW="571320" imgH="203040" progId="Equation.3">
              <p:embed/>
            </p:oleObj>
          </a:graphicData>
        </a:graphic>
      </p:graphicFrame>
      <p:graphicFrame>
        <p:nvGraphicFramePr>
          <p:cNvPr id="11" name="Объект 10"/>
          <p:cNvGraphicFramePr>
            <a:graphicFrameLocks noChangeAspect="1"/>
          </p:cNvGraphicFramePr>
          <p:nvPr/>
        </p:nvGraphicFramePr>
        <p:xfrm>
          <a:off x="3910330" y="3387745"/>
          <a:ext cx="311150" cy="395288"/>
        </p:xfrm>
        <a:graphic>
          <a:graphicData uri="http://schemas.openxmlformats.org/presentationml/2006/ole">
            <p:oleObj spid="_x0000_s14343" name="Equation" r:id="rId6" imgW="139680" imgH="177480" progId="Equation.3">
              <p:embed/>
            </p:oleObj>
          </a:graphicData>
        </a:graphic>
      </p:graphicFrame>
      <p:graphicFrame>
        <p:nvGraphicFramePr>
          <p:cNvPr id="14344" name="Object 8"/>
          <p:cNvGraphicFramePr>
            <a:graphicFrameLocks noChangeAspect="1"/>
          </p:cNvGraphicFramePr>
          <p:nvPr/>
        </p:nvGraphicFramePr>
        <p:xfrm>
          <a:off x="1336993" y="3441403"/>
          <a:ext cx="284162" cy="366712"/>
        </p:xfrm>
        <a:graphic>
          <a:graphicData uri="http://schemas.openxmlformats.org/presentationml/2006/ole">
            <p:oleObj spid="_x0000_s14344" name="Equation" r:id="rId7" imgW="126720" imgH="164880" progId="Equation.3">
              <p:embed/>
            </p:oleObj>
          </a:graphicData>
        </a:graphic>
      </p:graphicFrame>
      <p:graphicFrame>
        <p:nvGraphicFramePr>
          <p:cNvPr id="14345" name="Object 9"/>
          <p:cNvGraphicFramePr>
            <a:graphicFrameLocks noChangeAspect="1"/>
          </p:cNvGraphicFramePr>
          <p:nvPr/>
        </p:nvGraphicFramePr>
        <p:xfrm>
          <a:off x="6680517" y="5272742"/>
          <a:ext cx="284163" cy="366713"/>
        </p:xfrm>
        <a:graphic>
          <a:graphicData uri="http://schemas.openxmlformats.org/presentationml/2006/ole">
            <p:oleObj spid="_x0000_s14345" name="Equation" r:id="rId8" imgW="126720" imgH="164880" progId="Equation.3">
              <p:embed/>
            </p:oleObj>
          </a:graphicData>
        </a:graphic>
      </p:graphicFrame>
      <p:graphicFrame>
        <p:nvGraphicFramePr>
          <p:cNvPr id="14346" name="Object 10"/>
          <p:cNvGraphicFramePr>
            <a:graphicFrameLocks noChangeAspect="1"/>
          </p:cNvGraphicFramePr>
          <p:nvPr/>
        </p:nvGraphicFramePr>
        <p:xfrm>
          <a:off x="6562408" y="4477405"/>
          <a:ext cx="284162" cy="366713"/>
        </p:xfrm>
        <a:graphic>
          <a:graphicData uri="http://schemas.openxmlformats.org/presentationml/2006/ole">
            <p:oleObj spid="_x0000_s14346" name="Equation" r:id="rId9" imgW="126720" imgH="164880" progId="Equation.3">
              <p:embed/>
            </p:oleObj>
          </a:graphicData>
        </a:graphic>
      </p:graphicFrame>
      <p:graphicFrame>
        <p:nvGraphicFramePr>
          <p:cNvPr id="14347" name="Object 11"/>
          <p:cNvGraphicFramePr>
            <a:graphicFrameLocks noChangeAspect="1"/>
          </p:cNvGraphicFramePr>
          <p:nvPr/>
        </p:nvGraphicFramePr>
        <p:xfrm>
          <a:off x="1230630" y="5201305"/>
          <a:ext cx="1152525" cy="450850"/>
        </p:xfrm>
        <a:graphic>
          <a:graphicData uri="http://schemas.openxmlformats.org/presentationml/2006/ole">
            <p:oleObj spid="_x0000_s14347" name="Equation" r:id="rId10" imgW="520560" imgH="203040" progId="Equation.3">
              <p:embed/>
            </p:oleObj>
          </a:graphicData>
        </a:graphic>
      </p:graphicFrame>
      <p:graphicFrame>
        <p:nvGraphicFramePr>
          <p:cNvPr id="14348" name="Object 12"/>
          <p:cNvGraphicFramePr>
            <a:graphicFrameLocks noChangeAspect="1"/>
          </p:cNvGraphicFramePr>
          <p:nvPr/>
        </p:nvGraphicFramePr>
        <p:xfrm>
          <a:off x="1379220" y="4561225"/>
          <a:ext cx="284162" cy="366712"/>
        </p:xfrm>
        <a:graphic>
          <a:graphicData uri="http://schemas.openxmlformats.org/presentationml/2006/ole">
            <p:oleObj spid="_x0000_s14348" name="Equation" r:id="rId11" imgW="126720" imgH="164880" progId="Equation.3">
              <p:embed/>
            </p:oleObj>
          </a:graphicData>
        </a:graphic>
      </p:graphicFrame>
      <p:graphicFrame>
        <p:nvGraphicFramePr>
          <p:cNvPr id="14349" name="Object 13"/>
          <p:cNvGraphicFramePr>
            <a:graphicFrameLocks noChangeAspect="1"/>
          </p:cNvGraphicFramePr>
          <p:nvPr/>
        </p:nvGraphicFramePr>
        <p:xfrm>
          <a:off x="6385560" y="5574685"/>
          <a:ext cx="284162" cy="366713"/>
        </p:xfrm>
        <a:graphic>
          <a:graphicData uri="http://schemas.openxmlformats.org/presentationml/2006/ole">
            <p:oleObj spid="_x0000_s14349" name="Equation" r:id="rId12" imgW="126720" imgH="164880" progId="Equation.3">
              <p:embed/>
            </p:oleObj>
          </a:graphicData>
        </a:graphic>
      </p:graphicFrame>
      <p:sp>
        <p:nvSpPr>
          <p:cNvPr id="15" name="TextBox 14"/>
          <p:cNvSpPr txBox="1"/>
          <p:nvPr/>
        </p:nvSpPr>
        <p:spPr>
          <a:xfrm>
            <a:off x="533400" y="1965543"/>
            <a:ext cx="8077200" cy="830997"/>
          </a:xfrm>
          <a:prstGeom prst="rect">
            <a:avLst/>
          </a:prstGeom>
          <a:noFill/>
        </p:spPr>
        <p:txBody>
          <a:bodyPr wrap="square" rtlCol="0">
            <a:spAutoFit/>
          </a:bodyPr>
          <a:lstStyle/>
          <a:p>
            <a:r>
              <a:rPr lang="en-US" sz="2400" dirty="0" smtClean="0"/>
              <a:t>Each ranking heuristic is function, that maps a question    into a real number.           </a:t>
            </a:r>
            <a:endParaRPr lang="ru-RU" sz="2400" dirty="0"/>
          </a:p>
        </p:txBody>
      </p:sp>
      <p:sp>
        <p:nvSpPr>
          <p:cNvPr id="19" name="TextBox 18"/>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12</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44"/>
                                        </p:tgtEl>
                                        <p:attrNameLst>
                                          <p:attrName>style.visibility</p:attrName>
                                        </p:attrNameLst>
                                      </p:cBhvr>
                                      <p:to>
                                        <p:strVal val="visible"/>
                                      </p:to>
                                    </p:set>
                                    <p:anim calcmode="lin" valueType="num">
                                      <p:cBhvr additive="base">
                                        <p:cTn id="15" dur="500" fill="hold"/>
                                        <p:tgtEl>
                                          <p:spTgt spid="14344"/>
                                        </p:tgtEl>
                                        <p:attrNameLst>
                                          <p:attrName>ppt_x</p:attrName>
                                        </p:attrNameLst>
                                      </p:cBhvr>
                                      <p:tavLst>
                                        <p:tav tm="0">
                                          <p:val>
                                            <p:strVal val="#ppt_x"/>
                                          </p:val>
                                        </p:tav>
                                        <p:tav tm="100000">
                                          <p:val>
                                            <p:strVal val="#ppt_x"/>
                                          </p:val>
                                        </p:tav>
                                      </p:tavLst>
                                    </p:anim>
                                    <p:anim calcmode="lin" valueType="num">
                                      <p:cBhvr additive="base">
                                        <p:cTn id="16" dur="500" fill="hold"/>
                                        <p:tgtEl>
                                          <p:spTgt spid="1434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42"/>
                                        </p:tgtEl>
                                        <p:attrNameLst>
                                          <p:attrName>style.visibility</p:attrName>
                                        </p:attrNameLst>
                                      </p:cBhvr>
                                      <p:to>
                                        <p:strVal val="visible"/>
                                      </p:to>
                                    </p:set>
                                    <p:anim calcmode="lin" valueType="num">
                                      <p:cBhvr additive="base">
                                        <p:cTn id="29" dur="500" fill="hold"/>
                                        <p:tgtEl>
                                          <p:spTgt spid="14342"/>
                                        </p:tgtEl>
                                        <p:attrNameLst>
                                          <p:attrName>ppt_x</p:attrName>
                                        </p:attrNameLst>
                                      </p:cBhvr>
                                      <p:tavLst>
                                        <p:tav tm="0">
                                          <p:val>
                                            <p:strVal val="#ppt_x"/>
                                          </p:val>
                                        </p:tav>
                                        <p:tav tm="100000">
                                          <p:val>
                                            <p:strVal val="#ppt_x"/>
                                          </p:val>
                                        </p:tav>
                                      </p:tavLst>
                                    </p:anim>
                                    <p:anim calcmode="lin" valueType="num">
                                      <p:cBhvr additive="base">
                                        <p:cTn id="30" dur="500" fill="hold"/>
                                        <p:tgtEl>
                                          <p:spTgt spid="1434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46"/>
                                        </p:tgtEl>
                                        <p:attrNameLst>
                                          <p:attrName>style.visibility</p:attrName>
                                        </p:attrNameLst>
                                      </p:cBhvr>
                                      <p:to>
                                        <p:strVal val="visible"/>
                                      </p:to>
                                    </p:set>
                                    <p:anim calcmode="lin" valueType="num">
                                      <p:cBhvr additive="base">
                                        <p:cTn id="33" dur="500" fill="hold"/>
                                        <p:tgtEl>
                                          <p:spTgt spid="14346"/>
                                        </p:tgtEl>
                                        <p:attrNameLst>
                                          <p:attrName>ppt_x</p:attrName>
                                        </p:attrNameLst>
                                      </p:cBhvr>
                                      <p:tavLst>
                                        <p:tav tm="0">
                                          <p:val>
                                            <p:strVal val="#ppt_x"/>
                                          </p:val>
                                        </p:tav>
                                        <p:tav tm="100000">
                                          <p:val>
                                            <p:strVal val="#ppt_x"/>
                                          </p:val>
                                        </p:tav>
                                      </p:tavLst>
                                    </p:anim>
                                    <p:anim calcmode="lin" valueType="num">
                                      <p:cBhvr additive="base">
                                        <p:cTn id="34" dur="500" fill="hold"/>
                                        <p:tgtEl>
                                          <p:spTgt spid="1434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48"/>
                                        </p:tgtEl>
                                        <p:attrNameLst>
                                          <p:attrName>style.visibility</p:attrName>
                                        </p:attrNameLst>
                                      </p:cBhvr>
                                      <p:to>
                                        <p:strVal val="visible"/>
                                      </p:to>
                                    </p:set>
                                    <p:anim calcmode="lin" valueType="num">
                                      <p:cBhvr additive="base">
                                        <p:cTn id="37" dur="500" fill="hold"/>
                                        <p:tgtEl>
                                          <p:spTgt spid="14348"/>
                                        </p:tgtEl>
                                        <p:attrNameLst>
                                          <p:attrName>ppt_x</p:attrName>
                                        </p:attrNameLst>
                                      </p:cBhvr>
                                      <p:tavLst>
                                        <p:tav tm="0">
                                          <p:val>
                                            <p:strVal val="#ppt_x"/>
                                          </p:val>
                                        </p:tav>
                                        <p:tav tm="100000">
                                          <p:val>
                                            <p:strVal val="#ppt_x"/>
                                          </p:val>
                                        </p:tav>
                                      </p:tavLst>
                                    </p:anim>
                                    <p:anim calcmode="lin" valueType="num">
                                      <p:cBhvr additive="base">
                                        <p:cTn id="38"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347"/>
                                        </p:tgtEl>
                                        <p:attrNameLst>
                                          <p:attrName>style.visibility</p:attrName>
                                        </p:attrNameLst>
                                      </p:cBhvr>
                                      <p:to>
                                        <p:strVal val="visible"/>
                                      </p:to>
                                    </p:set>
                                    <p:anim calcmode="lin" valueType="num">
                                      <p:cBhvr additive="base">
                                        <p:cTn id="47" dur="500" fill="hold"/>
                                        <p:tgtEl>
                                          <p:spTgt spid="14347"/>
                                        </p:tgtEl>
                                        <p:attrNameLst>
                                          <p:attrName>ppt_x</p:attrName>
                                        </p:attrNameLst>
                                      </p:cBhvr>
                                      <p:tavLst>
                                        <p:tav tm="0">
                                          <p:val>
                                            <p:strVal val="#ppt_x"/>
                                          </p:val>
                                        </p:tav>
                                        <p:tav tm="100000">
                                          <p:val>
                                            <p:strVal val="#ppt_x"/>
                                          </p:val>
                                        </p:tav>
                                      </p:tavLst>
                                    </p:anim>
                                    <p:anim calcmode="lin" valueType="num">
                                      <p:cBhvr additive="base">
                                        <p:cTn id="48" dur="500" fill="hold"/>
                                        <p:tgtEl>
                                          <p:spTgt spid="1434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345"/>
                                        </p:tgtEl>
                                        <p:attrNameLst>
                                          <p:attrName>style.visibility</p:attrName>
                                        </p:attrNameLst>
                                      </p:cBhvr>
                                      <p:to>
                                        <p:strVal val="visible"/>
                                      </p:to>
                                    </p:set>
                                    <p:anim calcmode="lin" valueType="num">
                                      <p:cBhvr additive="base">
                                        <p:cTn id="51" dur="500" fill="hold"/>
                                        <p:tgtEl>
                                          <p:spTgt spid="14345"/>
                                        </p:tgtEl>
                                        <p:attrNameLst>
                                          <p:attrName>ppt_x</p:attrName>
                                        </p:attrNameLst>
                                      </p:cBhvr>
                                      <p:tavLst>
                                        <p:tav tm="0">
                                          <p:val>
                                            <p:strVal val="#ppt_x"/>
                                          </p:val>
                                        </p:tav>
                                        <p:tav tm="100000">
                                          <p:val>
                                            <p:strVal val="#ppt_x"/>
                                          </p:val>
                                        </p:tav>
                                      </p:tavLst>
                                    </p:anim>
                                    <p:anim calcmode="lin" valueType="num">
                                      <p:cBhvr additive="base">
                                        <p:cTn id="52" dur="500" fill="hold"/>
                                        <p:tgtEl>
                                          <p:spTgt spid="1434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349"/>
                                        </p:tgtEl>
                                        <p:attrNameLst>
                                          <p:attrName>style.visibility</p:attrName>
                                        </p:attrNameLst>
                                      </p:cBhvr>
                                      <p:to>
                                        <p:strVal val="visible"/>
                                      </p:to>
                                    </p:set>
                                    <p:anim calcmode="lin" valueType="num">
                                      <p:cBhvr additive="base">
                                        <p:cTn id="55" dur="500" fill="hold"/>
                                        <p:tgtEl>
                                          <p:spTgt spid="14349"/>
                                        </p:tgtEl>
                                        <p:attrNameLst>
                                          <p:attrName>ppt_x</p:attrName>
                                        </p:attrNameLst>
                                      </p:cBhvr>
                                      <p:tavLst>
                                        <p:tav tm="0">
                                          <p:val>
                                            <p:strVal val="#ppt_x"/>
                                          </p:val>
                                        </p:tav>
                                        <p:tav tm="100000">
                                          <p:val>
                                            <p:strVal val="#ppt_x"/>
                                          </p:val>
                                        </p:tav>
                                      </p:tavLst>
                                    </p:anim>
                                    <p:anim calcmode="lin" valueType="num">
                                      <p:cBhvr additive="base">
                                        <p:cTn id="56"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Ranking</a:t>
            </a:r>
            <a:endParaRPr lang="ru-RU" dirty="0"/>
          </a:p>
        </p:txBody>
      </p:sp>
      <p:pic>
        <p:nvPicPr>
          <p:cNvPr id="37890" name="Picture 2"/>
          <p:cNvPicPr>
            <a:picLocks noChangeAspect="1" noChangeArrowheads="1"/>
          </p:cNvPicPr>
          <p:nvPr/>
        </p:nvPicPr>
        <p:blipFill>
          <a:blip r:embed="rId4" cstate="print"/>
          <a:srcRect/>
          <a:stretch>
            <a:fillRect/>
          </a:stretch>
        </p:blipFill>
        <p:spPr bwMode="auto">
          <a:xfrm>
            <a:off x="457200" y="4267200"/>
            <a:ext cx="4688205" cy="2146935"/>
          </a:xfrm>
          <a:prstGeom prst="rect">
            <a:avLst/>
          </a:prstGeom>
          <a:noFill/>
          <a:ln w="9525">
            <a:noFill/>
            <a:miter lim="800000"/>
            <a:headEnd/>
            <a:tailEnd/>
          </a:ln>
        </p:spPr>
      </p:pic>
      <p:pic>
        <p:nvPicPr>
          <p:cNvPr id="37891" name="Picture 3"/>
          <p:cNvPicPr>
            <a:picLocks noChangeAspect="1" noChangeArrowheads="1"/>
          </p:cNvPicPr>
          <p:nvPr/>
        </p:nvPicPr>
        <p:blipFill>
          <a:blip r:embed="rId5" cstate="print"/>
          <a:srcRect/>
          <a:stretch>
            <a:fillRect/>
          </a:stretch>
        </p:blipFill>
        <p:spPr bwMode="auto">
          <a:xfrm>
            <a:off x="5303517" y="4354830"/>
            <a:ext cx="3136392" cy="2133600"/>
          </a:xfrm>
          <a:prstGeom prst="rect">
            <a:avLst/>
          </a:prstGeom>
          <a:noFill/>
          <a:ln w="9525">
            <a:noFill/>
            <a:miter lim="800000"/>
            <a:headEnd/>
            <a:tailEnd/>
          </a:ln>
        </p:spPr>
      </p:pic>
      <p:sp>
        <p:nvSpPr>
          <p:cNvPr id="5" name="TextBox 4"/>
          <p:cNvSpPr txBox="1"/>
          <p:nvPr/>
        </p:nvSpPr>
        <p:spPr>
          <a:xfrm>
            <a:off x="685800" y="2209800"/>
            <a:ext cx="7391400" cy="830997"/>
          </a:xfrm>
          <a:prstGeom prst="rect">
            <a:avLst/>
          </a:prstGeom>
          <a:noFill/>
        </p:spPr>
        <p:txBody>
          <a:bodyPr wrap="square" rtlCol="0">
            <a:spAutoFit/>
          </a:bodyPr>
          <a:lstStyle/>
          <a:p>
            <a:r>
              <a:rPr lang="en-US" sz="2400" dirty="0" smtClean="0"/>
              <a:t>Ranking function     is a binary function on question pairs                             such that if                       ,  </a:t>
            </a:r>
            <a:endParaRPr lang="ru-RU" sz="2400" dirty="0"/>
          </a:p>
        </p:txBody>
      </p:sp>
      <p:graphicFrame>
        <p:nvGraphicFramePr>
          <p:cNvPr id="44034" name="Object 2"/>
          <p:cNvGraphicFramePr>
            <a:graphicFrameLocks noChangeAspect="1"/>
          </p:cNvGraphicFramePr>
          <p:nvPr/>
        </p:nvGraphicFramePr>
        <p:xfrm>
          <a:off x="3186430" y="2308860"/>
          <a:ext cx="254000" cy="282575"/>
        </p:xfrm>
        <a:graphic>
          <a:graphicData uri="http://schemas.openxmlformats.org/presentationml/2006/ole">
            <p:oleObj spid="_x0000_s44034" name="Equation" r:id="rId6" imgW="114120" imgH="126720" progId="Equation.3">
              <p:embed/>
            </p:oleObj>
          </a:graphicData>
        </a:graphic>
      </p:graphicFrame>
      <p:graphicFrame>
        <p:nvGraphicFramePr>
          <p:cNvPr id="44035" name="Object 3"/>
          <p:cNvGraphicFramePr>
            <a:graphicFrameLocks noChangeAspect="1"/>
          </p:cNvGraphicFramePr>
          <p:nvPr/>
        </p:nvGraphicFramePr>
        <p:xfrm>
          <a:off x="1535430" y="2625090"/>
          <a:ext cx="1947862" cy="452437"/>
        </p:xfrm>
        <a:graphic>
          <a:graphicData uri="http://schemas.openxmlformats.org/presentationml/2006/ole">
            <p:oleObj spid="_x0000_s44035" name="Equation" r:id="rId7" imgW="876240" imgH="203040" progId="Equation.3">
              <p:embed/>
            </p:oleObj>
          </a:graphicData>
        </a:graphic>
      </p:graphicFrame>
      <p:graphicFrame>
        <p:nvGraphicFramePr>
          <p:cNvPr id="44036" name="Object 4"/>
          <p:cNvGraphicFramePr>
            <a:graphicFrameLocks noChangeAspect="1"/>
          </p:cNvGraphicFramePr>
          <p:nvPr/>
        </p:nvGraphicFramePr>
        <p:xfrm>
          <a:off x="5145087" y="2576513"/>
          <a:ext cx="1636713" cy="481012"/>
        </p:xfrm>
        <a:graphic>
          <a:graphicData uri="http://schemas.openxmlformats.org/presentationml/2006/ole">
            <p:oleObj spid="_x0000_s44036" name="Equation" r:id="rId8" imgW="736560" imgH="215640" progId="Equation.3">
              <p:embed/>
            </p:oleObj>
          </a:graphicData>
        </a:graphic>
      </p:graphicFrame>
      <p:graphicFrame>
        <p:nvGraphicFramePr>
          <p:cNvPr id="44037" name="Object 5"/>
          <p:cNvGraphicFramePr>
            <a:graphicFrameLocks noChangeAspect="1"/>
          </p:cNvGraphicFramePr>
          <p:nvPr/>
        </p:nvGraphicFramePr>
        <p:xfrm>
          <a:off x="6832600" y="2579370"/>
          <a:ext cx="1016000" cy="481012"/>
        </p:xfrm>
        <a:graphic>
          <a:graphicData uri="http://schemas.openxmlformats.org/presentationml/2006/ole">
            <p:oleObj spid="_x0000_s44037" name="Equation" r:id="rId9" imgW="457200" imgH="215640" progId="Equation.3">
              <p:embed/>
            </p:oleObj>
          </a:graphicData>
        </a:graphic>
      </p:graphicFrame>
      <p:sp>
        <p:nvSpPr>
          <p:cNvPr id="10" name="TextBox 9"/>
          <p:cNvSpPr txBox="1"/>
          <p:nvPr/>
        </p:nvSpPr>
        <p:spPr>
          <a:xfrm>
            <a:off x="685800" y="3276600"/>
            <a:ext cx="7391400" cy="830997"/>
          </a:xfrm>
          <a:prstGeom prst="rect">
            <a:avLst/>
          </a:prstGeom>
          <a:noFill/>
        </p:spPr>
        <p:txBody>
          <a:bodyPr wrap="square" rtlCol="0">
            <a:spAutoFit/>
          </a:bodyPr>
          <a:lstStyle/>
          <a:p>
            <a:r>
              <a:rPr lang="en-US" sz="2400" dirty="0" smtClean="0"/>
              <a:t>Given a query                        , which matches 3 pattern instances     ,     ,     and generates 6 questions </a:t>
            </a:r>
            <a:endParaRPr lang="ru-RU" sz="2400" dirty="0"/>
          </a:p>
        </p:txBody>
      </p:sp>
      <p:graphicFrame>
        <p:nvGraphicFramePr>
          <p:cNvPr id="44038" name="Object 6"/>
          <p:cNvGraphicFramePr>
            <a:graphicFrameLocks noChangeAspect="1"/>
          </p:cNvGraphicFramePr>
          <p:nvPr/>
        </p:nvGraphicFramePr>
        <p:xfrm>
          <a:off x="2687638" y="3262313"/>
          <a:ext cx="1749425" cy="509587"/>
        </p:xfrm>
        <a:graphic>
          <a:graphicData uri="http://schemas.openxmlformats.org/presentationml/2006/ole">
            <p:oleObj spid="_x0000_s44038" name="Equation" r:id="rId10" imgW="787320" imgH="228600" progId="Equation.3">
              <p:embed/>
            </p:oleObj>
          </a:graphicData>
        </a:graphic>
      </p:graphicFrame>
      <p:graphicFrame>
        <p:nvGraphicFramePr>
          <p:cNvPr id="44039" name="Object 7"/>
          <p:cNvGraphicFramePr>
            <a:graphicFrameLocks noChangeAspect="1"/>
          </p:cNvGraphicFramePr>
          <p:nvPr/>
        </p:nvGraphicFramePr>
        <p:xfrm>
          <a:off x="2133600" y="3657600"/>
          <a:ext cx="311150" cy="481013"/>
        </p:xfrm>
        <a:graphic>
          <a:graphicData uri="http://schemas.openxmlformats.org/presentationml/2006/ole">
            <p:oleObj spid="_x0000_s44039" name="Equation" r:id="rId11" imgW="139680" imgH="215640" progId="Equation.3">
              <p:embed/>
            </p:oleObj>
          </a:graphicData>
        </a:graphic>
      </p:graphicFrame>
      <p:graphicFrame>
        <p:nvGraphicFramePr>
          <p:cNvPr id="44040" name="Object 8"/>
          <p:cNvGraphicFramePr>
            <a:graphicFrameLocks noChangeAspect="1"/>
          </p:cNvGraphicFramePr>
          <p:nvPr/>
        </p:nvGraphicFramePr>
        <p:xfrm>
          <a:off x="2514600" y="3657600"/>
          <a:ext cx="368300" cy="481013"/>
        </p:xfrm>
        <a:graphic>
          <a:graphicData uri="http://schemas.openxmlformats.org/presentationml/2006/ole">
            <p:oleObj spid="_x0000_s44040" name="Equation" r:id="rId12" imgW="164880" imgH="215640" progId="Equation.3">
              <p:embed/>
            </p:oleObj>
          </a:graphicData>
        </a:graphic>
      </p:graphicFrame>
      <p:graphicFrame>
        <p:nvGraphicFramePr>
          <p:cNvPr id="44041" name="Object 9"/>
          <p:cNvGraphicFramePr>
            <a:graphicFrameLocks noChangeAspect="1"/>
          </p:cNvGraphicFramePr>
          <p:nvPr/>
        </p:nvGraphicFramePr>
        <p:xfrm>
          <a:off x="2960370" y="3657600"/>
          <a:ext cx="339725" cy="509587"/>
        </p:xfrm>
        <a:graphic>
          <a:graphicData uri="http://schemas.openxmlformats.org/presentationml/2006/ole">
            <p:oleObj spid="_x0000_s44041" name="Equation" r:id="rId13" imgW="152280" imgH="228600" progId="Equation.3">
              <p:embed/>
            </p:oleObj>
          </a:graphicData>
        </a:graphic>
      </p:graphicFrame>
      <p:graphicFrame>
        <p:nvGraphicFramePr>
          <p:cNvPr id="44042" name="Object 10"/>
          <p:cNvGraphicFramePr>
            <a:graphicFrameLocks noChangeAspect="1"/>
          </p:cNvGraphicFramePr>
          <p:nvPr/>
        </p:nvGraphicFramePr>
        <p:xfrm>
          <a:off x="6847205" y="3660140"/>
          <a:ext cx="1214438" cy="508000"/>
        </p:xfrm>
        <a:graphic>
          <a:graphicData uri="http://schemas.openxmlformats.org/presentationml/2006/ole">
            <p:oleObj spid="_x0000_s44042" name="Equation" r:id="rId14" imgW="545760" imgH="228600" progId="Equation.3">
              <p:embed/>
            </p:oleObj>
          </a:graphicData>
        </a:graphic>
      </p:graphicFrame>
      <p:sp>
        <p:nvSpPr>
          <p:cNvPr id="19" name="TextBox 18"/>
          <p:cNvSpPr txBox="1"/>
          <p:nvPr/>
        </p:nvSpPr>
        <p:spPr>
          <a:xfrm>
            <a:off x="8534400" y="6324600"/>
            <a:ext cx="457200" cy="369332"/>
          </a:xfrm>
          <a:prstGeom prst="rect">
            <a:avLst/>
          </a:prstGeom>
          <a:noFill/>
        </p:spPr>
        <p:txBody>
          <a:bodyPr wrap="square" rtlCol="0">
            <a:spAutoFit/>
          </a:bodyPr>
          <a:lstStyle/>
          <a:p>
            <a:r>
              <a:rPr lang="en-US" b="1" dirty="0" smtClean="0">
                <a:latin typeface="Arial" pitchFamily="34" charset="0"/>
                <a:cs typeface="Arial" pitchFamily="34" charset="0"/>
              </a:rPr>
              <a:t>13</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4948" y="391885"/>
            <a:ext cx="8229600" cy="1066800"/>
          </a:xfrm>
        </p:spPr>
        <p:txBody>
          <a:bodyPr/>
          <a:lstStyle/>
          <a:p>
            <a:r>
              <a:rPr lang="en-US" dirty="0" smtClean="0"/>
              <a:t>Question generation algorithm</a:t>
            </a:r>
            <a:endParaRPr lang="en-US" dirty="0"/>
          </a:p>
        </p:txBody>
      </p:sp>
      <p:sp>
        <p:nvSpPr>
          <p:cNvPr id="4" name="TextBox 3"/>
          <p:cNvSpPr txBox="1"/>
          <p:nvPr/>
        </p:nvSpPr>
        <p:spPr>
          <a:xfrm>
            <a:off x="2893427" y="1554482"/>
            <a:ext cx="3200400" cy="83099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search index for instances of syntactic patterns matching query terms</a:t>
            </a:r>
            <a:endParaRPr lang="en-US" sz="1600" dirty="0"/>
          </a:p>
        </p:txBody>
      </p:sp>
      <p:sp>
        <p:nvSpPr>
          <p:cNvPr id="7" name="Прямоугольник 6"/>
          <p:cNvSpPr/>
          <p:nvPr/>
        </p:nvSpPr>
        <p:spPr>
          <a:xfrm>
            <a:off x="1140827" y="2512422"/>
            <a:ext cx="6783973" cy="38666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5" name="Стрелка вниз 4"/>
          <p:cNvSpPr/>
          <p:nvPr/>
        </p:nvSpPr>
        <p:spPr>
          <a:xfrm>
            <a:off x="3770816" y="2386148"/>
            <a:ext cx="1371600" cy="3810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2741027" y="2784567"/>
            <a:ext cx="35052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locate question templates containing query terms</a:t>
            </a:r>
            <a:endParaRPr lang="en-US" sz="1600" dirty="0"/>
          </a:p>
        </p:txBody>
      </p:sp>
      <p:sp>
        <p:nvSpPr>
          <p:cNvPr id="9" name="Стрелка вниз 8"/>
          <p:cNvSpPr/>
          <p:nvPr/>
        </p:nvSpPr>
        <p:spPr>
          <a:xfrm>
            <a:off x="3796942" y="3370219"/>
            <a:ext cx="1371600" cy="3810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1140827" y="2540223"/>
            <a:ext cx="1524000" cy="276999"/>
          </a:xfrm>
          <a:prstGeom prst="rect">
            <a:avLst/>
          </a:prstGeom>
          <a:noFill/>
        </p:spPr>
        <p:txBody>
          <a:bodyPr wrap="square" rtlCol="0">
            <a:spAutoFit/>
          </a:bodyPr>
          <a:lstStyle/>
          <a:p>
            <a:r>
              <a:rPr lang="en-US" sz="1200" b="1" dirty="0" smtClean="0"/>
              <a:t>for each instance</a:t>
            </a:r>
            <a:endParaRPr lang="en-US" sz="1200" b="1" dirty="0"/>
          </a:p>
        </p:txBody>
      </p:sp>
      <p:sp>
        <p:nvSpPr>
          <p:cNvPr id="12" name="TextBox 11"/>
          <p:cNvSpPr txBox="1"/>
          <p:nvPr/>
        </p:nvSpPr>
        <p:spPr>
          <a:xfrm>
            <a:off x="2653942" y="3764282"/>
            <a:ext cx="36576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instantiate the slots of question templates containing query terms</a:t>
            </a:r>
            <a:endParaRPr lang="en-US" sz="1600" dirty="0"/>
          </a:p>
        </p:txBody>
      </p:sp>
      <p:sp>
        <p:nvSpPr>
          <p:cNvPr id="13" name="Стрелка вниз 12"/>
          <p:cNvSpPr/>
          <p:nvPr/>
        </p:nvSpPr>
        <p:spPr>
          <a:xfrm>
            <a:off x="3823068" y="4347756"/>
            <a:ext cx="1371600" cy="3810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2667005" y="4752704"/>
            <a:ext cx="373380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compute ranking heuristics</a:t>
            </a:r>
            <a:endParaRPr lang="en-US" sz="1600" dirty="0"/>
          </a:p>
        </p:txBody>
      </p:sp>
      <p:sp>
        <p:nvSpPr>
          <p:cNvPr id="15" name="Стрелка вниз 14"/>
          <p:cNvSpPr/>
          <p:nvPr/>
        </p:nvSpPr>
        <p:spPr>
          <a:xfrm>
            <a:off x="3823068" y="5096693"/>
            <a:ext cx="1371600" cy="3810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p:cNvSpPr txBox="1"/>
          <p:nvPr/>
        </p:nvSpPr>
        <p:spPr>
          <a:xfrm>
            <a:off x="2664827" y="5527767"/>
            <a:ext cx="37338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smtClean="0"/>
              <a:t>determine the position of a generated question in the ranked list</a:t>
            </a:r>
            <a:endParaRPr lang="en-US" sz="1600" dirty="0"/>
          </a:p>
        </p:txBody>
      </p:sp>
      <p:sp>
        <p:nvSpPr>
          <p:cNvPr id="22" name="TextBox 21"/>
          <p:cNvSpPr txBox="1"/>
          <p:nvPr/>
        </p:nvSpPr>
        <p:spPr>
          <a:xfrm>
            <a:off x="86106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14</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animBg="1"/>
      <p:bldP spid="9" grpId="0" animBg="1"/>
      <p:bldP spid="10" grpId="0"/>
      <p:bldP spid="12" grpId="0" animBg="1"/>
      <p:bldP spid="13" grpId="0" animBg="1"/>
      <p:bldP spid="14" grpId="0" animBg="1"/>
      <p:bldP spid="15"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Roadmap</a:t>
            </a:r>
            <a:endParaRPr lang="en-US" dirty="0"/>
          </a:p>
        </p:txBody>
      </p:sp>
      <p:sp>
        <p:nvSpPr>
          <p:cNvPr id="3" name="Содержимое 2"/>
          <p:cNvSpPr>
            <a:spLocks noGrp="1"/>
          </p:cNvSpPr>
          <p:nvPr>
            <p:ph idx="1"/>
          </p:nvPr>
        </p:nvSpPr>
        <p:spPr/>
        <p:txBody>
          <a:bodyPr/>
          <a:lstStyle/>
          <a:p>
            <a:r>
              <a:rPr lang="en-US" dirty="0" smtClean="0"/>
              <a:t>Motivation</a:t>
            </a:r>
          </a:p>
          <a:p>
            <a:r>
              <a:rPr lang="en-US" dirty="0" smtClean="0"/>
              <a:t>Indexing</a:t>
            </a:r>
          </a:p>
          <a:p>
            <a:r>
              <a:rPr lang="en-US" dirty="0" smtClean="0"/>
              <a:t>Question generation</a:t>
            </a:r>
          </a:p>
          <a:p>
            <a:r>
              <a:rPr lang="en-US" dirty="0" smtClean="0"/>
              <a:t>Ranking</a:t>
            </a:r>
          </a:p>
          <a:p>
            <a:r>
              <a:rPr lang="en-US" dirty="0" smtClean="0">
                <a:solidFill>
                  <a:srgbClr val="FF0000"/>
                </a:solidFill>
              </a:rPr>
              <a:t>Feedback</a:t>
            </a:r>
          </a:p>
          <a:p>
            <a:r>
              <a:rPr lang="en-US" dirty="0" smtClean="0"/>
              <a:t>Evaluation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224777" y="1501376"/>
            <a:ext cx="4236190" cy="4825397"/>
          </a:xfrm>
          <a:prstGeom prst="rect">
            <a:avLst/>
          </a:prstGeom>
          <a:noFill/>
          <a:ln w="9525">
            <a:noFill/>
            <a:miter lim="800000"/>
            <a:headEnd/>
            <a:tailEnd/>
          </a:ln>
        </p:spPr>
      </p:pic>
      <p:sp>
        <p:nvSpPr>
          <p:cNvPr id="2" name="Заголовок 1"/>
          <p:cNvSpPr>
            <a:spLocks noGrp="1"/>
          </p:cNvSpPr>
          <p:nvPr>
            <p:ph type="title"/>
          </p:nvPr>
        </p:nvSpPr>
        <p:spPr>
          <a:xfrm>
            <a:off x="304800" y="457200"/>
            <a:ext cx="8229600" cy="1066800"/>
          </a:xfrm>
        </p:spPr>
        <p:txBody>
          <a:bodyPr/>
          <a:lstStyle/>
          <a:p>
            <a:r>
              <a:rPr lang="en-US" dirty="0" smtClean="0"/>
              <a:t>Motivation</a:t>
            </a:r>
            <a:endParaRPr lang="en-US" dirty="0"/>
          </a:p>
        </p:txBody>
      </p:sp>
      <p:pic>
        <p:nvPicPr>
          <p:cNvPr id="51202" name="Picture 2"/>
          <p:cNvPicPr>
            <a:picLocks noChangeAspect="1" noChangeArrowheads="1"/>
          </p:cNvPicPr>
          <p:nvPr/>
        </p:nvPicPr>
        <p:blipFill>
          <a:blip r:embed="rId4" cstate="print"/>
          <a:srcRect/>
          <a:stretch>
            <a:fillRect/>
          </a:stretch>
        </p:blipFill>
        <p:spPr bwMode="auto">
          <a:xfrm>
            <a:off x="4336874" y="1820962"/>
            <a:ext cx="4770540" cy="4364191"/>
          </a:xfrm>
          <a:prstGeom prst="rect">
            <a:avLst/>
          </a:prstGeom>
          <a:noFill/>
          <a:ln w="9525">
            <a:noFill/>
            <a:miter lim="800000"/>
            <a:headEnd/>
            <a:tailEnd/>
          </a:ln>
        </p:spPr>
      </p:pic>
      <p:grpSp>
        <p:nvGrpSpPr>
          <p:cNvPr id="11" name="Группа 10"/>
          <p:cNvGrpSpPr/>
          <p:nvPr/>
        </p:nvGrpSpPr>
        <p:grpSpPr>
          <a:xfrm>
            <a:off x="4051300" y="1308100"/>
            <a:ext cx="3962400" cy="381524"/>
            <a:chOff x="4191000" y="1676400"/>
            <a:chExt cx="3962400" cy="381524"/>
          </a:xfrm>
        </p:grpSpPr>
        <p:sp>
          <p:nvSpPr>
            <p:cNvPr id="5" name="TextBox 4"/>
            <p:cNvSpPr txBox="1"/>
            <p:nvPr/>
          </p:nvSpPr>
          <p:spPr>
            <a:xfrm>
              <a:off x="4191000" y="1676400"/>
              <a:ext cx="3962400" cy="381000"/>
            </a:xfrm>
            <a:prstGeom prst="rect">
              <a:avLst/>
            </a:prstGeom>
            <a:solidFill>
              <a:srgbClr val="FFFF00"/>
            </a:solidFill>
            <a:ln w="12700">
              <a:solidFill>
                <a:schemeClr val="accent1"/>
              </a:solidFill>
            </a:ln>
          </p:spPr>
          <p:txBody>
            <a:bodyPr wrap="square" rtlCol="0">
              <a:spAutoFit/>
            </a:bodyPr>
            <a:lstStyle/>
            <a:p>
              <a:endParaRPr lang="en-US" dirty="0"/>
            </a:p>
          </p:txBody>
        </p:sp>
        <p:sp>
          <p:nvSpPr>
            <p:cNvPr id="10" name="TextBox 9"/>
            <p:cNvSpPr txBox="1"/>
            <p:nvPr/>
          </p:nvSpPr>
          <p:spPr>
            <a:xfrm>
              <a:off x="4483608" y="1688592"/>
              <a:ext cx="3581400" cy="369332"/>
            </a:xfrm>
            <a:prstGeom prst="rect">
              <a:avLst/>
            </a:prstGeom>
            <a:noFill/>
          </p:spPr>
          <p:txBody>
            <a:bodyPr wrap="square" rtlCol="0">
              <a:spAutoFit/>
            </a:bodyPr>
            <a:lstStyle/>
            <a:p>
              <a:r>
                <a:rPr lang="en-US" dirty="0" smtClean="0"/>
                <a:t>keyword search: “john </a:t>
              </a:r>
              <a:r>
                <a:rPr lang="en-US" dirty="0" err="1" smtClean="0"/>
                <a:t>kennedy</a:t>
              </a:r>
              <a:r>
                <a:rPr lang="en-US" dirty="0" smtClean="0"/>
                <a:t>”</a:t>
              </a:r>
              <a:endParaRPr lang="en-US" dirty="0"/>
            </a:p>
          </p:txBody>
        </p:sp>
      </p:grpSp>
      <p:sp>
        <p:nvSpPr>
          <p:cNvPr id="8" name="TextBox 7"/>
          <p:cNvSpPr txBox="1"/>
          <p:nvPr/>
        </p:nvSpPr>
        <p:spPr>
          <a:xfrm>
            <a:off x="457200" y="1463652"/>
            <a:ext cx="3581400" cy="4801314"/>
          </a:xfrm>
          <a:prstGeom prst="rect">
            <a:avLst/>
          </a:prstGeom>
          <a:noFill/>
        </p:spPr>
        <p:txBody>
          <a:bodyPr wrap="square" rtlCol="0">
            <a:spAutoFit/>
          </a:bodyPr>
          <a:lstStyle/>
          <a:p>
            <a:pPr>
              <a:buFont typeface="Arial" pitchFamily="34" charset="0"/>
              <a:buChar char="•"/>
            </a:pPr>
            <a:r>
              <a:rPr lang="en-US" dirty="0" smtClean="0"/>
              <a:t> Information need  is not completely specified</a:t>
            </a:r>
          </a:p>
          <a:p>
            <a:endParaRPr lang="en-US" dirty="0" smtClean="0"/>
          </a:p>
          <a:p>
            <a:pPr>
              <a:buFont typeface="Arial" pitchFamily="34" charset="0"/>
              <a:buChar char="•"/>
            </a:pPr>
            <a:r>
              <a:rPr lang="en-US" dirty="0" smtClean="0"/>
              <a:t> Asking a questions is the most natural way to express information need</a:t>
            </a:r>
          </a:p>
          <a:p>
            <a:pPr>
              <a:buFont typeface="Arial" pitchFamily="34" charset="0"/>
              <a:buChar char="•"/>
            </a:pPr>
            <a:endParaRPr lang="en-US" dirty="0" smtClean="0"/>
          </a:p>
          <a:p>
            <a:pPr>
              <a:buFont typeface="Arial" pitchFamily="34" charset="0"/>
              <a:buChar char="•"/>
            </a:pPr>
            <a:r>
              <a:rPr lang="en-US" dirty="0" smtClean="0"/>
              <a:t> Information need usually corresponds to an underlying question</a:t>
            </a:r>
          </a:p>
          <a:p>
            <a:pPr>
              <a:buFont typeface="Arial" pitchFamily="34" charset="0"/>
              <a:buChar char="•"/>
            </a:pPr>
            <a:endParaRPr lang="en-US" dirty="0" smtClean="0"/>
          </a:p>
          <a:p>
            <a:pPr>
              <a:buFont typeface="Arial" pitchFamily="34" charset="0"/>
              <a:buChar char="•"/>
            </a:pPr>
            <a:r>
              <a:rPr lang="en-US" dirty="0" smtClean="0"/>
              <a:t> Accurate determination of the underlying question may save user effort substantially</a:t>
            </a:r>
          </a:p>
          <a:p>
            <a:pPr>
              <a:buFont typeface="Arial" pitchFamily="34" charset="0"/>
              <a:buChar char="•"/>
            </a:pPr>
            <a:endParaRPr lang="en-US" dirty="0" smtClean="0"/>
          </a:p>
          <a:p>
            <a:pPr>
              <a:buFont typeface="Arial" pitchFamily="34" charset="0"/>
              <a:buChar char="•"/>
            </a:pPr>
            <a:r>
              <a:rPr lang="en-US" dirty="0" smtClean="0"/>
              <a:t> </a:t>
            </a:r>
            <a:r>
              <a:rPr lang="en-US" dirty="0" smtClean="0">
                <a:solidFill>
                  <a:srgbClr val="FF0000"/>
                </a:solidFill>
              </a:rPr>
              <a:t>How can we do that?</a:t>
            </a:r>
          </a:p>
          <a:p>
            <a:endParaRPr lang="en-US" dirty="0" smtClean="0"/>
          </a:p>
        </p:txBody>
      </p:sp>
      <p:sp>
        <p:nvSpPr>
          <p:cNvPr id="9" name="TextBox 8"/>
          <p:cNvSpPr txBox="1"/>
          <p:nvPr/>
        </p:nvSpPr>
        <p:spPr>
          <a:xfrm>
            <a:off x="594360" y="6019800"/>
            <a:ext cx="7696200"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solidFill>
                  <a:schemeClr val="tx1"/>
                </a:solidFill>
              </a:rPr>
              <a:t>Idea: guess the information need by automatically generating and presenting clarification questions and short answers to them.</a:t>
            </a:r>
            <a:r>
              <a:rPr lang="en-US" sz="2000" dirty="0" smtClean="0"/>
              <a:t> </a:t>
            </a:r>
            <a:endParaRPr lang="ru-RU" sz="2000" dirty="0"/>
          </a:p>
        </p:txBody>
      </p:sp>
      <p:sp>
        <p:nvSpPr>
          <p:cNvPr id="15" name="TextBox 14"/>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3794"/>
                                        </p:tgtEl>
                                        <p:attrNameLst>
                                          <p:attrName>style.visibility</p:attrName>
                                        </p:attrNameLst>
                                      </p:cBhvr>
                                      <p:to>
                                        <p:strVal val="visible"/>
                                      </p:to>
                                    </p:set>
                                    <p:anim calcmode="lin" valueType="num">
                                      <p:cBhvr additive="base">
                                        <p:cTn id="37" dur="500" fill="hold"/>
                                        <p:tgtEl>
                                          <p:spTgt spid="33794"/>
                                        </p:tgtEl>
                                        <p:attrNameLst>
                                          <p:attrName>ppt_x</p:attrName>
                                        </p:attrNameLst>
                                      </p:cBhvr>
                                      <p:tavLst>
                                        <p:tav tm="0">
                                          <p:val>
                                            <p:strVal val="0-#ppt_w/2"/>
                                          </p:val>
                                        </p:tav>
                                        <p:tav tm="100000">
                                          <p:val>
                                            <p:strVal val="#ppt_x"/>
                                          </p:val>
                                        </p:tav>
                                      </p:tavLst>
                                    </p:anim>
                                    <p:anim calcmode="lin" valueType="num">
                                      <p:cBhvr additive="base">
                                        <p:cTn id="38" dur="500" fill="hold"/>
                                        <p:tgtEl>
                                          <p:spTgt spid="33794"/>
                                        </p:tgtEl>
                                        <p:attrNameLst>
                                          <p:attrName>ppt_y</p:attrName>
                                        </p:attrNameLst>
                                      </p:cBhvr>
                                      <p:tavLst>
                                        <p:tav tm="0">
                                          <p:val>
                                            <p:strVal val="#ppt_y"/>
                                          </p:val>
                                        </p:tav>
                                        <p:tav tm="100000">
                                          <p:val>
                                            <p:strVal val="#ppt_y"/>
                                          </p:val>
                                        </p:tav>
                                      </p:tavLst>
                                    </p:anim>
                                  </p:childTnLst>
                                </p:cTn>
                              </p:par>
                              <p:par>
                                <p:cTn id="39" presetID="3" presetClass="exit" presetSubtype="10" fill="hold" grpId="1" nodeType="withEffect">
                                  <p:stCondLst>
                                    <p:cond delay="0"/>
                                  </p:stCondLst>
                                  <p:childTnLst>
                                    <p:animEffect transition="out" filter="blinds(horizontal)">
                                      <p:cBhvr>
                                        <p:cTn id="40" dur="500"/>
                                        <p:tgtEl>
                                          <p:spTgt spid="8">
                                            <p:txEl>
                                              <p:pRg st="0" end="0"/>
                                            </p:txEl>
                                          </p:spTgt>
                                        </p:tgtEl>
                                      </p:cBhvr>
                                    </p:animEffect>
                                    <p:set>
                                      <p:cBhvr>
                                        <p:cTn id="41" dur="1" fill="hold">
                                          <p:stCondLst>
                                            <p:cond delay="499"/>
                                          </p:stCondLst>
                                        </p:cTn>
                                        <p:tgtEl>
                                          <p:spTgt spid="8">
                                            <p:txEl>
                                              <p:pRg st="0" end="0"/>
                                            </p:txEl>
                                          </p:spTgt>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8">
                                            <p:txEl>
                                              <p:pRg st="2" end="2"/>
                                            </p:txEl>
                                          </p:spTgt>
                                        </p:tgtEl>
                                      </p:cBhvr>
                                    </p:animEffect>
                                    <p:set>
                                      <p:cBhvr>
                                        <p:cTn id="44" dur="1" fill="hold">
                                          <p:stCondLst>
                                            <p:cond delay="499"/>
                                          </p:stCondLst>
                                        </p:cTn>
                                        <p:tgtEl>
                                          <p:spTgt spid="8">
                                            <p:txEl>
                                              <p:pRg st="2" end="2"/>
                                            </p:txEl>
                                          </p:spTgt>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8">
                                            <p:txEl>
                                              <p:pRg st="4" end="4"/>
                                            </p:txEl>
                                          </p:spTgt>
                                        </p:tgtEl>
                                      </p:cBhvr>
                                    </p:animEffect>
                                    <p:set>
                                      <p:cBhvr>
                                        <p:cTn id="47" dur="1" fill="hold">
                                          <p:stCondLst>
                                            <p:cond delay="499"/>
                                          </p:stCondLst>
                                        </p:cTn>
                                        <p:tgtEl>
                                          <p:spTgt spid="8">
                                            <p:txEl>
                                              <p:pRg st="4" end="4"/>
                                            </p:txEl>
                                          </p:spTgt>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8">
                                            <p:txEl>
                                              <p:pRg st="6" end="6"/>
                                            </p:txEl>
                                          </p:spTgt>
                                        </p:tgtEl>
                                      </p:cBhvr>
                                    </p:animEffect>
                                    <p:set>
                                      <p:cBhvr>
                                        <p:cTn id="50" dur="1" fill="hold">
                                          <p:stCondLst>
                                            <p:cond delay="499"/>
                                          </p:stCondLst>
                                        </p:cTn>
                                        <p:tgtEl>
                                          <p:spTgt spid="8">
                                            <p:txEl>
                                              <p:pRg st="6" end="6"/>
                                            </p:txEl>
                                          </p:spTgt>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8">
                                            <p:txEl>
                                              <p:pRg st="8" end="8"/>
                                            </p:txEl>
                                          </p:spTgt>
                                        </p:tgtEl>
                                      </p:cBhvr>
                                    </p:animEffect>
                                    <p:set>
                                      <p:cBhvr>
                                        <p:cTn id="53" dur="1" fill="hold">
                                          <p:stCondLst>
                                            <p:cond delay="499"/>
                                          </p:stCondLst>
                                        </p:cTn>
                                        <p:tgtEl>
                                          <p:spTgt spid="8">
                                            <p:txEl>
                                              <p:pRg st="8" end="8"/>
                                            </p:txEl>
                                          </p:spTgt>
                                        </p:tgtEl>
                                        <p:attrNameLst>
                                          <p:attrName>style.visibility</p:attrName>
                                        </p:attrNameLst>
                                      </p:cBhvr>
                                      <p:to>
                                        <p:strVal val="hidden"/>
                                      </p:to>
                                    </p:set>
                                  </p:childTnLst>
                                </p:cTn>
                              </p:par>
                              <p:par>
                                <p:cTn id="54" presetID="2" presetClass="entr" presetSubtype="4"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8" grpId="1" uiExpand="1" build="allAtOnce"/>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Feedback</a:t>
            </a:r>
            <a:endParaRPr lang="ru-RU" dirty="0"/>
          </a:p>
        </p:txBody>
      </p:sp>
      <p:sp>
        <p:nvSpPr>
          <p:cNvPr id="4" name="TextBox 3"/>
          <p:cNvSpPr txBox="1"/>
          <p:nvPr/>
        </p:nvSpPr>
        <p:spPr>
          <a:xfrm>
            <a:off x="240030" y="1981200"/>
            <a:ext cx="8610600" cy="757130"/>
          </a:xfrm>
          <a:prstGeom prst="rect">
            <a:avLst/>
          </a:prstGeom>
          <a:noFill/>
        </p:spPr>
        <p:txBody>
          <a:bodyPr wrap="square" rtlCol="0">
            <a:spAutoFit/>
          </a:bodyPr>
          <a:lstStyle/>
          <a:p>
            <a:pPr>
              <a:lnSpc>
                <a:spcPct val="120000"/>
              </a:lnSpc>
            </a:pPr>
            <a:r>
              <a:rPr lang="en-US" dirty="0" smtClean="0"/>
              <a:t>Kennedy   was   born  at  83 </a:t>
            </a:r>
            <a:r>
              <a:rPr lang="en-US" dirty="0" err="1" smtClean="0"/>
              <a:t>Beals</a:t>
            </a:r>
            <a:r>
              <a:rPr lang="en-US" dirty="0" smtClean="0"/>
              <a:t> Street in  Brookline,  Massachusetts on Tuesday, May 29, 1917 at 3:00pm, the second son of Joseph Kennedy and Rose Fitzgerald.</a:t>
            </a:r>
            <a:endParaRPr lang="ru-RU" dirty="0"/>
          </a:p>
        </p:txBody>
      </p:sp>
      <p:sp>
        <p:nvSpPr>
          <p:cNvPr id="5" name="Прямоугольник 4"/>
          <p:cNvSpPr/>
          <p:nvPr/>
        </p:nvSpPr>
        <p:spPr>
          <a:xfrm>
            <a:off x="1325880" y="1981200"/>
            <a:ext cx="49149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40030" y="1981200"/>
            <a:ext cx="10439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4659630" y="1969770"/>
            <a:ext cx="2720340" cy="434340"/>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863090" y="1981200"/>
            <a:ext cx="6096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253490" y="2216035"/>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10" name="TextBox 9"/>
          <p:cNvSpPr txBox="1"/>
          <p:nvPr/>
        </p:nvSpPr>
        <p:spPr>
          <a:xfrm>
            <a:off x="1784465" y="2207375"/>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11" name="TextBox 10"/>
          <p:cNvSpPr txBox="1"/>
          <p:nvPr/>
        </p:nvSpPr>
        <p:spPr>
          <a:xfrm>
            <a:off x="4278630" y="22098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12" name="TextBox 11"/>
          <p:cNvSpPr txBox="1"/>
          <p:nvPr/>
        </p:nvSpPr>
        <p:spPr>
          <a:xfrm>
            <a:off x="4583430" y="22098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sp>
        <p:nvSpPr>
          <p:cNvPr id="13" name="Прямоугольник 12"/>
          <p:cNvSpPr/>
          <p:nvPr/>
        </p:nvSpPr>
        <p:spPr>
          <a:xfrm>
            <a:off x="4358640" y="1969770"/>
            <a:ext cx="266700" cy="438912"/>
          </a:xfrm>
          <a:prstGeom prst="rect">
            <a:avLst/>
          </a:prstGeom>
          <a:solidFill>
            <a:srgbClr val="FF5050">
              <a:alpha val="35000"/>
            </a:srgb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159325" y="2195945"/>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16" name="TextBox 15"/>
          <p:cNvSpPr txBox="1"/>
          <p:nvPr/>
        </p:nvSpPr>
        <p:spPr>
          <a:xfrm>
            <a:off x="533400" y="3048001"/>
            <a:ext cx="8305800" cy="1994392"/>
          </a:xfrm>
          <a:prstGeom prst="rect">
            <a:avLst/>
          </a:prstGeom>
          <a:noFill/>
        </p:spPr>
        <p:txBody>
          <a:bodyPr wrap="square" rtlCol="0">
            <a:spAutoFit/>
          </a:bodyPr>
          <a:lstStyle/>
          <a:p>
            <a:pPr>
              <a:lnSpc>
                <a:spcPct val="120000"/>
              </a:lnSpc>
              <a:buFont typeface="Courier New" pitchFamily="49" charset="0"/>
              <a:buChar char="o"/>
            </a:pPr>
            <a:r>
              <a:rPr lang="en-US" dirty="0" smtClean="0"/>
              <a:t> </a:t>
            </a:r>
            <a:r>
              <a:rPr lang="en-US" sz="2200" dirty="0" smtClean="0"/>
              <a:t>Original query: “john </a:t>
            </a:r>
            <a:r>
              <a:rPr lang="en-US" sz="2200" dirty="0" err="1" smtClean="0"/>
              <a:t>kennedy</a:t>
            </a:r>
            <a:r>
              <a:rPr lang="en-US" sz="2200" dirty="0" smtClean="0"/>
              <a:t>”</a:t>
            </a:r>
          </a:p>
          <a:p>
            <a:pPr>
              <a:lnSpc>
                <a:spcPct val="120000"/>
              </a:lnSpc>
              <a:buFont typeface="Courier New" pitchFamily="49" charset="0"/>
              <a:buChar char="o"/>
            </a:pPr>
            <a:r>
              <a:rPr lang="en-US" sz="2200" dirty="0" smtClean="0"/>
              <a:t> Clicked question: Where was Kennedy born? </a:t>
            </a:r>
          </a:p>
          <a:p>
            <a:pPr>
              <a:lnSpc>
                <a:spcPct val="120000"/>
              </a:lnSpc>
              <a:buFont typeface="Courier New" pitchFamily="49" charset="0"/>
              <a:buChar char="o"/>
            </a:pPr>
            <a:r>
              <a:rPr lang="en-US" sz="2200" dirty="0" smtClean="0"/>
              <a:t> Expanded query: “john </a:t>
            </a:r>
            <a:r>
              <a:rPr lang="en-US" sz="2200" dirty="0" err="1" smtClean="0"/>
              <a:t>kennedy</a:t>
            </a:r>
            <a:r>
              <a:rPr lang="en-US" sz="2200" dirty="0" smtClean="0"/>
              <a:t> born </a:t>
            </a:r>
            <a:r>
              <a:rPr lang="en-US" sz="2200" dirty="0" err="1" smtClean="0"/>
              <a:t>brookline</a:t>
            </a:r>
            <a:r>
              <a:rPr lang="en-US" sz="2200" dirty="0" smtClean="0"/>
              <a:t> </a:t>
            </a:r>
            <a:r>
              <a:rPr lang="en-US" sz="2200" dirty="0" err="1" smtClean="0"/>
              <a:t>massachusetts</a:t>
            </a:r>
            <a:r>
              <a:rPr lang="en-US" sz="2200" dirty="0" smtClean="0"/>
              <a:t>”</a:t>
            </a:r>
          </a:p>
          <a:p>
            <a:pPr>
              <a:lnSpc>
                <a:spcPct val="120000"/>
              </a:lnSpc>
              <a:buFont typeface="Courier New" pitchFamily="49" charset="0"/>
              <a:buChar char="o"/>
            </a:pPr>
            <a:r>
              <a:rPr lang="en-US" sz="2200" dirty="0" smtClean="0"/>
              <a:t> New query brings up questions about </a:t>
            </a:r>
            <a:r>
              <a:rPr lang="en-US" sz="2200" dirty="0" err="1" smtClean="0"/>
              <a:t>brookline</a:t>
            </a:r>
            <a:r>
              <a:rPr lang="en-US" sz="2200" dirty="0" smtClean="0"/>
              <a:t> </a:t>
            </a:r>
            <a:r>
              <a:rPr lang="en-US" sz="2200" dirty="0" err="1" smtClean="0"/>
              <a:t>massachusetts</a:t>
            </a:r>
            <a:endParaRPr lang="en-US" sz="2200" dirty="0" smtClean="0"/>
          </a:p>
          <a:p>
            <a:endParaRPr lang="en-US" dirty="0"/>
          </a:p>
        </p:txBody>
      </p:sp>
      <p:sp>
        <p:nvSpPr>
          <p:cNvPr id="17" name="TextBox 16"/>
          <p:cNvSpPr txBox="1"/>
          <p:nvPr/>
        </p:nvSpPr>
        <p:spPr>
          <a:xfrm>
            <a:off x="609600" y="5133116"/>
            <a:ext cx="7924800"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dirty="0" smtClean="0"/>
              <a:t>Feedback cycle: clicking on a question generates an expanded  query, which is resubmitted to the system and retrieves a new set of  questions</a:t>
            </a:r>
          </a:p>
          <a:p>
            <a:endParaRPr lang="en-US" dirty="0"/>
          </a:p>
        </p:txBody>
      </p:sp>
      <p:sp>
        <p:nvSpPr>
          <p:cNvPr id="18" name="TextBox 17"/>
          <p:cNvSpPr txBox="1"/>
          <p:nvPr/>
        </p:nvSpPr>
        <p:spPr>
          <a:xfrm>
            <a:off x="86106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15</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Sample session 1</a:t>
            </a:r>
            <a:endParaRPr lang="ru-RU" dirty="0"/>
          </a:p>
        </p:txBody>
      </p:sp>
      <p:sp>
        <p:nvSpPr>
          <p:cNvPr id="9" name="TextBox 8"/>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16</a:t>
            </a:r>
            <a:endParaRPr lang="en-US" b="1" dirty="0">
              <a:latin typeface="Arial" pitchFamily="34" charset="0"/>
              <a:cs typeface="Arial" pitchFamily="34" charset="0"/>
            </a:endParaRPr>
          </a:p>
        </p:txBody>
      </p:sp>
      <p:pic>
        <p:nvPicPr>
          <p:cNvPr id="56323" name="Picture 3"/>
          <p:cNvPicPr>
            <a:picLocks noChangeAspect="1" noChangeArrowheads="1"/>
          </p:cNvPicPr>
          <p:nvPr/>
        </p:nvPicPr>
        <p:blipFill>
          <a:blip r:embed="rId2" cstate="print"/>
          <a:srcRect/>
          <a:stretch>
            <a:fillRect/>
          </a:stretch>
        </p:blipFill>
        <p:spPr bwMode="auto">
          <a:xfrm>
            <a:off x="166255" y="1863435"/>
            <a:ext cx="8731175" cy="4385270"/>
          </a:xfrm>
          <a:prstGeom prst="rect">
            <a:avLst/>
          </a:prstGeom>
          <a:noFill/>
          <a:ln w="9525">
            <a:noFill/>
            <a:miter lim="800000"/>
            <a:headEnd/>
            <a:tailEnd/>
          </a:ln>
        </p:spPr>
      </p:pic>
      <p:sp>
        <p:nvSpPr>
          <p:cNvPr id="6" name="Прямоугольник 5"/>
          <p:cNvSpPr/>
          <p:nvPr/>
        </p:nvSpPr>
        <p:spPr>
          <a:xfrm>
            <a:off x="228600" y="4128655"/>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Sample session 1</a:t>
            </a:r>
            <a:endParaRPr lang="ru-RU" dirty="0"/>
          </a:p>
        </p:txBody>
      </p:sp>
      <p:sp>
        <p:nvSpPr>
          <p:cNvPr id="8" name="TextBox 7"/>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17</a:t>
            </a:r>
            <a:endParaRPr lang="en-US" b="1" dirty="0">
              <a:latin typeface="Arial" pitchFamily="34" charset="0"/>
              <a:cs typeface="Arial" pitchFamily="34" charset="0"/>
            </a:endParaRPr>
          </a:p>
        </p:txBody>
      </p:sp>
      <p:pic>
        <p:nvPicPr>
          <p:cNvPr id="57346" name="Picture 2"/>
          <p:cNvPicPr>
            <a:picLocks noChangeAspect="1" noChangeArrowheads="1"/>
          </p:cNvPicPr>
          <p:nvPr/>
        </p:nvPicPr>
        <p:blipFill>
          <a:blip r:embed="rId2" cstate="print"/>
          <a:srcRect/>
          <a:stretch>
            <a:fillRect/>
          </a:stretch>
        </p:blipFill>
        <p:spPr bwMode="auto">
          <a:xfrm>
            <a:off x="150842" y="1884220"/>
            <a:ext cx="8778413" cy="43537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762000"/>
            <a:ext cx="8229600" cy="1066800"/>
          </a:xfrm>
        </p:spPr>
        <p:txBody>
          <a:bodyPr/>
          <a:lstStyle/>
          <a:p>
            <a:r>
              <a:rPr lang="en-US" dirty="0" smtClean="0"/>
              <a:t>Sample session 2</a:t>
            </a:r>
            <a:endParaRPr lang="en-US" dirty="0"/>
          </a:p>
        </p:txBody>
      </p:sp>
      <p:pic>
        <p:nvPicPr>
          <p:cNvPr id="58371" name="Picture 3"/>
          <p:cNvPicPr>
            <a:picLocks noChangeAspect="1" noChangeArrowheads="1"/>
          </p:cNvPicPr>
          <p:nvPr/>
        </p:nvPicPr>
        <p:blipFill>
          <a:blip r:embed="rId2" cstate="print"/>
          <a:srcRect/>
          <a:stretch>
            <a:fillRect/>
          </a:stretch>
        </p:blipFill>
        <p:spPr bwMode="auto">
          <a:xfrm>
            <a:off x="133204" y="1974275"/>
            <a:ext cx="8809906" cy="4338032"/>
          </a:xfrm>
          <a:prstGeom prst="rect">
            <a:avLst/>
          </a:prstGeom>
          <a:noFill/>
          <a:ln w="9525">
            <a:noFill/>
            <a:miter lim="800000"/>
            <a:headEnd/>
            <a:tailEnd/>
          </a:ln>
        </p:spPr>
      </p:pic>
      <p:sp>
        <p:nvSpPr>
          <p:cNvPr id="6" name="Прямоугольник 5"/>
          <p:cNvSpPr/>
          <p:nvPr/>
        </p:nvSpPr>
        <p:spPr>
          <a:xfrm>
            <a:off x="152400" y="2743200"/>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18</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Sample session 2</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65948" y="1828800"/>
            <a:ext cx="8825652" cy="4369524"/>
          </a:xfrm>
          <a:prstGeom prst="rect">
            <a:avLst/>
          </a:prstGeom>
          <a:noFill/>
          <a:ln w="9525">
            <a:noFill/>
            <a:miter lim="800000"/>
            <a:headEnd/>
            <a:tailEnd/>
          </a:ln>
        </p:spPr>
      </p:pic>
      <p:sp>
        <p:nvSpPr>
          <p:cNvPr id="5" name="Прямоугольник 4"/>
          <p:cNvSpPr/>
          <p:nvPr/>
        </p:nvSpPr>
        <p:spPr>
          <a:xfrm>
            <a:off x="228600" y="4800600"/>
            <a:ext cx="3352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19</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762000"/>
            <a:ext cx="8229600" cy="1066800"/>
          </a:xfrm>
        </p:spPr>
        <p:txBody>
          <a:bodyPr/>
          <a:lstStyle/>
          <a:p>
            <a:r>
              <a:rPr lang="en-US" dirty="0" smtClean="0"/>
              <a:t>Sample session 2</a:t>
            </a:r>
            <a:endParaRPr lang="en-US" dirty="0"/>
          </a:p>
        </p:txBody>
      </p:sp>
      <p:pic>
        <p:nvPicPr>
          <p:cNvPr id="60418" name="Picture 2"/>
          <p:cNvPicPr>
            <a:picLocks noChangeAspect="1" noChangeArrowheads="1"/>
          </p:cNvPicPr>
          <p:nvPr/>
        </p:nvPicPr>
        <p:blipFill>
          <a:blip r:embed="rId2" cstate="print"/>
          <a:srcRect/>
          <a:stretch>
            <a:fillRect/>
          </a:stretch>
        </p:blipFill>
        <p:spPr bwMode="auto">
          <a:xfrm>
            <a:off x="165948" y="1943741"/>
            <a:ext cx="8825652" cy="4290794"/>
          </a:xfrm>
          <a:prstGeom prst="rect">
            <a:avLst/>
          </a:prstGeom>
          <a:noFill/>
          <a:ln w="9525">
            <a:noFill/>
            <a:miter lim="800000"/>
            <a:headEnd/>
            <a:tailEnd/>
          </a:ln>
        </p:spPr>
      </p:pic>
      <p:sp>
        <p:nvSpPr>
          <p:cNvPr id="5" name="TextBox 4"/>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20</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Roadmap</a:t>
            </a:r>
            <a:endParaRPr lang="en-US" dirty="0"/>
          </a:p>
        </p:txBody>
      </p:sp>
      <p:sp>
        <p:nvSpPr>
          <p:cNvPr id="3" name="Содержимое 2"/>
          <p:cNvSpPr>
            <a:spLocks noGrp="1"/>
          </p:cNvSpPr>
          <p:nvPr>
            <p:ph idx="1"/>
          </p:nvPr>
        </p:nvSpPr>
        <p:spPr/>
        <p:txBody>
          <a:bodyPr/>
          <a:lstStyle/>
          <a:p>
            <a:r>
              <a:rPr lang="en-US" dirty="0" smtClean="0"/>
              <a:t>Motivation</a:t>
            </a:r>
          </a:p>
          <a:p>
            <a:r>
              <a:rPr lang="en-US" dirty="0" smtClean="0"/>
              <a:t>Indexing</a:t>
            </a:r>
          </a:p>
          <a:p>
            <a:r>
              <a:rPr lang="en-US" dirty="0" smtClean="0"/>
              <a:t>Question generation</a:t>
            </a:r>
          </a:p>
          <a:p>
            <a:r>
              <a:rPr lang="en-US" dirty="0" smtClean="0"/>
              <a:t>Ranking</a:t>
            </a:r>
          </a:p>
          <a:p>
            <a:r>
              <a:rPr lang="en-US" dirty="0" smtClean="0"/>
              <a:t>Feedback</a:t>
            </a:r>
          </a:p>
          <a:p>
            <a:r>
              <a:rPr lang="en-US" dirty="0" smtClean="0">
                <a:solidFill>
                  <a:srgbClr val="FF0000"/>
                </a:solidFill>
              </a:rPr>
              <a:t>Evaluation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Evaluation</a:t>
            </a:r>
            <a:endParaRPr lang="ru-RU" dirty="0"/>
          </a:p>
        </p:txBody>
      </p:sp>
      <p:sp>
        <p:nvSpPr>
          <p:cNvPr id="3" name="Содержимое 2"/>
          <p:cNvSpPr>
            <a:spLocks noGrp="1"/>
          </p:cNvSpPr>
          <p:nvPr>
            <p:ph idx="1"/>
          </p:nvPr>
        </p:nvSpPr>
        <p:spPr>
          <a:xfrm>
            <a:off x="491490" y="2057400"/>
            <a:ext cx="8229600" cy="4325112"/>
          </a:xfrm>
        </p:spPr>
        <p:txBody>
          <a:bodyPr>
            <a:normAutofit lnSpcReduction="10000"/>
          </a:bodyPr>
          <a:lstStyle/>
          <a:p>
            <a:r>
              <a:rPr lang="en-US" dirty="0" smtClean="0"/>
              <a:t>Dataset: 3000 most viewed articles in 2009 combined with the biographic articles about the famous Americans</a:t>
            </a:r>
          </a:p>
          <a:p>
            <a:r>
              <a:rPr lang="en-US" dirty="0" smtClean="0"/>
              <a:t>Total of 19547 articles ~300 Mb</a:t>
            </a:r>
          </a:p>
          <a:p>
            <a:r>
              <a:rPr lang="en-US" dirty="0" smtClean="0"/>
              <a:t>30 top-ranked questions presented for evaluation for each query</a:t>
            </a:r>
          </a:p>
          <a:p>
            <a:r>
              <a:rPr lang="en-US" dirty="0" smtClean="0"/>
              <a:t>Users could submit their own queries or click on the list of pre-defined ones</a:t>
            </a:r>
          </a:p>
          <a:p>
            <a:r>
              <a:rPr lang="en-US" dirty="0" smtClean="0"/>
              <a:t>Users were asked to judge well-</a:t>
            </a:r>
            <a:r>
              <a:rPr lang="en-US" dirty="0" err="1" smtClean="0"/>
              <a:t>formedness</a:t>
            </a:r>
            <a:r>
              <a:rPr lang="en-US" dirty="0" smtClean="0"/>
              <a:t>, interestingness and relevance of questions</a:t>
            </a:r>
            <a:endParaRPr lang="ru-RU" dirty="0"/>
          </a:p>
        </p:txBody>
      </p:sp>
      <p:sp>
        <p:nvSpPr>
          <p:cNvPr id="7" name="TextBox 6"/>
          <p:cNvSpPr txBox="1"/>
          <p:nvPr/>
        </p:nvSpPr>
        <p:spPr>
          <a:xfrm>
            <a:off x="8610600" y="6324600"/>
            <a:ext cx="457200" cy="369332"/>
          </a:xfrm>
          <a:prstGeom prst="rect">
            <a:avLst/>
          </a:prstGeom>
          <a:noFill/>
        </p:spPr>
        <p:txBody>
          <a:bodyPr wrap="square" rtlCol="0">
            <a:spAutoFit/>
          </a:bodyPr>
          <a:lstStyle/>
          <a:p>
            <a:r>
              <a:rPr lang="en-US" b="1" dirty="0" smtClean="0">
                <a:latin typeface="Arial" pitchFamily="34" charset="0"/>
                <a:cs typeface="Arial" pitchFamily="34" charset="0"/>
              </a:rPr>
              <a:t>21</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Evaluation</a:t>
            </a:r>
            <a:endParaRPr lang="ru-RU" dirty="0"/>
          </a:p>
        </p:txBody>
      </p:sp>
      <p:pic>
        <p:nvPicPr>
          <p:cNvPr id="41986" name="Picture 2"/>
          <p:cNvPicPr>
            <a:picLocks noChangeAspect="1" noChangeArrowheads="1"/>
          </p:cNvPicPr>
          <p:nvPr/>
        </p:nvPicPr>
        <p:blipFill>
          <a:blip r:embed="rId3" cstate="print"/>
          <a:srcRect/>
          <a:stretch>
            <a:fillRect/>
          </a:stretch>
        </p:blipFill>
        <p:spPr bwMode="auto">
          <a:xfrm>
            <a:off x="1710690" y="1905000"/>
            <a:ext cx="5076825" cy="2724150"/>
          </a:xfrm>
          <a:prstGeom prst="rect">
            <a:avLst/>
          </a:prstGeom>
          <a:noFill/>
          <a:ln w="9525">
            <a:noFill/>
            <a:miter lim="800000"/>
            <a:headEnd/>
            <a:tailEnd/>
          </a:ln>
        </p:spPr>
      </p:pic>
      <p:sp>
        <p:nvSpPr>
          <p:cNvPr id="5" name="TextBox 4"/>
          <p:cNvSpPr txBox="1"/>
          <p:nvPr/>
        </p:nvSpPr>
        <p:spPr>
          <a:xfrm>
            <a:off x="990600" y="4800600"/>
            <a:ext cx="7086600" cy="1846659"/>
          </a:xfrm>
          <a:prstGeom prst="rect">
            <a:avLst/>
          </a:prstGeom>
          <a:noFill/>
        </p:spPr>
        <p:txBody>
          <a:bodyPr wrap="square" rtlCol="0">
            <a:spAutoFit/>
          </a:bodyPr>
          <a:lstStyle/>
          <a:p>
            <a:pPr>
              <a:buFont typeface="Arial" pitchFamily="34" charset="0"/>
              <a:buChar char="•"/>
            </a:pPr>
            <a:r>
              <a:rPr lang="en-US" sz="2400" dirty="0" smtClean="0"/>
              <a:t> Feedback questions are the most interesting ones;</a:t>
            </a:r>
          </a:p>
          <a:p>
            <a:pPr>
              <a:buFont typeface="Arial" pitchFamily="34" charset="0"/>
              <a:buChar char="•"/>
            </a:pPr>
            <a:r>
              <a:rPr lang="en-US" sz="2400" dirty="0" smtClean="0"/>
              <a:t> Overall click-through rate &gt;3% (users clicked on at least one question);</a:t>
            </a:r>
          </a:p>
          <a:p>
            <a:pPr>
              <a:buFont typeface="Arial" pitchFamily="34" charset="0"/>
              <a:buChar char="•"/>
            </a:pPr>
            <a:r>
              <a:rPr lang="en-US" sz="2400" dirty="0" smtClean="0"/>
              <a:t> Relevance is the highest for normal queries.  </a:t>
            </a:r>
          </a:p>
          <a:p>
            <a:endParaRPr lang="ru-RU" dirty="0"/>
          </a:p>
        </p:txBody>
      </p:sp>
      <p:sp>
        <p:nvSpPr>
          <p:cNvPr id="6" name="Прямоугольник 5"/>
          <p:cNvSpPr/>
          <p:nvPr/>
        </p:nvSpPr>
        <p:spPr>
          <a:xfrm>
            <a:off x="4126230" y="3703320"/>
            <a:ext cx="762000" cy="339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2514600" y="4232910"/>
            <a:ext cx="762000" cy="339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029200" y="2807970"/>
            <a:ext cx="762000" cy="339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8610600" y="6324600"/>
            <a:ext cx="457200" cy="369332"/>
          </a:xfrm>
          <a:prstGeom prst="rect">
            <a:avLst/>
          </a:prstGeom>
          <a:noFill/>
        </p:spPr>
        <p:txBody>
          <a:bodyPr wrap="square" rtlCol="0">
            <a:spAutoFit/>
          </a:bodyPr>
          <a:lstStyle/>
          <a:p>
            <a:r>
              <a:rPr lang="en-US" b="1" dirty="0" smtClean="0">
                <a:latin typeface="Arial" pitchFamily="34" charset="0"/>
                <a:cs typeface="Arial" pitchFamily="34" charset="0"/>
              </a:rPr>
              <a:t>22</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8" presetID="3" presetClass="exit" presetSubtype="10" fill="hold" grpId="1"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0" presetID="3"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xit" presetSubtype="10" fill="hold" grpId="1" nodeType="withEffect">
                                  <p:stCondLst>
                                    <p:cond delay="0"/>
                                  </p:stCondLst>
                                  <p:childTnLst>
                                    <p:animEffect transition="out" filter="blinds(horizontal)">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2000"/>
            <a:ext cx="8229600" cy="1066800"/>
          </a:xfrm>
        </p:spPr>
        <p:txBody>
          <a:bodyPr/>
          <a:lstStyle/>
          <a:p>
            <a:r>
              <a:rPr lang="en-US" dirty="0" smtClean="0"/>
              <a:t>Evaluation</a:t>
            </a:r>
            <a:endParaRPr lang="ru-RU" dirty="0"/>
          </a:p>
        </p:txBody>
      </p:sp>
      <p:pic>
        <p:nvPicPr>
          <p:cNvPr id="43010" name="Picture 2"/>
          <p:cNvPicPr>
            <a:picLocks noChangeAspect="1" noChangeArrowheads="1"/>
          </p:cNvPicPr>
          <p:nvPr/>
        </p:nvPicPr>
        <p:blipFill>
          <a:blip r:embed="rId3" cstate="print"/>
          <a:srcRect/>
          <a:stretch>
            <a:fillRect/>
          </a:stretch>
        </p:blipFill>
        <p:spPr bwMode="auto">
          <a:xfrm>
            <a:off x="4553645" y="1889760"/>
            <a:ext cx="4354830" cy="2766060"/>
          </a:xfrm>
          <a:prstGeom prst="rect">
            <a:avLst/>
          </a:prstGeom>
          <a:noFill/>
          <a:ln w="9525">
            <a:noFill/>
            <a:miter lim="800000"/>
            <a:headEnd/>
            <a:tailEnd/>
          </a:ln>
        </p:spPr>
      </p:pic>
      <p:pic>
        <p:nvPicPr>
          <p:cNvPr id="43011" name="Picture 3"/>
          <p:cNvPicPr>
            <a:picLocks noChangeAspect="1" noChangeArrowheads="1"/>
          </p:cNvPicPr>
          <p:nvPr/>
        </p:nvPicPr>
        <p:blipFill>
          <a:blip r:embed="rId4" cstate="print"/>
          <a:srcRect/>
          <a:stretch>
            <a:fillRect/>
          </a:stretch>
        </p:blipFill>
        <p:spPr bwMode="auto">
          <a:xfrm>
            <a:off x="293370" y="1737360"/>
            <a:ext cx="4352544" cy="2947035"/>
          </a:xfrm>
          <a:prstGeom prst="rect">
            <a:avLst/>
          </a:prstGeom>
          <a:noFill/>
          <a:ln w="9525">
            <a:noFill/>
            <a:miter lim="800000"/>
            <a:headEnd/>
            <a:tailEnd/>
          </a:ln>
        </p:spPr>
      </p:pic>
      <p:sp>
        <p:nvSpPr>
          <p:cNvPr id="7" name="TextBox 6"/>
          <p:cNvSpPr txBox="1"/>
          <p:nvPr/>
        </p:nvSpPr>
        <p:spPr>
          <a:xfrm>
            <a:off x="632460" y="4701540"/>
            <a:ext cx="8153400" cy="1938992"/>
          </a:xfrm>
          <a:prstGeom prst="rect">
            <a:avLst/>
          </a:prstGeom>
          <a:noFill/>
        </p:spPr>
        <p:txBody>
          <a:bodyPr wrap="square" rtlCol="0">
            <a:spAutoFit/>
          </a:bodyPr>
          <a:lstStyle/>
          <a:p>
            <a:pPr>
              <a:buFont typeface="Arial" pitchFamily="34" charset="0"/>
              <a:buChar char="•"/>
            </a:pPr>
            <a:r>
              <a:rPr lang="en-US" dirty="0" smtClean="0"/>
              <a:t> </a:t>
            </a:r>
            <a:r>
              <a:rPr lang="en-US" sz="2000" dirty="0" smtClean="0"/>
              <a:t>Question based feedback aggressively refines the information need by bringing up a small number of highly relevant questions to the top of the question list;</a:t>
            </a:r>
          </a:p>
          <a:p>
            <a:pPr>
              <a:buFont typeface="Arial" pitchFamily="34" charset="0"/>
              <a:buChar char="•"/>
            </a:pPr>
            <a:r>
              <a:rPr lang="en-US" sz="2000" dirty="0" smtClean="0"/>
              <a:t> Question feedback improves the ranking by bringing the highly relevant and interesting questions to the first 3-4 positions in the ranked list</a:t>
            </a:r>
            <a:r>
              <a:rPr lang="en-US" dirty="0" smtClean="0"/>
              <a:t>.</a:t>
            </a:r>
            <a:endParaRPr lang="ru-RU" dirty="0"/>
          </a:p>
        </p:txBody>
      </p:sp>
      <p:sp>
        <p:nvSpPr>
          <p:cNvPr id="10" name="TextBox 9"/>
          <p:cNvSpPr txBox="1"/>
          <p:nvPr/>
        </p:nvSpPr>
        <p:spPr>
          <a:xfrm>
            <a:off x="8603670" y="6398613"/>
            <a:ext cx="457200" cy="369332"/>
          </a:xfrm>
          <a:prstGeom prst="rect">
            <a:avLst/>
          </a:prstGeom>
          <a:noFill/>
        </p:spPr>
        <p:txBody>
          <a:bodyPr wrap="square" rtlCol="0">
            <a:spAutoFit/>
          </a:bodyPr>
          <a:lstStyle/>
          <a:p>
            <a:r>
              <a:rPr lang="en-US" b="1" dirty="0" smtClean="0">
                <a:latin typeface="Arial" pitchFamily="34" charset="0"/>
                <a:cs typeface="Arial" pitchFamily="34" charset="0"/>
              </a:rPr>
              <a:t>23</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8229600" cy="1066800"/>
          </a:xfrm>
        </p:spPr>
        <p:txBody>
          <a:bodyPr/>
          <a:lstStyle/>
          <a:p>
            <a:r>
              <a:rPr lang="en-US" dirty="0" smtClean="0"/>
              <a:t>Motivation</a:t>
            </a:r>
            <a:endParaRPr lang="en-US" dirty="0"/>
          </a:p>
        </p:txBody>
      </p:sp>
      <p:pic>
        <p:nvPicPr>
          <p:cNvPr id="54274" name="Picture 2"/>
          <p:cNvPicPr>
            <a:picLocks noChangeAspect="1" noChangeArrowheads="1"/>
          </p:cNvPicPr>
          <p:nvPr/>
        </p:nvPicPr>
        <p:blipFill>
          <a:blip r:embed="rId2" cstate="print"/>
          <a:srcRect/>
          <a:stretch>
            <a:fillRect/>
          </a:stretch>
        </p:blipFill>
        <p:spPr bwMode="auto">
          <a:xfrm>
            <a:off x="304800" y="1746688"/>
            <a:ext cx="8526985" cy="3511112"/>
          </a:xfrm>
          <a:prstGeom prst="rect">
            <a:avLst/>
          </a:prstGeom>
          <a:noFill/>
          <a:ln w="9525">
            <a:noFill/>
            <a:miter lim="800000"/>
            <a:headEnd/>
            <a:tailEnd/>
          </a:ln>
        </p:spPr>
      </p:pic>
      <p:sp>
        <p:nvSpPr>
          <p:cNvPr id="5" name="TextBox 4"/>
          <p:cNvSpPr txBox="1"/>
          <p:nvPr/>
        </p:nvSpPr>
        <p:spPr>
          <a:xfrm>
            <a:off x="685800" y="5200471"/>
            <a:ext cx="8001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t>Clicking on </a:t>
            </a:r>
            <a:r>
              <a:rPr lang="en-US" sz="2400" b="1" dirty="0" smtClean="0"/>
              <a:t>the answer  to a question </a:t>
            </a:r>
            <a:r>
              <a:rPr lang="en-US" sz="2400" dirty="0" smtClean="0"/>
              <a:t>redirects a user to the page where the answer is contained for more information</a:t>
            </a:r>
            <a:endParaRPr lang="en-US" sz="2400" dirty="0"/>
          </a:p>
        </p:txBody>
      </p:sp>
      <p:sp>
        <p:nvSpPr>
          <p:cNvPr id="10" name="TextBox 9"/>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2</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8229600" cy="1066800"/>
          </a:xfrm>
        </p:spPr>
        <p:txBody>
          <a:bodyPr/>
          <a:lstStyle/>
          <a:p>
            <a:r>
              <a:rPr lang="en-US" dirty="0" smtClean="0"/>
              <a:t>Evaluation</a:t>
            </a:r>
            <a:endParaRPr lang="en-US" dirty="0"/>
          </a:p>
        </p:txBody>
      </p:sp>
      <p:pic>
        <p:nvPicPr>
          <p:cNvPr id="55298" name="Picture 2"/>
          <p:cNvPicPr>
            <a:picLocks noChangeAspect="1" noChangeArrowheads="1"/>
          </p:cNvPicPr>
          <p:nvPr/>
        </p:nvPicPr>
        <p:blipFill>
          <a:blip r:embed="rId3" cstate="print"/>
          <a:srcRect/>
          <a:stretch>
            <a:fillRect/>
          </a:stretch>
        </p:blipFill>
        <p:spPr bwMode="auto">
          <a:xfrm>
            <a:off x="1828800" y="1828800"/>
            <a:ext cx="5534978" cy="2996565"/>
          </a:xfrm>
          <a:prstGeom prst="rect">
            <a:avLst/>
          </a:prstGeom>
          <a:noFill/>
          <a:ln w="9525">
            <a:noFill/>
            <a:miter lim="800000"/>
            <a:headEnd/>
            <a:tailEnd/>
          </a:ln>
        </p:spPr>
      </p:pic>
      <p:sp>
        <p:nvSpPr>
          <p:cNvPr id="5" name="TextBox 4"/>
          <p:cNvSpPr txBox="1"/>
          <p:nvPr/>
        </p:nvSpPr>
        <p:spPr>
          <a:xfrm>
            <a:off x="632460" y="4953000"/>
            <a:ext cx="8153400" cy="1015663"/>
          </a:xfrm>
          <a:prstGeom prst="rect">
            <a:avLst/>
          </a:prstGeom>
          <a:noFill/>
        </p:spPr>
        <p:txBody>
          <a:bodyPr wrap="square" rtlCol="0">
            <a:spAutoFit/>
          </a:bodyPr>
          <a:lstStyle/>
          <a:p>
            <a:pPr>
              <a:buFont typeface="Arial" pitchFamily="34" charset="0"/>
              <a:buChar char="•"/>
            </a:pPr>
            <a:r>
              <a:rPr lang="en-US" sz="2000" dirty="0" smtClean="0"/>
              <a:t> Relevance of questions is strongly correlated with interestingness</a:t>
            </a:r>
          </a:p>
          <a:p>
            <a:pPr>
              <a:buFont typeface="Arial" pitchFamily="34" charset="0"/>
              <a:buChar char="•"/>
            </a:pPr>
            <a:r>
              <a:rPr lang="en-US" sz="2000" dirty="0" smtClean="0"/>
              <a:t> Users mostly click on medium length (3,4,5-word) questions and find such medium length questions to be more interesting</a:t>
            </a:r>
            <a:endParaRPr lang="ru-RU" dirty="0"/>
          </a:p>
        </p:txBody>
      </p:sp>
      <p:sp>
        <p:nvSpPr>
          <p:cNvPr id="9" name="TextBox 8"/>
          <p:cNvSpPr txBox="1"/>
          <p:nvPr/>
        </p:nvSpPr>
        <p:spPr>
          <a:xfrm>
            <a:off x="8534400" y="6324600"/>
            <a:ext cx="457200" cy="369332"/>
          </a:xfrm>
          <a:prstGeom prst="rect">
            <a:avLst/>
          </a:prstGeom>
          <a:noFill/>
        </p:spPr>
        <p:txBody>
          <a:bodyPr wrap="square" rtlCol="0">
            <a:spAutoFit/>
          </a:bodyPr>
          <a:lstStyle/>
          <a:p>
            <a:r>
              <a:rPr lang="en-US" b="1" dirty="0" smtClean="0">
                <a:latin typeface="Arial" pitchFamily="34" charset="0"/>
                <a:cs typeface="Arial" pitchFamily="34" charset="0"/>
              </a:rPr>
              <a:t>24</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Evaluation</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2362200" y="2057400"/>
            <a:ext cx="4104467" cy="2133600"/>
          </a:xfrm>
          <a:prstGeom prst="rect">
            <a:avLst/>
          </a:prstGeom>
          <a:noFill/>
          <a:ln w="9525">
            <a:noFill/>
            <a:miter lim="800000"/>
            <a:headEnd/>
            <a:tailEnd/>
          </a:ln>
        </p:spPr>
      </p:pic>
      <p:sp>
        <p:nvSpPr>
          <p:cNvPr id="5" name="TextBox 4"/>
          <p:cNvSpPr txBox="1"/>
          <p:nvPr/>
        </p:nvSpPr>
        <p:spPr>
          <a:xfrm>
            <a:off x="609600" y="4724400"/>
            <a:ext cx="8153400" cy="1600438"/>
          </a:xfrm>
          <a:prstGeom prst="rect">
            <a:avLst/>
          </a:prstGeom>
          <a:noFill/>
        </p:spPr>
        <p:txBody>
          <a:bodyPr wrap="square" rtlCol="0">
            <a:spAutoFit/>
          </a:bodyPr>
          <a:lstStyle/>
          <a:p>
            <a:pPr>
              <a:buFont typeface="Arial" pitchFamily="34" charset="0"/>
              <a:buChar char="•"/>
            </a:pPr>
            <a:r>
              <a:rPr lang="en-US" sz="2000" dirty="0" smtClean="0"/>
              <a:t> Compared distribution of clicked, interesting and relevant questions across question groups, determined by the head word  </a:t>
            </a:r>
          </a:p>
          <a:p>
            <a:pPr>
              <a:buFont typeface="Arial" pitchFamily="34" charset="0"/>
              <a:buChar char="•"/>
            </a:pPr>
            <a:r>
              <a:rPr lang="en-US" sz="2000" dirty="0" smtClean="0"/>
              <a:t> Users found factual questions (what, who) to be more interesting than questions about time and location</a:t>
            </a:r>
          </a:p>
          <a:p>
            <a:pPr>
              <a:buFont typeface="Arial" pitchFamily="34" charset="0"/>
              <a:buChar char="•"/>
            </a:pPr>
            <a:endParaRPr lang="ru-RU" dirty="0"/>
          </a:p>
        </p:txBody>
      </p:sp>
      <p:sp>
        <p:nvSpPr>
          <p:cNvPr id="6" name="Прямоугольник 5"/>
          <p:cNvSpPr/>
          <p:nvPr/>
        </p:nvSpPr>
        <p:spPr>
          <a:xfrm>
            <a:off x="2362200" y="2791690"/>
            <a:ext cx="4038600" cy="609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8610600" y="6324600"/>
            <a:ext cx="457200" cy="369332"/>
          </a:xfrm>
          <a:prstGeom prst="rect">
            <a:avLst/>
          </a:prstGeom>
          <a:noFill/>
        </p:spPr>
        <p:txBody>
          <a:bodyPr wrap="square" rtlCol="0">
            <a:spAutoFit/>
          </a:bodyPr>
          <a:lstStyle/>
          <a:p>
            <a:r>
              <a:rPr lang="en-US" b="1" dirty="0" smtClean="0">
                <a:latin typeface="Arial" pitchFamily="34" charset="0"/>
                <a:cs typeface="Arial" pitchFamily="34" charset="0"/>
              </a:rPr>
              <a:t>25</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8200"/>
            <a:ext cx="8229600" cy="1066800"/>
          </a:xfrm>
        </p:spPr>
        <p:txBody>
          <a:bodyPr/>
          <a:lstStyle/>
          <a:p>
            <a:r>
              <a:rPr lang="en-US" dirty="0" smtClean="0"/>
              <a:t>Concluding remarks</a:t>
            </a:r>
            <a:endParaRPr lang="ru-RU" dirty="0"/>
          </a:p>
        </p:txBody>
      </p:sp>
      <p:sp>
        <p:nvSpPr>
          <p:cNvPr id="3" name="Содержимое 2"/>
          <p:cNvSpPr>
            <a:spLocks noGrp="1"/>
          </p:cNvSpPr>
          <p:nvPr>
            <p:ph idx="1"/>
          </p:nvPr>
        </p:nvSpPr>
        <p:spPr>
          <a:xfrm>
            <a:off x="457200" y="2057400"/>
            <a:ext cx="8229600" cy="4325112"/>
          </a:xfrm>
        </p:spPr>
        <p:txBody>
          <a:bodyPr/>
          <a:lstStyle/>
          <a:p>
            <a:r>
              <a:rPr lang="en-US" dirty="0" smtClean="0"/>
              <a:t>New framework for interactive search</a:t>
            </a:r>
          </a:p>
          <a:p>
            <a:r>
              <a:rPr lang="en-US" dirty="0" smtClean="0"/>
              <a:t>Proposed methods for all components of the retrieval process: indexing of syntactic patterns, questions generation based on templates, ranking and feedback </a:t>
            </a:r>
          </a:p>
          <a:p>
            <a:r>
              <a:rPr lang="en-US" dirty="0" smtClean="0"/>
              <a:t>Implemented the idea in a prototype working with a subset of Wikipedia</a:t>
            </a:r>
          </a:p>
          <a:p>
            <a:r>
              <a:rPr lang="en-US" dirty="0" smtClean="0"/>
              <a:t>Experimental results show the promise of the proposed framework</a:t>
            </a:r>
          </a:p>
          <a:p>
            <a:endParaRPr lang="en-US" dirty="0" smtClean="0"/>
          </a:p>
          <a:p>
            <a:endParaRPr lang="ru-RU" dirty="0"/>
          </a:p>
        </p:txBody>
      </p:sp>
      <p:sp>
        <p:nvSpPr>
          <p:cNvPr id="7" name="TextBox 6"/>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26</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Future work</a:t>
            </a:r>
            <a:endParaRPr lang="en-US" dirty="0"/>
          </a:p>
        </p:txBody>
      </p:sp>
      <p:sp>
        <p:nvSpPr>
          <p:cNvPr id="3" name="Содержимое 2"/>
          <p:cNvSpPr>
            <a:spLocks noGrp="1"/>
          </p:cNvSpPr>
          <p:nvPr>
            <p:ph idx="1"/>
          </p:nvPr>
        </p:nvSpPr>
        <p:spPr>
          <a:xfrm>
            <a:off x="457200" y="1981200"/>
            <a:ext cx="8229600" cy="4325112"/>
          </a:xfrm>
        </p:spPr>
        <p:txBody>
          <a:bodyPr>
            <a:normAutofit lnSpcReduction="10000"/>
          </a:bodyPr>
          <a:lstStyle/>
          <a:p>
            <a:r>
              <a:rPr lang="en-US" dirty="0" smtClean="0"/>
              <a:t>Aggregation of semantically related questions and alternative question presentation interface </a:t>
            </a:r>
          </a:p>
          <a:p>
            <a:r>
              <a:rPr lang="en-US" dirty="0" smtClean="0"/>
              <a:t>Methods for automatic induction of syntactic patterns and interesting question templates from text collections</a:t>
            </a:r>
          </a:p>
          <a:p>
            <a:r>
              <a:rPr lang="en-US" dirty="0" smtClean="0"/>
              <a:t>Alternative question ranking functions (learning-to-rank)</a:t>
            </a:r>
          </a:p>
          <a:p>
            <a:r>
              <a:rPr lang="en-US" dirty="0" smtClean="0"/>
              <a:t>Using external resources (knowledge bases) to generate refinement questions independent of document collections  </a:t>
            </a:r>
            <a:endParaRPr lang="en-US" dirty="0"/>
          </a:p>
        </p:txBody>
      </p:sp>
      <p:sp>
        <p:nvSpPr>
          <p:cNvPr id="7" name="TextBox 6"/>
          <p:cNvSpPr txBox="1"/>
          <p:nvPr/>
        </p:nvSpPr>
        <p:spPr>
          <a:xfrm>
            <a:off x="86106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27</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14400"/>
            <a:ext cx="8229600" cy="1066800"/>
          </a:xfrm>
        </p:spPr>
        <p:txBody>
          <a:bodyPr/>
          <a:lstStyle/>
          <a:p>
            <a:r>
              <a:rPr lang="en-US" dirty="0" smtClean="0"/>
              <a:t>Thank you!</a:t>
            </a:r>
            <a:endParaRPr lang="ru-RU" dirty="0"/>
          </a:p>
        </p:txBody>
      </p:sp>
      <p:pic>
        <p:nvPicPr>
          <p:cNvPr id="4" name="Рисунок 3" descr="questions.gif"/>
          <p:cNvPicPr>
            <a:picLocks noChangeAspect="1"/>
          </p:cNvPicPr>
          <p:nvPr/>
        </p:nvPicPr>
        <p:blipFill>
          <a:blip r:embed="rId2" cstate="print"/>
          <a:stretch>
            <a:fillRect/>
          </a:stretch>
        </p:blipFill>
        <p:spPr>
          <a:xfrm>
            <a:off x="2756263" y="1905000"/>
            <a:ext cx="3352800" cy="3476625"/>
          </a:xfrm>
          <a:prstGeom prst="rect">
            <a:avLst/>
          </a:prstGeom>
        </p:spPr>
      </p:pic>
      <p:sp>
        <p:nvSpPr>
          <p:cNvPr id="5" name="TextBox 4"/>
          <p:cNvSpPr txBox="1"/>
          <p:nvPr/>
        </p:nvSpPr>
        <p:spPr>
          <a:xfrm>
            <a:off x="2881750" y="5990793"/>
            <a:ext cx="3670663" cy="461665"/>
          </a:xfrm>
          <a:prstGeom prst="rect">
            <a:avLst/>
          </a:prstGeom>
          <a:noFill/>
        </p:spPr>
        <p:txBody>
          <a:bodyPr wrap="square" rtlCol="0">
            <a:spAutoFit/>
          </a:bodyPr>
          <a:lstStyle/>
          <a:p>
            <a:r>
              <a:rPr lang="en-US" sz="2400" dirty="0" smtClean="0">
                <a:solidFill>
                  <a:srgbClr val="002060"/>
                </a:solidFill>
                <a:latin typeface="Arial" pitchFamily="34" charset="0"/>
                <a:cs typeface="Arial" pitchFamily="34" charset="0"/>
              </a:rPr>
              <a:t>http://timan.cs.uiuc.edu/</a:t>
            </a:r>
            <a:endParaRPr lang="en-US" sz="2400" dirty="0">
              <a:solidFill>
                <a:srgbClr val="002060"/>
              </a:solidFill>
              <a:latin typeface="Arial" pitchFamily="34" charset="0"/>
              <a:cs typeface="Arial" pitchFamily="34" charset="0"/>
            </a:endParaRPr>
          </a:p>
        </p:txBody>
      </p:sp>
      <p:sp>
        <p:nvSpPr>
          <p:cNvPr id="6" name="TextBox 5"/>
          <p:cNvSpPr txBox="1"/>
          <p:nvPr/>
        </p:nvSpPr>
        <p:spPr>
          <a:xfrm>
            <a:off x="3124200" y="5486400"/>
            <a:ext cx="3048000" cy="461665"/>
          </a:xfrm>
          <a:prstGeom prst="rect">
            <a:avLst/>
          </a:prstGeom>
          <a:noFill/>
        </p:spPr>
        <p:txBody>
          <a:bodyPr wrap="square" rtlCol="0">
            <a:spAutoFit/>
          </a:bodyPr>
          <a:lstStyle/>
          <a:p>
            <a:r>
              <a:rPr lang="en-US" sz="2400" dirty="0" smtClean="0">
                <a:solidFill>
                  <a:srgbClr val="002060"/>
                </a:solidFill>
                <a:latin typeface="Arial" pitchFamily="34" charset="0"/>
                <a:cs typeface="Arial" pitchFamily="34" charset="0"/>
              </a:rPr>
              <a:t>akotov2@illinois.edu</a:t>
            </a:r>
            <a:endParaRPr lang="en-US" sz="2400"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066800"/>
          </a:xfrm>
        </p:spPr>
        <p:txBody>
          <a:bodyPr/>
          <a:lstStyle/>
          <a:p>
            <a:r>
              <a:rPr lang="en-US" dirty="0" smtClean="0"/>
              <a:t>Motivation</a:t>
            </a:r>
            <a:endParaRPr lang="en-US" dirty="0"/>
          </a:p>
        </p:txBody>
      </p:sp>
      <p:pic>
        <p:nvPicPr>
          <p:cNvPr id="53252" name="Picture 4"/>
          <p:cNvPicPr>
            <a:picLocks noChangeAspect="1" noChangeArrowheads="1"/>
          </p:cNvPicPr>
          <p:nvPr/>
        </p:nvPicPr>
        <p:blipFill>
          <a:blip r:embed="rId3" cstate="print"/>
          <a:srcRect/>
          <a:stretch>
            <a:fillRect/>
          </a:stretch>
        </p:blipFill>
        <p:spPr bwMode="auto">
          <a:xfrm>
            <a:off x="3591228" y="2146257"/>
            <a:ext cx="5476572" cy="3721143"/>
          </a:xfrm>
          <a:prstGeom prst="rect">
            <a:avLst/>
          </a:prstGeom>
          <a:noFill/>
          <a:ln w="9525">
            <a:noFill/>
            <a:miter lim="800000"/>
            <a:headEnd/>
            <a:tailEnd/>
          </a:ln>
        </p:spPr>
      </p:pic>
      <p:pic>
        <p:nvPicPr>
          <p:cNvPr id="53253" name="Picture 5"/>
          <p:cNvPicPr>
            <a:picLocks noChangeAspect="1" noChangeArrowheads="1"/>
          </p:cNvPicPr>
          <p:nvPr/>
        </p:nvPicPr>
        <p:blipFill>
          <a:blip r:embed="rId4" cstate="print"/>
          <a:srcRect/>
          <a:stretch>
            <a:fillRect/>
          </a:stretch>
        </p:blipFill>
        <p:spPr bwMode="auto">
          <a:xfrm>
            <a:off x="178526" y="2189768"/>
            <a:ext cx="3382858" cy="2306032"/>
          </a:xfrm>
          <a:prstGeom prst="rect">
            <a:avLst/>
          </a:prstGeom>
          <a:noFill/>
          <a:ln w="9525">
            <a:noFill/>
            <a:miter lim="800000"/>
            <a:headEnd/>
            <a:tailEnd/>
          </a:ln>
        </p:spPr>
      </p:pic>
      <p:sp>
        <p:nvSpPr>
          <p:cNvPr id="8" name="TextBox 7"/>
          <p:cNvSpPr txBox="1"/>
          <p:nvPr/>
        </p:nvSpPr>
        <p:spPr>
          <a:xfrm>
            <a:off x="609600" y="3886200"/>
            <a:ext cx="80010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t>Clicking on a </a:t>
            </a:r>
            <a:r>
              <a:rPr lang="en-US" sz="2400" b="1" dirty="0" smtClean="0"/>
              <a:t>question</a:t>
            </a:r>
            <a:r>
              <a:rPr lang="en-US" sz="2400" dirty="0" smtClean="0"/>
              <a:t> brings up both a new result list and a list of questions reflecting the user feedback</a:t>
            </a:r>
            <a:endParaRPr lang="en-US" sz="2400" dirty="0"/>
          </a:p>
        </p:txBody>
      </p:sp>
      <p:sp>
        <p:nvSpPr>
          <p:cNvPr id="13" name="TextBox 12"/>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3</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09600"/>
            <a:ext cx="8229600" cy="1066800"/>
          </a:xfrm>
        </p:spPr>
        <p:txBody>
          <a:bodyPr/>
          <a:lstStyle/>
          <a:p>
            <a:r>
              <a:rPr lang="en-US" dirty="0" smtClean="0"/>
              <a:t>Benefits</a:t>
            </a:r>
            <a:endParaRPr lang="ru-RU" dirty="0"/>
          </a:p>
        </p:txBody>
      </p:sp>
      <p:sp>
        <p:nvSpPr>
          <p:cNvPr id="3" name="Содержимое 2"/>
          <p:cNvSpPr>
            <a:spLocks noGrp="1"/>
          </p:cNvSpPr>
          <p:nvPr>
            <p:ph idx="1"/>
          </p:nvPr>
        </p:nvSpPr>
        <p:spPr>
          <a:xfrm>
            <a:off x="457200" y="2020824"/>
            <a:ext cx="8229600" cy="2855976"/>
          </a:xfrm>
        </p:spPr>
        <p:txBody>
          <a:bodyPr>
            <a:normAutofit/>
          </a:bodyPr>
          <a:lstStyle/>
          <a:p>
            <a:pPr>
              <a:buNone/>
            </a:pPr>
            <a:endParaRPr lang="en-US" dirty="0" smtClean="0"/>
          </a:p>
          <a:p>
            <a:endParaRPr lang="en-US" dirty="0" smtClean="0"/>
          </a:p>
          <a:p>
            <a:endParaRPr lang="ru-RU" dirty="0"/>
          </a:p>
        </p:txBody>
      </p:sp>
      <p:sp>
        <p:nvSpPr>
          <p:cNvPr id="6" name="TextBox 5"/>
          <p:cNvSpPr txBox="1"/>
          <p:nvPr/>
        </p:nvSpPr>
        <p:spPr>
          <a:xfrm>
            <a:off x="4038600" y="1973282"/>
            <a:ext cx="4797234" cy="4358116"/>
          </a:xfrm>
          <a:prstGeom prst="rect">
            <a:avLst/>
          </a:prstGeom>
          <a:noFill/>
        </p:spPr>
        <p:txBody>
          <a:bodyPr wrap="square" rtlCol="0">
            <a:spAutoFit/>
          </a:bodyPr>
          <a:lstStyle/>
          <a:p>
            <a:pPr>
              <a:lnSpc>
                <a:spcPct val="140000"/>
              </a:lnSpc>
              <a:buFont typeface="Arial" pitchFamily="34" charset="0"/>
              <a:buChar char="•"/>
            </a:pPr>
            <a:r>
              <a:rPr lang="en-US" dirty="0" smtClean="0"/>
              <a:t> Questions correspond to </a:t>
            </a:r>
            <a:r>
              <a:rPr lang="en-US" dirty="0" smtClean="0"/>
              <a:t>particular facts </a:t>
            </a:r>
            <a:r>
              <a:rPr lang="en-US" dirty="0" smtClean="0"/>
              <a:t>or </a:t>
            </a:r>
            <a:r>
              <a:rPr lang="en-US" dirty="0" smtClean="0"/>
              <a:t>aspects </a:t>
            </a:r>
            <a:r>
              <a:rPr lang="en-US" dirty="0" smtClean="0"/>
              <a:t>of a keyword query topic</a:t>
            </a:r>
          </a:p>
          <a:p>
            <a:pPr>
              <a:lnSpc>
                <a:spcPct val="140000"/>
              </a:lnSpc>
              <a:buFont typeface="Arial" pitchFamily="34" charset="0"/>
              <a:buChar char="•"/>
            </a:pPr>
            <a:r>
              <a:rPr lang="en-US" dirty="0" smtClean="0"/>
              <a:t> Questions allow </a:t>
            </a:r>
            <a:r>
              <a:rPr lang="en-US" dirty="0" smtClean="0"/>
              <a:t>ad hoc exploration of query topics without any prior knowledge about them</a:t>
            </a:r>
            <a:endParaRPr lang="en-US" dirty="0" smtClean="0"/>
          </a:p>
          <a:p>
            <a:pPr>
              <a:lnSpc>
                <a:spcPct val="140000"/>
              </a:lnSpc>
              <a:buFont typeface="Arial" pitchFamily="34" charset="0"/>
              <a:buChar char="•"/>
            </a:pPr>
            <a:r>
              <a:rPr lang="en-US" dirty="0" smtClean="0"/>
              <a:t> More natural way of engaging users into interactive feedback</a:t>
            </a:r>
          </a:p>
          <a:p>
            <a:pPr>
              <a:lnSpc>
                <a:spcPct val="140000"/>
              </a:lnSpc>
              <a:buFont typeface="Arial" pitchFamily="34" charset="0"/>
              <a:buChar char="•"/>
            </a:pPr>
            <a:r>
              <a:rPr lang="en-US" dirty="0" smtClean="0"/>
              <a:t> </a:t>
            </a:r>
            <a:r>
              <a:rPr lang="en-US" dirty="0" smtClean="0"/>
              <a:t>Questions are shortcut to the answers or can progressively guide users </a:t>
            </a:r>
            <a:r>
              <a:rPr lang="en-US" dirty="0" smtClean="0"/>
              <a:t>to the answers they are looking for</a:t>
            </a:r>
          </a:p>
          <a:p>
            <a:pPr>
              <a:lnSpc>
                <a:spcPct val="140000"/>
              </a:lnSpc>
              <a:buFont typeface="Arial" pitchFamily="34" charset="0"/>
              <a:buChar char="•"/>
            </a:pPr>
            <a:r>
              <a:rPr lang="en-US" dirty="0" smtClean="0"/>
              <a:t> Questions can always be answered</a:t>
            </a:r>
            <a:endParaRPr lang="ru-RU" dirty="0" smtClean="0"/>
          </a:p>
        </p:txBody>
      </p:sp>
      <p:pic>
        <p:nvPicPr>
          <p:cNvPr id="30723" name="Picture 3"/>
          <p:cNvPicPr>
            <a:picLocks noChangeAspect="1" noChangeArrowheads="1"/>
          </p:cNvPicPr>
          <p:nvPr/>
        </p:nvPicPr>
        <p:blipFill>
          <a:blip r:embed="rId3" cstate="print"/>
          <a:srcRect/>
          <a:stretch>
            <a:fillRect/>
          </a:stretch>
        </p:blipFill>
        <p:spPr bwMode="auto">
          <a:xfrm>
            <a:off x="290945" y="1747038"/>
            <a:ext cx="3829842" cy="4866032"/>
          </a:xfrm>
          <a:prstGeom prst="rect">
            <a:avLst/>
          </a:prstGeom>
          <a:noFill/>
          <a:ln w="9525">
            <a:noFill/>
            <a:miter lim="800000"/>
            <a:headEnd/>
            <a:tailEnd/>
          </a:ln>
        </p:spPr>
      </p:pic>
      <p:sp>
        <p:nvSpPr>
          <p:cNvPr id="11" name="TextBox 10"/>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229600" cy="1066800"/>
          </a:xfrm>
        </p:spPr>
        <p:txBody>
          <a:bodyPr/>
          <a:lstStyle/>
          <a:p>
            <a:r>
              <a:rPr lang="en-US" dirty="0" smtClean="0"/>
              <a:t>Question-guided search</a:t>
            </a:r>
            <a:endParaRPr lang="ru-RU" dirty="0"/>
          </a:p>
        </p:txBody>
      </p:sp>
      <p:sp>
        <p:nvSpPr>
          <p:cNvPr id="3" name="Содержимое 2"/>
          <p:cNvSpPr>
            <a:spLocks noGrp="1"/>
          </p:cNvSpPr>
          <p:nvPr>
            <p:ph idx="1"/>
          </p:nvPr>
        </p:nvSpPr>
        <p:spPr>
          <a:xfrm>
            <a:off x="574766" y="3581400"/>
            <a:ext cx="8229600" cy="2403024"/>
          </a:xfrm>
        </p:spPr>
        <p:txBody>
          <a:bodyPr>
            <a:normAutofit fontScale="92500" lnSpcReduction="10000"/>
          </a:bodyPr>
          <a:lstStyle/>
          <a:p>
            <a:pPr>
              <a:lnSpc>
                <a:spcPct val="120000"/>
              </a:lnSpc>
            </a:pPr>
            <a:r>
              <a:rPr lang="en-US" dirty="0" smtClean="0"/>
              <a:t>How to index the right content?</a:t>
            </a:r>
          </a:p>
          <a:p>
            <a:pPr>
              <a:lnSpc>
                <a:spcPct val="120000"/>
              </a:lnSpc>
            </a:pPr>
            <a:r>
              <a:rPr lang="en-US" dirty="0" smtClean="0"/>
              <a:t>How to use the index to generate questions?</a:t>
            </a:r>
          </a:p>
          <a:p>
            <a:pPr>
              <a:lnSpc>
                <a:spcPct val="120000"/>
              </a:lnSpc>
            </a:pPr>
            <a:r>
              <a:rPr lang="en-US" dirty="0" smtClean="0"/>
              <a:t>How to rank generated questions?</a:t>
            </a:r>
          </a:p>
          <a:p>
            <a:pPr>
              <a:lnSpc>
                <a:spcPct val="120000"/>
              </a:lnSpc>
            </a:pPr>
            <a:r>
              <a:rPr lang="en-US" dirty="0" smtClean="0"/>
              <a:t>How to interpret and utilize the question-based user feedback?</a:t>
            </a:r>
            <a:endParaRPr lang="ru-RU" dirty="0" smtClean="0"/>
          </a:p>
          <a:p>
            <a:pPr>
              <a:buNone/>
            </a:pPr>
            <a:endParaRPr lang="ru-RU" dirty="0"/>
          </a:p>
        </p:txBody>
      </p:sp>
      <p:sp>
        <p:nvSpPr>
          <p:cNvPr id="4" name="TextBox 3"/>
          <p:cNvSpPr txBox="1"/>
          <p:nvPr/>
        </p:nvSpPr>
        <p:spPr>
          <a:xfrm>
            <a:off x="483326" y="2314106"/>
            <a:ext cx="8203474"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t>Problem: How to automatically generate such clarification questions</a:t>
            </a:r>
            <a:r>
              <a:rPr lang="en-US" sz="2400" dirty="0" smtClean="0"/>
              <a:t>?</a:t>
            </a:r>
            <a:endParaRPr lang="ru-RU" dirty="0"/>
          </a:p>
        </p:txBody>
      </p:sp>
      <p:sp>
        <p:nvSpPr>
          <p:cNvPr id="9" name="TextBox 8"/>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5</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066800"/>
          </a:xfrm>
        </p:spPr>
        <p:txBody>
          <a:bodyPr/>
          <a:lstStyle/>
          <a:p>
            <a:r>
              <a:rPr lang="en-US" dirty="0" smtClean="0"/>
              <a:t>Roadmap</a:t>
            </a:r>
            <a:endParaRPr lang="en-US" dirty="0"/>
          </a:p>
        </p:txBody>
      </p:sp>
      <p:sp>
        <p:nvSpPr>
          <p:cNvPr id="3" name="Содержимое 2"/>
          <p:cNvSpPr>
            <a:spLocks noGrp="1"/>
          </p:cNvSpPr>
          <p:nvPr>
            <p:ph idx="1"/>
          </p:nvPr>
        </p:nvSpPr>
        <p:spPr/>
        <p:txBody>
          <a:bodyPr/>
          <a:lstStyle/>
          <a:p>
            <a:r>
              <a:rPr lang="en-US" dirty="0" smtClean="0">
                <a:solidFill>
                  <a:srgbClr val="FF0000"/>
                </a:solidFill>
              </a:rPr>
              <a:t>Indexing</a:t>
            </a:r>
          </a:p>
          <a:p>
            <a:r>
              <a:rPr lang="en-US" dirty="0" smtClean="0"/>
              <a:t>Question generation</a:t>
            </a:r>
          </a:p>
          <a:p>
            <a:r>
              <a:rPr lang="en-US" dirty="0" smtClean="0"/>
              <a:t>Ranking</a:t>
            </a:r>
          </a:p>
          <a:p>
            <a:r>
              <a:rPr lang="en-US" dirty="0" smtClean="0"/>
              <a:t>Feedback</a:t>
            </a:r>
          </a:p>
          <a:p>
            <a:r>
              <a:rPr lang="en-US" dirty="0" smtClean="0"/>
              <a:t>Evaluation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44285"/>
            <a:ext cx="8229600" cy="1066800"/>
          </a:xfrm>
        </p:spPr>
        <p:txBody>
          <a:bodyPr/>
          <a:lstStyle/>
          <a:p>
            <a:r>
              <a:rPr lang="en-US" dirty="0" smtClean="0"/>
              <a:t>Syntactic Parsing (</a:t>
            </a:r>
            <a:r>
              <a:rPr lang="en-US" dirty="0" err="1" smtClean="0"/>
              <a:t>Minipar</a:t>
            </a:r>
            <a:r>
              <a:rPr lang="en-US" dirty="0" smtClean="0"/>
              <a:t>)</a:t>
            </a:r>
            <a:endParaRPr lang="ru-RU" dirty="0"/>
          </a:p>
        </p:txBody>
      </p:sp>
      <p:sp>
        <p:nvSpPr>
          <p:cNvPr id="10" name="Овал 9"/>
          <p:cNvSpPr>
            <a:spLocks/>
          </p:cNvSpPr>
          <p:nvPr/>
        </p:nvSpPr>
        <p:spPr>
          <a:xfrm>
            <a:off x="2701828" y="2290351"/>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Овал 10"/>
          <p:cNvSpPr>
            <a:spLocks/>
          </p:cNvSpPr>
          <p:nvPr/>
        </p:nvSpPr>
        <p:spPr>
          <a:xfrm>
            <a:off x="1419491" y="2950025"/>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Овал 11"/>
          <p:cNvSpPr>
            <a:spLocks/>
          </p:cNvSpPr>
          <p:nvPr/>
        </p:nvSpPr>
        <p:spPr>
          <a:xfrm>
            <a:off x="3971102" y="296526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Овал 12"/>
          <p:cNvSpPr>
            <a:spLocks/>
          </p:cNvSpPr>
          <p:nvPr/>
        </p:nvSpPr>
        <p:spPr>
          <a:xfrm>
            <a:off x="2701828" y="3609699"/>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Овал 13"/>
          <p:cNvSpPr>
            <a:spLocks/>
          </p:cNvSpPr>
          <p:nvPr/>
        </p:nvSpPr>
        <p:spPr>
          <a:xfrm>
            <a:off x="5268680" y="3635825"/>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Овал 14"/>
          <p:cNvSpPr>
            <a:spLocks/>
          </p:cNvSpPr>
          <p:nvPr/>
        </p:nvSpPr>
        <p:spPr>
          <a:xfrm>
            <a:off x="5290465" y="4937764"/>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Прямая со стрелкой 16"/>
          <p:cNvCxnSpPr>
            <a:stCxn id="10" idx="3"/>
            <a:endCxn id="11" idx="7"/>
          </p:cNvCxnSpPr>
          <p:nvPr/>
        </p:nvCxnSpPr>
        <p:spPr>
          <a:xfrm rot="5400000">
            <a:off x="2494910" y="2639326"/>
            <a:ext cx="320220" cy="44178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10" idx="5"/>
            <a:endCxn id="12" idx="1"/>
          </p:cNvCxnSpPr>
          <p:nvPr/>
        </p:nvCxnSpPr>
        <p:spPr>
          <a:xfrm rot="16200000" flipH="1">
            <a:off x="3763095" y="2653477"/>
            <a:ext cx="335461" cy="42872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2" idx="3"/>
            <a:endCxn id="13" idx="7"/>
          </p:cNvCxnSpPr>
          <p:nvPr/>
        </p:nvCxnSpPr>
        <p:spPr>
          <a:xfrm rot="5400000">
            <a:off x="3778336" y="3313151"/>
            <a:ext cx="304979" cy="42872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2" idx="5"/>
            <a:endCxn id="14" idx="1"/>
          </p:cNvCxnSpPr>
          <p:nvPr/>
        </p:nvCxnSpPr>
        <p:spPr>
          <a:xfrm rot="16200000" flipH="1">
            <a:off x="5048699" y="3312062"/>
            <a:ext cx="331105" cy="45702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5" idx="7"/>
          </p:cNvCxnSpPr>
          <p:nvPr/>
        </p:nvCxnSpPr>
        <p:spPr>
          <a:xfrm rot="5400000">
            <a:off x="6365884" y="4637949"/>
            <a:ext cx="309335" cy="4309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91239" y="2345860"/>
            <a:ext cx="914400" cy="338554"/>
          </a:xfrm>
          <a:prstGeom prst="rect">
            <a:avLst/>
          </a:prstGeom>
          <a:noFill/>
        </p:spPr>
        <p:txBody>
          <a:bodyPr wrap="square" rtlCol="0">
            <a:spAutoFit/>
          </a:bodyPr>
          <a:lstStyle/>
          <a:p>
            <a:r>
              <a:rPr lang="en-US" sz="1600" b="1" dirty="0" smtClean="0"/>
              <a:t>found</a:t>
            </a:r>
            <a:endParaRPr lang="en-US" sz="1600" b="1" dirty="0"/>
          </a:p>
        </p:txBody>
      </p:sp>
      <p:sp>
        <p:nvSpPr>
          <p:cNvPr id="29" name="TextBox 28"/>
          <p:cNvSpPr txBox="1"/>
          <p:nvPr/>
        </p:nvSpPr>
        <p:spPr>
          <a:xfrm>
            <a:off x="1663332" y="2989214"/>
            <a:ext cx="914400" cy="338554"/>
          </a:xfrm>
          <a:prstGeom prst="rect">
            <a:avLst/>
          </a:prstGeom>
          <a:noFill/>
        </p:spPr>
        <p:txBody>
          <a:bodyPr wrap="square" rtlCol="0">
            <a:spAutoFit/>
          </a:bodyPr>
          <a:lstStyle/>
          <a:p>
            <a:r>
              <a:rPr lang="en-US" sz="1600" b="1" dirty="0" smtClean="0"/>
              <a:t>Mary</a:t>
            </a:r>
            <a:endParaRPr lang="en-US" sz="1600" b="1" dirty="0"/>
          </a:p>
        </p:txBody>
      </p:sp>
      <p:sp>
        <p:nvSpPr>
          <p:cNvPr id="30" name="TextBox 29"/>
          <p:cNvSpPr txBox="1"/>
          <p:nvPr/>
        </p:nvSpPr>
        <p:spPr>
          <a:xfrm>
            <a:off x="4062543" y="3027008"/>
            <a:ext cx="1143000" cy="338554"/>
          </a:xfrm>
          <a:prstGeom prst="rect">
            <a:avLst/>
          </a:prstGeom>
          <a:noFill/>
        </p:spPr>
        <p:txBody>
          <a:bodyPr wrap="square" rtlCol="0">
            <a:spAutoFit/>
          </a:bodyPr>
          <a:lstStyle/>
          <a:p>
            <a:r>
              <a:rPr lang="en-US" sz="1600" b="1" dirty="0" smtClean="0"/>
              <a:t>solution</a:t>
            </a:r>
            <a:endParaRPr lang="en-US" sz="1600" b="1" dirty="0"/>
          </a:p>
        </p:txBody>
      </p:sp>
      <p:sp>
        <p:nvSpPr>
          <p:cNvPr id="31" name="TextBox 30"/>
          <p:cNvSpPr txBox="1"/>
          <p:nvPr/>
        </p:nvSpPr>
        <p:spPr>
          <a:xfrm>
            <a:off x="3082828" y="3661951"/>
            <a:ext cx="457200" cy="338554"/>
          </a:xfrm>
          <a:prstGeom prst="rect">
            <a:avLst/>
          </a:prstGeom>
          <a:noFill/>
        </p:spPr>
        <p:txBody>
          <a:bodyPr wrap="square" rtlCol="0">
            <a:spAutoFit/>
          </a:bodyPr>
          <a:lstStyle/>
          <a:p>
            <a:r>
              <a:rPr lang="en-US" sz="1600" b="1" dirty="0" smtClean="0"/>
              <a:t>a</a:t>
            </a:r>
            <a:endParaRPr lang="en-US" sz="1600" b="1" dirty="0"/>
          </a:p>
        </p:txBody>
      </p:sp>
      <p:sp>
        <p:nvSpPr>
          <p:cNvPr id="32" name="TextBox 31"/>
          <p:cNvSpPr txBox="1"/>
          <p:nvPr/>
        </p:nvSpPr>
        <p:spPr>
          <a:xfrm>
            <a:off x="5647502" y="3675014"/>
            <a:ext cx="533400" cy="338554"/>
          </a:xfrm>
          <a:prstGeom prst="rect">
            <a:avLst/>
          </a:prstGeom>
          <a:noFill/>
        </p:spPr>
        <p:txBody>
          <a:bodyPr wrap="square" rtlCol="0">
            <a:spAutoFit/>
          </a:bodyPr>
          <a:lstStyle/>
          <a:p>
            <a:r>
              <a:rPr lang="en-US" sz="1600" b="1" dirty="0" smtClean="0"/>
              <a:t>to</a:t>
            </a:r>
            <a:endParaRPr lang="en-US" sz="1600" b="1" dirty="0"/>
          </a:p>
        </p:txBody>
      </p:sp>
      <p:sp>
        <p:nvSpPr>
          <p:cNvPr id="33" name="Овал 32"/>
          <p:cNvSpPr>
            <a:spLocks/>
          </p:cNvSpPr>
          <p:nvPr/>
        </p:nvSpPr>
        <p:spPr>
          <a:xfrm>
            <a:off x="6531423" y="4282436"/>
            <a:ext cx="1188720" cy="4800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Прямая со стрелкой 34"/>
          <p:cNvCxnSpPr>
            <a:stCxn id="14" idx="5"/>
            <a:endCxn id="33" idx="1"/>
          </p:cNvCxnSpPr>
          <p:nvPr/>
        </p:nvCxnSpPr>
        <p:spPr>
          <a:xfrm rot="16200000" flipH="1">
            <a:off x="6340833" y="3988064"/>
            <a:ext cx="307157" cy="4221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97428" y="4981299"/>
            <a:ext cx="533400" cy="338554"/>
          </a:xfrm>
          <a:prstGeom prst="rect">
            <a:avLst/>
          </a:prstGeom>
          <a:noFill/>
        </p:spPr>
        <p:txBody>
          <a:bodyPr wrap="square" rtlCol="0">
            <a:spAutoFit/>
          </a:bodyPr>
          <a:lstStyle/>
          <a:p>
            <a:r>
              <a:rPr lang="en-US" sz="1600" b="1" dirty="0" smtClean="0"/>
              <a:t>the</a:t>
            </a:r>
            <a:endParaRPr lang="en-US" sz="1600" b="1" dirty="0"/>
          </a:p>
        </p:txBody>
      </p:sp>
      <p:sp>
        <p:nvSpPr>
          <p:cNvPr id="37" name="TextBox 36"/>
          <p:cNvSpPr txBox="1"/>
          <p:nvPr/>
        </p:nvSpPr>
        <p:spPr>
          <a:xfrm>
            <a:off x="6627216" y="4321625"/>
            <a:ext cx="1180011" cy="338554"/>
          </a:xfrm>
          <a:prstGeom prst="rect">
            <a:avLst/>
          </a:prstGeom>
          <a:noFill/>
        </p:spPr>
        <p:txBody>
          <a:bodyPr wrap="square" rtlCol="0">
            <a:spAutoFit/>
          </a:bodyPr>
          <a:lstStyle/>
          <a:p>
            <a:r>
              <a:rPr lang="en-US" sz="1600" b="1" dirty="0" smtClean="0"/>
              <a:t>problem</a:t>
            </a:r>
            <a:endParaRPr lang="en-US" sz="1600" b="1" dirty="0"/>
          </a:p>
        </p:txBody>
      </p:sp>
      <p:sp>
        <p:nvSpPr>
          <p:cNvPr id="38" name="TextBox 37"/>
          <p:cNvSpPr txBox="1"/>
          <p:nvPr/>
        </p:nvSpPr>
        <p:spPr>
          <a:xfrm>
            <a:off x="1356354" y="2545077"/>
            <a:ext cx="1371600" cy="307777"/>
          </a:xfrm>
          <a:prstGeom prst="rect">
            <a:avLst/>
          </a:prstGeom>
          <a:noFill/>
        </p:spPr>
        <p:txBody>
          <a:bodyPr wrap="square" rtlCol="0">
            <a:spAutoFit/>
          </a:bodyPr>
          <a:lstStyle/>
          <a:p>
            <a:r>
              <a:rPr lang="en-US" sz="1400" b="1" dirty="0" err="1" smtClean="0"/>
              <a:t>subj:person</a:t>
            </a:r>
            <a:endParaRPr lang="en-US" sz="1400" b="1" dirty="0"/>
          </a:p>
        </p:txBody>
      </p:sp>
      <p:sp>
        <p:nvSpPr>
          <p:cNvPr id="39" name="TextBox 38"/>
          <p:cNvSpPr txBox="1"/>
          <p:nvPr/>
        </p:nvSpPr>
        <p:spPr>
          <a:xfrm>
            <a:off x="4038595" y="2569026"/>
            <a:ext cx="609600" cy="307777"/>
          </a:xfrm>
          <a:prstGeom prst="rect">
            <a:avLst/>
          </a:prstGeom>
          <a:noFill/>
        </p:spPr>
        <p:txBody>
          <a:bodyPr wrap="square" rtlCol="0">
            <a:spAutoFit/>
          </a:bodyPr>
          <a:lstStyle/>
          <a:p>
            <a:r>
              <a:rPr lang="en-US" sz="1400" b="1" dirty="0" err="1" smtClean="0"/>
              <a:t>obj</a:t>
            </a:r>
            <a:endParaRPr lang="en-US" sz="1400" b="1" dirty="0"/>
          </a:p>
        </p:txBody>
      </p:sp>
      <p:sp>
        <p:nvSpPr>
          <p:cNvPr id="40" name="TextBox 39"/>
          <p:cNvSpPr txBox="1"/>
          <p:nvPr/>
        </p:nvSpPr>
        <p:spPr>
          <a:xfrm>
            <a:off x="3526965" y="3202573"/>
            <a:ext cx="609600" cy="307777"/>
          </a:xfrm>
          <a:prstGeom prst="rect">
            <a:avLst/>
          </a:prstGeom>
          <a:noFill/>
        </p:spPr>
        <p:txBody>
          <a:bodyPr wrap="square" rtlCol="0">
            <a:spAutoFit/>
          </a:bodyPr>
          <a:lstStyle/>
          <a:p>
            <a:r>
              <a:rPr lang="en-US" sz="1400" b="1" dirty="0" err="1" smtClean="0"/>
              <a:t>det</a:t>
            </a:r>
            <a:endParaRPr lang="en-US" sz="1400" b="1" dirty="0"/>
          </a:p>
        </p:txBody>
      </p:sp>
      <p:sp>
        <p:nvSpPr>
          <p:cNvPr id="41" name="TextBox 40"/>
          <p:cNvSpPr txBox="1"/>
          <p:nvPr/>
        </p:nvSpPr>
        <p:spPr>
          <a:xfrm>
            <a:off x="5203365" y="3264911"/>
            <a:ext cx="609600" cy="307777"/>
          </a:xfrm>
          <a:prstGeom prst="rect">
            <a:avLst/>
          </a:prstGeom>
          <a:noFill/>
        </p:spPr>
        <p:txBody>
          <a:bodyPr wrap="square" rtlCol="0">
            <a:spAutoFit/>
          </a:bodyPr>
          <a:lstStyle/>
          <a:p>
            <a:r>
              <a:rPr lang="en-US" sz="1400" b="1" dirty="0" smtClean="0"/>
              <a:t>mod</a:t>
            </a:r>
            <a:endParaRPr lang="en-US" sz="1400" b="1" dirty="0"/>
          </a:p>
        </p:txBody>
      </p:sp>
      <p:sp>
        <p:nvSpPr>
          <p:cNvPr id="42" name="TextBox 41"/>
          <p:cNvSpPr txBox="1"/>
          <p:nvPr/>
        </p:nvSpPr>
        <p:spPr>
          <a:xfrm>
            <a:off x="6537954" y="3916677"/>
            <a:ext cx="1143000" cy="307777"/>
          </a:xfrm>
          <a:prstGeom prst="rect">
            <a:avLst/>
          </a:prstGeom>
          <a:noFill/>
        </p:spPr>
        <p:txBody>
          <a:bodyPr wrap="square" rtlCol="0">
            <a:spAutoFit/>
          </a:bodyPr>
          <a:lstStyle/>
          <a:p>
            <a:r>
              <a:rPr lang="en-US" sz="1400" b="1" dirty="0" err="1" smtClean="0"/>
              <a:t>pcomp</a:t>
            </a:r>
            <a:r>
              <a:rPr lang="en-US" sz="1400" b="1" dirty="0" smtClean="0"/>
              <a:t>-n</a:t>
            </a:r>
            <a:endParaRPr lang="en-US" sz="1400" b="1" dirty="0"/>
          </a:p>
        </p:txBody>
      </p:sp>
      <p:sp>
        <p:nvSpPr>
          <p:cNvPr id="43" name="TextBox 42"/>
          <p:cNvSpPr txBox="1"/>
          <p:nvPr/>
        </p:nvSpPr>
        <p:spPr>
          <a:xfrm>
            <a:off x="2057400" y="1632668"/>
            <a:ext cx="4953000" cy="424732"/>
          </a:xfrm>
          <a:prstGeom prst="rect">
            <a:avLst/>
          </a:prstGeom>
          <a:noFill/>
        </p:spPr>
        <p:txBody>
          <a:bodyPr wrap="square" rtlCol="0">
            <a:spAutoFit/>
          </a:bodyPr>
          <a:lstStyle/>
          <a:p>
            <a:pPr>
              <a:lnSpc>
                <a:spcPct val="120000"/>
              </a:lnSpc>
            </a:pPr>
            <a:r>
              <a:rPr lang="en-US" b="1" dirty="0" smtClean="0"/>
              <a:t>Mary found a solution to the problem.</a:t>
            </a:r>
            <a:endParaRPr lang="ru-RU" b="1" dirty="0"/>
          </a:p>
        </p:txBody>
      </p:sp>
      <p:grpSp>
        <p:nvGrpSpPr>
          <p:cNvPr id="47" name="Группа 46"/>
          <p:cNvGrpSpPr/>
          <p:nvPr/>
        </p:nvGrpSpPr>
        <p:grpSpPr>
          <a:xfrm>
            <a:off x="4839789" y="2283822"/>
            <a:ext cx="1371600" cy="533400"/>
            <a:chOff x="5029200" y="2590800"/>
            <a:chExt cx="1371600" cy="533400"/>
          </a:xfrm>
        </p:grpSpPr>
        <p:sp>
          <p:nvSpPr>
            <p:cNvPr id="45" name="Прямоугольная выноска 44"/>
            <p:cNvSpPr/>
            <p:nvPr/>
          </p:nvSpPr>
          <p:spPr>
            <a:xfrm>
              <a:off x="5029200" y="2590800"/>
              <a:ext cx="1371600" cy="533400"/>
            </a:xfrm>
            <a:prstGeom prst="wedgeRectCallout">
              <a:avLst>
                <a:gd name="adj1" fmla="val -46023"/>
                <a:gd name="adj2" fmla="val 8150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46" name="TextBox 45"/>
            <p:cNvSpPr txBox="1"/>
            <p:nvPr/>
          </p:nvSpPr>
          <p:spPr>
            <a:xfrm>
              <a:off x="5055326" y="2692421"/>
              <a:ext cx="1295400" cy="307777"/>
            </a:xfrm>
            <a:prstGeom prst="rect">
              <a:avLst/>
            </a:prstGeom>
            <a:noFill/>
          </p:spPr>
          <p:txBody>
            <a:bodyPr wrap="square" rtlCol="0">
              <a:spAutoFit/>
            </a:bodyPr>
            <a:lstStyle/>
            <a:p>
              <a:pPr algn="ctr"/>
              <a:r>
                <a:rPr lang="en-US" sz="1400" b="1" dirty="0" smtClean="0"/>
                <a:t>head</a:t>
              </a:r>
              <a:endParaRPr lang="ru-RU" sz="1400" b="1" dirty="0"/>
            </a:p>
          </p:txBody>
        </p:sp>
      </p:grpSp>
      <p:grpSp>
        <p:nvGrpSpPr>
          <p:cNvPr id="48" name="Группа 47"/>
          <p:cNvGrpSpPr/>
          <p:nvPr/>
        </p:nvGrpSpPr>
        <p:grpSpPr>
          <a:xfrm>
            <a:off x="6313715" y="3045822"/>
            <a:ext cx="1371600" cy="533400"/>
            <a:chOff x="5029200" y="2590800"/>
            <a:chExt cx="1371600" cy="533400"/>
          </a:xfrm>
        </p:grpSpPr>
        <p:sp>
          <p:nvSpPr>
            <p:cNvPr id="49" name="Прямоугольная выноска 48"/>
            <p:cNvSpPr/>
            <p:nvPr/>
          </p:nvSpPr>
          <p:spPr>
            <a:xfrm>
              <a:off x="5029200" y="2590800"/>
              <a:ext cx="1371600" cy="533400"/>
            </a:xfrm>
            <a:prstGeom prst="wedgeRectCallout">
              <a:avLst>
                <a:gd name="adj1" fmla="val -46023"/>
                <a:gd name="adj2" fmla="val 8150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0" name="TextBox 49"/>
            <p:cNvSpPr txBox="1"/>
            <p:nvPr/>
          </p:nvSpPr>
          <p:spPr>
            <a:xfrm>
              <a:off x="5055326" y="2692421"/>
              <a:ext cx="1295400" cy="307777"/>
            </a:xfrm>
            <a:prstGeom prst="rect">
              <a:avLst/>
            </a:prstGeom>
            <a:noFill/>
          </p:spPr>
          <p:txBody>
            <a:bodyPr wrap="square" rtlCol="0">
              <a:spAutoFit/>
            </a:bodyPr>
            <a:lstStyle/>
            <a:p>
              <a:pPr algn="ctr"/>
              <a:r>
                <a:rPr lang="en-US" sz="1400" b="1" dirty="0" smtClean="0"/>
                <a:t>modifier</a:t>
              </a:r>
              <a:endParaRPr lang="ru-RU" sz="1400" b="1" dirty="0"/>
            </a:p>
          </p:txBody>
        </p:sp>
      </p:grpSp>
      <p:sp>
        <p:nvSpPr>
          <p:cNvPr id="51" name="TextBox 50"/>
          <p:cNvSpPr txBox="1"/>
          <p:nvPr/>
        </p:nvSpPr>
        <p:spPr>
          <a:xfrm>
            <a:off x="6058989" y="4556759"/>
            <a:ext cx="609600" cy="307777"/>
          </a:xfrm>
          <a:prstGeom prst="rect">
            <a:avLst/>
          </a:prstGeom>
          <a:noFill/>
        </p:spPr>
        <p:txBody>
          <a:bodyPr wrap="square" rtlCol="0">
            <a:spAutoFit/>
          </a:bodyPr>
          <a:lstStyle/>
          <a:p>
            <a:r>
              <a:rPr lang="en-US" sz="1400" b="1" dirty="0" err="1" smtClean="0"/>
              <a:t>det</a:t>
            </a:r>
            <a:endParaRPr lang="en-US" sz="1400" b="1" dirty="0"/>
          </a:p>
        </p:txBody>
      </p:sp>
      <p:sp>
        <p:nvSpPr>
          <p:cNvPr id="54" name="TextBox 53"/>
          <p:cNvSpPr txBox="1"/>
          <p:nvPr/>
        </p:nvSpPr>
        <p:spPr>
          <a:xfrm>
            <a:off x="228600" y="5631359"/>
            <a:ext cx="8686800" cy="769441"/>
          </a:xfrm>
          <a:prstGeom prst="rect">
            <a:avLst/>
          </a:prstGeom>
          <a:noFill/>
        </p:spPr>
        <p:txBody>
          <a:bodyPr wrap="square" rtlCol="0">
            <a:spAutoFit/>
          </a:bodyPr>
          <a:lstStyle/>
          <a:p>
            <a:r>
              <a:rPr lang="en-US" sz="2200" dirty="0" smtClean="0"/>
              <a:t>Dependency parsing helps to avoid language variability (“After thinking for a while, Mary found a solution to the difficult problem”)</a:t>
            </a:r>
          </a:p>
        </p:txBody>
      </p:sp>
      <p:sp>
        <p:nvSpPr>
          <p:cNvPr id="56" name="TextBox 55"/>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6</a:t>
            </a:r>
            <a:endParaRPr lang="en-US"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4">
                                            <p:txEl>
                                              <p:pRg st="0" end="0"/>
                                            </p:txEl>
                                          </p:spTgt>
                                        </p:tgtEl>
                                        <p:attrNameLst>
                                          <p:attrName>style.visibility</p:attrName>
                                        </p:attrNameLst>
                                      </p:cBhvr>
                                      <p:to>
                                        <p:strVal val="visible"/>
                                      </p:to>
                                    </p:set>
                                    <p:anim calcmode="lin" valueType="num">
                                      <p:cBhvr additive="base">
                                        <p:cTn id="15"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066800"/>
          </a:xfrm>
        </p:spPr>
        <p:txBody>
          <a:bodyPr/>
          <a:lstStyle/>
          <a:p>
            <a:r>
              <a:rPr lang="en-US" dirty="0" smtClean="0"/>
              <a:t>Syntactic pattern</a:t>
            </a:r>
            <a:endParaRPr lang="ru-RU" dirty="0"/>
          </a:p>
        </p:txBody>
      </p:sp>
      <p:sp>
        <p:nvSpPr>
          <p:cNvPr id="6" name="TextBox 5"/>
          <p:cNvSpPr txBox="1"/>
          <p:nvPr/>
        </p:nvSpPr>
        <p:spPr>
          <a:xfrm>
            <a:off x="4689770" y="1856114"/>
            <a:ext cx="4495800" cy="3416320"/>
          </a:xfrm>
          <a:prstGeom prst="rect">
            <a:avLst/>
          </a:prstGeom>
          <a:noFill/>
        </p:spPr>
        <p:txBody>
          <a:bodyPr wrap="square" rtlCol="0">
            <a:spAutoFit/>
          </a:bodyPr>
          <a:lstStyle/>
          <a:p>
            <a:pPr>
              <a:lnSpc>
                <a:spcPct val="120000"/>
              </a:lnSpc>
              <a:buFont typeface="Arial" pitchFamily="34" charset="0"/>
              <a:buChar char="•"/>
            </a:pPr>
            <a:r>
              <a:rPr lang="en-US" sz="2000" dirty="0" smtClean="0"/>
              <a:t> Smaller number of semantic patterns, compared to surface patterns</a:t>
            </a:r>
          </a:p>
          <a:p>
            <a:pPr>
              <a:lnSpc>
                <a:spcPct val="120000"/>
              </a:lnSpc>
              <a:buFont typeface="Arial" pitchFamily="34" charset="0"/>
              <a:buChar char="•"/>
            </a:pPr>
            <a:r>
              <a:rPr lang="en-US" sz="2000" dirty="0" smtClean="0"/>
              <a:t> Patterns are manually specified in the configuration file (we used 32 patterns)</a:t>
            </a:r>
          </a:p>
          <a:p>
            <a:pPr>
              <a:lnSpc>
                <a:spcPct val="120000"/>
              </a:lnSpc>
              <a:buFont typeface="Arial" pitchFamily="34" charset="0"/>
              <a:buChar char="•"/>
            </a:pPr>
            <a:r>
              <a:rPr lang="en-US" sz="2000" dirty="0" smtClean="0"/>
              <a:t> Indexing: searching document collection for occurrences of syntactic patterns (tree automata).</a:t>
            </a:r>
          </a:p>
        </p:txBody>
      </p:sp>
      <p:grpSp>
        <p:nvGrpSpPr>
          <p:cNvPr id="31" name="Группа 30"/>
          <p:cNvGrpSpPr/>
          <p:nvPr/>
        </p:nvGrpSpPr>
        <p:grpSpPr>
          <a:xfrm>
            <a:off x="546463" y="3298369"/>
            <a:ext cx="1371600" cy="533400"/>
            <a:chOff x="533400" y="3886200"/>
            <a:chExt cx="1371600" cy="533400"/>
          </a:xfrm>
        </p:grpSpPr>
        <p:sp>
          <p:nvSpPr>
            <p:cNvPr id="7" name="Прямоугольная выноска 6"/>
            <p:cNvSpPr/>
            <p:nvPr/>
          </p:nvSpPr>
          <p:spPr>
            <a:xfrm>
              <a:off x="533400" y="3886200"/>
              <a:ext cx="1371600" cy="533400"/>
            </a:xfrm>
            <a:prstGeom prst="wedgeRectCallout">
              <a:avLst>
                <a:gd name="adj1" fmla="val 16834"/>
                <a:gd name="adj2" fmla="val -11196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8" name="TextBox 7"/>
            <p:cNvSpPr txBox="1"/>
            <p:nvPr/>
          </p:nvSpPr>
          <p:spPr>
            <a:xfrm>
              <a:off x="533400" y="3896380"/>
              <a:ext cx="1295400" cy="523220"/>
            </a:xfrm>
            <a:prstGeom prst="rect">
              <a:avLst/>
            </a:prstGeom>
            <a:noFill/>
          </p:spPr>
          <p:txBody>
            <a:bodyPr wrap="square" rtlCol="0">
              <a:spAutoFit/>
            </a:bodyPr>
            <a:lstStyle/>
            <a:p>
              <a:pPr algn="ctr"/>
              <a:r>
                <a:rPr lang="en-US" sz="1400" b="1" dirty="0" smtClean="0"/>
                <a:t>semantic label</a:t>
              </a:r>
              <a:endParaRPr lang="ru-RU" sz="1400" b="1" dirty="0"/>
            </a:p>
          </p:txBody>
        </p:sp>
      </p:grpSp>
      <p:grpSp>
        <p:nvGrpSpPr>
          <p:cNvPr id="32" name="Группа 31"/>
          <p:cNvGrpSpPr/>
          <p:nvPr/>
        </p:nvGrpSpPr>
        <p:grpSpPr>
          <a:xfrm>
            <a:off x="1384663" y="4822369"/>
            <a:ext cx="1371600" cy="544830"/>
            <a:chOff x="1371600" y="5410200"/>
            <a:chExt cx="1371600" cy="544830"/>
          </a:xfrm>
        </p:grpSpPr>
        <p:sp>
          <p:nvSpPr>
            <p:cNvPr id="9" name="Прямоугольная выноска 8"/>
            <p:cNvSpPr/>
            <p:nvPr/>
          </p:nvSpPr>
          <p:spPr>
            <a:xfrm>
              <a:off x="1371600" y="5410200"/>
              <a:ext cx="1371600" cy="533400"/>
            </a:xfrm>
            <a:prstGeom prst="wedgeRectCallout">
              <a:avLst>
                <a:gd name="adj1" fmla="val 65167"/>
                <a:gd name="adj2" fmla="val -9267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0" name="TextBox 9"/>
            <p:cNvSpPr txBox="1"/>
            <p:nvPr/>
          </p:nvSpPr>
          <p:spPr>
            <a:xfrm>
              <a:off x="1394460" y="5431810"/>
              <a:ext cx="1295400" cy="523220"/>
            </a:xfrm>
            <a:prstGeom prst="rect">
              <a:avLst/>
            </a:prstGeom>
            <a:noFill/>
          </p:spPr>
          <p:txBody>
            <a:bodyPr wrap="square" rtlCol="0">
              <a:spAutoFit/>
            </a:bodyPr>
            <a:lstStyle/>
            <a:p>
              <a:pPr algn="ctr"/>
              <a:r>
                <a:rPr lang="en-US" sz="1400" b="1" dirty="0" smtClean="0"/>
                <a:t>syntactic label</a:t>
              </a:r>
              <a:endParaRPr lang="ru-RU" sz="1400" b="1" dirty="0"/>
            </a:p>
          </p:txBody>
        </p:sp>
      </p:grpSp>
      <p:grpSp>
        <p:nvGrpSpPr>
          <p:cNvPr id="30" name="Группа 29"/>
          <p:cNvGrpSpPr/>
          <p:nvPr/>
        </p:nvGrpSpPr>
        <p:grpSpPr>
          <a:xfrm>
            <a:off x="561703" y="1774369"/>
            <a:ext cx="3073146" cy="3021330"/>
            <a:chOff x="548640" y="2362200"/>
            <a:chExt cx="3073146" cy="3021330"/>
          </a:xfrm>
        </p:grpSpPr>
        <p:sp>
          <p:nvSpPr>
            <p:cNvPr id="11" name="Овал 10"/>
            <p:cNvSpPr>
              <a:spLocks noChangeAspect="1"/>
            </p:cNvSpPr>
            <p:nvPr/>
          </p:nvSpPr>
          <p:spPr>
            <a:xfrm>
              <a:off x="662940" y="324916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a:spLocks noChangeAspect="1"/>
            </p:cNvSpPr>
            <p:nvPr/>
          </p:nvSpPr>
          <p:spPr>
            <a:xfrm>
              <a:off x="1626870" y="255193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a:spLocks noChangeAspect="1"/>
            </p:cNvSpPr>
            <p:nvPr/>
          </p:nvSpPr>
          <p:spPr>
            <a:xfrm>
              <a:off x="2552700" y="326440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a:spLocks noChangeAspect="1"/>
            </p:cNvSpPr>
            <p:nvPr/>
          </p:nvSpPr>
          <p:spPr>
            <a:xfrm>
              <a:off x="2564130" y="406831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a:spLocks noChangeAspect="1"/>
            </p:cNvSpPr>
            <p:nvPr/>
          </p:nvSpPr>
          <p:spPr>
            <a:xfrm>
              <a:off x="2571750" y="4898898"/>
              <a:ext cx="1050036" cy="484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 стрелкой 15"/>
            <p:cNvCxnSpPr>
              <a:stCxn id="12" idx="3"/>
              <a:endCxn id="11" idx="0"/>
            </p:cNvCxnSpPr>
            <p:nvPr/>
          </p:nvCxnSpPr>
          <p:spPr>
            <a:xfrm rot="5400000">
              <a:off x="1342516" y="2811039"/>
              <a:ext cx="283571" cy="5926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12" idx="5"/>
              <a:endCxn id="13" idx="0"/>
            </p:cNvCxnSpPr>
            <p:nvPr/>
          </p:nvCxnSpPr>
          <p:spPr>
            <a:xfrm rot="16200000" flipH="1">
              <a:off x="2651020" y="2837709"/>
              <a:ext cx="298811" cy="55458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13" idx="4"/>
              <a:endCxn id="14" idx="0"/>
            </p:cNvCxnSpPr>
            <p:nvPr/>
          </p:nvCxnSpPr>
          <p:spPr>
            <a:xfrm rot="16200000" flipH="1">
              <a:off x="2923794" y="3902964"/>
              <a:ext cx="319278" cy="1143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14" idx="4"/>
              <a:endCxn id="15" idx="0"/>
            </p:cNvCxnSpPr>
            <p:nvPr/>
          </p:nvCxnSpPr>
          <p:spPr>
            <a:xfrm rot="16200000" flipH="1">
              <a:off x="2919984" y="4722114"/>
              <a:ext cx="345948" cy="762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47850" y="2620756"/>
              <a:ext cx="685800" cy="307777"/>
            </a:xfrm>
            <a:prstGeom prst="rect">
              <a:avLst/>
            </a:prstGeom>
            <a:noFill/>
          </p:spPr>
          <p:txBody>
            <a:bodyPr wrap="square" rtlCol="0">
              <a:spAutoFit/>
            </a:bodyPr>
            <a:lstStyle/>
            <a:p>
              <a:r>
                <a:rPr lang="en-US" sz="1400" b="1" dirty="0" smtClean="0"/>
                <a:t>verb</a:t>
              </a:r>
              <a:endParaRPr lang="ru-RU" sz="1400" b="1" dirty="0"/>
            </a:p>
          </p:txBody>
        </p:sp>
        <p:sp>
          <p:nvSpPr>
            <p:cNvPr id="21" name="TextBox 20"/>
            <p:cNvSpPr txBox="1"/>
            <p:nvPr/>
          </p:nvSpPr>
          <p:spPr>
            <a:xfrm>
              <a:off x="636270" y="3313938"/>
              <a:ext cx="1143000" cy="307777"/>
            </a:xfrm>
            <a:prstGeom prst="rect">
              <a:avLst/>
            </a:prstGeom>
            <a:noFill/>
          </p:spPr>
          <p:txBody>
            <a:bodyPr wrap="square" rtlCol="0">
              <a:spAutoFit/>
            </a:bodyPr>
            <a:lstStyle/>
            <a:p>
              <a:r>
                <a:rPr lang="en-US" sz="1400" b="1" dirty="0" err="1" smtClean="0"/>
                <a:t>subj:pers</a:t>
              </a:r>
              <a:endParaRPr lang="ru-RU" sz="1400" b="1" dirty="0"/>
            </a:p>
          </p:txBody>
        </p:sp>
        <p:sp>
          <p:nvSpPr>
            <p:cNvPr id="22" name="TextBox 21"/>
            <p:cNvSpPr txBox="1"/>
            <p:nvPr/>
          </p:nvSpPr>
          <p:spPr>
            <a:xfrm>
              <a:off x="2727960" y="3336798"/>
              <a:ext cx="762000" cy="307777"/>
            </a:xfrm>
            <a:prstGeom prst="rect">
              <a:avLst/>
            </a:prstGeom>
            <a:noFill/>
          </p:spPr>
          <p:txBody>
            <a:bodyPr wrap="square" rtlCol="0">
              <a:spAutoFit/>
            </a:bodyPr>
            <a:lstStyle/>
            <a:p>
              <a:r>
                <a:rPr lang="en-US" sz="1400" b="1" dirty="0" err="1" smtClean="0"/>
                <a:t>pred</a:t>
              </a:r>
              <a:endParaRPr lang="ru-RU" sz="1400" b="1" dirty="0"/>
            </a:p>
          </p:txBody>
        </p:sp>
        <p:sp>
          <p:nvSpPr>
            <p:cNvPr id="23" name="TextBox 22"/>
            <p:cNvSpPr txBox="1"/>
            <p:nvPr/>
          </p:nvSpPr>
          <p:spPr>
            <a:xfrm>
              <a:off x="2750820" y="4140708"/>
              <a:ext cx="762000" cy="307777"/>
            </a:xfrm>
            <a:prstGeom prst="rect">
              <a:avLst/>
            </a:prstGeom>
            <a:noFill/>
          </p:spPr>
          <p:txBody>
            <a:bodyPr wrap="square" rtlCol="0">
              <a:spAutoFit/>
            </a:bodyPr>
            <a:lstStyle/>
            <a:p>
              <a:r>
                <a:rPr lang="en-US" sz="1400" b="1" dirty="0" smtClean="0"/>
                <a:t>mod</a:t>
              </a:r>
              <a:endParaRPr lang="ru-RU" sz="1400" b="1" dirty="0"/>
            </a:p>
          </p:txBody>
        </p:sp>
        <p:sp>
          <p:nvSpPr>
            <p:cNvPr id="24" name="TextBox 23"/>
            <p:cNvSpPr txBox="1"/>
            <p:nvPr/>
          </p:nvSpPr>
          <p:spPr>
            <a:xfrm>
              <a:off x="2730137" y="4956882"/>
              <a:ext cx="838200" cy="307777"/>
            </a:xfrm>
            <a:prstGeom prst="rect">
              <a:avLst/>
            </a:prstGeom>
            <a:noFill/>
          </p:spPr>
          <p:txBody>
            <a:bodyPr wrap="square" rtlCol="0">
              <a:spAutoFit/>
            </a:bodyPr>
            <a:lstStyle/>
            <a:p>
              <a:r>
                <a:rPr lang="en-US" sz="1400" b="1" dirty="0" err="1" smtClean="0"/>
                <a:t>pc:loc</a:t>
              </a:r>
              <a:endParaRPr lang="ru-RU" sz="1400" b="1" dirty="0"/>
            </a:p>
          </p:txBody>
        </p:sp>
        <p:sp>
          <p:nvSpPr>
            <p:cNvPr id="25" name="TextBox 24"/>
            <p:cNvSpPr txBox="1"/>
            <p:nvPr/>
          </p:nvSpPr>
          <p:spPr>
            <a:xfrm>
              <a:off x="1535430" y="236220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1</a:t>
              </a:r>
              <a:endParaRPr lang="ru-RU" sz="1200" b="1" dirty="0">
                <a:latin typeface="Arial" pitchFamily="34" charset="0"/>
                <a:cs typeface="Arial" pitchFamily="34" charset="0"/>
              </a:endParaRPr>
            </a:p>
          </p:txBody>
        </p:sp>
        <p:sp>
          <p:nvSpPr>
            <p:cNvPr id="26" name="TextBox 25"/>
            <p:cNvSpPr txBox="1"/>
            <p:nvPr/>
          </p:nvSpPr>
          <p:spPr>
            <a:xfrm>
              <a:off x="548640" y="3079611"/>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ru-RU" sz="1200" b="1" dirty="0">
                <a:latin typeface="Arial" pitchFamily="34" charset="0"/>
                <a:cs typeface="Arial" pitchFamily="34" charset="0"/>
              </a:endParaRPr>
            </a:p>
          </p:txBody>
        </p:sp>
        <p:sp>
          <p:nvSpPr>
            <p:cNvPr id="27" name="TextBox 26"/>
            <p:cNvSpPr txBox="1"/>
            <p:nvPr/>
          </p:nvSpPr>
          <p:spPr>
            <a:xfrm>
              <a:off x="2438400" y="312039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3</a:t>
              </a:r>
              <a:endParaRPr lang="ru-RU" sz="1200" b="1" dirty="0">
                <a:latin typeface="Arial" pitchFamily="34" charset="0"/>
                <a:cs typeface="Arial" pitchFamily="34" charset="0"/>
              </a:endParaRPr>
            </a:p>
          </p:txBody>
        </p:sp>
        <p:sp>
          <p:nvSpPr>
            <p:cNvPr id="28" name="TextBox 27"/>
            <p:cNvSpPr txBox="1"/>
            <p:nvPr/>
          </p:nvSpPr>
          <p:spPr>
            <a:xfrm>
              <a:off x="2449830" y="393573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ru-RU" sz="1200" b="1" dirty="0">
                <a:latin typeface="Arial" pitchFamily="34" charset="0"/>
                <a:cs typeface="Arial" pitchFamily="34" charset="0"/>
              </a:endParaRPr>
            </a:p>
          </p:txBody>
        </p:sp>
        <p:sp>
          <p:nvSpPr>
            <p:cNvPr id="29" name="TextBox 28"/>
            <p:cNvSpPr txBox="1"/>
            <p:nvPr/>
          </p:nvSpPr>
          <p:spPr>
            <a:xfrm>
              <a:off x="2449830" y="4743450"/>
              <a:ext cx="304800" cy="276999"/>
            </a:xfrm>
            <a:prstGeom prst="rect">
              <a:avLst/>
            </a:prstGeom>
            <a:noFill/>
          </p:spPr>
          <p:txBody>
            <a:bodyPr wrap="square" rtlCol="0">
              <a:spAutoFit/>
            </a:bodyPr>
            <a:lstStyle/>
            <a:p>
              <a:r>
                <a:rPr lang="en-US" sz="1200" b="1" dirty="0" smtClean="0">
                  <a:latin typeface="Arial" pitchFamily="34" charset="0"/>
                  <a:cs typeface="Arial" pitchFamily="34" charset="0"/>
                </a:rPr>
                <a:t>5</a:t>
              </a:r>
              <a:endParaRPr lang="ru-RU" sz="1200" b="1" dirty="0">
                <a:latin typeface="Arial" pitchFamily="34" charset="0"/>
                <a:cs typeface="Arial" pitchFamily="34" charset="0"/>
              </a:endParaRPr>
            </a:p>
          </p:txBody>
        </p:sp>
      </p:grpSp>
      <p:sp>
        <p:nvSpPr>
          <p:cNvPr id="34" name="TextBox 33"/>
          <p:cNvSpPr txBox="1"/>
          <p:nvPr/>
        </p:nvSpPr>
        <p:spPr>
          <a:xfrm>
            <a:off x="645523" y="5707658"/>
            <a:ext cx="7924800"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t>Main idea: locate instances of syntactic patterns during indexing and convert those instances into questions for a given query</a:t>
            </a:r>
            <a:endParaRPr lang="ru-RU" sz="2000" dirty="0"/>
          </a:p>
        </p:txBody>
      </p:sp>
      <p:sp>
        <p:nvSpPr>
          <p:cNvPr id="38" name="TextBox 37"/>
          <p:cNvSpPr txBox="1"/>
          <p:nvPr/>
        </p:nvSpPr>
        <p:spPr>
          <a:xfrm>
            <a:off x="8686800" y="6412468"/>
            <a:ext cx="457200" cy="369332"/>
          </a:xfrm>
          <a:prstGeom prst="rect">
            <a:avLst/>
          </a:prstGeom>
          <a:noFill/>
        </p:spPr>
        <p:txBody>
          <a:bodyPr wrap="square" rtlCol="0">
            <a:spAutoFit/>
          </a:bodyPr>
          <a:lstStyle/>
          <a:p>
            <a:r>
              <a:rPr lang="en-US" b="1" dirty="0" smtClean="0">
                <a:latin typeface="Arial" pitchFamily="34" charset="0"/>
                <a:cs typeface="Arial" pitchFamily="34" charset="0"/>
              </a:rPr>
              <a:t>7</a:t>
            </a:r>
            <a:endParaRPr lang="en-US" b="1" dirty="0">
              <a:latin typeface="Arial" pitchFamily="34" charset="0"/>
              <a:cs typeface="Arial" pitchFamily="34" charset="0"/>
            </a:endParaRPr>
          </a:p>
        </p:txBody>
      </p:sp>
      <p:sp>
        <p:nvSpPr>
          <p:cNvPr id="33" name="TextBox 32"/>
          <p:cNvSpPr txBox="1"/>
          <p:nvPr/>
        </p:nvSpPr>
        <p:spPr>
          <a:xfrm>
            <a:off x="90055" y="1989233"/>
            <a:ext cx="4572000" cy="33239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smtClean="0"/>
              <a:t>&lt;pattern id="</a:t>
            </a:r>
            <a:r>
              <a:rPr lang="en-US" sz="1400" b="1" dirty="0" smtClean="0"/>
              <a:t>1</a:t>
            </a:r>
            <a:r>
              <a:rPr lang="en-US" sz="1400" dirty="0" smtClean="0"/>
              <a:t>"&gt;</a:t>
            </a:r>
          </a:p>
          <a:p>
            <a:r>
              <a:rPr lang="en-US" sz="1400" dirty="0" smtClean="0"/>
              <a:t>  &lt;slots&gt;</a:t>
            </a:r>
          </a:p>
          <a:p>
            <a:r>
              <a:rPr lang="en-US" sz="1400" b="1" dirty="0" smtClean="0"/>
              <a:t> </a:t>
            </a:r>
            <a:r>
              <a:rPr lang="en-US" sz="1400" dirty="0" smtClean="0"/>
              <a:t>  &lt;slot id=“</a:t>
            </a:r>
            <a:r>
              <a:rPr lang="en-US" sz="1400" b="1" dirty="0" smtClean="0"/>
              <a:t>1</a:t>
            </a:r>
            <a:r>
              <a:rPr lang="en-US" sz="1400" dirty="0" smtClean="0"/>
              <a:t>" role=“</a:t>
            </a:r>
            <a:r>
              <a:rPr lang="en-US" sz="1400" b="1" dirty="0" smtClean="0"/>
              <a:t>verb</a:t>
            </a:r>
            <a:r>
              <a:rPr lang="en-US" sz="1400" dirty="0" smtClean="0"/>
              <a:t>” parent=“” </a:t>
            </a:r>
            <a:r>
              <a:rPr lang="en-US" sz="1400" dirty="0" err="1" smtClean="0"/>
              <a:t>attrs</a:t>
            </a:r>
            <a:r>
              <a:rPr lang="en-US" sz="1400" dirty="0" smtClean="0"/>
              <a:t>=“” /&gt; </a:t>
            </a:r>
          </a:p>
          <a:p>
            <a:r>
              <a:rPr lang="en-US" sz="1400" b="1" dirty="0" smtClean="0"/>
              <a:t> </a:t>
            </a:r>
            <a:r>
              <a:rPr lang="en-US" sz="1400" dirty="0" smtClean="0"/>
              <a:t>  &lt;slot id=“</a:t>
            </a:r>
            <a:r>
              <a:rPr lang="en-US" sz="1400" b="1" dirty="0" smtClean="0"/>
              <a:t>2</a:t>
            </a:r>
            <a:r>
              <a:rPr lang="en-US" sz="1400" dirty="0" smtClean="0"/>
              <a:t>" role="</a:t>
            </a:r>
            <a:r>
              <a:rPr lang="en-US" sz="1400" b="1" dirty="0" smtClean="0"/>
              <a:t>s</a:t>
            </a:r>
            <a:r>
              <a:rPr lang="en-US" sz="1400" dirty="0" smtClean="0"/>
              <a:t>" parent=“</a:t>
            </a:r>
            <a:r>
              <a:rPr lang="en-US" sz="1400" b="1" dirty="0" smtClean="0"/>
              <a:t>1</a:t>
            </a:r>
            <a:r>
              <a:rPr lang="en-US" sz="1400" dirty="0" smtClean="0"/>
              <a:t>” </a:t>
            </a:r>
            <a:r>
              <a:rPr lang="en-US" sz="1400" dirty="0" err="1" smtClean="0"/>
              <a:t>attrs</a:t>
            </a:r>
            <a:r>
              <a:rPr lang="en-US" sz="1400" dirty="0" smtClean="0"/>
              <a:t>=“</a:t>
            </a:r>
            <a:r>
              <a:rPr lang="en-US" sz="1400" b="1" dirty="0" err="1" smtClean="0"/>
              <a:t>pers</a:t>
            </a:r>
            <a:r>
              <a:rPr lang="en-US" sz="1400" dirty="0" smtClean="0"/>
              <a:t>“ /&gt; </a:t>
            </a:r>
          </a:p>
          <a:p>
            <a:r>
              <a:rPr lang="en-US" sz="1400" b="1" dirty="0" smtClean="0"/>
              <a:t> </a:t>
            </a:r>
            <a:r>
              <a:rPr lang="en-US" sz="1400" dirty="0" smtClean="0"/>
              <a:t>  &lt;slot id=“</a:t>
            </a:r>
            <a:r>
              <a:rPr lang="en-US" sz="1400" b="1" dirty="0" smtClean="0"/>
              <a:t>3</a:t>
            </a:r>
            <a:r>
              <a:rPr lang="en-US" sz="1400" dirty="0" smtClean="0"/>
              <a:t>" role=“</a:t>
            </a:r>
            <a:r>
              <a:rPr lang="en-US" sz="1400" b="1" dirty="0" err="1" smtClean="0"/>
              <a:t>pred</a:t>
            </a:r>
            <a:r>
              <a:rPr lang="en-US" sz="1400" dirty="0" smtClean="0"/>
              <a:t>" parent=“</a:t>
            </a:r>
            <a:r>
              <a:rPr lang="en-US" sz="1400" b="1" dirty="0" smtClean="0"/>
              <a:t>1</a:t>
            </a:r>
            <a:r>
              <a:rPr lang="en-US" sz="1400" dirty="0" smtClean="0"/>
              <a:t>”  </a:t>
            </a:r>
            <a:r>
              <a:rPr lang="en-US" sz="1400" dirty="0" err="1" smtClean="0"/>
              <a:t>attrs</a:t>
            </a:r>
            <a:r>
              <a:rPr lang="en-US" sz="1400" dirty="0" smtClean="0"/>
              <a:t>=“” /&gt;</a:t>
            </a:r>
          </a:p>
          <a:p>
            <a:r>
              <a:rPr lang="en-US" sz="1400" dirty="0" smtClean="0"/>
              <a:t>   &lt;slot id=“</a:t>
            </a:r>
            <a:r>
              <a:rPr lang="en-US" sz="1400" b="1" dirty="0" smtClean="0"/>
              <a:t>4</a:t>
            </a:r>
            <a:r>
              <a:rPr lang="en-US" sz="1400" dirty="0" smtClean="0"/>
              <a:t>” role=“</a:t>
            </a:r>
            <a:r>
              <a:rPr lang="en-US" sz="1400" b="1" dirty="0" smtClean="0"/>
              <a:t>mod</a:t>
            </a:r>
            <a:r>
              <a:rPr lang="en-US" sz="1400" dirty="0" smtClean="0"/>
              <a:t>” parent=“</a:t>
            </a:r>
            <a:r>
              <a:rPr lang="en-US" sz="1400" b="1" dirty="0" smtClean="0"/>
              <a:t>3</a:t>
            </a:r>
            <a:r>
              <a:rPr lang="en-US" sz="1400" dirty="0" smtClean="0"/>
              <a:t>” </a:t>
            </a:r>
            <a:r>
              <a:rPr lang="en-US" sz="1400" dirty="0" err="1" smtClean="0"/>
              <a:t>attrs</a:t>
            </a:r>
            <a:r>
              <a:rPr lang="en-US" sz="1400" dirty="0" smtClean="0"/>
              <a:t>=“”/&gt;</a:t>
            </a:r>
          </a:p>
          <a:p>
            <a:r>
              <a:rPr lang="en-US" sz="1400" dirty="0" smtClean="0"/>
              <a:t>   &lt;slot id=“</a:t>
            </a:r>
            <a:r>
              <a:rPr lang="en-US" sz="1400" b="1" dirty="0" smtClean="0"/>
              <a:t>5</a:t>
            </a:r>
            <a:r>
              <a:rPr lang="en-US" sz="1400" dirty="0" smtClean="0"/>
              <a:t>” role=“</a:t>
            </a:r>
            <a:r>
              <a:rPr lang="en-US" sz="1400" b="1" dirty="0" err="1" smtClean="0"/>
              <a:t>pc:loc</a:t>
            </a:r>
            <a:r>
              <a:rPr lang="en-US" sz="1400" dirty="0" smtClean="0"/>
              <a:t>” parent=“4” </a:t>
            </a:r>
            <a:r>
              <a:rPr lang="en-US" sz="1400" dirty="0" err="1" smtClean="0"/>
              <a:t>attrs</a:t>
            </a:r>
            <a:r>
              <a:rPr lang="en-US" sz="1400" dirty="0" smtClean="0"/>
              <a:t>=“</a:t>
            </a:r>
            <a:r>
              <a:rPr lang="en-US" sz="1400" b="1" dirty="0" smtClean="0"/>
              <a:t>loc</a:t>
            </a:r>
            <a:r>
              <a:rPr lang="en-US" sz="1400" dirty="0" smtClean="0"/>
              <a:t>”/&gt; </a:t>
            </a:r>
          </a:p>
          <a:p>
            <a:r>
              <a:rPr lang="en-US" sz="1400" b="1" dirty="0" smtClean="0"/>
              <a:t>  </a:t>
            </a:r>
            <a:r>
              <a:rPr lang="en-US" sz="1400" dirty="0" smtClean="0"/>
              <a:t>&lt;/slots&gt;</a:t>
            </a:r>
          </a:p>
          <a:p>
            <a:r>
              <a:rPr lang="en-US" sz="1400" dirty="0" smtClean="0"/>
              <a:t>  &lt;questions&gt;</a:t>
            </a:r>
          </a:p>
          <a:p>
            <a:r>
              <a:rPr lang="en-US" sz="1400" b="1" dirty="0" smtClean="0"/>
              <a:t> </a:t>
            </a:r>
            <a:r>
              <a:rPr lang="en-US" sz="1400" dirty="0" smtClean="0"/>
              <a:t>   &lt;question focus=“</a:t>
            </a:r>
            <a:r>
              <a:rPr lang="en-US" sz="1400" b="1" dirty="0" smtClean="0"/>
              <a:t>2</a:t>
            </a:r>
            <a:r>
              <a:rPr lang="en-US" sz="1400" dirty="0" smtClean="0"/>
              <a:t>" text="</a:t>
            </a:r>
            <a:r>
              <a:rPr lang="en-US" sz="1400" b="1" dirty="0" smtClean="0"/>
              <a:t>Where {1:term}</a:t>
            </a:r>
          </a:p>
          <a:p>
            <a:r>
              <a:rPr lang="en-US" sz="1400" b="1" dirty="0" smtClean="0"/>
              <a:t> 		      {2:stem} {3:term}?</a:t>
            </a:r>
            <a:r>
              <a:rPr lang="en-US" sz="1400" dirty="0" smtClean="0"/>
              <a:t>" /&gt; </a:t>
            </a:r>
          </a:p>
          <a:p>
            <a:r>
              <a:rPr lang="en-US" sz="1400" b="1" dirty="0" smtClean="0"/>
              <a:t> </a:t>
            </a:r>
            <a:r>
              <a:rPr lang="en-US" sz="1400" dirty="0" smtClean="0"/>
              <a:t>   &lt;question focus=“</a:t>
            </a:r>
            <a:r>
              <a:rPr lang="en-US" sz="1400" b="1" dirty="0" smtClean="0"/>
              <a:t>5</a:t>
            </a:r>
            <a:r>
              <a:rPr lang="en-US" sz="1400" dirty="0" smtClean="0"/>
              <a:t>" text="</a:t>
            </a:r>
            <a:r>
              <a:rPr lang="en-US" sz="1400" b="1" dirty="0" smtClean="0"/>
              <a:t>Who {1:term} 		          {3:term} {4:term} {5:stem}?</a:t>
            </a:r>
            <a:r>
              <a:rPr lang="en-US" sz="1400" dirty="0" smtClean="0"/>
              <a:t>" /&gt; </a:t>
            </a:r>
          </a:p>
          <a:p>
            <a:r>
              <a:rPr lang="en-US" sz="1400" b="1" dirty="0" smtClean="0"/>
              <a:t> </a:t>
            </a:r>
            <a:r>
              <a:rPr lang="en-US" sz="1400" dirty="0" smtClean="0"/>
              <a:t>  &lt;/questions&gt;</a:t>
            </a:r>
          </a:p>
          <a:p>
            <a:r>
              <a:rPr lang="en-US" sz="1400" b="1" dirty="0" smtClean="0"/>
              <a:t> </a:t>
            </a:r>
            <a:r>
              <a:rPr lang="en-US" sz="1400" dirty="0" smtClean="0"/>
              <a:t> &lt;/pattern&gt;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3" presetClass="exit" presetSubtype="10" fill="hold" nodeType="withEffect">
                                  <p:stCondLst>
                                    <p:cond delay="0"/>
                                  </p:stCondLst>
                                  <p:childTnLst>
                                    <p:animEffect transition="out" filter="blinds(horizontal)">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linds(horizontal)">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2143</Words>
  <Application>Microsoft Office PowerPoint</Application>
  <PresentationFormat>Экран (4:3)</PresentationFormat>
  <Paragraphs>413</Paragraphs>
  <Slides>34</Slides>
  <Notes>17</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34</vt:i4>
      </vt:variant>
    </vt:vector>
  </HeadingPairs>
  <TitlesOfParts>
    <vt:vector size="36" baseType="lpstr">
      <vt:lpstr>Городская</vt:lpstr>
      <vt:lpstr>Equation</vt:lpstr>
      <vt:lpstr>Towards Natural Question-Guided Search</vt:lpstr>
      <vt:lpstr>Motivation</vt:lpstr>
      <vt:lpstr>Motivation</vt:lpstr>
      <vt:lpstr>Motivation</vt:lpstr>
      <vt:lpstr>Benefits</vt:lpstr>
      <vt:lpstr>Question-guided search</vt:lpstr>
      <vt:lpstr>Roadmap</vt:lpstr>
      <vt:lpstr>Syntactic Parsing (Minipar)</vt:lpstr>
      <vt:lpstr>Syntactic pattern</vt:lpstr>
      <vt:lpstr>Examples of patterns</vt:lpstr>
      <vt:lpstr>Indexing</vt:lpstr>
      <vt:lpstr>Big picture</vt:lpstr>
      <vt:lpstr>Roadmap</vt:lpstr>
      <vt:lpstr>Question generation</vt:lpstr>
      <vt:lpstr>Roadmap</vt:lpstr>
      <vt:lpstr>Ranking</vt:lpstr>
      <vt:lpstr>Ranking</vt:lpstr>
      <vt:lpstr>Question generation algorithm</vt:lpstr>
      <vt:lpstr>Roadmap</vt:lpstr>
      <vt:lpstr>Feedback</vt:lpstr>
      <vt:lpstr>Sample session 1</vt:lpstr>
      <vt:lpstr>Sample session 1</vt:lpstr>
      <vt:lpstr>Sample session 2</vt:lpstr>
      <vt:lpstr>Sample session 2</vt:lpstr>
      <vt:lpstr>Sample session 2</vt:lpstr>
      <vt:lpstr>Roadmap</vt:lpstr>
      <vt:lpstr>Evaluation</vt:lpstr>
      <vt:lpstr>Evaluation</vt:lpstr>
      <vt:lpstr>Evaluation</vt:lpstr>
      <vt:lpstr>Evaluation</vt:lpstr>
      <vt:lpstr>Evaluation</vt:lpstr>
      <vt:lpstr>Concluding remarks</vt:lpstr>
      <vt:lpstr>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alex</dc:creator>
  <cp:lastModifiedBy>Alex</cp:lastModifiedBy>
  <cp:revision>330</cp:revision>
  <dcterms:created xsi:type="dcterms:W3CDTF">2010-04-19T05:33:51Z</dcterms:created>
  <dcterms:modified xsi:type="dcterms:W3CDTF">2010-04-30T16:20:39Z</dcterms:modified>
</cp:coreProperties>
</file>