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31" r:id="rId3"/>
    <p:sldId id="333" r:id="rId4"/>
    <p:sldId id="332" r:id="rId5"/>
    <p:sldId id="335" r:id="rId6"/>
    <p:sldId id="339" r:id="rId7"/>
    <p:sldId id="336" r:id="rId8"/>
    <p:sldId id="337" r:id="rId9"/>
    <p:sldId id="353" r:id="rId10"/>
    <p:sldId id="341" r:id="rId11"/>
    <p:sldId id="352" r:id="rId12"/>
    <p:sldId id="340" r:id="rId13"/>
    <p:sldId id="342" r:id="rId14"/>
    <p:sldId id="343" r:id="rId15"/>
    <p:sldId id="354" r:id="rId16"/>
    <p:sldId id="344" r:id="rId17"/>
    <p:sldId id="348" r:id="rId18"/>
    <p:sldId id="347" r:id="rId19"/>
    <p:sldId id="346" r:id="rId20"/>
    <p:sldId id="349" r:id="rId21"/>
    <p:sldId id="350" r:id="rId22"/>
    <p:sldId id="351" r:id="rId23"/>
    <p:sldId id="338" r:id="rId24"/>
    <p:sldId id="34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6490" autoAdjust="0"/>
  </p:normalViewPr>
  <p:slideViewPr>
    <p:cSldViewPr snapToObjects="1" showGuides="1">
      <p:cViewPr>
        <p:scale>
          <a:sx n="60" d="100"/>
          <a:sy n="60" d="100"/>
        </p:scale>
        <p:origin x="-1650" y="-186"/>
      </p:cViewPr>
      <p:guideLst>
        <p:guide orient="horz" pos="1440"/>
        <p:guide pos="2880"/>
      </p:guideLst>
    </p:cSldViewPr>
  </p:slideViewPr>
  <p:outlineViewPr>
    <p:cViewPr>
      <p:scale>
        <a:sx n="33" d="100"/>
        <a:sy n="33" d="100"/>
      </p:scale>
      <p:origin x="0" y="1378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E9F39-F810-BD40-BF1C-D13532F50C25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5A2BF-4CA4-A941-9092-6927A54899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A2BF-4CA4-A941-9092-6927A548994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Opinion</a:t>
            </a:r>
            <a:r>
              <a:rPr lang="en-US" baseline="0" dirty="0" smtClean="0"/>
              <a:t> analysis has been a subject of intensive research for a decade. What do we know so far?</a:t>
            </a:r>
          </a:p>
          <a:p>
            <a:r>
              <a:rPr lang="en-US" b="0" baseline="0" dirty="0" smtClean="0"/>
              <a:t>We know that reviews such as the one on the slide</a:t>
            </a:r>
            <a:endParaRPr lang="en-US" b="0" dirty="0" smtClean="0"/>
          </a:p>
          <a:p>
            <a:r>
              <a:rPr lang="en-US" sz="1200" dirty="0" smtClean="0"/>
              <a:t>Aspects (topics): terms corresponding to the aspects of a product or service that the user is discussing (there</a:t>
            </a:r>
            <a:r>
              <a:rPr lang="en-US" sz="1200" baseline="0" dirty="0" smtClean="0"/>
              <a:t> are multiple of them)</a:t>
            </a:r>
            <a:r>
              <a:rPr lang="en-US" sz="1200" dirty="0" smtClean="0"/>
              <a:t>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Sentiments about aspects: opinionated or subjective words about those aspects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DF018-0D11-4B5A-ABC4-CC8FFF2DED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important piece of information has not been taken into</a:t>
            </a:r>
            <a:r>
              <a:rPr lang="en-US" baseline="0" dirty="0" smtClean="0"/>
              <a:t>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A2BF-4CA4-A941-9092-6927A548994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A2BF-4CA4-A941-9092-6927A548994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0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Demographic information or meta-data about review authors is often provided by on-line consumer review platforms in user profiles</a:t>
            </a:r>
          </a:p>
          <a:p>
            <a:r>
              <a:rPr lang="en-US" dirty="0" smtClean="0"/>
              <a:t>In the simples case, market segments</a:t>
            </a:r>
            <a:r>
              <a:rPr lang="en-US" baseline="0" dirty="0" smtClean="0"/>
              <a:t> correspond to a set of all distinct user meta-data labels in a given collection of reviews. Arbitrary market segments can be dynamically created by combining two or more tags depending on the required resolution of topic summaries.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A2BF-4CA4-A941-9092-6927A548994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8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gives rise to a fundamental research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A2BF-4CA4-A941-9092-6927A548994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1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other words, USTM</a:t>
            </a:r>
            <a:r>
              <a:rPr lang="en-US" baseline="0" dirty="0" smtClean="0"/>
              <a:t> adds additional layer of user meta-data tags to topic-sentiment aspects to produce more fine-grained summaries.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A2BF-4CA4-A941-9092-6927A548994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4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does our research fit</a:t>
            </a:r>
            <a:r>
              <a:rPr lang="en-US" dirty="0" smtClean="0"/>
              <a:t> into the big picture of text mining</a:t>
            </a:r>
            <a:r>
              <a:rPr lang="en-US" baseline="0" dirty="0" smtClean="0"/>
              <a:t> and opinion analysis research?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A2BF-4CA4-A941-9092-6927A548994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1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5A2BF-4CA4-A941-9092-6927A548994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3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SU ppt template body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SU ppt template body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SU ppt template body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SU ppt template body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SU ppt template body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2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SU ppt template body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2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SU ppt template body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02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SU ppt template body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SU ppt template body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SU ppt template body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55582" cy="7198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2B64-A38A-A147-9CF3-20D6973E2129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CF01-EFCD-C740-A879-00A8ACE2FEF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WSU ppt template title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55582" cy="71988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2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Parametric and Non-parametric User-aware Sentiment Topic 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1910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Zaihan Yang	Alexander </a:t>
            </a:r>
            <a:r>
              <a:rPr lang="en-US" sz="2400" dirty="0" err="1" smtClean="0">
                <a:solidFill>
                  <a:srgbClr val="002060"/>
                </a:solidFill>
              </a:rPr>
              <a:t>Kotov</a:t>
            </a: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Aravind Mohan	</a:t>
            </a:r>
            <a:r>
              <a:rPr lang="en-US" sz="2400" dirty="0" err="1" smtClean="0">
                <a:solidFill>
                  <a:srgbClr val="002060"/>
                </a:solidFill>
              </a:rPr>
              <a:t>Shiyong</a:t>
            </a:r>
            <a:r>
              <a:rPr lang="en-US" sz="2400" dirty="0" smtClean="0">
                <a:solidFill>
                  <a:srgbClr val="002060"/>
                </a:solidFill>
              </a:rPr>
              <a:t> Lu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endParaRPr lang="en-US" sz="2400" dirty="0" smtClean="0">
              <a:solidFill>
                <a:srgbClr val="002060"/>
              </a:solidFill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Textual Data Analytics (TEANA) Lab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Department of Computer Science, Wayne </a:t>
            </a:r>
            <a:r>
              <a:rPr lang="en-US" sz="2400" dirty="0">
                <a:solidFill>
                  <a:srgbClr val="002060"/>
                </a:solidFill>
              </a:rPr>
              <a:t>State </a:t>
            </a:r>
            <a:r>
              <a:rPr lang="en-US" sz="2400" dirty="0" smtClean="0">
                <a:solidFill>
                  <a:srgbClr val="002060"/>
                </a:solidFill>
              </a:rPr>
              <a:t>University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7696" y="6248400"/>
            <a:ext cx="6400800" cy="381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Presented at ACM SIGIR 2015, Santiago, Chile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USTM topical structure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4722812"/>
            <a:ext cx="8534400" cy="18303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Root: user attributes (meta-data tags) </a:t>
            </a:r>
          </a:p>
          <a:p>
            <a:pPr marL="457200" lvl="1" indent="0">
              <a:buNone/>
            </a:pPr>
            <a:r>
              <a:rPr lang="en-US" sz="2400" dirty="0" smtClean="0"/>
              <a:t>Level 1: aspects</a:t>
            </a:r>
          </a:p>
          <a:p>
            <a:pPr marL="457200" lvl="1" indent="0">
              <a:buNone/>
            </a:pPr>
            <a:r>
              <a:rPr lang="en-US" sz="2400" dirty="0" smtClean="0"/>
              <a:t>Level 2: sentiment sub-topics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1"/>
            <a:ext cx="7543800" cy="35321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0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062" y="528480"/>
            <a:ext cx="3880338" cy="424731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 summarization using topic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Mei, Ling et al. Topic Sentiment Mixture: Modeling Facets and Opinions in Weblogs, WWW’07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 </a:t>
            </a:r>
            <a:r>
              <a:rPr lang="en-US" dirty="0"/>
              <a:t>and He. Joint Sentiment/Topic Model for Sentiment Analysis, </a:t>
            </a:r>
            <a:r>
              <a:rPr lang="en-US" dirty="0" smtClean="0"/>
              <a:t>CIKM’09 (</a:t>
            </a:r>
            <a:r>
              <a:rPr lang="en-US" b="1" dirty="0" smtClean="0"/>
              <a:t>JST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 and Oh. Aspect Sentiment Unification Model for On-line Review Analysis. WSDM’11 (</a:t>
            </a:r>
            <a:r>
              <a:rPr lang="en-US" b="1" dirty="0" smtClean="0"/>
              <a:t>ASUM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Kim, Zhang et al. A Hierarchical Aspect-Sentiment Unification Model for Online Reviews, AAAI’13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7154" y="2743200"/>
            <a:ext cx="3681046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Supervised topic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Blei</a:t>
            </a:r>
            <a:r>
              <a:rPr lang="en-US" dirty="0" smtClean="0"/>
              <a:t> and McAuliffe. Supervised Topic Models, NIPS’07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Ramage</a:t>
            </a:r>
            <a:r>
              <a:rPr lang="en-US" dirty="0" smtClean="0"/>
              <a:t>, Manning and </a:t>
            </a:r>
            <a:r>
              <a:rPr lang="en-US" dirty="0" err="1"/>
              <a:t>D</a:t>
            </a:r>
            <a:r>
              <a:rPr lang="en-US" dirty="0" err="1" smtClean="0"/>
              <a:t>umais</a:t>
            </a:r>
            <a:r>
              <a:rPr lang="en-US" dirty="0" smtClean="0"/>
              <a:t>. Partially Labeled Topic  Models for Interpretable Text Mining, KDD’11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981200" y="4852242"/>
            <a:ext cx="5029200" cy="1167558"/>
            <a:chOff x="2057400" y="4771122"/>
            <a:chExt cx="5029200" cy="1167558"/>
          </a:xfrm>
        </p:grpSpPr>
        <p:sp>
          <p:nvSpPr>
            <p:cNvPr id="7" name="TextBox 6"/>
            <p:cNvSpPr txBox="1"/>
            <p:nvPr/>
          </p:nvSpPr>
          <p:spPr>
            <a:xfrm>
              <a:off x="2057400" y="5569348"/>
              <a:ext cx="5029200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User-Sentiment Topic Models</a:t>
              </a:r>
              <a:endParaRPr lang="en-US" b="1" dirty="0"/>
            </a:p>
          </p:txBody>
        </p:sp>
        <p:sp>
          <p:nvSpPr>
            <p:cNvPr id="8" name="Down Arrow 7"/>
            <p:cNvSpPr/>
            <p:nvPr/>
          </p:nvSpPr>
          <p:spPr>
            <a:xfrm rot="19152148">
              <a:off x="2920598" y="4899843"/>
              <a:ext cx="837661" cy="62126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 rot="2961060">
              <a:off x="5625851" y="4879319"/>
              <a:ext cx="837661" cy="62126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8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USTM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6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USTM-FT(W):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fixed </a:t>
            </a:r>
            <a:r>
              <a:rPr lang="en-US" sz="2400" dirty="0">
                <a:solidFill>
                  <a:schemeClr val="tx2"/>
                </a:solidFill>
              </a:rPr>
              <a:t>number of topics per </a:t>
            </a:r>
            <a:r>
              <a:rPr lang="en-US" sz="2400" dirty="0" smtClean="0">
                <a:solidFill>
                  <a:schemeClr val="tx2"/>
                </a:solidFill>
              </a:rPr>
              <a:t>each user meta-data label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ach </a:t>
            </a:r>
            <a:r>
              <a:rPr lang="en-US" sz="2400" dirty="0">
                <a:solidFill>
                  <a:schemeClr val="tx2"/>
                </a:solidFill>
              </a:rPr>
              <a:t>word </a:t>
            </a:r>
            <a:r>
              <a:rPr lang="en-US" sz="2400" dirty="0" smtClean="0">
                <a:solidFill>
                  <a:schemeClr val="tx2"/>
                </a:solidFill>
              </a:rPr>
              <a:t>is associated with </a:t>
            </a:r>
            <a:r>
              <a:rPr lang="en-US" sz="2400" dirty="0">
                <a:solidFill>
                  <a:schemeClr val="tx2"/>
                </a:solidFill>
              </a:rPr>
              <a:t>a </a:t>
            </a:r>
            <a:r>
              <a:rPr lang="en-US" sz="2400" dirty="0" smtClean="0">
                <a:solidFill>
                  <a:schemeClr val="tx2"/>
                </a:solidFill>
              </a:rPr>
              <a:t>latent sentiment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800" b="1" dirty="0"/>
              <a:t>USTM-FT(S):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fixed </a:t>
            </a:r>
            <a:r>
              <a:rPr lang="en-US" sz="2400" dirty="0">
                <a:solidFill>
                  <a:schemeClr val="tx2"/>
                </a:solidFill>
              </a:rPr>
              <a:t>number of topics per </a:t>
            </a:r>
            <a:r>
              <a:rPr lang="en-US" sz="2400" dirty="0" smtClean="0">
                <a:solidFill>
                  <a:schemeClr val="tx2"/>
                </a:solidFill>
              </a:rPr>
              <a:t>each user </a:t>
            </a:r>
            <a:r>
              <a:rPr lang="en-US" sz="2400" dirty="0">
                <a:solidFill>
                  <a:schemeClr val="tx2"/>
                </a:solidFill>
              </a:rPr>
              <a:t>meta-data label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words </a:t>
            </a:r>
            <a:r>
              <a:rPr lang="en-US" sz="2400" dirty="0">
                <a:solidFill>
                  <a:schemeClr val="tx2"/>
                </a:solidFill>
              </a:rPr>
              <a:t>in one sentence share the </a:t>
            </a:r>
            <a:r>
              <a:rPr lang="en-US" sz="2400" dirty="0" smtClean="0">
                <a:solidFill>
                  <a:schemeClr val="tx2"/>
                </a:solidFill>
              </a:rPr>
              <a:t>same latent sentiment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2800" b="1" dirty="0"/>
              <a:t>USTM-DP(W</a:t>
            </a:r>
            <a:r>
              <a:rPr lang="en-US" sz="2800" b="1" dirty="0" smtClean="0"/>
              <a:t>):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different </a:t>
            </a:r>
            <a:r>
              <a:rPr lang="en-US" sz="2400" dirty="0">
                <a:solidFill>
                  <a:schemeClr val="tx2"/>
                </a:solidFill>
              </a:rPr>
              <a:t>number of </a:t>
            </a:r>
            <a:r>
              <a:rPr lang="en-US" sz="2400" dirty="0" smtClean="0">
                <a:solidFill>
                  <a:schemeClr val="tx2"/>
                </a:solidFill>
              </a:rPr>
              <a:t>topics per each </a:t>
            </a:r>
            <a:r>
              <a:rPr lang="en-US" sz="2400" dirty="0">
                <a:solidFill>
                  <a:schemeClr val="tx2"/>
                </a:solidFill>
              </a:rPr>
              <a:t>user meta-data </a:t>
            </a:r>
            <a:r>
              <a:rPr lang="en-US" sz="2400" dirty="0" smtClean="0">
                <a:solidFill>
                  <a:schemeClr val="tx2"/>
                </a:solidFill>
              </a:rPr>
              <a:t>label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800" b="1" dirty="0"/>
              <a:t>USTM-DP(S</a:t>
            </a:r>
            <a:r>
              <a:rPr lang="en-US" sz="2800" b="1" dirty="0" smtClean="0"/>
              <a:t>)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400" dirty="0" smtClean="0">
                <a:solidFill>
                  <a:schemeClr val="tx2"/>
                </a:solidFill>
              </a:rPr>
              <a:t>ach </a:t>
            </a:r>
            <a:r>
              <a:rPr lang="en-US" sz="2400" dirty="0">
                <a:solidFill>
                  <a:schemeClr val="tx2"/>
                </a:solidFill>
              </a:rPr>
              <a:t>tag with different number of </a:t>
            </a:r>
            <a:r>
              <a:rPr lang="en-US" sz="2400" dirty="0" smtClean="0">
                <a:solidFill>
                  <a:schemeClr val="tx2"/>
                </a:solidFill>
              </a:rPr>
              <a:t>topics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152400"/>
            <a:ext cx="8229600" cy="1143000"/>
          </a:xfrm>
        </p:spPr>
        <p:txBody>
          <a:bodyPr/>
          <a:lstStyle/>
          <a:p>
            <a:r>
              <a:rPr lang="en-US" dirty="0" smtClean="0"/>
              <a:t>USTM-FT(W)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85800" y="1346217"/>
            <a:ext cx="7808415" cy="4529952"/>
            <a:chOff x="1935204" y="999241"/>
            <a:chExt cx="7104181" cy="4121399"/>
          </a:xfrm>
        </p:grpSpPr>
        <p:sp>
          <p:nvSpPr>
            <p:cNvPr id="5" name="Rectangle 4"/>
            <p:cNvSpPr/>
            <p:nvPr/>
          </p:nvSpPr>
          <p:spPr>
            <a:xfrm>
              <a:off x="2790334" y="999241"/>
              <a:ext cx="4817097" cy="4121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32256" y="1338607"/>
              <a:ext cx="2450969" cy="3459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40823" y="1589418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940823" y="2703396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z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940823" y="4066604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277584" y="2703396"/>
              <a:ext cx="516118" cy="502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35204" y="1601653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γ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2567" y="2502450"/>
              <a:ext cx="995431" cy="9071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425346" y="2703396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Θ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56480" y="4066604"/>
              <a:ext cx="516118" cy="502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Λ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84314" y="4066604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ψ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425346" y="1601653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ξ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935204" y="2703395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α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935204" y="4060286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η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18393" y="2464459"/>
              <a:ext cx="1088100" cy="10045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083444" y="2703396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Φ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08585" y="1164341"/>
              <a:ext cx="1056916" cy="10045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092179" y="1427852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β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41471" y="4580589"/>
              <a:ext cx="537210" cy="4734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24336" y="4504014"/>
              <a:ext cx="979764" cy="3313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       Ndw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10758" y="3104632"/>
              <a:ext cx="577118" cy="348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Ndt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82704" y="3165320"/>
              <a:ext cx="1056681" cy="348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 </a:t>
              </a:r>
              <a:r>
                <a:rPr lang="en-US" dirty="0" smtClean="0">
                  <a:solidFill>
                    <a:schemeClr val="tx1"/>
                  </a:solidFill>
                  <a:latin typeface="Calibri"/>
                </a:rPr>
                <a:t>x </a:t>
              </a:r>
              <a:r>
                <a:rPr lang="en-US" dirty="0" smtClean="0">
                  <a:solidFill>
                    <a:schemeClr val="tx1"/>
                  </a:solidFill>
                </a:rPr>
                <a:t>K x 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61037" y="1829347"/>
              <a:ext cx="492299" cy="348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941464" y="1840878"/>
              <a:ext cx="999359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6"/>
            </p:cNvCxnSpPr>
            <p:nvPr/>
          </p:nvCxnSpPr>
          <p:spPr>
            <a:xfrm>
              <a:off x="2451322" y="1853113"/>
              <a:ext cx="73406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6"/>
              <a:endCxn id="12" idx="1"/>
            </p:cNvCxnSpPr>
            <p:nvPr/>
          </p:nvCxnSpPr>
          <p:spPr>
            <a:xfrm>
              <a:off x="2451322" y="2954855"/>
              <a:ext cx="731245" cy="118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7" idx="5"/>
              <a:endCxn id="15" idx="1"/>
            </p:cNvCxnSpPr>
            <p:nvPr/>
          </p:nvCxnSpPr>
          <p:spPr>
            <a:xfrm>
              <a:off x="2375738" y="3132664"/>
              <a:ext cx="1584160" cy="100759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6"/>
              <a:endCxn id="14" idx="2"/>
            </p:cNvCxnSpPr>
            <p:nvPr/>
          </p:nvCxnSpPr>
          <p:spPr>
            <a:xfrm>
              <a:off x="2451322" y="4311746"/>
              <a:ext cx="505158" cy="631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4" idx="6"/>
              <a:endCxn id="15" idx="2"/>
            </p:cNvCxnSpPr>
            <p:nvPr/>
          </p:nvCxnSpPr>
          <p:spPr>
            <a:xfrm>
              <a:off x="3472598" y="4318064"/>
              <a:ext cx="41171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400432" y="4318064"/>
              <a:ext cx="5403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959898" y="2954855"/>
              <a:ext cx="98092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0"/>
              <a:endCxn id="8" idx="4"/>
            </p:cNvCxnSpPr>
            <p:nvPr/>
          </p:nvCxnSpPr>
          <p:spPr>
            <a:xfrm flipV="1">
              <a:off x="5198882" y="3206316"/>
              <a:ext cx="0" cy="8602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</p:cNvCxnSpPr>
            <p:nvPr/>
          </p:nvCxnSpPr>
          <p:spPr>
            <a:xfrm flipV="1">
              <a:off x="5198882" y="2104573"/>
              <a:ext cx="0" cy="59882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7" idx="5"/>
              <a:endCxn id="10" idx="1"/>
            </p:cNvCxnSpPr>
            <p:nvPr/>
          </p:nvCxnSpPr>
          <p:spPr>
            <a:xfrm>
              <a:off x="5381357" y="2018687"/>
              <a:ext cx="971811" cy="75836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0" idx="2"/>
            </p:cNvCxnSpPr>
            <p:nvPr/>
          </p:nvCxnSpPr>
          <p:spPr>
            <a:xfrm>
              <a:off x="5456941" y="2954855"/>
              <a:ext cx="820643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2" idx="4"/>
              <a:endCxn id="20" idx="0"/>
            </p:cNvCxnSpPr>
            <p:nvPr/>
          </p:nvCxnSpPr>
          <p:spPr>
            <a:xfrm flipH="1">
              <a:off x="8341503" y="1930772"/>
              <a:ext cx="0" cy="7726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0" idx="2"/>
            </p:cNvCxnSpPr>
            <p:nvPr/>
          </p:nvCxnSpPr>
          <p:spPr>
            <a:xfrm flipH="1" flipV="1">
              <a:off x="6809481" y="2954855"/>
              <a:ext cx="1273963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180592" y="1431725"/>
              <a:ext cx="995431" cy="9071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37755" y="2044877"/>
              <a:ext cx="1049586" cy="348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Ndt</a:t>
              </a:r>
              <a:r>
                <a:rPr lang="en-US" dirty="0" smtClean="0">
                  <a:solidFill>
                    <a:schemeClr val="tx1"/>
                  </a:solidFill>
                </a:rPr>
                <a:t> x 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20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64" y="228600"/>
            <a:ext cx="8229600" cy="1143000"/>
          </a:xfrm>
        </p:spPr>
        <p:txBody>
          <a:bodyPr/>
          <a:lstStyle/>
          <a:p>
            <a:r>
              <a:rPr lang="en-US" dirty="0" smtClean="0"/>
              <a:t>USTM-FT(S)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1398350"/>
            <a:ext cx="7262020" cy="4545250"/>
            <a:chOff x="1789709" y="855022"/>
            <a:chExt cx="7971535" cy="5067498"/>
          </a:xfrm>
        </p:grpSpPr>
        <p:sp>
          <p:nvSpPr>
            <p:cNvPr id="6" name="Rectangle 5"/>
            <p:cNvSpPr/>
            <p:nvPr/>
          </p:nvSpPr>
          <p:spPr>
            <a:xfrm>
              <a:off x="9210155" y="2405050"/>
              <a:ext cx="497321" cy="422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4105" y="855022"/>
              <a:ext cx="5613021" cy="504374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01465" y="1056902"/>
              <a:ext cx="3646170" cy="44189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70740" y="2104010"/>
              <a:ext cx="2514005" cy="29489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8785" y="2143342"/>
              <a:ext cx="1028850" cy="9487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08785" y="3224149"/>
              <a:ext cx="1028850" cy="8840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95949" y="4340003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89711" y="1286765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γ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995949" y="3397028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z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996074" y="1303910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996073" y="3402267"/>
              <a:ext cx="508635" cy="502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w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815110" y="2372615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δ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789710" y="3414711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α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95950" y="2372615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789709" y="4336606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η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815552" y="4340003"/>
              <a:ext cx="508635" cy="502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Λ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61984" y="3144140"/>
              <a:ext cx="1092680" cy="10401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67096" y="1749249"/>
              <a:ext cx="1074868" cy="10401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267410" y="1292035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ξ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265610" y="2372615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ϑ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267037" y="3402267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Θ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8832111" y="3402267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φ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8819410" y="2034573"/>
              <a:ext cx="508635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 smtClean="0">
                  <a:solidFill>
                    <a:schemeClr val="tx1"/>
                  </a:solidFill>
                </a:rPr>
                <a:t>β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14830" y="5499610"/>
              <a:ext cx="777240" cy="422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96125" y="5115815"/>
              <a:ext cx="777240" cy="422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ds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38950" y="4661473"/>
              <a:ext cx="777240" cy="422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dw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50187" y="3767907"/>
              <a:ext cx="546823" cy="422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dt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06815" y="3823333"/>
              <a:ext cx="1154429" cy="4229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T x K x S</a:t>
              </a:r>
            </a:p>
          </p:txBody>
        </p:sp>
        <p:cxnSp>
          <p:nvCxnSpPr>
            <p:cNvPr id="34" name="Straight Arrow Connector 33"/>
            <p:cNvCxnSpPr>
              <a:stCxn id="13" idx="6"/>
              <a:endCxn id="24" idx="2"/>
            </p:cNvCxnSpPr>
            <p:nvPr/>
          </p:nvCxnSpPr>
          <p:spPr>
            <a:xfrm>
              <a:off x="2298346" y="1538225"/>
              <a:ext cx="969064" cy="5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6"/>
              <a:endCxn id="15" idx="2"/>
            </p:cNvCxnSpPr>
            <p:nvPr/>
          </p:nvCxnSpPr>
          <p:spPr>
            <a:xfrm>
              <a:off x="3776045" y="1543495"/>
              <a:ext cx="3220029" cy="118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5" idx="4"/>
              <a:endCxn id="16" idx="0"/>
            </p:cNvCxnSpPr>
            <p:nvPr/>
          </p:nvCxnSpPr>
          <p:spPr>
            <a:xfrm flipH="1">
              <a:off x="7250391" y="1806830"/>
              <a:ext cx="1" cy="15954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6"/>
              <a:endCxn id="25" idx="2"/>
            </p:cNvCxnSpPr>
            <p:nvPr/>
          </p:nvCxnSpPr>
          <p:spPr>
            <a:xfrm>
              <a:off x="2323745" y="2624075"/>
              <a:ext cx="941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6"/>
              <a:endCxn id="19" idx="2"/>
            </p:cNvCxnSpPr>
            <p:nvPr/>
          </p:nvCxnSpPr>
          <p:spPr>
            <a:xfrm>
              <a:off x="3774245" y="2624075"/>
              <a:ext cx="22217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9" idx="5"/>
              <a:endCxn id="16" idx="1"/>
            </p:cNvCxnSpPr>
            <p:nvPr/>
          </p:nvCxnSpPr>
          <p:spPr>
            <a:xfrm>
              <a:off x="6430097" y="2801884"/>
              <a:ext cx="640464" cy="674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4" idx="6"/>
              <a:endCxn id="16" idx="2"/>
            </p:cNvCxnSpPr>
            <p:nvPr/>
          </p:nvCxnSpPr>
          <p:spPr>
            <a:xfrm>
              <a:off x="6504584" y="3648488"/>
              <a:ext cx="491489" cy="5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6" idx="6"/>
              <a:endCxn id="14" idx="2"/>
            </p:cNvCxnSpPr>
            <p:nvPr/>
          </p:nvCxnSpPr>
          <p:spPr>
            <a:xfrm flipV="1">
              <a:off x="3775672" y="3648488"/>
              <a:ext cx="2220277" cy="5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8" idx="6"/>
              <a:endCxn id="26" idx="2"/>
            </p:cNvCxnSpPr>
            <p:nvPr/>
          </p:nvCxnSpPr>
          <p:spPr>
            <a:xfrm flipV="1">
              <a:off x="2298345" y="3653727"/>
              <a:ext cx="968692" cy="124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0" idx="6"/>
              <a:endCxn id="21" idx="2"/>
            </p:cNvCxnSpPr>
            <p:nvPr/>
          </p:nvCxnSpPr>
          <p:spPr>
            <a:xfrm>
              <a:off x="2298344" y="4588066"/>
              <a:ext cx="517208" cy="33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1" idx="6"/>
            </p:cNvCxnSpPr>
            <p:nvPr/>
          </p:nvCxnSpPr>
          <p:spPr>
            <a:xfrm>
              <a:off x="3324187" y="4591463"/>
              <a:ext cx="3400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2" idx="2"/>
            </p:cNvCxnSpPr>
            <p:nvPr/>
          </p:nvCxnSpPr>
          <p:spPr>
            <a:xfrm>
              <a:off x="4172863" y="4591463"/>
              <a:ext cx="182308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7" idx="2"/>
              <a:endCxn id="16" idx="6"/>
            </p:cNvCxnSpPr>
            <p:nvPr/>
          </p:nvCxnSpPr>
          <p:spPr>
            <a:xfrm flipH="1">
              <a:off x="7504708" y="3653727"/>
              <a:ext cx="13274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8" idx="4"/>
              <a:endCxn id="27" idx="0"/>
            </p:cNvCxnSpPr>
            <p:nvPr/>
          </p:nvCxnSpPr>
          <p:spPr>
            <a:xfrm>
              <a:off x="9073728" y="2537493"/>
              <a:ext cx="12701" cy="86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4" idx="0"/>
              <a:endCxn id="19" idx="4"/>
            </p:cNvCxnSpPr>
            <p:nvPr/>
          </p:nvCxnSpPr>
          <p:spPr>
            <a:xfrm flipV="1">
              <a:off x="6250267" y="2875535"/>
              <a:ext cx="1" cy="5214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2" idx="0"/>
              <a:endCxn id="14" idx="4"/>
            </p:cNvCxnSpPr>
            <p:nvPr/>
          </p:nvCxnSpPr>
          <p:spPr>
            <a:xfrm flipV="1">
              <a:off x="6250267" y="3899948"/>
              <a:ext cx="0" cy="440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8" idx="5"/>
              <a:endCxn id="51" idx="1"/>
            </p:cNvCxnSpPr>
            <p:nvPr/>
          </p:nvCxnSpPr>
          <p:spPr>
            <a:xfrm>
              <a:off x="2223857" y="3843980"/>
              <a:ext cx="1510416" cy="5812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658689" y="4351604"/>
              <a:ext cx="516118" cy="5029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000" dirty="0" smtClean="0">
                  <a:solidFill>
                    <a:schemeClr val="tx1"/>
                  </a:solidFill>
                </a:rPr>
                <a:t>ψ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76046" y="2801834"/>
              <a:ext cx="862529" cy="348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Ndt</a:t>
              </a:r>
              <a:r>
                <a:rPr lang="en-US" sz="1400" dirty="0" smtClean="0">
                  <a:solidFill>
                    <a:schemeClr val="tx1"/>
                  </a:solidFill>
                </a:rPr>
                <a:t> x K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1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53975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USTM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68" y="1371600"/>
            <a:ext cx="85344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/>
              <a:t>Datasets:</a:t>
            </a:r>
          </a:p>
          <a:p>
            <a:pPr lvl="1"/>
            <a:r>
              <a:rPr lang="en-US" sz="3100" b="1" dirty="0" smtClean="0">
                <a:solidFill>
                  <a:schemeClr val="tx2"/>
                </a:solidFill>
              </a:rPr>
              <a:t>Auto:</a:t>
            </a:r>
            <a:r>
              <a:rPr lang="en-US" sz="3100" dirty="0" smtClean="0">
                <a:solidFill>
                  <a:schemeClr val="tx2"/>
                </a:solidFill>
              </a:rPr>
              <a:t> crawl of automotive reviews from  FordForum.com</a:t>
            </a:r>
          </a:p>
          <a:p>
            <a:pPr lvl="1"/>
            <a:r>
              <a:rPr lang="en-US" sz="3100" b="1" dirty="0" smtClean="0">
                <a:solidFill>
                  <a:schemeClr val="tx2"/>
                </a:solidFill>
              </a:rPr>
              <a:t>Hotel:</a:t>
            </a:r>
            <a:r>
              <a:rPr lang="en-US" sz="3100" dirty="0" smtClean="0">
                <a:solidFill>
                  <a:schemeClr val="tx2"/>
                </a:solidFill>
              </a:rPr>
              <a:t> crawl of hotel reviews from TripAdvisor.com 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r>
              <a:rPr lang="en-US" sz="3300" b="1" dirty="0" smtClean="0"/>
              <a:t>Sentiment lexicons:</a:t>
            </a:r>
          </a:p>
          <a:p>
            <a:pPr lvl="1"/>
            <a:r>
              <a:rPr lang="en-US" sz="3100" b="1" dirty="0" err="1" smtClean="0">
                <a:solidFill>
                  <a:schemeClr val="tx2"/>
                </a:solidFill>
              </a:rPr>
              <a:t>PARADIGMhasm</a:t>
            </a:r>
            <a:r>
              <a:rPr lang="en-US" sz="3100" b="1" dirty="0" smtClean="0">
                <a:solidFill>
                  <a:schemeClr val="tx2"/>
                </a:solidFill>
              </a:rPr>
              <a:t>:</a:t>
            </a:r>
            <a:r>
              <a:rPr lang="en-US" sz="3100" dirty="0" smtClean="0">
                <a:solidFill>
                  <a:schemeClr val="tx2"/>
                </a:solidFill>
              </a:rPr>
              <a:t> Kim, Zhang et al. A Hierarchical Aspect-Sentiment Model for Online Reviews, AAAI’13 </a:t>
            </a:r>
          </a:p>
          <a:p>
            <a:pPr lvl="1"/>
            <a:r>
              <a:rPr lang="en-US" sz="3100" b="1" dirty="0" smtClean="0">
                <a:solidFill>
                  <a:schemeClr val="tx2"/>
                </a:solidFill>
              </a:rPr>
              <a:t>MPQA:</a:t>
            </a:r>
            <a:r>
              <a:rPr lang="en-US" sz="3100" dirty="0" smtClean="0">
                <a:solidFill>
                  <a:schemeClr val="tx2"/>
                </a:solidFill>
              </a:rPr>
              <a:t> </a:t>
            </a:r>
            <a:r>
              <a:rPr lang="en-US" sz="3100" dirty="0" err="1" smtClean="0">
                <a:solidFill>
                  <a:schemeClr val="tx2"/>
                </a:solidFill>
              </a:rPr>
              <a:t>Turney</a:t>
            </a:r>
            <a:r>
              <a:rPr lang="en-US" sz="3100" dirty="0" smtClean="0">
                <a:solidFill>
                  <a:schemeClr val="tx2"/>
                </a:solidFill>
              </a:rPr>
              <a:t> and </a:t>
            </a:r>
            <a:r>
              <a:rPr lang="en-US" sz="3100" dirty="0" err="1" smtClean="0">
                <a:solidFill>
                  <a:schemeClr val="tx2"/>
                </a:solidFill>
              </a:rPr>
              <a:t>Litman</a:t>
            </a:r>
            <a:r>
              <a:rPr lang="en-US" sz="3100" dirty="0" smtClean="0">
                <a:solidFill>
                  <a:schemeClr val="tx2"/>
                </a:solidFill>
              </a:rPr>
              <a:t>. Measuring Praise and Criticism: Inference of Semantic Orientation from Association, TOIS’03</a:t>
            </a:r>
            <a:endParaRPr lang="en-US" sz="3100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778701"/>
              </p:ext>
            </p:extLst>
          </p:nvPr>
        </p:nvGraphicFramePr>
        <p:xfrm>
          <a:off x="1143000" y="2702170"/>
          <a:ext cx="70104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Dataset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#reviews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#tags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voc. size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# tokens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avg. </a:t>
                      </a:r>
                      <a:r>
                        <a:rPr lang="en-US" sz="2000" b="1" dirty="0" err="1" smtClean="0"/>
                        <a:t>len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Auto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11,254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4,952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326,225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32.19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Hotel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7,266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6,430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441,489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60.75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Examples of topics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78420"/>
              </p:ext>
            </p:extLst>
          </p:nvPr>
        </p:nvGraphicFramePr>
        <p:xfrm>
          <a:off x="685800" y="3657600"/>
          <a:ext cx="7696200" cy="2369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6705600"/>
              </a:tblGrid>
              <a:tr h="3165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female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9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</a:t>
                      </a:r>
                    </a:p>
                    <a:p>
                      <a:pPr algn="ctr"/>
                      <a:r>
                        <a:rPr lang="en-US" sz="1600" dirty="0" smtClean="0"/>
                        <a:t>POS</a:t>
                      </a:r>
                    </a:p>
                    <a:p>
                      <a:pPr algn="ctr"/>
                      <a:r>
                        <a:rPr lang="en-US" sz="1600" dirty="0" smtClean="0"/>
                        <a:t>NEG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ford</a:t>
                      </a:r>
                      <a:r>
                        <a:rPr lang="en-US" sz="1600" baseline="0" dirty="0" smtClean="0"/>
                        <a:t> bronco,</a:t>
                      </a:r>
                      <a:r>
                        <a:rPr lang="en-US" sz="1600" dirty="0" smtClean="0"/>
                        <a:t> make</a:t>
                      </a:r>
                      <a:r>
                        <a:rPr lang="en-US" sz="1600" baseline="0" dirty="0" smtClean="0"/>
                        <a:t> sure,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lincoln</a:t>
                      </a:r>
                      <a:r>
                        <a:rPr lang="en-US" sz="1600" baseline="0" dirty="0" smtClean="0"/>
                        <a:t> ls,  back seat, air control, fuse box, power loss</a:t>
                      </a:r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car club,  seat belt, heard good, good deal, wheel base, local ford, </a:t>
                      </a:r>
                      <a:r>
                        <a:rPr lang="en-US" sz="1600" baseline="0" dirty="0" smtClean="0"/>
                        <a:t>heard good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Isn’t bad, bad </a:t>
                      </a:r>
                      <a:r>
                        <a:rPr lang="en-US" sz="1600" baseline="0" dirty="0" smtClean="0"/>
                        <a:t>wire, bad wheel, gone bad, go wrong, find bad, negative battery</a:t>
                      </a:r>
                      <a:endParaRPr lang="en-US" sz="1600" dirty="0"/>
                    </a:p>
                  </a:txBody>
                  <a:tcPr/>
                </a:tc>
              </a:tr>
              <a:tr h="3165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male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9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</a:t>
                      </a:r>
                    </a:p>
                    <a:p>
                      <a:pPr algn="ctr"/>
                      <a:r>
                        <a:rPr lang="en-US" sz="1600" dirty="0" smtClean="0"/>
                        <a:t>POS</a:t>
                      </a:r>
                    </a:p>
                    <a:p>
                      <a:pPr algn="ctr"/>
                      <a:r>
                        <a:rPr lang="en-US" sz="1600" dirty="0" smtClean="0"/>
                        <a:t>NEG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throttle</a:t>
                      </a:r>
                      <a:r>
                        <a:rPr lang="en-US" sz="1600" baseline="0" dirty="0" smtClean="0"/>
                        <a:t> body, position sensor, ignition parts, power steering, fuel system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dash</a:t>
                      </a:r>
                      <a:r>
                        <a:rPr lang="en-US" sz="1600" baseline="0" dirty="0" smtClean="0"/>
                        <a:t> light, nice car, back seat, right side, high end,  drive truck, engine lights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bad</a:t>
                      </a:r>
                      <a:r>
                        <a:rPr lang="en-US" sz="1600" baseline="0" dirty="0" smtClean="0"/>
                        <a:t> wheel, </a:t>
                      </a:r>
                      <a:r>
                        <a:rPr lang="en-US" sz="1600" dirty="0" smtClean="0"/>
                        <a:t> ford thunderbird, started acting, bad wheel,  bad wire, engine runs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93615" y="3640015"/>
            <a:ext cx="1879600" cy="36576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1" dirty="0" smtClean="0"/>
              <a:t>Dover, Ohio</a:t>
            </a:r>
            <a:endParaRPr lang="en-US" b="1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5800" y="4818185"/>
            <a:ext cx="1879600" cy="36576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1" dirty="0" smtClean="0"/>
              <a:t>Dover, Ohio</a:t>
            </a:r>
            <a:endParaRPr lang="en-US" b="1" dirty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562600" y="4226143"/>
            <a:ext cx="2151062" cy="3905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nterior </a:t>
            </a:r>
            <a:r>
              <a:rPr lang="en-US" b="1" dirty="0"/>
              <a:t>design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953000" y="5386496"/>
            <a:ext cx="3319463" cy="3889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 dirty="0" smtClean="0"/>
              <a:t>functional </a:t>
            </a:r>
            <a:r>
              <a:rPr lang="en-US" b="1" dirty="0"/>
              <a:t>components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02014"/>
              </p:ext>
            </p:extLst>
          </p:nvPr>
        </p:nvGraphicFramePr>
        <p:xfrm>
          <a:off x="685800" y="1188720"/>
          <a:ext cx="76962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67056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</a:t>
                      </a:r>
                    </a:p>
                    <a:p>
                      <a:pPr algn="ctr"/>
                      <a:r>
                        <a:rPr lang="en-US" sz="1600" dirty="0" smtClean="0"/>
                        <a:t>POS</a:t>
                      </a:r>
                    </a:p>
                    <a:p>
                      <a:pPr algn="ctr"/>
                      <a:r>
                        <a:rPr lang="en-US" sz="1600" dirty="0" smtClean="0"/>
                        <a:t>NEG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breakfast</a:t>
                      </a:r>
                      <a:r>
                        <a:rPr lang="en-US" sz="1600" baseline="0" dirty="0" smtClean="0"/>
                        <a:t>  times  </a:t>
                      </a:r>
                      <a:r>
                        <a:rPr lang="en-US" sz="1600" baseline="0" dirty="0" smtClean="0"/>
                        <a:t>subway  </a:t>
                      </a:r>
                      <a:r>
                        <a:rPr lang="en-US" sz="1600" baseline="0" dirty="0" smtClean="0"/>
                        <a:t>square  place  street  tip  close  tips  quiet</a:t>
                      </a:r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new  tips  </a:t>
                      </a:r>
                      <a:r>
                        <a:rPr lang="en-US" sz="1600" baseline="0" dirty="0" smtClean="0"/>
                        <a:t>comfortable  </a:t>
                      </a:r>
                      <a:r>
                        <a:rPr lang="en-US" sz="1600" baseline="0" dirty="0" err="1" smtClean="0"/>
                        <a:t>york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smtClean="0"/>
                        <a:t>floor  desk  excellent  amazing  square  suite </a:t>
                      </a:r>
                    </a:p>
                    <a:p>
                      <a:r>
                        <a:rPr lang="en-US" sz="1600" baseline="0" dirty="0" smtClean="0"/>
                        <a:t>service  hotels  lobby  walk  time  little  </a:t>
                      </a:r>
                      <a:r>
                        <a:rPr lang="en-US" sz="1600" baseline="0" dirty="0" smtClean="0"/>
                        <a:t>terrible  </a:t>
                      </a:r>
                      <a:r>
                        <a:rPr lang="en-US" sz="1600" baseline="0" dirty="0" smtClean="0"/>
                        <a:t>bathroom  breakfast  place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18-24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</a:t>
                      </a:r>
                    </a:p>
                    <a:p>
                      <a:pPr algn="ctr"/>
                      <a:r>
                        <a:rPr lang="en-US" sz="1600" dirty="0" smtClean="0"/>
                        <a:t>POS</a:t>
                      </a:r>
                    </a:p>
                    <a:p>
                      <a:pPr algn="ctr"/>
                      <a:r>
                        <a:rPr lang="en-US" sz="1600" dirty="0" smtClean="0"/>
                        <a:t>NEG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 night  nice  lobby  </a:t>
                      </a:r>
                      <a:r>
                        <a:rPr lang="en-US" sz="1600" baseline="0" dirty="0" smtClean="0"/>
                        <a:t>central  city  floor  free  price  </a:t>
                      </a:r>
                      <a:r>
                        <a:rPr lang="en-US" sz="1600" baseline="0" dirty="0" smtClean="0"/>
                        <a:t>time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err="1" smtClean="0"/>
                        <a:t>york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 times  </a:t>
                      </a:r>
                      <a:r>
                        <a:rPr lang="en-US" sz="1600" baseline="0" dirty="0" smtClean="0"/>
                        <a:t>square  check  night  time  friendly  lovely  fantastic  minutes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bed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floor </a:t>
                      </a:r>
                      <a:r>
                        <a:rPr lang="en-US" sz="1600" baseline="0" dirty="0" smtClean="0"/>
                        <a:t> service  </a:t>
                      </a:r>
                      <a:r>
                        <a:rPr lang="en-US" sz="1600" baseline="0" dirty="0" smtClean="0"/>
                        <a:t>bathroom </a:t>
                      </a:r>
                      <a:r>
                        <a:rPr lang="en-US" sz="1600" baseline="0" dirty="0" smtClean="0"/>
                        <a:t> breakfast   trip   disappointing  </a:t>
                      </a:r>
                      <a:r>
                        <a:rPr lang="en-US" sz="1600" baseline="0" dirty="0" smtClean="0"/>
                        <a:t>problem night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436393" y="1752600"/>
            <a:ext cx="830263" cy="3889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b="1" dirty="0" smtClean="0"/>
              <a:t>tip</a:t>
            </a:r>
            <a:endParaRPr lang="en-US" b="1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233988" y="2898230"/>
            <a:ext cx="1235075" cy="3895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b="1" dirty="0" smtClean="0"/>
              <a:t>nightlife</a:t>
            </a:r>
            <a:endParaRPr lang="en-US" b="1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781800" y="1752600"/>
            <a:ext cx="1235075" cy="3889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b="1" dirty="0" smtClean="0"/>
              <a:t>quiet</a:t>
            </a:r>
            <a:endParaRPr lang="en-US" b="1" dirty="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42125" y="2895600"/>
            <a:ext cx="1235075" cy="3895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b="1" dirty="0" smtClean="0"/>
              <a:t>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993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85" y="0"/>
            <a:ext cx="8229600" cy="1143000"/>
          </a:xfrm>
        </p:spPr>
        <p:txBody>
          <a:bodyPr/>
          <a:lstStyle/>
          <a:p>
            <a:r>
              <a:rPr lang="en-US" dirty="0" smtClean="0"/>
              <a:t>Examples of topics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21147"/>
              </p:ext>
            </p:extLst>
          </p:nvPr>
        </p:nvGraphicFramePr>
        <p:xfrm>
          <a:off x="685800" y="1114098"/>
          <a:ext cx="7696200" cy="2369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6705600"/>
              </a:tblGrid>
              <a:tr h="3165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female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9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</a:t>
                      </a:r>
                    </a:p>
                    <a:p>
                      <a:pPr algn="ctr"/>
                      <a:r>
                        <a:rPr lang="en-US" sz="1600" dirty="0" smtClean="0"/>
                        <a:t>POS</a:t>
                      </a:r>
                    </a:p>
                    <a:p>
                      <a:pPr algn="ctr"/>
                      <a:r>
                        <a:rPr lang="en-US" sz="1600" dirty="0" smtClean="0"/>
                        <a:t>NEG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conditioner </a:t>
                      </a:r>
                      <a:r>
                        <a:rPr lang="en-US" sz="1600" dirty="0" smtClean="0"/>
                        <a:t> heat  heater  explorer  turn  car  truck  air  help  engine  amp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hot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 good  conditioner  vents  </a:t>
                      </a:r>
                      <a:r>
                        <a:rPr lang="en-US" sz="1600" baseline="0" dirty="0" smtClean="0"/>
                        <a:t>heater </a:t>
                      </a:r>
                      <a:r>
                        <a:rPr lang="en-US" sz="1600" baseline="0" dirty="0" smtClean="0"/>
                        <a:t> dash  air  </a:t>
                      </a:r>
                      <a:r>
                        <a:rPr lang="en-US" sz="1600" baseline="0" dirty="0" smtClean="0"/>
                        <a:t>correct </a:t>
                      </a:r>
                      <a:r>
                        <a:rPr lang="en-US" sz="1600" baseline="0" dirty="0" smtClean="0"/>
                        <a:t> small  blow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amp </a:t>
                      </a:r>
                      <a:r>
                        <a:rPr lang="en-US" sz="1600" baseline="0" dirty="0" smtClean="0"/>
                        <a:t> left  turn  signal  bed  explorer  suggestion  bulbs  negative</a:t>
                      </a:r>
                      <a:endParaRPr lang="en-US" sz="1600" dirty="0"/>
                    </a:p>
                  </a:txBody>
                  <a:tcPr/>
                </a:tc>
              </a:tr>
              <a:tr h="3165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male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93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</a:t>
                      </a:r>
                    </a:p>
                    <a:p>
                      <a:pPr algn="ctr"/>
                      <a:r>
                        <a:rPr lang="en-US" sz="1600" dirty="0" smtClean="0"/>
                        <a:t>POS</a:t>
                      </a:r>
                    </a:p>
                    <a:p>
                      <a:pPr algn="ctr"/>
                      <a:r>
                        <a:rPr lang="en-US" sz="1600" dirty="0" smtClean="0"/>
                        <a:t>NEG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defrost </a:t>
                      </a:r>
                      <a:r>
                        <a:rPr lang="en-US" sz="1600" dirty="0" smtClean="0"/>
                        <a:t> heater  hot  vents  time  trying  works  fix  fine  </a:t>
                      </a:r>
                      <a:r>
                        <a:rPr lang="en-US" sz="1600" dirty="0" smtClean="0"/>
                        <a:t>waste</a:t>
                      </a:r>
                    </a:p>
                    <a:p>
                      <a:r>
                        <a:rPr lang="en-US" sz="1600" dirty="0" smtClean="0"/>
                        <a:t>battery </a:t>
                      </a:r>
                      <a:r>
                        <a:rPr lang="en-US" sz="1600" dirty="0" smtClean="0"/>
                        <a:t> water  engine  flow  check  truck  mods  </a:t>
                      </a:r>
                      <a:r>
                        <a:rPr lang="en-US" sz="1600" dirty="0" smtClean="0"/>
                        <a:t>thermostat 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deg</a:t>
                      </a:r>
                      <a:r>
                        <a:rPr lang="en-US" sz="1600" dirty="0" smtClean="0"/>
                        <a:t>  </a:t>
                      </a:r>
                      <a:r>
                        <a:rPr lang="en-US" sz="1600" dirty="0" smtClean="0"/>
                        <a:t>correct</a:t>
                      </a:r>
                    </a:p>
                    <a:p>
                      <a:r>
                        <a:rPr lang="en-US" sz="1600" dirty="0" smtClean="0"/>
                        <a:t>original </a:t>
                      </a:r>
                      <a:r>
                        <a:rPr lang="en-US" sz="1600" dirty="0" smtClean="0"/>
                        <a:t> heated  happening  part  </a:t>
                      </a:r>
                      <a:r>
                        <a:rPr lang="en-US" sz="1600" dirty="0" smtClean="0"/>
                        <a:t>food </a:t>
                      </a:r>
                      <a:r>
                        <a:rPr lang="en-US" sz="1600" dirty="0" smtClean="0"/>
                        <a:t> bad  truck  works  circuit  </a:t>
                      </a:r>
                      <a:r>
                        <a:rPr lang="en-US" sz="1600" dirty="0" smtClean="0"/>
                        <a:t>care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8372"/>
              </p:ext>
            </p:extLst>
          </p:nvPr>
        </p:nvGraphicFramePr>
        <p:xfrm>
          <a:off x="685800" y="3686502"/>
          <a:ext cx="7696200" cy="238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  <a:gridCol w="6705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female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</a:t>
                      </a:r>
                    </a:p>
                    <a:p>
                      <a:pPr algn="ctr"/>
                      <a:r>
                        <a:rPr lang="en-US" sz="1600" dirty="0" smtClean="0"/>
                        <a:t>POS</a:t>
                      </a:r>
                    </a:p>
                    <a:p>
                      <a:pPr algn="ctr"/>
                      <a:r>
                        <a:rPr lang="en-US" sz="1600" dirty="0" smtClean="0"/>
                        <a:t>NEG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cold  new  know  looking </a:t>
                      </a:r>
                      <a:r>
                        <a:rPr lang="en-US" sz="1600" baseline="0" dirty="0" smtClean="0"/>
                        <a:t> work  fine  headers  control  start  thanks</a:t>
                      </a:r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starter  remote  cold  lights  computer  battery  positive  snow  good  focus </a:t>
                      </a:r>
                      <a:endParaRPr lang="en-US" sz="1600" baseline="0" dirty="0" smtClean="0"/>
                    </a:p>
                    <a:p>
                      <a:r>
                        <a:rPr lang="en-US" sz="1600" dirty="0" smtClean="0"/>
                        <a:t>problem  engages  battery  truck  gear  half  hour  negative  bad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male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</a:t>
                      </a:r>
                    </a:p>
                    <a:p>
                      <a:pPr algn="ctr"/>
                      <a:r>
                        <a:rPr lang="en-US" sz="1600" dirty="0" smtClean="0"/>
                        <a:t>POS</a:t>
                      </a:r>
                    </a:p>
                    <a:p>
                      <a:pPr algn="ctr"/>
                      <a:r>
                        <a:rPr lang="en-US" sz="1600" dirty="0" smtClean="0"/>
                        <a:t>NEG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fuel  thanks  caliper  gas  valve  drier  tank  start  </a:t>
                      </a:r>
                      <a:r>
                        <a:rPr lang="en-US" sz="1600" dirty="0" err="1" smtClean="0"/>
                        <a:t>gt</a:t>
                      </a:r>
                      <a:r>
                        <a:rPr lang="en-US" sz="1600" baseline="0" dirty="0" smtClean="0"/>
                        <a:t>  wiring</a:t>
                      </a:r>
                      <a:r>
                        <a:rPr lang="en-US" sz="1600" dirty="0" smtClean="0"/>
                        <a:t> 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battery  wires  freeze  positive</a:t>
                      </a:r>
                      <a:r>
                        <a:rPr lang="en-US" sz="1600" baseline="0" dirty="0" smtClean="0"/>
                        <a:t>  power  engine  relay  large  tank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fuel  bad  car  check  mustang  air  cowl</a:t>
                      </a:r>
                      <a:r>
                        <a:rPr lang="en-US" sz="1600" baseline="0" dirty="0" smtClean="0"/>
                        <a:t> valve defrost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8430" y="1085196"/>
            <a:ext cx="1879600" cy="36576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1" dirty="0"/>
              <a:t>Fort worth, Texas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93738" y="3686502"/>
            <a:ext cx="1439862" cy="36576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/>
            <a:r>
              <a:rPr lang="en-US" b="1" dirty="0"/>
              <a:t>Minnesota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97637" y="2032000"/>
            <a:ext cx="1549400" cy="787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 smtClean="0"/>
              <a:t>Climate</a:t>
            </a:r>
          </a:p>
          <a:p>
            <a:pPr algn="ctr"/>
            <a:r>
              <a:rPr lang="en-US" sz="1600" b="1" dirty="0" smtClean="0"/>
              <a:t>control</a:t>
            </a:r>
            <a:endParaRPr lang="en-US" sz="1600" b="1" dirty="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553200" y="4695498"/>
            <a:ext cx="1493837" cy="7286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600" b="1" dirty="0"/>
              <a:t>Battery, </a:t>
            </a:r>
            <a:r>
              <a:rPr lang="en-US" sz="1600" b="1" dirty="0" smtClean="0"/>
              <a:t>starter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652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77" y="24667"/>
            <a:ext cx="8229600" cy="1143000"/>
          </a:xfrm>
        </p:spPr>
        <p:txBody>
          <a:bodyPr/>
          <a:lstStyle/>
          <a:p>
            <a:r>
              <a:rPr lang="en-US" dirty="0" smtClean="0"/>
              <a:t>Perplexity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60979"/>
              </p:ext>
            </p:extLst>
          </p:nvPr>
        </p:nvGraphicFramePr>
        <p:xfrm>
          <a:off x="228600" y="1143000"/>
          <a:ext cx="42672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990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Hotel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Parametric models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USTM-FT(W)+</a:t>
                      </a:r>
                      <a:r>
                        <a:rPr lang="en-US" b="1" dirty="0" err="1" smtClean="0"/>
                        <a:t>Uni+P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849.37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2146.48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USTM-FT(W)+</a:t>
                      </a:r>
                      <a:r>
                        <a:rPr lang="en-US" b="1" dirty="0" err="1" smtClean="0"/>
                        <a:t>Uni+M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959.80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2512.26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USTM-FT(S)+</a:t>
                      </a:r>
                      <a:r>
                        <a:rPr lang="en-US" b="1" dirty="0" err="1" smtClean="0"/>
                        <a:t>Uni+P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744.10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2099.34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USTM-FT(S)+</a:t>
                      </a:r>
                      <a:r>
                        <a:rPr lang="en-US" b="1" dirty="0" err="1" smtClean="0"/>
                        <a:t>Uni+M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782.93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2257.53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USTM-FT(W)+</a:t>
                      </a:r>
                      <a:r>
                        <a:rPr lang="en-US" b="1" dirty="0" err="1" smtClean="0"/>
                        <a:t>Bi+P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1324.27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3188.09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USTM-FT(W)+</a:t>
                      </a:r>
                      <a:r>
                        <a:rPr lang="en-US" b="1" dirty="0" err="1" smtClean="0"/>
                        <a:t>Bi+M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1435.38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3221.79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USTM-FT(S)+</a:t>
                      </a:r>
                      <a:r>
                        <a:rPr lang="en-US" b="1" dirty="0" err="1" smtClean="0"/>
                        <a:t>Bi+P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1236.58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2749.09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USTM-FT(S)+</a:t>
                      </a:r>
                      <a:r>
                        <a:rPr lang="en-US" b="1" dirty="0" err="1" smtClean="0"/>
                        <a:t>Bi+M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1314.75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3066.19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Non-parametric models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USTM-DP(S)+</a:t>
                      </a:r>
                      <a:r>
                        <a:rPr lang="en-US" b="1" dirty="0" err="1" smtClean="0"/>
                        <a:t>Uni+P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704.85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1792.55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USTM-DP(W)+</a:t>
                      </a:r>
                      <a:r>
                        <a:rPr lang="en-US" b="1" dirty="0" err="1" smtClean="0"/>
                        <a:t>Uni+P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835.45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2007.32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672065"/>
              </p:ext>
            </p:extLst>
          </p:nvPr>
        </p:nvGraphicFramePr>
        <p:xfrm>
          <a:off x="4692444" y="1155288"/>
          <a:ext cx="42672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990600"/>
                <a:gridCol w="1066800"/>
              </a:tblGrid>
              <a:tr h="34747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Hotel</a:t>
                      </a:r>
                      <a:endParaRPr lang="en-US" b="1" dirty="0"/>
                    </a:p>
                  </a:txBody>
                  <a:tcPr/>
                </a:tc>
              </a:tr>
              <a:tr h="347472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Baselines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ASUM+Uni+P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2317.13</a:t>
                      </a:r>
                      <a:endParaRPr lang="en-US" dirty="0"/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ASUM+Uni+M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1247.09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2563.96</a:t>
                      </a:r>
                      <a:endParaRPr lang="en-US" dirty="0"/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ASUM+Bi+P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1358.87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2883.01</a:t>
                      </a:r>
                      <a:endParaRPr lang="en-US" dirty="0"/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ASUM+Bi+M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1581.50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3160.39</a:t>
                      </a:r>
                      <a:endParaRPr lang="en-US" dirty="0"/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JST+Uni+P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2093.46</a:t>
                      </a:r>
                      <a:endParaRPr lang="en-US" dirty="0"/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JST+Uni+M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1127.07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2563.96</a:t>
                      </a:r>
                      <a:endParaRPr lang="en-US" dirty="0"/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JST+Bi+P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1236.58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2749.09</a:t>
                      </a:r>
                      <a:endParaRPr lang="en-US" dirty="0"/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JST+Bi+M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1314.75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3066.19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4951274"/>
            <a:ext cx="4267200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USTM models outperform JST and ASUM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Sentence-based models perform better than word-based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Unigram-based  models are more accurate than bigram-based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DP-based models are better than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Smaller lexicon works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53975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Motivation</a:t>
            </a:r>
          </a:p>
          <a:p>
            <a:r>
              <a:rPr lang="en-US" dirty="0" smtClean="0"/>
              <a:t>USTM framework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4" y="228600"/>
            <a:ext cx="8229600" cy="1143000"/>
          </a:xfrm>
        </p:spPr>
        <p:txBody>
          <a:bodyPr/>
          <a:lstStyle/>
          <a:p>
            <a:r>
              <a:rPr lang="en-US" dirty="0" smtClean="0"/>
              <a:t>Evaluation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Review sentiment classification: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attribute prediction: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286000"/>
                <a:ext cx="7520354" cy="108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𝑠</m:t>
                          </m:r>
                        </m: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2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2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000"/>
                <a:ext cx="7520354" cy="10870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4592801"/>
                <a:ext cx="7520354" cy="111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2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2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sup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92801"/>
                <a:ext cx="7520354" cy="11167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8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85" y="228600"/>
            <a:ext cx="8229600" cy="1143000"/>
          </a:xfrm>
        </p:spPr>
        <p:txBody>
          <a:bodyPr/>
          <a:lstStyle/>
          <a:p>
            <a:r>
              <a:rPr lang="en-US" dirty="0" smtClean="0"/>
              <a:t>Sentiment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43589"/>
              </p:ext>
            </p:extLst>
          </p:nvPr>
        </p:nvGraphicFramePr>
        <p:xfrm>
          <a:off x="1752600" y="1412240"/>
          <a:ext cx="5638800" cy="384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Model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Recall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F1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Accuracy</a:t>
                      </a:r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USTM-FT(W)+P</a:t>
                      </a:r>
                    </a:p>
                    <a:p>
                      <a:r>
                        <a:rPr lang="en-US" sz="1800" b="1" dirty="0" smtClean="0"/>
                        <a:t>USTM-DP(W)+P</a:t>
                      </a:r>
                    </a:p>
                    <a:p>
                      <a:r>
                        <a:rPr lang="en-US" sz="1800" b="1" dirty="0" smtClean="0"/>
                        <a:t>USTM-FT(S)+P</a:t>
                      </a:r>
                    </a:p>
                    <a:p>
                      <a:r>
                        <a:rPr lang="en-US" sz="1800" b="1" dirty="0" smtClean="0"/>
                        <a:t>USTM-DP(S)+P</a:t>
                      </a:r>
                    </a:p>
                    <a:p>
                      <a:r>
                        <a:rPr lang="en-US" sz="1800" b="1" dirty="0" smtClean="0"/>
                        <a:t>ASUM+P</a:t>
                      </a:r>
                    </a:p>
                    <a:p>
                      <a:r>
                        <a:rPr lang="en-US" sz="1800" b="1" dirty="0" smtClean="0"/>
                        <a:t>JST+P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0.8282</a:t>
                      </a:r>
                    </a:p>
                    <a:p>
                      <a:pPr algn="ctr"/>
                      <a:r>
                        <a:rPr lang="en-US" sz="1800" dirty="0" smtClean="0"/>
                        <a:t>0.7789</a:t>
                      </a:r>
                    </a:p>
                    <a:p>
                      <a:pPr algn="ctr"/>
                      <a:r>
                        <a:rPr lang="en-US" sz="1800" dirty="0" smtClean="0"/>
                        <a:t>0.8279</a:t>
                      </a:r>
                    </a:p>
                    <a:p>
                      <a:pPr algn="ctr"/>
                      <a:r>
                        <a:rPr lang="en-US" sz="1800" dirty="0" smtClean="0"/>
                        <a:t>0.8193</a:t>
                      </a:r>
                    </a:p>
                    <a:p>
                      <a:pPr algn="ctr"/>
                      <a:r>
                        <a:rPr lang="en-US" sz="1800" dirty="0" smtClean="0"/>
                        <a:t>0.5725</a:t>
                      </a:r>
                    </a:p>
                    <a:p>
                      <a:pPr algn="ctr"/>
                      <a:r>
                        <a:rPr lang="en-US" sz="1800" dirty="0" smtClean="0"/>
                        <a:t>0.4812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0.8914</a:t>
                      </a:r>
                    </a:p>
                    <a:p>
                      <a:pPr algn="ctr"/>
                      <a:r>
                        <a:rPr lang="en-US" sz="1800" dirty="0" smtClean="0"/>
                        <a:t>0.8605</a:t>
                      </a:r>
                    </a:p>
                    <a:p>
                      <a:pPr algn="ctr"/>
                      <a:r>
                        <a:rPr lang="en-US" sz="1800" dirty="0" smtClean="0"/>
                        <a:t>0.8871</a:t>
                      </a:r>
                    </a:p>
                    <a:p>
                      <a:pPr algn="ctr"/>
                      <a:r>
                        <a:rPr lang="en-US" sz="1800" dirty="0" smtClean="0"/>
                        <a:t>0.8854</a:t>
                      </a:r>
                    </a:p>
                    <a:p>
                      <a:pPr algn="ctr"/>
                      <a:r>
                        <a:rPr lang="en-US" sz="1800" dirty="0" smtClean="0"/>
                        <a:t>0.7180</a:t>
                      </a:r>
                    </a:p>
                    <a:p>
                      <a:pPr algn="ctr"/>
                      <a:r>
                        <a:rPr lang="en-US" sz="1800" dirty="0" smtClean="0"/>
                        <a:t>0.6402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0.8194</a:t>
                      </a:r>
                    </a:p>
                    <a:p>
                      <a:pPr algn="ctr"/>
                      <a:r>
                        <a:rPr lang="en-US" sz="1800" dirty="0" smtClean="0"/>
                        <a:t>0.7878</a:t>
                      </a:r>
                    </a:p>
                    <a:p>
                      <a:pPr algn="ctr"/>
                      <a:r>
                        <a:rPr lang="en-US" sz="1800" b="1" dirty="0" smtClean="0"/>
                        <a:t>0.8396</a:t>
                      </a:r>
                    </a:p>
                    <a:p>
                      <a:pPr algn="ctr"/>
                      <a:r>
                        <a:rPr lang="en-US" sz="1800" dirty="0" smtClean="0"/>
                        <a:t>0.8264</a:t>
                      </a:r>
                    </a:p>
                    <a:p>
                      <a:pPr algn="ctr"/>
                      <a:r>
                        <a:rPr lang="en-US" sz="1800" dirty="0" smtClean="0"/>
                        <a:t>0.5668</a:t>
                      </a:r>
                    </a:p>
                    <a:p>
                      <a:pPr algn="ctr"/>
                      <a:r>
                        <a:rPr lang="en-US" sz="1800" dirty="0" smtClean="0"/>
                        <a:t>0.4778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USTM-FT(W)+M</a:t>
                      </a:r>
                    </a:p>
                    <a:p>
                      <a:r>
                        <a:rPr lang="en-US" sz="1800" b="1" dirty="0" smtClean="0"/>
                        <a:t>USTM-DP(W)+M</a:t>
                      </a:r>
                    </a:p>
                    <a:p>
                      <a:r>
                        <a:rPr lang="en-US" sz="1800" b="1" dirty="0" smtClean="0"/>
                        <a:t>USTM-FT(S)+M</a:t>
                      </a:r>
                    </a:p>
                    <a:p>
                      <a:r>
                        <a:rPr lang="en-US" sz="1800" b="1" dirty="0" smtClean="0"/>
                        <a:t>USTM-DP(S)+M</a:t>
                      </a:r>
                    </a:p>
                    <a:p>
                      <a:r>
                        <a:rPr lang="en-US" sz="1800" b="1" dirty="0" smtClean="0"/>
                        <a:t>ASUM</a:t>
                      </a:r>
                      <a:r>
                        <a:rPr lang="en-US" sz="1800" b="1" baseline="0" dirty="0" smtClean="0"/>
                        <a:t> + M</a:t>
                      </a:r>
                    </a:p>
                    <a:p>
                      <a:r>
                        <a:rPr lang="en-US" sz="1800" b="1" baseline="0" dirty="0" smtClean="0"/>
                        <a:t>JST + M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0.8915</a:t>
                      </a:r>
                    </a:p>
                    <a:p>
                      <a:pPr algn="ctr"/>
                      <a:r>
                        <a:rPr lang="en-US" sz="1800" dirty="0" smtClean="0"/>
                        <a:t>0.8294</a:t>
                      </a:r>
                    </a:p>
                    <a:p>
                      <a:pPr algn="ctr"/>
                      <a:r>
                        <a:rPr lang="en-US" sz="1800" dirty="0" smtClean="0"/>
                        <a:t>0.7658</a:t>
                      </a:r>
                    </a:p>
                    <a:p>
                      <a:pPr algn="ctr"/>
                      <a:r>
                        <a:rPr lang="en-US" sz="1800" dirty="0" smtClean="0"/>
                        <a:t>0.7217</a:t>
                      </a:r>
                    </a:p>
                    <a:p>
                      <a:pPr algn="ctr"/>
                      <a:r>
                        <a:rPr lang="en-US" sz="1800" dirty="0" smtClean="0"/>
                        <a:t>0.5579</a:t>
                      </a:r>
                    </a:p>
                    <a:p>
                      <a:pPr algn="ctr"/>
                      <a:r>
                        <a:rPr lang="en-US" sz="1800" dirty="0" smtClean="0"/>
                        <a:t>0.4588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0.9284</a:t>
                      </a:r>
                    </a:p>
                    <a:p>
                      <a:pPr algn="ctr"/>
                      <a:r>
                        <a:rPr lang="en-US" sz="1800" dirty="0" smtClean="0"/>
                        <a:t>0.8918</a:t>
                      </a:r>
                    </a:p>
                    <a:p>
                      <a:pPr algn="ctr"/>
                      <a:r>
                        <a:rPr lang="en-US" sz="1800" dirty="0" smtClean="0"/>
                        <a:t>0.8494</a:t>
                      </a:r>
                    </a:p>
                    <a:p>
                      <a:pPr algn="ctr"/>
                      <a:r>
                        <a:rPr lang="en-US" sz="1800" dirty="0" smtClean="0"/>
                        <a:t>0.8257</a:t>
                      </a:r>
                    </a:p>
                    <a:p>
                      <a:pPr algn="ctr"/>
                      <a:r>
                        <a:rPr lang="en-US" sz="1800" dirty="0" smtClean="0"/>
                        <a:t>0.7071</a:t>
                      </a:r>
                    </a:p>
                    <a:p>
                      <a:pPr algn="ctr"/>
                      <a:r>
                        <a:rPr lang="en-US" sz="1800" dirty="0" smtClean="0"/>
                        <a:t>0.6189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0.8836</a:t>
                      </a:r>
                    </a:p>
                    <a:p>
                      <a:pPr algn="ctr"/>
                      <a:r>
                        <a:rPr lang="en-US" sz="1800" dirty="0" smtClean="0"/>
                        <a:t>0.8447</a:t>
                      </a:r>
                    </a:p>
                    <a:p>
                      <a:pPr algn="ctr"/>
                      <a:r>
                        <a:rPr lang="en-US" sz="1800" dirty="0" smtClean="0"/>
                        <a:t>0.7880</a:t>
                      </a:r>
                    </a:p>
                    <a:p>
                      <a:pPr algn="ctr"/>
                      <a:r>
                        <a:rPr lang="en-US" sz="1800" dirty="0" smtClean="0"/>
                        <a:t>0.7190</a:t>
                      </a:r>
                    </a:p>
                    <a:p>
                      <a:pPr algn="ctr"/>
                      <a:r>
                        <a:rPr lang="en-US" sz="1800" dirty="0" smtClean="0"/>
                        <a:t>0.5421</a:t>
                      </a:r>
                    </a:p>
                    <a:p>
                      <a:pPr algn="ctr"/>
                      <a:r>
                        <a:rPr lang="en-US" sz="1800" dirty="0" smtClean="0"/>
                        <a:t>0.4643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562600"/>
            <a:ext cx="7315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USTM models outperform both ASUM and JST in terms of all metrics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35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358775"/>
            <a:ext cx="8229600" cy="1143000"/>
          </a:xfrm>
        </p:spPr>
        <p:txBody>
          <a:bodyPr/>
          <a:lstStyle/>
          <a:p>
            <a:r>
              <a:rPr lang="en-US" dirty="0" smtClean="0"/>
              <a:t>Attribute prediction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108747"/>
              </p:ext>
            </p:extLst>
          </p:nvPr>
        </p:nvGraphicFramePr>
        <p:xfrm>
          <a:off x="2438400" y="1584960"/>
          <a:ext cx="4267200" cy="275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828800"/>
                <a:gridCol w="1219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Datatset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MAP</a:t>
                      </a:r>
                      <a:endParaRPr lang="en-US" b="1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Auto</a:t>
                      </a:r>
                    </a:p>
                    <a:p>
                      <a:r>
                        <a:rPr lang="en-US" b="1" dirty="0" smtClean="0"/>
                        <a:t>Auto</a:t>
                      </a:r>
                    </a:p>
                    <a:p>
                      <a:r>
                        <a:rPr lang="en-US" b="1" dirty="0" smtClean="0"/>
                        <a:t>Auto</a:t>
                      </a:r>
                    </a:p>
                    <a:p>
                      <a:r>
                        <a:rPr lang="en-US" b="1" dirty="0" smtClean="0"/>
                        <a:t>Auto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USTM-FT(W)+P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USTM-DP(W)+P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USTM-FT(S)+P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USTM-DP(S)+P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0.7678</a:t>
                      </a:r>
                    </a:p>
                    <a:p>
                      <a:pPr algn="ctr"/>
                      <a:r>
                        <a:rPr lang="en-US" dirty="0" smtClean="0"/>
                        <a:t>0.6563</a:t>
                      </a:r>
                    </a:p>
                    <a:p>
                      <a:pPr algn="ctr"/>
                      <a:r>
                        <a:rPr lang="en-US" dirty="0" smtClean="0"/>
                        <a:t>0.7630</a:t>
                      </a:r>
                    </a:p>
                    <a:p>
                      <a:pPr algn="ctr"/>
                      <a:r>
                        <a:rPr lang="en-US" dirty="0" smtClean="0"/>
                        <a:t>0.6226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Hotel</a:t>
                      </a:r>
                    </a:p>
                    <a:p>
                      <a:r>
                        <a:rPr lang="en-US" b="1" dirty="0" smtClean="0"/>
                        <a:t>Hotel</a:t>
                      </a:r>
                    </a:p>
                    <a:p>
                      <a:r>
                        <a:rPr lang="en-US" b="1" dirty="0" smtClean="0"/>
                        <a:t>Hotel</a:t>
                      </a:r>
                    </a:p>
                    <a:p>
                      <a:r>
                        <a:rPr lang="en-US" b="1" dirty="0" smtClean="0"/>
                        <a:t>Hotel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USTM-FT(W)+P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USTM-DP(W)+P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USTM-FT(S)+P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USTM-DP(S)+P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0.4516</a:t>
                      </a:r>
                    </a:p>
                    <a:p>
                      <a:pPr algn="ctr"/>
                      <a:r>
                        <a:rPr lang="en-US" dirty="0" smtClean="0"/>
                        <a:t>0.4278</a:t>
                      </a:r>
                    </a:p>
                    <a:p>
                      <a:pPr algn="ctr"/>
                      <a:r>
                        <a:rPr lang="en-US" dirty="0" smtClean="0"/>
                        <a:t>0.4466</a:t>
                      </a:r>
                    </a:p>
                    <a:p>
                      <a:pPr algn="ctr"/>
                      <a:r>
                        <a:rPr lang="en-US" dirty="0" smtClean="0"/>
                        <a:t>0.4052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675" y="4508755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USTM models perform better on the Auto dataset than on the Hotel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Word-based topic model perform better than sentence-based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Topic models with fixed number of topics outperform DP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87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We proposed parametric and non-parametric topic models the incorporate demographic information about review authors for market segment-based opinion summarization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We experimentally demonstrated the effectiveness of the proposed models for market segment-based opinion summarization, sentiment classification and user attribute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Our method is not limited to consumer reviews and can be applied to demographic group-based summarization of subjective content of any type (e.g. discussion of events, societal and political issues in blogs)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1399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Datasets are available at github.com/</a:t>
            </a:r>
            <a:r>
              <a:rPr lang="en-US" sz="2800" dirty="0" err="1" smtClean="0"/>
              <a:t>teanalab</a:t>
            </a:r>
            <a:r>
              <a:rPr lang="en-US" sz="2800" dirty="0" smtClean="0"/>
              <a:t>/USTM</a:t>
            </a:r>
          </a:p>
          <a:p>
            <a:r>
              <a:rPr lang="en-US" sz="2800" dirty="0" smtClean="0"/>
              <a:t>Questions?</a:t>
            </a:r>
            <a:endParaRPr lang="en-US" sz="2800" dirty="0"/>
          </a:p>
        </p:txBody>
      </p:sp>
      <p:pic>
        <p:nvPicPr>
          <p:cNvPr id="4" name="Picture 2" descr="http://tnt4ever.files.wordpress.com/2011/03/questions-any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4" y="2895600"/>
            <a:ext cx="3695700" cy="250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8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52596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Popularity of Web 2.0 resulted in large amount </a:t>
            </a:r>
            <a:r>
              <a:rPr lang="en-US" sz="2800" dirty="0"/>
              <a:t>of publicly available </a:t>
            </a:r>
            <a:r>
              <a:rPr lang="en-US" sz="2800" i="1" dirty="0"/>
              <a:t>subjective content </a:t>
            </a:r>
            <a:r>
              <a:rPr lang="en-US" sz="2800" dirty="0"/>
              <a:t>created by </a:t>
            </a:r>
            <a:r>
              <a:rPr lang="en-US" sz="2800" i="1" dirty="0"/>
              <a:t>demographically diverse user </a:t>
            </a:r>
            <a:r>
              <a:rPr lang="en-US" sz="2800" i="1" dirty="0" smtClean="0"/>
              <a:t>base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‒"/>
            </a:pPr>
            <a:r>
              <a:rPr lang="en-US" sz="2400" dirty="0">
                <a:solidFill>
                  <a:schemeClr val="tx2"/>
                </a:solidFill>
              </a:rPr>
              <a:t>social </a:t>
            </a:r>
            <a:r>
              <a:rPr lang="en-US" sz="2400" dirty="0" smtClean="0">
                <a:solidFill>
                  <a:schemeClr val="tx2"/>
                </a:solidFill>
              </a:rPr>
              <a:t>networks and microblogs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en-US" sz="2400" dirty="0" smtClean="0">
                <a:solidFill>
                  <a:schemeClr val="tx2"/>
                </a:solidFill>
              </a:rPr>
              <a:t>orums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2400" dirty="0" smtClean="0">
                <a:solidFill>
                  <a:schemeClr val="tx2"/>
                </a:solidFill>
              </a:rPr>
              <a:t>consumer review platforms 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800" dirty="0" smtClean="0"/>
              <a:t>Such content </a:t>
            </a:r>
            <a:r>
              <a:rPr lang="en-US" sz="2800" dirty="0"/>
              <a:t>is an important source of information for: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</a:rPr>
              <a:t>consumers</a:t>
            </a:r>
            <a:r>
              <a:rPr lang="en-US" sz="2400" dirty="0">
                <a:solidFill>
                  <a:schemeClr val="tx2"/>
                </a:solidFill>
              </a:rPr>
              <a:t>, who often </a:t>
            </a:r>
            <a:r>
              <a:rPr lang="en-US" sz="2400" dirty="0" smtClean="0">
                <a:solidFill>
                  <a:schemeClr val="tx2"/>
                </a:solidFill>
              </a:rPr>
              <a:t>make </a:t>
            </a:r>
            <a:r>
              <a:rPr lang="en-US" sz="2400" dirty="0">
                <a:solidFill>
                  <a:schemeClr val="tx2"/>
                </a:solidFill>
              </a:rPr>
              <a:t>their purchasing </a:t>
            </a:r>
            <a:r>
              <a:rPr lang="en-US" sz="2400" dirty="0" smtClean="0">
                <a:solidFill>
                  <a:schemeClr val="tx2"/>
                </a:solidFill>
              </a:rPr>
              <a:t>decisions based </a:t>
            </a:r>
            <a:r>
              <a:rPr lang="en-US" sz="2400" dirty="0">
                <a:solidFill>
                  <a:schemeClr val="tx2"/>
                </a:solidFill>
              </a:rPr>
              <a:t>on opinions of other people</a:t>
            </a:r>
          </a:p>
          <a:p>
            <a:pPr lvl="1"/>
            <a:r>
              <a:rPr lang="en-US" sz="2400" b="1" dirty="0">
                <a:solidFill>
                  <a:schemeClr val="tx2"/>
                </a:solidFill>
              </a:rPr>
              <a:t>businesses</a:t>
            </a:r>
            <a:r>
              <a:rPr lang="en-US" sz="2400" dirty="0">
                <a:solidFill>
                  <a:schemeClr val="tx2"/>
                </a:solidFill>
              </a:rPr>
              <a:t>, who need to understand customer preferences in different market </a:t>
            </a:r>
            <a:r>
              <a:rPr lang="en-US" sz="2400" dirty="0" smtClean="0">
                <a:solidFill>
                  <a:schemeClr val="tx2"/>
                </a:solidFill>
              </a:rPr>
              <a:t>segments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Review structure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65113" y="1274763"/>
            <a:ext cx="4840287" cy="50958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Reviews are typically a mixture of: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AF368D0-859C-4609-BAA0-0EDAA9C00EEC}" type="datetime1">
              <a:rPr lang="en-US" altLang="zh-CN"/>
              <a:pPr/>
              <a:t>8/17/2015</a:t>
            </a:fld>
            <a:endParaRPr lang="en-US" altLang="zh-CN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ECB35B-81D8-473B-9E84-AB5CA8B46A74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19325"/>
            <a:ext cx="46926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990600" y="1905000"/>
            <a:ext cx="2743200" cy="1947862"/>
            <a:chOff x="990600" y="1905000"/>
            <a:chExt cx="2743200" cy="1947862"/>
          </a:xfrm>
        </p:grpSpPr>
        <p:sp>
          <p:nvSpPr>
            <p:cNvPr id="3" name="TextBox 2"/>
            <p:cNvSpPr txBox="1"/>
            <p:nvPr/>
          </p:nvSpPr>
          <p:spPr>
            <a:xfrm>
              <a:off x="1143000" y="2304871"/>
              <a:ext cx="2440860" cy="12003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Aspects (topics</a:t>
              </a:r>
              <a:r>
                <a:rPr lang="en-US" b="1" dirty="0"/>
                <a:t>): terms corresponding to topical </a:t>
              </a:r>
              <a:r>
                <a:rPr lang="en-US" b="1" dirty="0" smtClean="0"/>
                <a:t>aspects (room, pool, bed, breakfast)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1905000"/>
              <a:ext cx="2743200" cy="194786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4114800"/>
            <a:ext cx="2743200" cy="1981200"/>
            <a:chOff x="990600" y="4114800"/>
            <a:chExt cx="2743200" cy="1981200"/>
          </a:xfrm>
        </p:grpSpPr>
        <p:sp>
          <p:nvSpPr>
            <p:cNvPr id="5" name="TextBox 4"/>
            <p:cNvSpPr txBox="1"/>
            <p:nvPr/>
          </p:nvSpPr>
          <p:spPr>
            <a:xfrm>
              <a:off x="1231488" y="4508088"/>
              <a:ext cx="2364660" cy="1200329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b="1" dirty="0"/>
                <a:t>Sentiments about aspects</a:t>
              </a:r>
              <a:r>
                <a:rPr lang="en-US" b="1" dirty="0" smtClean="0"/>
                <a:t>: words reflecting opinions </a:t>
              </a:r>
              <a:r>
                <a:rPr lang="en-US" b="1" dirty="0"/>
                <a:t>about those </a:t>
              </a:r>
              <a:r>
                <a:rPr lang="en-US" b="1" dirty="0" smtClean="0"/>
                <a:t>aspects 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0" y="4114800"/>
              <a:ext cx="2743200" cy="19812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9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Demographics of review authors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A8A9E2-FB27-4AAB-9983-4F223CBF5C8B}" type="datetime1">
              <a:rPr lang="en-US" altLang="zh-CN"/>
              <a:pPr/>
              <a:t>8/17/2015</a:t>
            </a:fld>
            <a:endParaRPr lang="en-US" altLang="zh-CN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8403AE-7E7D-4FAB-86D0-9A3221428CD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46471" y="1676400"/>
            <a:ext cx="8040329" cy="4343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Previous research in sentiment analysis and opinion mining has focused on three tasks: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dentification and extraction of </a:t>
            </a:r>
            <a:r>
              <a:rPr lang="en-US" sz="2400" dirty="0"/>
              <a:t>aspects (topics) </a:t>
            </a:r>
            <a:r>
              <a:rPr lang="en-US" sz="2400" dirty="0" smtClean="0"/>
              <a:t>in  </a:t>
            </a:r>
            <a:r>
              <a:rPr lang="en-US" sz="2400" dirty="0"/>
              <a:t>reviews</a:t>
            </a:r>
            <a:endParaRPr lang="en-US" sz="2400" dirty="0" smtClean="0"/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etection of sentiment polarity of reviews (aspects, sentences)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ummarization of </a:t>
            </a:r>
            <a:r>
              <a:rPr lang="en-US" sz="2400" dirty="0"/>
              <a:t>aspects (topics) </a:t>
            </a:r>
            <a:r>
              <a:rPr lang="en-US" sz="2400" dirty="0" smtClean="0"/>
              <a:t>in reviews </a:t>
            </a:r>
            <a:r>
              <a:rPr lang="en-US" sz="2400" dirty="0"/>
              <a:t>by </a:t>
            </a:r>
            <a:r>
              <a:rPr lang="en-US" sz="2400" dirty="0" smtClean="0"/>
              <a:t>sentiment polarity</a:t>
            </a:r>
            <a:endParaRPr lang="en-US" dirty="0" smtClean="0"/>
          </a:p>
          <a:p>
            <a:r>
              <a:rPr lang="en-US" sz="2600" i="1" dirty="0" smtClean="0">
                <a:solidFill>
                  <a:srgbClr val="FF0000"/>
                </a:solidFill>
              </a:rPr>
              <a:t>However, demographic information of review authors has not been factored in those analyses</a:t>
            </a:r>
          </a:p>
        </p:txBody>
      </p:sp>
    </p:spTree>
    <p:extLst>
      <p:ext uri="{BB962C8B-B14F-4D97-AF65-F5344CB8AC3E}">
        <p14:creationId xmlns:p14="http://schemas.microsoft.com/office/powerpoint/2010/main" val="7818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 of accounting for demographic information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consumer demographic groups focus on different aspects of products and services, and have different preferences regarding each aspect: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better understanding </a:t>
            </a:r>
            <a:r>
              <a:rPr lang="en-US" dirty="0" smtClean="0">
                <a:solidFill>
                  <a:schemeClr val="tx2"/>
                </a:solidFill>
              </a:rPr>
              <a:t> of these preferences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 better policies for government agencies and higher sales for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businesses</a:t>
            </a:r>
            <a:endParaRPr lang="en-US" dirty="0" smtClean="0">
              <a:solidFill>
                <a:schemeClr val="tx2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Similar people tend to have similar </a:t>
            </a:r>
            <a:r>
              <a:rPr lang="en-US" sz="3200" dirty="0" smtClean="0"/>
              <a:t>preferences:</a:t>
            </a:r>
            <a:endParaRPr lang="en-US" sz="3200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roviding </a:t>
            </a:r>
            <a:r>
              <a:rPr lang="en-US" dirty="0">
                <a:solidFill>
                  <a:schemeClr val="tx2"/>
                </a:solidFill>
              </a:rPr>
              <a:t>opinions of similar users </a:t>
            </a:r>
            <a:r>
              <a:rPr lang="en-US" dirty="0" smtClean="0">
                <a:solidFill>
                  <a:schemeClr val="tx2"/>
                </a:solidFill>
              </a:rPr>
              <a:t>to customers </a:t>
            </a:r>
            <a:r>
              <a:rPr lang="en-US" dirty="0" smtClean="0">
                <a:solidFill>
                  <a:schemeClr val="tx2"/>
                </a:solidFill>
                <a:latin typeface="Calibri"/>
              </a:rPr>
              <a:t>→ easier decision making and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greater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customer satisfaction</a:t>
            </a:r>
            <a:r>
              <a:rPr lang="en-US" dirty="0" smtClean="0">
                <a:solidFill>
                  <a:schemeClr val="tx2"/>
                </a:solidFill>
                <a:latin typeface="Calibri"/>
              </a:rPr>
              <a:t> </a:t>
            </a:r>
            <a:endParaRPr lang="en-US" dirty="0" smtClean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28DD641-D9B8-4661-98FB-67286E4DE4CE}" type="datetime1">
              <a:rPr lang="en-US" altLang="zh-CN"/>
              <a:pPr/>
              <a:t>8/17/2015</a:t>
            </a:fld>
            <a:endParaRPr lang="en-US" altLang="zh-CN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195FC6-C468-4B12-882F-2FB18462DB46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4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Demographics of review authors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0772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Demographic group (or market segment) is a set of users sharing one or several user meta-data tags (e.g. “26-35 year-old males”, “females living in New York”) </a:t>
            </a:r>
            <a:endParaRPr lang="en-US" sz="2600" dirty="0" smtClean="0"/>
          </a:p>
          <a:p>
            <a:r>
              <a:rPr lang="en-US" sz="2600" dirty="0" smtClean="0"/>
              <a:t>User meta-data can be viewed as a set of textual labels (tags) associated with reviews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 rotWithShape="1">
          <a:blip r:embed="rId3" cstate="print"/>
          <a:srcRect b="15394"/>
          <a:stretch/>
        </p:blipFill>
        <p:spPr bwMode="auto">
          <a:xfrm>
            <a:off x="624348" y="1381429"/>
            <a:ext cx="7773988" cy="280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1348" y="2588960"/>
            <a:ext cx="5181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81548" y="2155096"/>
            <a:ext cx="7239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Demographic information about review authors is provided in user profiles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407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Problem and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07" y="1752600"/>
            <a:ext cx="8229600" cy="4525963"/>
          </a:xfrm>
        </p:spPr>
        <p:txBody>
          <a:bodyPr/>
          <a:lstStyle/>
          <a:p>
            <a:r>
              <a:rPr lang="en-US" b="1" dirty="0" smtClean="0"/>
              <a:t>Novel problem:</a:t>
            </a:r>
            <a:r>
              <a:rPr lang="en-US" dirty="0" smtClean="0"/>
              <a:t> summarization of </a:t>
            </a:r>
            <a:r>
              <a:rPr lang="en-US" dirty="0"/>
              <a:t>contrasting opinions about aspects of products and services by different demographic groups (market segments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leverage supervised generative models of text and propose parametric and non-parametric User-Sentiment Topic Models (USTM)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53975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USTM framework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powerpoint2</Template>
  <TotalTime>2501</TotalTime>
  <Words>1747</Words>
  <Application>Microsoft Office PowerPoint</Application>
  <PresentationFormat>On-screen Show (4:3)</PresentationFormat>
  <Paragraphs>438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Parametric and Non-parametric User-aware Sentiment Topic Models</vt:lpstr>
      <vt:lpstr>Outline</vt:lpstr>
      <vt:lpstr>Motivation</vt:lpstr>
      <vt:lpstr>Review structure </vt:lpstr>
      <vt:lpstr>Demographics of review authors</vt:lpstr>
      <vt:lpstr>Importance of accounting for demographic information</vt:lpstr>
      <vt:lpstr>Demographics of review authors </vt:lpstr>
      <vt:lpstr>Problem and our solution</vt:lpstr>
      <vt:lpstr>Outline</vt:lpstr>
      <vt:lpstr>USTM topical structure</vt:lpstr>
      <vt:lpstr>PowerPoint Presentation</vt:lpstr>
      <vt:lpstr>USTM framework</vt:lpstr>
      <vt:lpstr>USTM-FT(W)</vt:lpstr>
      <vt:lpstr>USTM-FT(S)</vt:lpstr>
      <vt:lpstr>Outline</vt:lpstr>
      <vt:lpstr>Experimental setup</vt:lpstr>
      <vt:lpstr>Examples of topics</vt:lpstr>
      <vt:lpstr>Examples of topics</vt:lpstr>
      <vt:lpstr>Perplexity</vt:lpstr>
      <vt:lpstr>Evaluation tasks</vt:lpstr>
      <vt:lpstr>Sentiment classification</vt:lpstr>
      <vt:lpstr>Attribute prediction</vt:lpstr>
      <vt:lpstr>Conclusion</vt:lpstr>
      <vt:lpstr>Thank you!</vt:lpstr>
    </vt:vector>
  </TitlesOfParts>
  <Manager/>
  <Company>The University of Texas at Austin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информационного поиска: от истоков до наших дней</dc:title>
  <dc:subject/>
  <dc:creator>Alex</dc:creator>
  <cp:keywords/>
  <dc:description/>
  <cp:lastModifiedBy>Alex</cp:lastModifiedBy>
  <cp:revision>144</cp:revision>
  <dcterms:created xsi:type="dcterms:W3CDTF">2015-02-26T08:03:29Z</dcterms:created>
  <dcterms:modified xsi:type="dcterms:W3CDTF">2015-08-17T17:01:42Z</dcterms:modified>
  <cp:category/>
</cp:coreProperties>
</file>