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F4F9-86E4-4C3D-A55A-AEB54A6B2D5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55E0-CDBA-4B26-842F-9F17B808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3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F4F9-86E4-4C3D-A55A-AEB54A6B2D5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55E0-CDBA-4B26-842F-9F17B808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F4F9-86E4-4C3D-A55A-AEB54A6B2D5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55E0-CDBA-4B26-842F-9F17B808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F4F9-86E4-4C3D-A55A-AEB54A6B2D5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55E0-CDBA-4B26-842F-9F17B808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6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F4F9-86E4-4C3D-A55A-AEB54A6B2D5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55E0-CDBA-4B26-842F-9F17B808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F4F9-86E4-4C3D-A55A-AEB54A6B2D5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55E0-CDBA-4B26-842F-9F17B808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1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F4F9-86E4-4C3D-A55A-AEB54A6B2D5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55E0-CDBA-4B26-842F-9F17B808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5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F4F9-86E4-4C3D-A55A-AEB54A6B2D5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55E0-CDBA-4B26-842F-9F17B808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0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F4F9-86E4-4C3D-A55A-AEB54A6B2D5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55E0-CDBA-4B26-842F-9F17B808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8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F4F9-86E4-4C3D-A55A-AEB54A6B2D5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55E0-CDBA-4B26-842F-9F17B808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7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F4F9-86E4-4C3D-A55A-AEB54A6B2D5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55E0-CDBA-4B26-842F-9F17B808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6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2F4F9-86E4-4C3D-A55A-AEB54A6B2D5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255E0-CDBA-4B26-842F-9F17B808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3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itchFamily="18" charset="0"/>
              </a:rPr>
              <a:t>Supervised vs. 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F83F24"/>
                </a:solidFill>
                <a:latin typeface="Times New Roman" pitchFamily="18" charset="0"/>
              </a:rPr>
              <a:t>Supervised learning (classification)</a:t>
            </a:r>
            <a:endParaRPr lang="en-US" altLang="zh-CN" sz="2400" dirty="0" smtClean="0">
              <a:latin typeface="Times New Roman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Supervision: The training data (observations, measurements, etc.) are accompanied by labels indicating the class of the observations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New data is classified based on the training set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F83F24"/>
                </a:solidFill>
                <a:latin typeface="Times New Roman" pitchFamily="18" charset="0"/>
              </a:rPr>
              <a:t>Unsupervised learning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itchFamily="18" charset="0"/>
              </a:rPr>
              <a:t>(clustering)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The class labels of training data is unknown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Given a set of measurements, observations, etc. with the aim of establishing the existence of classes or clusters in the data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4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25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mic Sans MS" pitchFamily="66" charset="0"/>
              </a:rPr>
              <a:t>5-Text Categorization </a:t>
            </a:r>
            <a:r>
              <a:rPr lang="en-US" sz="3200" dirty="0" smtClean="0">
                <a:latin typeface="Comic Sans MS" pitchFamily="66" charset="0"/>
              </a:rPr>
              <a:t>(multi category)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98" y="1269999"/>
            <a:ext cx="8305800" cy="4678363"/>
          </a:xfrm>
        </p:spPr>
        <p:txBody>
          <a:bodyPr/>
          <a:lstStyle/>
          <a:p>
            <a:r>
              <a:rPr lang="en-US" sz="2400" dirty="0" smtClean="0">
                <a:latin typeface="Comic Sans MS" pitchFamily="66" charset="0"/>
              </a:rPr>
              <a:t>Categorize text documents into predefined categories . For example, categorize news into ‘sports’, ‘politics’, ‘science’, etc.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9600" y="2743993"/>
            <a:ext cx="6911975" cy="26638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he-IL"/>
            </a:defPPr>
            <a:lvl1pPr algn="l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rtl="0"/>
            <a:r>
              <a:rPr lang="en-US" sz="2000" b="1" dirty="0"/>
              <a:t>Soft tissue found in T-</a:t>
            </a:r>
            <a:r>
              <a:rPr lang="en-US" sz="2000" b="1" dirty="0" err="1"/>
              <a:t>rex</a:t>
            </a:r>
            <a:r>
              <a:rPr lang="en-US" sz="2000" b="1" dirty="0"/>
              <a:t> fossil</a:t>
            </a:r>
          </a:p>
          <a:p>
            <a:pPr rtl="0"/>
            <a:r>
              <a:rPr lang="en-US" sz="2000" b="1" dirty="0"/>
              <a:t>Find may reveal details about cells and blood vessels of dinosaurs</a:t>
            </a:r>
          </a:p>
          <a:p>
            <a:pPr rtl="0"/>
            <a:r>
              <a:rPr lang="en-US" dirty="0"/>
              <a:t>Thursday, March 24, 2005 Posted: 3:14 PM EST</a:t>
            </a:r>
          </a:p>
          <a:p>
            <a:r>
              <a:rPr lang="en-US" b="1" dirty="0"/>
              <a:t>WASHINGTON (AP) -- For more than a century, the study of dinosaurs has been limited to fossilized bones. Now, researchers have recovered 70-million-year-old soft tissue, including what may be blood vessels and cells, from a   Tyrannosaurus </a:t>
            </a:r>
            <a:r>
              <a:rPr lang="en-US" b="1" dirty="0" err="1"/>
              <a:t>rex</a:t>
            </a:r>
            <a:r>
              <a:rPr lang="ar-SA" b="1" dirty="0"/>
              <a:t>.</a:t>
            </a:r>
            <a:endParaRPr lang="en-US" b="1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9963" y="3609181"/>
            <a:ext cx="6911975" cy="1749425"/>
          </a:xfrm>
          <a:prstGeom prst="rect">
            <a:avLst/>
          </a:prstGeom>
          <a:solidFill>
            <a:srgbClr val="BDDE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he-IL"/>
            </a:defPPr>
            <a:lvl1pPr algn="l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rtl="0"/>
            <a:r>
              <a:rPr lang="en-US" b="1"/>
              <a:t>Health may be concern when giving kids cell phones</a:t>
            </a:r>
            <a:endParaRPr lang="ar-SA" b="1"/>
          </a:p>
          <a:p>
            <a:pPr rtl="0"/>
            <a:r>
              <a:rPr lang="en-US"/>
              <a:t>Wednesday, March 23, 2005 Posted: 11:14 AM EST</a:t>
            </a:r>
          </a:p>
          <a:p>
            <a:pPr rtl="0"/>
            <a:r>
              <a:rPr lang="en-US" b="1"/>
              <a:t>SEATTLE, Washington (AP) -- Parents should think twice before giving in to a middle-schooler's demands for a cell phone, some scientists say, because potential long-term health risks remain unclear.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401762" y="4180319"/>
            <a:ext cx="6911975" cy="1749425"/>
          </a:xfrm>
          <a:prstGeom prst="rect">
            <a:avLst/>
          </a:prstGeom>
          <a:solidFill>
            <a:srgbClr val="E0C1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he-IL"/>
            </a:defPPr>
            <a:lvl1pPr algn="l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rtl="0"/>
            <a:r>
              <a:rPr lang="en-US" b="1"/>
              <a:t>Wall Street gears up for jobs</a:t>
            </a:r>
            <a:br>
              <a:rPr lang="en-US" b="1"/>
            </a:br>
            <a:r>
              <a:rPr lang="en-US"/>
              <a:t>Saturday, March 26, 2005: 11:41 AM EST </a:t>
            </a:r>
            <a:br>
              <a:rPr lang="en-US"/>
            </a:br>
            <a:endParaRPr lang="en-US"/>
          </a:p>
          <a:p>
            <a:pPr rtl="0"/>
            <a:r>
              <a:rPr lang="en-US" b="1"/>
              <a:t>NEW YORK (CNN/Money) - Investors on Inflation Watch 2005 have a big week to look forward to -- or be wary of -- depending on how you look at it.</a:t>
            </a:r>
            <a:r>
              <a:rPr lang="en-US"/>
              <a:t> 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835149" y="4800600"/>
            <a:ext cx="6911975" cy="1749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he-IL"/>
            </a:defPPr>
            <a:lvl1pPr algn="l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rtl="0"/>
            <a:r>
              <a:rPr lang="en-US" b="1" dirty="0"/>
              <a:t>Probe finds atmosphere on Saturn moon</a:t>
            </a:r>
            <a:endParaRPr lang="ar-SA" b="1" dirty="0"/>
          </a:p>
          <a:p>
            <a:pPr rtl="0"/>
            <a:r>
              <a:rPr lang="en-US" dirty="0"/>
              <a:t>Thursday, March 17, 2005 Posted: 11:17 AM EST </a:t>
            </a:r>
          </a:p>
          <a:p>
            <a:pPr rtl="0"/>
            <a:r>
              <a:rPr lang="en-US" b="1" dirty="0"/>
              <a:t>LOS ANGELES, California (Reuters) -- The space probe Cassini discovered a significant atmosphere around Saturn's moon </a:t>
            </a:r>
            <a:r>
              <a:rPr lang="en-US" b="1" dirty="0" err="1"/>
              <a:t>Enceladus</a:t>
            </a:r>
            <a:r>
              <a:rPr lang="en-US" b="1" dirty="0"/>
              <a:t> during two recent passes close by, the Jet Propulsion Laboratory said on Wednesday</a:t>
            </a:r>
          </a:p>
        </p:txBody>
      </p:sp>
    </p:spTree>
    <p:extLst>
      <p:ext uri="{BB962C8B-B14F-4D97-AF65-F5344CB8AC3E}">
        <p14:creationId xmlns:p14="http://schemas.microsoft.com/office/powerpoint/2010/main" val="4749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6- IRIS dataset 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– consists  of  3  classes, 50  instances  each  – 4  numerical  attributes (sepal  and  petal  length  and  width  in  cm)</a:t>
            </a:r>
          </a:p>
          <a:p>
            <a:r>
              <a:rPr lang="en-US" dirty="0" smtClean="0"/>
              <a:t>each  class  refers  to  a  type  of  Iris  plant  (</a:t>
            </a:r>
            <a:r>
              <a:rPr lang="en-US" dirty="0" err="1" smtClean="0"/>
              <a:t>Setosa</a:t>
            </a:r>
            <a:r>
              <a:rPr lang="en-US" dirty="0" smtClean="0"/>
              <a:t>, </a:t>
            </a:r>
            <a:r>
              <a:rPr lang="en-US" dirty="0" err="1" smtClean="0"/>
              <a:t>Versicolor</a:t>
            </a:r>
            <a:r>
              <a:rPr lang="en-US" dirty="0" smtClean="0"/>
              <a:t>,  </a:t>
            </a:r>
            <a:r>
              <a:rPr lang="en-US" dirty="0" err="1" smtClean="0"/>
              <a:t>Verginica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 first  class  is  linearly  separable   from  the  other  two  while  the  2nd   and  the  3rd  are  not  linearly   separable .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</a:t>
            </a:r>
            <a:r>
              <a:rPr lang="en-US" dirty="0" smtClean="0"/>
              <a:t> restaurant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Two classes: wait, leave</a:t>
            </a:r>
          </a:p>
          <a:p>
            <a:r>
              <a:rPr lang="en-US" sz="2800" dirty="0" smtClean="0"/>
              <a:t>Ten attributes: Alternative available? Bar in restaurant? Is it Friday? Are we hungry? How full is the restaurant? How expensive? Is it raining? Do we have a reservation? What type of restaurant is it? What’s the purported waiting time?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934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4" name="Content Placeholder 3" descr="img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84" y="2133600"/>
            <a:ext cx="8053089" cy="358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5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8-Spam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certain email can be classified as spam or non spam</a:t>
            </a:r>
          </a:p>
          <a:p>
            <a:r>
              <a:rPr lang="en-US" dirty="0" smtClean="0"/>
              <a:t>This is done using supervised techniques.</a:t>
            </a:r>
          </a:p>
          <a:p>
            <a:r>
              <a:rPr lang="en-US" dirty="0" smtClean="0"/>
              <a:t>The attributes taken into consideration are sender, subject, specific keywords, frequency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1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9- Bioinformatics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7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suggest any examples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will now see a few examples on Supervised Learning.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altLang="en-US" dirty="0" smtClean="0"/>
              <a:t>An emergency room in a hospital with newly admitted patients.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A decision is needed</a:t>
            </a:r>
            <a:r>
              <a:rPr lang="en-US" altLang="en-US" dirty="0" smtClean="0"/>
              <a:t>: whether to put a new patient in an intensive-care unit.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dirty="0" smtClean="0"/>
              <a:t>Due to the high cost of ICU, those patients who may survive less than a month are given higher priority.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Problem</a:t>
            </a:r>
            <a:r>
              <a:rPr lang="en-US" altLang="en-US" dirty="0" smtClean="0"/>
              <a:t>: to predict </a:t>
            </a:r>
            <a:r>
              <a:rPr lang="en-US" altLang="en-US" dirty="0" smtClean="0">
                <a:solidFill>
                  <a:srgbClr val="3333CC"/>
                </a:solidFill>
              </a:rPr>
              <a:t>high-risk patients</a:t>
            </a:r>
            <a:r>
              <a:rPr lang="en-US" altLang="en-US" dirty="0" smtClean="0"/>
              <a:t> and discriminate them from </a:t>
            </a:r>
            <a:r>
              <a:rPr lang="en-US" altLang="en-US" dirty="0" smtClean="0">
                <a:solidFill>
                  <a:srgbClr val="3333CC"/>
                </a:solidFill>
              </a:rPr>
              <a:t>low-risk patients</a:t>
            </a:r>
            <a:r>
              <a:rPr lang="en-US" altLang="en-US" dirty="0" smtClean="0"/>
              <a:t>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attributes or features that will be used in the previous example can be-</a:t>
            </a:r>
          </a:p>
          <a:p>
            <a:r>
              <a:rPr lang="en-US" dirty="0" smtClean="0"/>
              <a:t>Age</a:t>
            </a:r>
          </a:p>
          <a:p>
            <a:r>
              <a:rPr lang="en-US" dirty="0" smtClean="0"/>
              <a:t>Blood pressure</a:t>
            </a:r>
          </a:p>
          <a:p>
            <a:r>
              <a:rPr lang="en-US" dirty="0" smtClean="0"/>
              <a:t>Sugar level</a:t>
            </a:r>
          </a:p>
          <a:p>
            <a:r>
              <a:rPr lang="en-US" dirty="0" smtClean="0"/>
              <a:t>Past history</a:t>
            </a:r>
          </a:p>
          <a:p>
            <a:r>
              <a:rPr lang="en-US" dirty="0" smtClean="0"/>
              <a:t>Medical Reports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3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A credit card company receives thousands of applications for new cards. Each application contains information about an applicant.</a:t>
            </a:r>
          </a:p>
          <a:p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Problem</a:t>
            </a:r>
            <a:r>
              <a:rPr lang="en-US" altLang="zh-CN" dirty="0" smtClean="0">
                <a:ea typeface="SimSun" pitchFamily="2" charset="-122"/>
              </a:rPr>
              <a:t>: to decide whether an application should approved, or to classify applications into two categories, </a:t>
            </a:r>
            <a:r>
              <a:rPr lang="en-US" altLang="zh-CN" dirty="0" smtClean="0">
                <a:solidFill>
                  <a:srgbClr val="3333CC"/>
                </a:solidFill>
                <a:ea typeface="SimSun" pitchFamily="2" charset="-122"/>
              </a:rPr>
              <a:t>approved</a:t>
            </a:r>
            <a:r>
              <a:rPr lang="en-US" altLang="zh-CN" dirty="0" smtClean="0">
                <a:ea typeface="SimSun" pitchFamily="2" charset="-122"/>
              </a:rPr>
              <a:t> and </a:t>
            </a:r>
            <a:r>
              <a:rPr lang="en-US" altLang="zh-CN" dirty="0" smtClean="0">
                <a:solidFill>
                  <a:srgbClr val="3333CC"/>
                </a:solidFill>
                <a:ea typeface="SimSun" pitchFamily="2" charset="-122"/>
              </a:rPr>
              <a:t>not approved</a:t>
            </a:r>
            <a:r>
              <a:rPr lang="en-US" altLang="zh-CN" dirty="0" smtClean="0">
                <a:ea typeface="SimSun" pitchFamily="2" charset="-122"/>
              </a:rPr>
              <a:t>. </a:t>
            </a:r>
            <a:endParaRPr lang="en-US" altLang="en-US" dirty="0" smtClean="0">
              <a:ea typeface="SimSun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features here can be-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smtClean="0">
                <a:ea typeface="SimSun" pitchFamily="2" charset="-122"/>
              </a:rPr>
              <a:t>age 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smtClean="0">
                <a:ea typeface="SimSun" pitchFamily="2" charset="-122"/>
              </a:rPr>
              <a:t>Marital status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smtClean="0">
                <a:ea typeface="SimSun" pitchFamily="2" charset="-122"/>
              </a:rPr>
              <a:t>annual salary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smtClean="0">
                <a:ea typeface="SimSun" pitchFamily="2" charset="-122"/>
              </a:rPr>
              <a:t>outstanding debts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smtClean="0">
                <a:ea typeface="SimSun" pitchFamily="2" charset="-122"/>
              </a:rPr>
              <a:t>credit rating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smtClean="0">
                <a:ea typeface="SimSun" pitchFamily="2" charset="-122"/>
              </a:rPr>
              <a:t>etc.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15" y="1447800"/>
            <a:ext cx="704426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27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022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3-</a:t>
            </a:r>
            <a:r>
              <a:rPr lang="en-US" sz="2800" dirty="0" smtClean="0"/>
              <a:t> Identify handwritten characters: classify each image of character into one of 10 categories ‘0’, ‘1’, ‘2’ …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4" name="Content Placeholder 3" descr="hcr_small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" b="15169"/>
          <a:stretch>
            <a:fillRect/>
          </a:stretch>
        </p:blipFill>
        <p:spPr bwMode="auto">
          <a:xfrm>
            <a:off x="1600200" y="1447801"/>
            <a:ext cx="1524000" cy="51867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283869" y="3140869"/>
            <a:ext cx="576262" cy="5762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l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81800" y="1447800"/>
            <a:ext cx="1142999" cy="5262979"/>
          </a:xfrm>
          <a:prstGeom prst="rect">
            <a:avLst/>
          </a:prstGeom>
          <a:solidFill>
            <a:srgbClr val="BDDE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he-IL"/>
            </a:defPPr>
            <a:lvl1pPr algn="l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6132</a:t>
            </a:r>
          </a:p>
          <a:p>
            <a:pPr algn="ctr"/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2056</a:t>
            </a:r>
          </a:p>
          <a:p>
            <a:pPr algn="ctr"/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2014</a:t>
            </a:r>
          </a:p>
          <a:p>
            <a:pPr algn="ctr"/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4283</a:t>
            </a:r>
          </a:p>
          <a:p>
            <a:pPr algn="ctr"/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2064</a:t>
            </a:r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9844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4-</a:t>
            </a:r>
            <a:r>
              <a:rPr lang="en-GB" b="1" dirty="0">
                <a:solidFill>
                  <a:schemeClr val="tx2"/>
                </a:solidFill>
                <a:latin typeface="Comic Sans MS" pitchFamily="66" charset="0"/>
              </a:rPr>
              <a:t> Face detection</a:t>
            </a:r>
            <a:r>
              <a:rPr lang="en-US" b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dirty="0">
                <a:solidFill>
                  <a:schemeClr val="tx2"/>
                </a:solidFill>
                <a:latin typeface="Comic Sans MS" pitchFamily="66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discriminating human faces from non faces.</a:t>
            </a:r>
          </a:p>
          <a:p>
            <a:endParaRPr lang="en-US" dirty="0"/>
          </a:p>
        </p:txBody>
      </p:sp>
      <p:pic>
        <p:nvPicPr>
          <p:cNvPr id="4" name="Picture 3" descr="face_detection2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5282732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606</Words>
  <Application>Microsoft Office PowerPoint</Application>
  <PresentationFormat>On-screen Show (4:3)</PresentationFormat>
  <Paragraphs>77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Supervised vs. Unsupervised Learning</vt:lpstr>
      <vt:lpstr>We will now see a few examples on Supervised Learning.</vt:lpstr>
      <vt:lpstr>Example 1</vt:lpstr>
      <vt:lpstr>Example 1</vt:lpstr>
      <vt:lpstr>Example 2</vt:lpstr>
      <vt:lpstr>2</vt:lpstr>
      <vt:lpstr>2</vt:lpstr>
      <vt:lpstr>3- Identify handwritten characters: classify each image of character into one of 10 categories ‘0’, ‘1’, ‘2’ … </vt:lpstr>
      <vt:lpstr>4- Face detection </vt:lpstr>
      <vt:lpstr>5-Text Categorization (multi category)</vt:lpstr>
      <vt:lpstr>6- IRIS dataset  </vt:lpstr>
      <vt:lpstr>7- restaurant domain</vt:lpstr>
      <vt:lpstr>7</vt:lpstr>
      <vt:lpstr>8-Spam detection</vt:lpstr>
      <vt:lpstr>9- Bioinformatics</vt:lpstr>
      <vt:lpstr>10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vs. Unsupervised Learning</dc:title>
  <dc:creator>neel jambhekar</dc:creator>
  <cp:lastModifiedBy>neel jambhekar</cp:lastModifiedBy>
  <cp:revision>7</cp:revision>
  <dcterms:created xsi:type="dcterms:W3CDTF">2017-06-04T19:17:21Z</dcterms:created>
  <dcterms:modified xsi:type="dcterms:W3CDTF">2017-06-04T20:04:29Z</dcterms:modified>
</cp:coreProperties>
</file>