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Montserrat"/>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Montserrat-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fde6f253f9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fde6f253f9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fde6f253f9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fde6f253f9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fe61e5a634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fe61e5a634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fe61e5a634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fe61e5a634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fde6f253f9_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fde6f253f9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fe61e5a6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fe61e5a6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fde6f253f9_3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fde6f253f9_3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fde6f253f9_3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fde6f253f9_3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fde6f253f9_3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fde6f253f9_3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fde6f253f9_3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fde6f253f9_3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cba8a04dd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cba8a04d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cba8a04dd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cba8a04dd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de6f253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fde6f253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fcba8a04d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fcba8a04d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fcba8a04dd_0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fcba8a04dd_0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fde6f253f9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fde6f253f9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fcba8a04dd_0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fcba8a04dd_0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fde6f253f9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fde6f253f9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468275" y="1613750"/>
            <a:ext cx="5017500" cy="15789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200"/>
              </a:spcAft>
              <a:buNone/>
            </a:pPr>
            <a:r>
              <a:rPr lang="en" sz="2500">
                <a:latin typeface="Roboto"/>
                <a:ea typeface="Roboto"/>
                <a:cs typeface="Roboto"/>
                <a:sym typeface="Roboto"/>
              </a:rPr>
              <a:t>Predicting Consumer Personal Loan Eligibility Using Machine Learning</a:t>
            </a:r>
            <a:endParaRPr sz="8000">
              <a:latin typeface="Roboto"/>
              <a:ea typeface="Roboto"/>
              <a:cs typeface="Roboto"/>
              <a:sym typeface="Roboto"/>
            </a:endParaRPr>
          </a:p>
        </p:txBody>
      </p:sp>
      <p:sp>
        <p:nvSpPr>
          <p:cNvPr id="135" name="Google Shape;135;p13"/>
          <p:cNvSpPr txBox="1"/>
          <p:nvPr>
            <p:ph idx="1" type="subTitle"/>
          </p:nvPr>
        </p:nvSpPr>
        <p:spPr>
          <a:xfrm>
            <a:off x="5015075"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Roboto"/>
                <a:ea typeface="Roboto"/>
                <a:cs typeface="Roboto"/>
                <a:sym typeface="Roboto"/>
              </a:rPr>
              <a:t>By: Rasesh, Brandon, Ravi</a:t>
            </a:r>
            <a:endParaRPr sz="20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190350" y="6534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latin typeface="Roboto"/>
                <a:ea typeface="Roboto"/>
                <a:cs typeface="Roboto"/>
                <a:sym typeface="Roboto"/>
              </a:rPr>
              <a:t>Trained / Tested ML Results</a:t>
            </a:r>
            <a:endParaRPr sz="2700">
              <a:latin typeface="Roboto"/>
              <a:ea typeface="Roboto"/>
              <a:cs typeface="Roboto"/>
              <a:sym typeface="Roboto"/>
            </a:endParaRPr>
          </a:p>
        </p:txBody>
      </p:sp>
      <p:pic>
        <p:nvPicPr>
          <p:cNvPr id="195" name="Google Shape;195;p22"/>
          <p:cNvPicPr preferRelativeResize="0"/>
          <p:nvPr/>
        </p:nvPicPr>
        <p:blipFill>
          <a:blip r:embed="rId3">
            <a:alphaModFix/>
          </a:blip>
          <a:stretch>
            <a:fillRect/>
          </a:stretch>
        </p:blipFill>
        <p:spPr>
          <a:xfrm>
            <a:off x="1370076" y="1604825"/>
            <a:ext cx="5833924" cy="31077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182700" y="6534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latin typeface="Roboto"/>
                <a:ea typeface="Roboto"/>
                <a:cs typeface="Roboto"/>
                <a:sym typeface="Roboto"/>
              </a:rPr>
              <a:t>Loan Status </a:t>
            </a:r>
            <a:r>
              <a:rPr lang="en" sz="2700">
                <a:latin typeface="Roboto"/>
                <a:ea typeface="Roboto"/>
                <a:cs typeface="Roboto"/>
                <a:sym typeface="Roboto"/>
              </a:rPr>
              <a:t>Distribution</a:t>
            </a:r>
            <a:endParaRPr sz="2700">
              <a:latin typeface="Roboto"/>
              <a:ea typeface="Roboto"/>
              <a:cs typeface="Roboto"/>
              <a:sym typeface="Roboto"/>
            </a:endParaRPr>
          </a:p>
        </p:txBody>
      </p:sp>
      <p:sp>
        <p:nvSpPr>
          <p:cNvPr id="201" name="Google Shape;201;p23"/>
          <p:cNvSpPr txBox="1"/>
          <p:nvPr>
            <p:ph idx="1" type="body"/>
          </p:nvPr>
        </p:nvSpPr>
        <p:spPr>
          <a:xfrm>
            <a:off x="531950" y="1567550"/>
            <a:ext cx="4763100" cy="2911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750">
                <a:latin typeface="Roboto"/>
                <a:ea typeface="Roboto"/>
                <a:cs typeface="Roboto"/>
                <a:sym typeface="Roboto"/>
              </a:rPr>
              <a:t>Loan Status Distribution refers to the analysis and visualization of the various outcomes of loans within a dataset, such as loans that are approved, rejected, paid off, defaulted, or in-progress. Understanding the distribution of loan statuses is crucial for several reasons, particularly in financial analysis and risk management.</a:t>
            </a:r>
            <a:endParaRPr sz="4750">
              <a:latin typeface="Roboto"/>
              <a:ea typeface="Roboto"/>
              <a:cs typeface="Roboto"/>
              <a:sym typeface="Roboto"/>
            </a:endParaRPr>
          </a:p>
          <a:p>
            <a:pPr indent="0" lvl="0" marL="0" rtl="0" algn="l">
              <a:spcBef>
                <a:spcPts val="1400"/>
              </a:spcBef>
              <a:spcAft>
                <a:spcPts val="0"/>
              </a:spcAft>
              <a:buNone/>
            </a:pPr>
            <a:r>
              <a:rPr lang="en" sz="4750">
                <a:latin typeface="Roboto"/>
                <a:ea typeface="Roboto"/>
                <a:cs typeface="Roboto"/>
                <a:sym typeface="Roboto"/>
              </a:rPr>
              <a:t>Summary of Loan Status Distribution's Purpose:</a:t>
            </a:r>
            <a:endParaRPr sz="4750">
              <a:latin typeface="Roboto"/>
              <a:ea typeface="Roboto"/>
              <a:cs typeface="Roboto"/>
              <a:sym typeface="Roboto"/>
            </a:endParaRPr>
          </a:p>
          <a:p>
            <a:pPr indent="-304008" lvl="0" marL="457200" rtl="0" algn="l">
              <a:spcBef>
                <a:spcPts val="1200"/>
              </a:spcBef>
              <a:spcAft>
                <a:spcPts val="0"/>
              </a:spcAft>
              <a:buClr>
                <a:schemeClr val="lt1"/>
              </a:buClr>
              <a:buSzPct val="100000"/>
              <a:buFont typeface="Roboto"/>
              <a:buChar char="●"/>
            </a:pPr>
            <a:r>
              <a:rPr lang="en" sz="4750">
                <a:latin typeface="Roboto"/>
                <a:ea typeface="Roboto"/>
                <a:cs typeface="Roboto"/>
                <a:sym typeface="Roboto"/>
              </a:rPr>
              <a:t>Risk assessment and early detection of potential issues in loan portfolios.</a:t>
            </a:r>
            <a:endParaRPr sz="4750">
              <a:latin typeface="Roboto"/>
              <a:ea typeface="Roboto"/>
              <a:cs typeface="Roboto"/>
              <a:sym typeface="Roboto"/>
            </a:endParaRPr>
          </a:p>
          <a:p>
            <a:pPr indent="-304008" lvl="0" marL="457200" rtl="0" algn="l">
              <a:spcBef>
                <a:spcPts val="0"/>
              </a:spcBef>
              <a:spcAft>
                <a:spcPts val="0"/>
              </a:spcAft>
              <a:buClr>
                <a:schemeClr val="lt1"/>
              </a:buClr>
              <a:buSzPct val="100000"/>
              <a:buFont typeface="Roboto"/>
              <a:buChar char="●"/>
            </a:pPr>
            <a:r>
              <a:rPr lang="en" sz="4750">
                <a:latin typeface="Roboto"/>
                <a:ea typeface="Roboto"/>
                <a:cs typeface="Roboto"/>
                <a:sym typeface="Roboto"/>
              </a:rPr>
              <a:t>Creditworthiness evaluation of borrowers to adjust lending practices.</a:t>
            </a:r>
            <a:endParaRPr sz="4750">
              <a:latin typeface="Roboto"/>
              <a:ea typeface="Roboto"/>
              <a:cs typeface="Roboto"/>
              <a:sym typeface="Roboto"/>
            </a:endParaRPr>
          </a:p>
          <a:p>
            <a:pPr indent="-304008" lvl="0" marL="457200" rtl="0" algn="l">
              <a:spcBef>
                <a:spcPts val="0"/>
              </a:spcBef>
              <a:spcAft>
                <a:spcPts val="0"/>
              </a:spcAft>
              <a:buClr>
                <a:schemeClr val="lt1"/>
              </a:buClr>
              <a:buSzPct val="100000"/>
              <a:buFont typeface="Roboto"/>
              <a:buChar char="●"/>
            </a:pPr>
            <a:r>
              <a:rPr lang="en" sz="4750">
                <a:latin typeface="Roboto"/>
                <a:ea typeface="Roboto"/>
                <a:cs typeface="Roboto"/>
                <a:sym typeface="Roboto"/>
              </a:rPr>
              <a:t>Tracking loan performance over time.</a:t>
            </a:r>
            <a:endParaRPr sz="4750">
              <a:latin typeface="Roboto"/>
              <a:ea typeface="Roboto"/>
              <a:cs typeface="Roboto"/>
              <a:sym typeface="Roboto"/>
            </a:endParaRPr>
          </a:p>
          <a:p>
            <a:pPr indent="-304008" lvl="0" marL="457200" rtl="0" algn="l">
              <a:spcBef>
                <a:spcPts val="0"/>
              </a:spcBef>
              <a:spcAft>
                <a:spcPts val="0"/>
              </a:spcAft>
              <a:buClr>
                <a:schemeClr val="lt1"/>
              </a:buClr>
              <a:buSzPct val="100000"/>
              <a:buFont typeface="Roboto"/>
              <a:buChar char="●"/>
            </a:pPr>
            <a:r>
              <a:rPr lang="en" sz="4750">
                <a:latin typeface="Roboto"/>
                <a:ea typeface="Roboto"/>
                <a:cs typeface="Roboto"/>
                <a:sym typeface="Roboto"/>
              </a:rPr>
              <a:t>Informing model building for predictive analytics.</a:t>
            </a:r>
            <a:endParaRPr sz="4750">
              <a:latin typeface="Roboto"/>
              <a:ea typeface="Roboto"/>
              <a:cs typeface="Roboto"/>
              <a:sym typeface="Roboto"/>
            </a:endParaRPr>
          </a:p>
          <a:p>
            <a:pPr indent="-304008" lvl="0" marL="457200" rtl="0" algn="l">
              <a:spcBef>
                <a:spcPts val="0"/>
              </a:spcBef>
              <a:spcAft>
                <a:spcPts val="0"/>
              </a:spcAft>
              <a:buClr>
                <a:schemeClr val="lt1"/>
              </a:buClr>
              <a:buSzPct val="100000"/>
              <a:buFont typeface="Roboto"/>
              <a:buChar char="●"/>
            </a:pPr>
            <a:r>
              <a:rPr lang="en" sz="4750">
                <a:latin typeface="Roboto"/>
                <a:ea typeface="Roboto"/>
                <a:cs typeface="Roboto"/>
                <a:sym typeface="Roboto"/>
              </a:rPr>
              <a:t>Driving business strategies for loan products and terms.</a:t>
            </a:r>
            <a:endParaRPr sz="4750">
              <a:latin typeface="Roboto"/>
              <a:ea typeface="Roboto"/>
              <a:cs typeface="Roboto"/>
              <a:sym typeface="Roboto"/>
            </a:endParaRPr>
          </a:p>
          <a:p>
            <a:pPr indent="-304008" lvl="0" marL="457200" rtl="0" algn="l">
              <a:spcBef>
                <a:spcPts val="0"/>
              </a:spcBef>
              <a:spcAft>
                <a:spcPts val="0"/>
              </a:spcAft>
              <a:buClr>
                <a:schemeClr val="lt1"/>
              </a:buClr>
              <a:buSzPct val="100000"/>
              <a:buFont typeface="Roboto"/>
              <a:buChar char="●"/>
            </a:pPr>
            <a:r>
              <a:rPr lang="en" sz="4750">
                <a:latin typeface="Roboto"/>
                <a:ea typeface="Roboto"/>
                <a:cs typeface="Roboto"/>
                <a:sym typeface="Roboto"/>
              </a:rPr>
              <a:t>Ensuring regulatory compliance with financial reporting standards.</a:t>
            </a:r>
            <a:endParaRPr sz="4750">
              <a:latin typeface="Roboto"/>
              <a:ea typeface="Roboto"/>
              <a:cs typeface="Roboto"/>
              <a:sym typeface="Roboto"/>
            </a:endParaRPr>
          </a:p>
          <a:p>
            <a:pPr indent="0" lvl="0" marL="0" rtl="0" algn="l">
              <a:spcBef>
                <a:spcPts val="1200"/>
              </a:spcBef>
              <a:spcAft>
                <a:spcPts val="1200"/>
              </a:spcAft>
              <a:buNone/>
            </a:pPr>
            <a:r>
              <a:t/>
            </a:r>
            <a:endParaRPr sz="1100">
              <a:latin typeface="Roboto"/>
              <a:ea typeface="Roboto"/>
              <a:cs typeface="Roboto"/>
              <a:sym typeface="Roboto"/>
            </a:endParaRPr>
          </a:p>
        </p:txBody>
      </p:sp>
      <p:pic>
        <p:nvPicPr>
          <p:cNvPr id="202" name="Google Shape;202;p23"/>
          <p:cNvPicPr preferRelativeResize="0"/>
          <p:nvPr/>
        </p:nvPicPr>
        <p:blipFill>
          <a:blip r:embed="rId3">
            <a:alphaModFix/>
          </a:blip>
          <a:stretch>
            <a:fillRect/>
          </a:stretch>
        </p:blipFill>
        <p:spPr>
          <a:xfrm>
            <a:off x="5295050" y="1824368"/>
            <a:ext cx="3734100" cy="248940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1236250" y="5431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latin typeface="Roboto"/>
                <a:ea typeface="Roboto"/>
                <a:cs typeface="Roboto"/>
                <a:sym typeface="Roboto"/>
              </a:rPr>
              <a:t>Loan Status vs. Features</a:t>
            </a:r>
            <a:endParaRPr sz="2700">
              <a:latin typeface="Roboto"/>
              <a:ea typeface="Roboto"/>
              <a:cs typeface="Roboto"/>
              <a:sym typeface="Roboto"/>
            </a:endParaRPr>
          </a:p>
        </p:txBody>
      </p:sp>
      <p:pic>
        <p:nvPicPr>
          <p:cNvPr id="208" name="Google Shape;208;p24"/>
          <p:cNvPicPr preferRelativeResize="0"/>
          <p:nvPr/>
        </p:nvPicPr>
        <p:blipFill>
          <a:blip r:embed="rId3">
            <a:alphaModFix/>
          </a:blip>
          <a:stretch>
            <a:fillRect/>
          </a:stretch>
        </p:blipFill>
        <p:spPr>
          <a:xfrm>
            <a:off x="1236250" y="1457212"/>
            <a:ext cx="7038900" cy="35194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1266875" y="4942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latin typeface="Roboto"/>
                <a:ea typeface="Roboto"/>
                <a:cs typeface="Roboto"/>
                <a:sym typeface="Roboto"/>
              </a:rPr>
              <a:t>Loan Status vs. Features Con’t</a:t>
            </a:r>
            <a:endParaRPr sz="2700">
              <a:latin typeface="Roboto"/>
              <a:ea typeface="Roboto"/>
              <a:cs typeface="Roboto"/>
              <a:sym typeface="Roboto"/>
            </a:endParaRPr>
          </a:p>
        </p:txBody>
      </p:sp>
      <p:pic>
        <p:nvPicPr>
          <p:cNvPr id="214" name="Google Shape;214;p25"/>
          <p:cNvPicPr preferRelativeResize="0"/>
          <p:nvPr/>
        </p:nvPicPr>
        <p:blipFill>
          <a:blip r:embed="rId3">
            <a:alphaModFix/>
          </a:blip>
          <a:stretch>
            <a:fillRect/>
          </a:stretch>
        </p:blipFill>
        <p:spPr>
          <a:xfrm>
            <a:off x="1297500" y="1408325"/>
            <a:ext cx="6868850" cy="3434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1175000" y="6945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latin typeface="Roboto"/>
                <a:ea typeface="Roboto"/>
                <a:cs typeface="Roboto"/>
                <a:sym typeface="Roboto"/>
              </a:rPr>
              <a:t>Scatter Plot Visuals</a:t>
            </a:r>
            <a:endParaRPr sz="2700">
              <a:latin typeface="Roboto"/>
              <a:ea typeface="Roboto"/>
              <a:cs typeface="Roboto"/>
              <a:sym typeface="Roboto"/>
            </a:endParaRPr>
          </a:p>
        </p:txBody>
      </p:sp>
      <p:pic>
        <p:nvPicPr>
          <p:cNvPr id="220" name="Google Shape;220;p26"/>
          <p:cNvPicPr preferRelativeResize="0"/>
          <p:nvPr/>
        </p:nvPicPr>
        <p:blipFill>
          <a:blip r:embed="rId3">
            <a:alphaModFix/>
          </a:blip>
          <a:stretch>
            <a:fillRect/>
          </a:stretch>
        </p:blipFill>
        <p:spPr>
          <a:xfrm>
            <a:off x="932950" y="1608600"/>
            <a:ext cx="3819801" cy="2960749"/>
          </a:xfrm>
          <a:prstGeom prst="rect">
            <a:avLst/>
          </a:prstGeom>
          <a:noFill/>
          <a:ln>
            <a:noFill/>
          </a:ln>
        </p:spPr>
      </p:pic>
      <p:pic>
        <p:nvPicPr>
          <p:cNvPr id="221" name="Google Shape;221;p26"/>
          <p:cNvPicPr preferRelativeResize="0"/>
          <p:nvPr/>
        </p:nvPicPr>
        <p:blipFill>
          <a:blip r:embed="rId4">
            <a:alphaModFix/>
          </a:blip>
          <a:stretch>
            <a:fillRect/>
          </a:stretch>
        </p:blipFill>
        <p:spPr>
          <a:xfrm>
            <a:off x="5013400" y="1608600"/>
            <a:ext cx="3962249" cy="2960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idx="1" type="body"/>
          </p:nvPr>
        </p:nvSpPr>
        <p:spPr>
          <a:xfrm>
            <a:off x="1312825" y="580175"/>
            <a:ext cx="5996700" cy="843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sz="2700">
                <a:latin typeface="Roboto"/>
                <a:ea typeface="Roboto"/>
                <a:cs typeface="Roboto"/>
                <a:sym typeface="Roboto"/>
              </a:rPr>
              <a:t>Scatter Plot Visuals loan Amount/Credit Score and approvals</a:t>
            </a:r>
            <a:endParaRPr sz="2200">
              <a:latin typeface="Roboto"/>
              <a:ea typeface="Roboto"/>
              <a:cs typeface="Roboto"/>
              <a:sym typeface="Roboto"/>
            </a:endParaRPr>
          </a:p>
        </p:txBody>
      </p:sp>
      <p:pic>
        <p:nvPicPr>
          <p:cNvPr id="227" name="Google Shape;227;p27"/>
          <p:cNvPicPr preferRelativeResize="0"/>
          <p:nvPr/>
        </p:nvPicPr>
        <p:blipFill>
          <a:blip r:embed="rId3">
            <a:alphaModFix/>
          </a:blip>
          <a:stretch>
            <a:fillRect/>
          </a:stretch>
        </p:blipFill>
        <p:spPr>
          <a:xfrm>
            <a:off x="2150776" y="1720651"/>
            <a:ext cx="4164251" cy="3068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1052550" y="56980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None/>
            </a:pPr>
            <a:r>
              <a:rPr b="1" lang="en" sz="2700">
                <a:latin typeface="Roboto"/>
                <a:ea typeface="Roboto"/>
                <a:cs typeface="Roboto"/>
                <a:sym typeface="Roboto"/>
              </a:rPr>
              <a:t>Final Conclusion</a:t>
            </a:r>
            <a:endParaRPr sz="2700">
              <a:latin typeface="Roboto"/>
              <a:ea typeface="Roboto"/>
              <a:cs typeface="Roboto"/>
              <a:sym typeface="Roboto"/>
            </a:endParaRPr>
          </a:p>
        </p:txBody>
      </p:sp>
      <p:sp>
        <p:nvSpPr>
          <p:cNvPr id="233" name="Google Shape;233;p28"/>
          <p:cNvSpPr txBox="1"/>
          <p:nvPr>
            <p:ph idx="1" type="body"/>
          </p:nvPr>
        </p:nvSpPr>
        <p:spPr>
          <a:xfrm>
            <a:off x="1052550" y="1166575"/>
            <a:ext cx="7997100" cy="15111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b="1" lang="en" sz="1400">
                <a:latin typeface="Roboto"/>
                <a:ea typeface="Roboto"/>
                <a:cs typeface="Roboto"/>
                <a:sym typeface="Roboto"/>
              </a:rPr>
              <a:t>Project Overview and Model Performance</a:t>
            </a:r>
            <a:endParaRPr b="1" sz="1400">
              <a:latin typeface="Roboto"/>
              <a:ea typeface="Roboto"/>
              <a:cs typeface="Roboto"/>
              <a:sym typeface="Roboto"/>
            </a:endParaRPr>
          </a:p>
          <a:p>
            <a:pPr indent="0" lvl="0" marL="0" rtl="0" algn="l">
              <a:lnSpc>
                <a:spcPct val="95000"/>
              </a:lnSpc>
              <a:spcBef>
                <a:spcPts val="1200"/>
              </a:spcBef>
              <a:spcAft>
                <a:spcPts val="0"/>
              </a:spcAft>
              <a:buNone/>
            </a:pPr>
            <a:r>
              <a:rPr lang="en" sz="1400">
                <a:latin typeface="Roboto"/>
                <a:ea typeface="Roboto"/>
                <a:cs typeface="Roboto"/>
                <a:sym typeface="Roboto"/>
              </a:rPr>
              <a:t>In our project, we aimed to analyze credit scores and predict consumer personal loan eligibility using a variety of machine learning models. We employed Logistic Regression, Random Forest Classifier, Support Vector Machine (SVM), and Decision Tree models to achieve this goal. Each model was evaluated on both training and testing datasets to ensure its performance and generalizability.</a:t>
            </a:r>
            <a:endParaRPr sz="1400">
              <a:latin typeface="Roboto"/>
              <a:ea typeface="Roboto"/>
              <a:cs typeface="Roboto"/>
              <a:sym typeface="Roboto"/>
            </a:endParaRPr>
          </a:p>
          <a:p>
            <a:pPr indent="0" lvl="0" marL="0" rtl="0" algn="l">
              <a:lnSpc>
                <a:spcPct val="95000"/>
              </a:lnSpc>
              <a:spcBef>
                <a:spcPts val="1200"/>
              </a:spcBef>
              <a:spcAft>
                <a:spcPts val="1200"/>
              </a:spcAft>
              <a:buNone/>
            </a:pPr>
            <a:r>
              <a:t/>
            </a:r>
            <a:endParaRPr>
              <a:latin typeface="Roboto"/>
              <a:ea typeface="Roboto"/>
              <a:cs typeface="Roboto"/>
              <a:sym typeface="Roboto"/>
            </a:endParaRPr>
          </a:p>
        </p:txBody>
      </p:sp>
      <p:sp>
        <p:nvSpPr>
          <p:cNvPr id="234" name="Google Shape;234;p28"/>
          <p:cNvSpPr txBox="1"/>
          <p:nvPr/>
        </p:nvSpPr>
        <p:spPr>
          <a:xfrm>
            <a:off x="751200" y="2925250"/>
            <a:ext cx="3764700" cy="20679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b="1" lang="en" sz="1500">
                <a:solidFill>
                  <a:schemeClr val="lt1"/>
                </a:solidFill>
                <a:latin typeface="Roboto"/>
                <a:ea typeface="Roboto"/>
                <a:cs typeface="Roboto"/>
                <a:sym typeface="Roboto"/>
              </a:rPr>
              <a:t>Model Performance Summary:</a:t>
            </a:r>
            <a:endParaRPr b="1" sz="1500">
              <a:solidFill>
                <a:schemeClr val="lt1"/>
              </a:solidFill>
              <a:latin typeface="Roboto"/>
              <a:ea typeface="Roboto"/>
              <a:cs typeface="Roboto"/>
              <a:sym typeface="Roboto"/>
            </a:endParaRPr>
          </a:p>
          <a:p>
            <a:pPr indent="-323850" lvl="0" marL="457200" rtl="0" algn="l">
              <a:lnSpc>
                <a:spcPct val="95000"/>
              </a:lnSpc>
              <a:spcBef>
                <a:spcPts val="1200"/>
              </a:spcBef>
              <a:spcAft>
                <a:spcPts val="0"/>
              </a:spcAft>
              <a:buClr>
                <a:schemeClr val="lt1"/>
              </a:buClr>
              <a:buSzPts val="1500"/>
              <a:buFont typeface="Roboto"/>
              <a:buChar char="●"/>
            </a:pPr>
            <a:r>
              <a:rPr b="1" lang="en" sz="1500">
                <a:solidFill>
                  <a:schemeClr val="lt1"/>
                </a:solidFill>
                <a:latin typeface="Roboto"/>
                <a:ea typeface="Roboto"/>
                <a:cs typeface="Roboto"/>
                <a:sym typeface="Roboto"/>
              </a:rPr>
              <a:t>Logistic Regression:</a:t>
            </a:r>
            <a:endParaRPr b="1" sz="1500">
              <a:solidFill>
                <a:schemeClr val="lt1"/>
              </a:solidFill>
              <a:latin typeface="Roboto"/>
              <a:ea typeface="Roboto"/>
              <a:cs typeface="Roboto"/>
              <a:sym typeface="Roboto"/>
            </a:endParaRPr>
          </a:p>
          <a:p>
            <a:pPr indent="-323850" lvl="1" marL="914400" rtl="0" algn="l">
              <a:lnSpc>
                <a:spcPct val="95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Training Accuracy: 92.19%</a:t>
            </a:r>
            <a:endParaRPr sz="1500">
              <a:solidFill>
                <a:schemeClr val="lt1"/>
              </a:solidFill>
              <a:latin typeface="Roboto"/>
              <a:ea typeface="Roboto"/>
              <a:cs typeface="Roboto"/>
              <a:sym typeface="Roboto"/>
            </a:endParaRPr>
          </a:p>
          <a:p>
            <a:pPr indent="-323850" lvl="1" marL="914400" rtl="0" algn="l">
              <a:lnSpc>
                <a:spcPct val="95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Testing Accuracy: 90.54%</a:t>
            </a:r>
            <a:endParaRPr sz="1500">
              <a:solidFill>
                <a:schemeClr val="lt1"/>
              </a:solidFill>
              <a:latin typeface="Roboto"/>
              <a:ea typeface="Roboto"/>
              <a:cs typeface="Roboto"/>
              <a:sym typeface="Roboto"/>
            </a:endParaRPr>
          </a:p>
          <a:p>
            <a:pPr indent="-323850" lvl="0" marL="457200" rtl="0" algn="l">
              <a:lnSpc>
                <a:spcPct val="95000"/>
              </a:lnSpc>
              <a:spcBef>
                <a:spcPts val="0"/>
              </a:spcBef>
              <a:spcAft>
                <a:spcPts val="0"/>
              </a:spcAft>
              <a:buClr>
                <a:schemeClr val="lt1"/>
              </a:buClr>
              <a:buSzPts val="1500"/>
              <a:buFont typeface="Roboto"/>
              <a:buChar char="●"/>
            </a:pPr>
            <a:r>
              <a:rPr b="1" lang="en" sz="1500">
                <a:solidFill>
                  <a:schemeClr val="lt1"/>
                </a:solidFill>
                <a:latin typeface="Roboto"/>
                <a:ea typeface="Roboto"/>
                <a:cs typeface="Roboto"/>
                <a:sym typeface="Roboto"/>
              </a:rPr>
              <a:t>Random Forest Classifier:</a:t>
            </a:r>
            <a:endParaRPr b="1" sz="1500">
              <a:solidFill>
                <a:schemeClr val="lt1"/>
              </a:solidFill>
              <a:latin typeface="Roboto"/>
              <a:ea typeface="Roboto"/>
              <a:cs typeface="Roboto"/>
              <a:sym typeface="Roboto"/>
            </a:endParaRPr>
          </a:p>
          <a:p>
            <a:pPr indent="-323850" lvl="1" marL="914400" rtl="0" algn="l">
              <a:lnSpc>
                <a:spcPct val="95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Training Accuracy: 100%</a:t>
            </a:r>
            <a:endParaRPr sz="1500">
              <a:solidFill>
                <a:schemeClr val="lt1"/>
              </a:solidFill>
              <a:latin typeface="Roboto"/>
              <a:ea typeface="Roboto"/>
              <a:cs typeface="Roboto"/>
              <a:sym typeface="Roboto"/>
            </a:endParaRPr>
          </a:p>
          <a:p>
            <a:pPr indent="-323850" lvl="1" marL="914400" rtl="0" algn="l">
              <a:lnSpc>
                <a:spcPct val="95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Testing Accuracy: 98.13%</a:t>
            </a:r>
            <a:endParaRPr sz="1700">
              <a:solidFill>
                <a:schemeClr val="lt1"/>
              </a:solidFill>
              <a:latin typeface="Lato"/>
              <a:ea typeface="Lato"/>
              <a:cs typeface="Lato"/>
              <a:sym typeface="Lato"/>
            </a:endParaRPr>
          </a:p>
        </p:txBody>
      </p:sp>
      <p:sp>
        <p:nvSpPr>
          <p:cNvPr id="235" name="Google Shape;235;p28"/>
          <p:cNvSpPr txBox="1"/>
          <p:nvPr/>
        </p:nvSpPr>
        <p:spPr>
          <a:xfrm>
            <a:off x="4295100" y="3324575"/>
            <a:ext cx="4445400" cy="1870200"/>
          </a:xfrm>
          <a:prstGeom prst="rect">
            <a:avLst/>
          </a:prstGeom>
          <a:noFill/>
          <a:ln>
            <a:noFill/>
          </a:ln>
        </p:spPr>
        <p:txBody>
          <a:bodyPr anchorCtr="0" anchor="t" bIns="91425" lIns="91425" spcFirstLastPara="1" rIns="91425" wrap="square" tIns="91425">
            <a:spAutoFit/>
          </a:bodyPr>
          <a:lstStyle/>
          <a:p>
            <a:pPr indent="-323850" lvl="0" marL="457200" rtl="0" algn="l">
              <a:lnSpc>
                <a:spcPct val="95000"/>
              </a:lnSpc>
              <a:spcBef>
                <a:spcPts val="1200"/>
              </a:spcBef>
              <a:spcAft>
                <a:spcPts val="0"/>
              </a:spcAft>
              <a:buClr>
                <a:schemeClr val="lt1"/>
              </a:buClr>
              <a:buSzPts val="1500"/>
              <a:buFont typeface="Roboto"/>
              <a:buChar char="●"/>
            </a:pPr>
            <a:r>
              <a:rPr b="1" lang="en" sz="1500">
                <a:solidFill>
                  <a:schemeClr val="lt1"/>
                </a:solidFill>
                <a:latin typeface="Roboto"/>
                <a:ea typeface="Roboto"/>
                <a:cs typeface="Roboto"/>
                <a:sym typeface="Roboto"/>
              </a:rPr>
              <a:t>Support Vector Machine (SVM):</a:t>
            </a:r>
            <a:endParaRPr b="1" sz="1500">
              <a:solidFill>
                <a:schemeClr val="lt1"/>
              </a:solidFill>
              <a:latin typeface="Roboto"/>
              <a:ea typeface="Roboto"/>
              <a:cs typeface="Roboto"/>
              <a:sym typeface="Roboto"/>
            </a:endParaRPr>
          </a:p>
          <a:p>
            <a:pPr indent="-323850" lvl="1" marL="914400" rtl="0" algn="l">
              <a:lnSpc>
                <a:spcPct val="95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Training Accuracy: 93.85%</a:t>
            </a:r>
            <a:endParaRPr sz="1500">
              <a:solidFill>
                <a:schemeClr val="lt1"/>
              </a:solidFill>
              <a:latin typeface="Roboto"/>
              <a:ea typeface="Roboto"/>
              <a:cs typeface="Roboto"/>
              <a:sym typeface="Roboto"/>
            </a:endParaRPr>
          </a:p>
          <a:p>
            <a:pPr indent="-323850" lvl="1" marL="914400" rtl="0" algn="l">
              <a:lnSpc>
                <a:spcPct val="95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Testing Accuracy: 91.39%</a:t>
            </a:r>
            <a:endParaRPr sz="1500">
              <a:solidFill>
                <a:schemeClr val="lt1"/>
              </a:solidFill>
              <a:latin typeface="Roboto"/>
              <a:ea typeface="Roboto"/>
              <a:cs typeface="Roboto"/>
              <a:sym typeface="Roboto"/>
            </a:endParaRPr>
          </a:p>
          <a:p>
            <a:pPr indent="-323850" lvl="0" marL="457200" rtl="0" algn="l">
              <a:lnSpc>
                <a:spcPct val="95000"/>
              </a:lnSpc>
              <a:spcBef>
                <a:spcPts val="0"/>
              </a:spcBef>
              <a:spcAft>
                <a:spcPts val="0"/>
              </a:spcAft>
              <a:buClr>
                <a:schemeClr val="lt1"/>
              </a:buClr>
              <a:buSzPts val="1500"/>
              <a:buFont typeface="Roboto"/>
              <a:buChar char="●"/>
            </a:pPr>
            <a:r>
              <a:rPr b="1" lang="en" sz="1500">
                <a:solidFill>
                  <a:schemeClr val="lt1"/>
                </a:solidFill>
                <a:latin typeface="Roboto"/>
                <a:ea typeface="Roboto"/>
                <a:cs typeface="Roboto"/>
                <a:sym typeface="Roboto"/>
              </a:rPr>
              <a:t>Decision Tree:</a:t>
            </a:r>
            <a:endParaRPr b="1" sz="1500">
              <a:solidFill>
                <a:schemeClr val="lt1"/>
              </a:solidFill>
              <a:latin typeface="Roboto"/>
              <a:ea typeface="Roboto"/>
              <a:cs typeface="Roboto"/>
              <a:sym typeface="Roboto"/>
            </a:endParaRPr>
          </a:p>
          <a:p>
            <a:pPr indent="-323850" lvl="1" marL="914400" rtl="0" algn="l">
              <a:lnSpc>
                <a:spcPct val="95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Training Accuracy: 100%</a:t>
            </a:r>
            <a:endParaRPr sz="1500">
              <a:solidFill>
                <a:schemeClr val="lt1"/>
              </a:solidFill>
              <a:latin typeface="Roboto"/>
              <a:ea typeface="Roboto"/>
              <a:cs typeface="Roboto"/>
              <a:sym typeface="Roboto"/>
            </a:endParaRPr>
          </a:p>
          <a:p>
            <a:pPr indent="-323850" lvl="1" marL="914400" rtl="0" algn="l">
              <a:lnSpc>
                <a:spcPct val="95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Testing Accuracy: 98.22%</a:t>
            </a:r>
            <a:endParaRPr sz="1500">
              <a:solidFill>
                <a:schemeClr val="lt1"/>
              </a:solidFill>
              <a:latin typeface="Lato"/>
              <a:ea typeface="Lato"/>
              <a:cs typeface="Lato"/>
              <a:sym typeface="Lato"/>
            </a:endParaRPr>
          </a:p>
          <a:p>
            <a:pPr indent="0" lvl="0" marL="0" rtl="0" algn="l">
              <a:spcBef>
                <a:spcPts val="120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idx="1" type="body"/>
          </p:nvPr>
        </p:nvSpPr>
        <p:spPr>
          <a:xfrm>
            <a:off x="1229150" y="596200"/>
            <a:ext cx="7190700" cy="4255800"/>
          </a:xfrm>
          <a:prstGeom prst="rect">
            <a:avLst/>
          </a:prstGeom>
        </p:spPr>
        <p:txBody>
          <a:bodyPr anchorCtr="0" anchor="t" bIns="91425" lIns="91425" spcFirstLastPara="1" rIns="91425" wrap="square" tIns="91425">
            <a:normAutofit fontScale="77500" lnSpcReduction="20000"/>
          </a:bodyPr>
          <a:lstStyle/>
          <a:p>
            <a:pPr indent="0" lvl="0" marL="0" rtl="0" algn="l">
              <a:spcBef>
                <a:spcPts val="1200"/>
              </a:spcBef>
              <a:spcAft>
                <a:spcPts val="0"/>
              </a:spcAft>
              <a:buNone/>
            </a:pPr>
            <a:r>
              <a:rPr b="1" lang="en" sz="3172">
                <a:latin typeface="Roboto"/>
                <a:ea typeface="Roboto"/>
                <a:cs typeface="Roboto"/>
                <a:sym typeface="Roboto"/>
              </a:rPr>
              <a:t>Best Performing Model</a:t>
            </a:r>
            <a:endParaRPr b="1" sz="3172">
              <a:latin typeface="Roboto"/>
              <a:ea typeface="Roboto"/>
              <a:cs typeface="Roboto"/>
              <a:sym typeface="Roboto"/>
            </a:endParaRPr>
          </a:p>
          <a:p>
            <a:pPr indent="0" lvl="0" marL="0" rtl="0" algn="l">
              <a:spcBef>
                <a:spcPts val="1200"/>
              </a:spcBef>
              <a:spcAft>
                <a:spcPts val="0"/>
              </a:spcAft>
              <a:buNone/>
            </a:pPr>
            <a:r>
              <a:rPr lang="en" sz="2269">
                <a:latin typeface="Roboto"/>
                <a:ea typeface="Roboto"/>
                <a:cs typeface="Roboto"/>
                <a:sym typeface="Roboto"/>
              </a:rPr>
              <a:t>Among the models evaluated, the </a:t>
            </a:r>
            <a:r>
              <a:rPr b="1" lang="en" sz="2269">
                <a:latin typeface="Roboto"/>
                <a:ea typeface="Roboto"/>
                <a:cs typeface="Roboto"/>
                <a:sym typeface="Roboto"/>
              </a:rPr>
              <a:t>Random Forest Classifier</a:t>
            </a:r>
            <a:r>
              <a:rPr lang="en" sz="2269">
                <a:latin typeface="Roboto"/>
                <a:ea typeface="Roboto"/>
                <a:cs typeface="Roboto"/>
                <a:sym typeface="Roboto"/>
              </a:rPr>
              <a:t> and the </a:t>
            </a:r>
            <a:r>
              <a:rPr b="1" lang="en" sz="2269">
                <a:latin typeface="Roboto"/>
                <a:ea typeface="Roboto"/>
                <a:cs typeface="Roboto"/>
                <a:sym typeface="Roboto"/>
              </a:rPr>
              <a:t>Decision Tree</a:t>
            </a:r>
            <a:r>
              <a:rPr lang="en" sz="2269">
                <a:latin typeface="Roboto"/>
                <a:ea typeface="Roboto"/>
                <a:cs typeface="Roboto"/>
                <a:sym typeface="Roboto"/>
              </a:rPr>
              <a:t> achieved the highest testing accuracy, both exceeding 98%. These models demonstrated excellent performance in predicting loan eligibility, with Random Forest showing a testing accuracy of 98.13% and Decision Tree achieving 98.22%. Both models provided an almost perfect fit to the training data, indicating their robustness in handling the dataset.</a:t>
            </a:r>
            <a:endParaRPr sz="2269">
              <a:latin typeface="Roboto"/>
              <a:ea typeface="Roboto"/>
              <a:cs typeface="Roboto"/>
              <a:sym typeface="Roboto"/>
            </a:endParaRPr>
          </a:p>
          <a:p>
            <a:pPr indent="0" lvl="0" marL="0" rtl="0" algn="l">
              <a:spcBef>
                <a:spcPts val="1200"/>
              </a:spcBef>
              <a:spcAft>
                <a:spcPts val="0"/>
              </a:spcAft>
              <a:buNone/>
            </a:pPr>
            <a:r>
              <a:rPr lang="en" sz="2269">
                <a:latin typeface="Roboto"/>
                <a:ea typeface="Roboto"/>
                <a:cs typeface="Roboto"/>
                <a:sym typeface="Roboto"/>
              </a:rPr>
              <a:t>The slight difference in performance between Random Forest and Decision Tree may be attributed to Random </a:t>
            </a:r>
            <a:r>
              <a:rPr lang="en" sz="2269">
                <a:latin typeface="Roboto"/>
                <a:ea typeface="Roboto"/>
                <a:cs typeface="Roboto"/>
                <a:sym typeface="Roboto"/>
              </a:rPr>
              <a:t>Forest</a:t>
            </a:r>
            <a:r>
              <a:rPr lang="en" sz="2269">
                <a:latin typeface="Roboto"/>
                <a:ea typeface="Roboto"/>
                <a:cs typeface="Roboto"/>
                <a:sym typeface="Roboto"/>
              </a:rPr>
              <a:t> ensemble learning technique, which aggregates the results of multiple decision trees to enhance overall accuracy and reduce overfitting.</a:t>
            </a:r>
            <a:endParaRPr sz="2269">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0"/>
          <p:cNvSpPr txBox="1"/>
          <p:nvPr>
            <p:ph idx="1" type="body"/>
          </p:nvPr>
        </p:nvSpPr>
        <p:spPr>
          <a:xfrm>
            <a:off x="1320400" y="825100"/>
            <a:ext cx="7320900" cy="3147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400">
                <a:latin typeface="Roboto"/>
                <a:ea typeface="Roboto"/>
                <a:cs typeface="Roboto"/>
                <a:sym typeface="Roboto"/>
              </a:rPr>
              <a:t>Feature Impact Analysis</a:t>
            </a:r>
            <a:endParaRPr b="1" sz="1400">
              <a:latin typeface="Roboto"/>
              <a:ea typeface="Roboto"/>
              <a:cs typeface="Roboto"/>
              <a:sym typeface="Roboto"/>
            </a:endParaRPr>
          </a:p>
          <a:p>
            <a:pPr indent="0" lvl="0" marL="0" rtl="0" algn="l">
              <a:spcBef>
                <a:spcPts val="1200"/>
              </a:spcBef>
              <a:spcAft>
                <a:spcPts val="0"/>
              </a:spcAft>
              <a:buNone/>
            </a:pPr>
            <a:r>
              <a:rPr lang="en" sz="1400">
                <a:latin typeface="Roboto"/>
                <a:ea typeface="Roboto"/>
                <a:cs typeface="Roboto"/>
                <a:sym typeface="Roboto"/>
              </a:rPr>
              <a:t>Our analysis revealed that several features significantly impacted loan status predictions:</a:t>
            </a:r>
            <a:endParaRPr sz="1400">
              <a:latin typeface="Roboto"/>
              <a:ea typeface="Roboto"/>
              <a:cs typeface="Roboto"/>
              <a:sym typeface="Roboto"/>
            </a:endParaRPr>
          </a:p>
          <a:p>
            <a:pPr indent="-317500" lvl="0" marL="457200" rtl="0" algn="l">
              <a:spcBef>
                <a:spcPts val="1200"/>
              </a:spcBef>
              <a:spcAft>
                <a:spcPts val="0"/>
              </a:spcAft>
              <a:buClr>
                <a:schemeClr val="lt1"/>
              </a:buClr>
              <a:buSzPts val="1400"/>
              <a:buFont typeface="Arial"/>
              <a:buAutoNum type="arabicPeriod"/>
            </a:pPr>
            <a:r>
              <a:rPr b="1" lang="en" sz="1400">
                <a:latin typeface="Roboto"/>
                <a:ea typeface="Roboto"/>
                <a:cs typeface="Roboto"/>
                <a:sym typeface="Roboto"/>
              </a:rPr>
              <a:t>CIBIL Score:</a:t>
            </a:r>
            <a:r>
              <a:rPr lang="en" sz="1400">
                <a:latin typeface="Roboto"/>
                <a:ea typeface="Roboto"/>
                <a:cs typeface="Roboto"/>
                <a:sym typeface="Roboto"/>
              </a:rPr>
              <a:t> This feature was the most influential in determining loan approval. Higher CIBIL scores were strongly correlated with loan approval, highlighting its critical role in assessing creditworthiness.</a:t>
            </a:r>
            <a:endParaRPr sz="1400">
              <a:latin typeface="Roboto"/>
              <a:ea typeface="Roboto"/>
              <a:cs typeface="Roboto"/>
              <a:sym typeface="Roboto"/>
            </a:endParaRPr>
          </a:p>
          <a:p>
            <a:pPr indent="-317500" lvl="0" marL="457200" rtl="0" algn="l">
              <a:spcBef>
                <a:spcPts val="0"/>
              </a:spcBef>
              <a:spcAft>
                <a:spcPts val="0"/>
              </a:spcAft>
              <a:buClr>
                <a:schemeClr val="lt1"/>
              </a:buClr>
              <a:buSzPts val="1400"/>
              <a:buFont typeface="Arial"/>
              <a:buAutoNum type="arabicPeriod"/>
            </a:pPr>
            <a:r>
              <a:rPr b="1" lang="en" sz="1400">
                <a:latin typeface="Roboto"/>
                <a:ea typeface="Roboto"/>
                <a:cs typeface="Roboto"/>
                <a:sym typeface="Roboto"/>
              </a:rPr>
              <a:t>Loan Amount:</a:t>
            </a:r>
            <a:r>
              <a:rPr lang="en" sz="1400">
                <a:latin typeface="Roboto"/>
                <a:ea typeface="Roboto"/>
                <a:cs typeface="Roboto"/>
                <a:sym typeface="Roboto"/>
              </a:rPr>
              <a:t> The analysis showed that higher loan amounts were more likely to be approved compared to lower amounts. This could be due to the fact that individuals applying for larger loans were generally better qualified and had more substantial financial backing.</a:t>
            </a:r>
            <a:endParaRPr sz="1400">
              <a:latin typeface="Roboto"/>
              <a:ea typeface="Roboto"/>
              <a:cs typeface="Roboto"/>
              <a:sym typeface="Roboto"/>
            </a:endParaRPr>
          </a:p>
          <a:p>
            <a:pPr indent="-317500" lvl="0" marL="457200" rtl="0" algn="l">
              <a:spcBef>
                <a:spcPts val="0"/>
              </a:spcBef>
              <a:spcAft>
                <a:spcPts val="0"/>
              </a:spcAft>
              <a:buClr>
                <a:schemeClr val="lt1"/>
              </a:buClr>
              <a:buSzPts val="1400"/>
              <a:buFont typeface="Arial"/>
              <a:buAutoNum type="arabicPeriod"/>
            </a:pPr>
            <a:r>
              <a:rPr b="1" lang="en" sz="1400">
                <a:latin typeface="Roboto"/>
                <a:ea typeface="Roboto"/>
                <a:cs typeface="Roboto"/>
                <a:sym typeface="Roboto"/>
              </a:rPr>
              <a:t>Loan Term:</a:t>
            </a:r>
            <a:r>
              <a:rPr lang="en" sz="1400">
                <a:latin typeface="Roboto"/>
                <a:ea typeface="Roboto"/>
                <a:cs typeface="Roboto"/>
                <a:sym typeface="Roboto"/>
              </a:rPr>
              <a:t> The loan term also played a crucial role. Loans with shorter terms were more likely to be approved compared to those with longer terms. Rejected loans tended to have longer terms, which might indicate higher risk associated with extended repayment periods.</a:t>
            </a:r>
            <a:endParaRPr sz="1400">
              <a:latin typeface="Roboto"/>
              <a:ea typeface="Roboto"/>
              <a:cs typeface="Roboto"/>
              <a:sym typeface="Roboto"/>
            </a:endParaRPr>
          </a:p>
          <a:p>
            <a:pPr indent="0" lvl="0" marL="0" rtl="0" algn="l">
              <a:spcBef>
                <a:spcPts val="1200"/>
              </a:spcBef>
              <a:spcAft>
                <a:spcPts val="1200"/>
              </a:spcAft>
              <a:buNone/>
            </a:pPr>
            <a:r>
              <a:t/>
            </a:r>
            <a:endParaRPr sz="1200">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ph type="title"/>
          </p:nvPr>
        </p:nvSpPr>
        <p:spPr>
          <a:xfrm>
            <a:off x="1228625" y="6534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latin typeface="Roboto"/>
                <a:ea typeface="Roboto"/>
                <a:cs typeface="Roboto"/>
                <a:sym typeface="Roboto"/>
              </a:rPr>
              <a:t>Conclusion</a:t>
            </a:r>
            <a:endParaRPr sz="2700">
              <a:latin typeface="Roboto"/>
              <a:ea typeface="Roboto"/>
              <a:cs typeface="Roboto"/>
              <a:sym typeface="Roboto"/>
            </a:endParaRPr>
          </a:p>
        </p:txBody>
      </p:sp>
      <p:sp>
        <p:nvSpPr>
          <p:cNvPr id="251" name="Google Shape;251;p31"/>
          <p:cNvSpPr txBox="1"/>
          <p:nvPr>
            <p:ph idx="1" type="body"/>
          </p:nvPr>
        </p:nvSpPr>
        <p:spPr>
          <a:xfrm>
            <a:off x="1052550" y="1567550"/>
            <a:ext cx="7298100" cy="3101400"/>
          </a:xfrm>
          <a:prstGeom prst="rect">
            <a:avLst/>
          </a:prstGeom>
        </p:spPr>
        <p:txBody>
          <a:bodyPr anchorCtr="0" anchor="t" bIns="91425" lIns="91425" spcFirstLastPara="1" rIns="91425" wrap="square" tIns="91425">
            <a:normAutofit fontScale="40000" lnSpcReduction="20000"/>
          </a:bodyPr>
          <a:lstStyle/>
          <a:p>
            <a:pPr indent="0" lvl="0" marL="0" rtl="0" algn="l">
              <a:spcBef>
                <a:spcPts val="1200"/>
              </a:spcBef>
              <a:spcAft>
                <a:spcPts val="0"/>
              </a:spcAft>
              <a:buNone/>
            </a:pPr>
            <a:r>
              <a:rPr lang="en" sz="3839">
                <a:latin typeface="Roboto"/>
                <a:ea typeface="Roboto"/>
                <a:cs typeface="Roboto"/>
                <a:sym typeface="Roboto"/>
              </a:rPr>
              <a:t>In summary, our project successfully applied machine learning techniques to predict loan eligibility, with Random Forest Classifier and Decision Tree models emerging as the most effective. The most impactful features were CIBIL Score, Loan Amount, and Loan Term, each playing a significant role in the prediction process. Our findings suggest that higher CIBIL scores and loan amounts are associated with higher approval rates, while longer loan terms are linked with higher rejection rates.</a:t>
            </a:r>
            <a:endParaRPr sz="3839">
              <a:latin typeface="Roboto"/>
              <a:ea typeface="Roboto"/>
              <a:cs typeface="Roboto"/>
              <a:sym typeface="Roboto"/>
            </a:endParaRPr>
          </a:p>
          <a:p>
            <a:pPr indent="0" lvl="0" marL="0" rtl="0" algn="l">
              <a:spcBef>
                <a:spcPts val="1200"/>
              </a:spcBef>
              <a:spcAft>
                <a:spcPts val="0"/>
              </a:spcAft>
              <a:buNone/>
            </a:pPr>
            <a:r>
              <a:rPr lang="en" sz="3839">
                <a:latin typeface="Roboto"/>
                <a:ea typeface="Roboto"/>
                <a:cs typeface="Roboto"/>
                <a:sym typeface="Roboto"/>
              </a:rPr>
              <a:t>Moving forward, we recommend further exploration of additional features and possibly incorporating more advanced models to refine our predictions and enhance accuracy. Future development could also involve creating an interactive tool for real-time loan eligibility assessment based on the model's predictions.</a:t>
            </a:r>
            <a:endParaRPr sz="3839">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064075" y="8073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latin typeface="Roboto"/>
                <a:ea typeface="Roboto"/>
                <a:cs typeface="Roboto"/>
                <a:sym typeface="Roboto"/>
              </a:rPr>
              <a:t>Project Description</a:t>
            </a:r>
            <a:endParaRPr sz="2700">
              <a:latin typeface="Roboto"/>
              <a:ea typeface="Roboto"/>
              <a:cs typeface="Roboto"/>
              <a:sym typeface="Roboto"/>
            </a:endParaRPr>
          </a:p>
        </p:txBody>
      </p:sp>
      <p:sp>
        <p:nvSpPr>
          <p:cNvPr id="141" name="Google Shape;141;p14"/>
          <p:cNvSpPr txBox="1"/>
          <p:nvPr>
            <p:ph idx="1" type="body"/>
          </p:nvPr>
        </p:nvSpPr>
        <p:spPr>
          <a:xfrm>
            <a:off x="742625" y="1662425"/>
            <a:ext cx="7505700" cy="2868900"/>
          </a:xfrm>
          <a:prstGeom prst="rect">
            <a:avLst/>
          </a:prstGeom>
        </p:spPr>
        <p:txBody>
          <a:bodyPr anchorCtr="0" anchor="t" bIns="91425" lIns="91425" spcFirstLastPara="1" rIns="91425" wrap="square" tIns="91425">
            <a:noAutofit/>
          </a:bodyPr>
          <a:lstStyle/>
          <a:p>
            <a:pPr indent="0" lvl="0" marL="0" rtl="0" algn="l">
              <a:lnSpc>
                <a:spcPct val="200000"/>
              </a:lnSpc>
              <a:spcBef>
                <a:spcPts val="1200"/>
              </a:spcBef>
              <a:spcAft>
                <a:spcPts val="0"/>
              </a:spcAft>
              <a:buClr>
                <a:schemeClr val="dk1"/>
              </a:buClr>
              <a:buSzPts val="852"/>
              <a:buFont typeface="Arial"/>
              <a:buNone/>
            </a:pPr>
            <a:r>
              <a:rPr lang="en" sz="1185">
                <a:solidFill>
                  <a:schemeClr val="lt1"/>
                </a:solidFill>
                <a:latin typeface="Roboto"/>
                <a:ea typeface="Roboto"/>
                <a:cs typeface="Roboto"/>
                <a:sym typeface="Roboto"/>
              </a:rPr>
              <a:t>The goal of our project is to develop a machine learning (ML) model that predicts a consumer's eligibility for a personal loan based on their credit score and other financial indicators. In the finance industry, accurately assessing loan eligibility is crucial for both financial institutions and consumers. Traditional credit scoring models often fail to capture the full picture of a borrower’s financial health, leading to suboptimal lending decisions.</a:t>
            </a:r>
            <a:endParaRPr sz="1185">
              <a:solidFill>
                <a:schemeClr val="lt1"/>
              </a:solidFill>
              <a:latin typeface="Roboto"/>
              <a:ea typeface="Roboto"/>
              <a:cs typeface="Roboto"/>
              <a:sym typeface="Roboto"/>
            </a:endParaRPr>
          </a:p>
          <a:p>
            <a:pPr indent="0" lvl="0" marL="0" rtl="0" algn="l">
              <a:lnSpc>
                <a:spcPct val="200000"/>
              </a:lnSpc>
              <a:spcBef>
                <a:spcPts val="1200"/>
              </a:spcBef>
              <a:spcAft>
                <a:spcPts val="1200"/>
              </a:spcAft>
              <a:buClr>
                <a:schemeClr val="dk1"/>
              </a:buClr>
              <a:buSzPts val="852"/>
              <a:buFont typeface="Arial"/>
              <a:buNone/>
            </a:pPr>
            <a:r>
              <a:rPr lang="en" sz="1185">
                <a:solidFill>
                  <a:schemeClr val="lt1"/>
                </a:solidFill>
                <a:latin typeface="Roboto"/>
                <a:ea typeface="Roboto"/>
                <a:cs typeface="Roboto"/>
                <a:sym typeface="Roboto"/>
              </a:rPr>
              <a:t>Our project aims to address this issue by creating a more nuanced prediction model that considers multiple factors beyond just the credit score, thereby improving the accuracy of loan eligibility predictions.</a:t>
            </a:r>
            <a:endParaRPr sz="1650">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155950" y="845650"/>
            <a:ext cx="7505700" cy="7479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200"/>
              </a:spcAft>
              <a:buNone/>
            </a:pPr>
            <a:r>
              <a:rPr lang="en" sz="2700">
                <a:latin typeface="Roboto"/>
                <a:ea typeface="Roboto"/>
                <a:cs typeface="Roboto"/>
                <a:sym typeface="Roboto"/>
              </a:rPr>
              <a:t>Dataset(s) / Model(s) /Algorithm(s) to Be Used</a:t>
            </a:r>
            <a:endParaRPr sz="2700">
              <a:latin typeface="Roboto"/>
              <a:ea typeface="Roboto"/>
              <a:cs typeface="Roboto"/>
              <a:sym typeface="Roboto"/>
            </a:endParaRPr>
          </a:p>
        </p:txBody>
      </p:sp>
      <p:sp>
        <p:nvSpPr>
          <p:cNvPr id="147" name="Google Shape;147;p15"/>
          <p:cNvSpPr txBox="1"/>
          <p:nvPr>
            <p:ph idx="1" type="body"/>
          </p:nvPr>
        </p:nvSpPr>
        <p:spPr>
          <a:xfrm>
            <a:off x="819150" y="1593550"/>
            <a:ext cx="7505700" cy="3151800"/>
          </a:xfrm>
          <a:prstGeom prst="rect">
            <a:avLst/>
          </a:prstGeom>
        </p:spPr>
        <p:txBody>
          <a:bodyPr anchorCtr="0" anchor="t" bIns="91425" lIns="91425" spcFirstLastPara="1" rIns="91425" wrap="square" tIns="91425">
            <a:normAutofit fontScale="25000" lnSpcReduction="20000"/>
          </a:bodyPr>
          <a:lstStyle/>
          <a:p>
            <a:pPr indent="-301716" lvl="0" marL="457200" rtl="0" algn="l">
              <a:lnSpc>
                <a:spcPct val="200000"/>
              </a:lnSpc>
              <a:spcBef>
                <a:spcPts val="1200"/>
              </a:spcBef>
              <a:spcAft>
                <a:spcPts val="0"/>
              </a:spcAft>
              <a:buClr>
                <a:schemeClr val="lt1"/>
              </a:buClr>
              <a:buSzPct val="100000"/>
              <a:buFont typeface="Roboto"/>
              <a:buChar char="●"/>
            </a:pPr>
            <a:r>
              <a:rPr b="1" lang="en" sz="4605">
                <a:solidFill>
                  <a:schemeClr val="lt1"/>
                </a:solidFill>
                <a:latin typeface="Roboto"/>
                <a:ea typeface="Roboto"/>
                <a:cs typeface="Roboto"/>
                <a:sym typeface="Roboto"/>
              </a:rPr>
              <a:t>Dataset</a:t>
            </a:r>
            <a:r>
              <a:rPr lang="en" sz="4605">
                <a:solidFill>
                  <a:schemeClr val="lt1"/>
                </a:solidFill>
                <a:latin typeface="Roboto"/>
                <a:ea typeface="Roboto"/>
                <a:cs typeface="Roboto"/>
                <a:sym typeface="Roboto"/>
              </a:rPr>
              <a:t>: We plan to use publicly available datasets from sources such as Kaggle or the UC Irvine Machine Learning Repository, which include credit scores, loan application outcomes, income, debt-to-income ratios, and other relevant financial indicators.</a:t>
            </a:r>
            <a:endParaRPr sz="4605">
              <a:solidFill>
                <a:schemeClr val="lt1"/>
              </a:solidFill>
              <a:latin typeface="Roboto"/>
              <a:ea typeface="Roboto"/>
              <a:cs typeface="Roboto"/>
              <a:sym typeface="Roboto"/>
            </a:endParaRPr>
          </a:p>
          <a:p>
            <a:pPr indent="-301716" lvl="0" marL="457200" rtl="0" algn="l">
              <a:lnSpc>
                <a:spcPct val="200000"/>
              </a:lnSpc>
              <a:spcBef>
                <a:spcPts val="0"/>
              </a:spcBef>
              <a:spcAft>
                <a:spcPts val="0"/>
              </a:spcAft>
              <a:buClr>
                <a:schemeClr val="lt1"/>
              </a:buClr>
              <a:buSzPct val="100000"/>
              <a:buFont typeface="Roboto"/>
              <a:buChar char="●"/>
            </a:pPr>
            <a:r>
              <a:rPr b="1" lang="en" sz="4605">
                <a:solidFill>
                  <a:schemeClr val="lt1"/>
                </a:solidFill>
                <a:latin typeface="Roboto"/>
                <a:ea typeface="Roboto"/>
                <a:cs typeface="Roboto"/>
                <a:sym typeface="Roboto"/>
              </a:rPr>
              <a:t>Algorithms</a:t>
            </a:r>
            <a:r>
              <a:rPr lang="en" sz="4605">
                <a:solidFill>
                  <a:schemeClr val="lt1"/>
                </a:solidFill>
                <a:latin typeface="Roboto"/>
                <a:ea typeface="Roboto"/>
                <a:cs typeface="Roboto"/>
                <a:sym typeface="Roboto"/>
              </a:rPr>
              <a:t>:</a:t>
            </a:r>
            <a:endParaRPr sz="4605">
              <a:solidFill>
                <a:schemeClr val="lt1"/>
              </a:solidFill>
              <a:latin typeface="Roboto"/>
              <a:ea typeface="Roboto"/>
              <a:cs typeface="Roboto"/>
              <a:sym typeface="Roboto"/>
            </a:endParaRPr>
          </a:p>
          <a:p>
            <a:pPr indent="-301716" lvl="1" marL="914400" rtl="0" algn="l">
              <a:lnSpc>
                <a:spcPct val="200000"/>
              </a:lnSpc>
              <a:spcBef>
                <a:spcPts val="0"/>
              </a:spcBef>
              <a:spcAft>
                <a:spcPts val="0"/>
              </a:spcAft>
              <a:buClr>
                <a:schemeClr val="lt1"/>
              </a:buClr>
              <a:buSzPct val="100000"/>
              <a:buFont typeface="Roboto"/>
              <a:buChar char="○"/>
            </a:pPr>
            <a:r>
              <a:rPr b="1" lang="en" sz="4605">
                <a:solidFill>
                  <a:schemeClr val="lt1"/>
                </a:solidFill>
                <a:latin typeface="Roboto"/>
                <a:ea typeface="Roboto"/>
                <a:cs typeface="Roboto"/>
                <a:sym typeface="Roboto"/>
              </a:rPr>
              <a:t>Decision Tree</a:t>
            </a:r>
            <a:r>
              <a:rPr lang="en" sz="4605">
                <a:solidFill>
                  <a:schemeClr val="lt1"/>
                </a:solidFill>
                <a:latin typeface="Roboto"/>
                <a:ea typeface="Roboto"/>
                <a:cs typeface="Roboto"/>
                <a:sym typeface="Roboto"/>
              </a:rPr>
              <a:t>: For initial model creation and feature importance analysis.</a:t>
            </a:r>
            <a:endParaRPr sz="4605">
              <a:solidFill>
                <a:schemeClr val="lt1"/>
              </a:solidFill>
              <a:latin typeface="Roboto"/>
              <a:ea typeface="Roboto"/>
              <a:cs typeface="Roboto"/>
              <a:sym typeface="Roboto"/>
            </a:endParaRPr>
          </a:p>
          <a:p>
            <a:pPr indent="-301716" lvl="1" marL="914400" rtl="0" algn="l">
              <a:lnSpc>
                <a:spcPct val="200000"/>
              </a:lnSpc>
              <a:spcBef>
                <a:spcPts val="0"/>
              </a:spcBef>
              <a:spcAft>
                <a:spcPts val="0"/>
              </a:spcAft>
              <a:buClr>
                <a:schemeClr val="lt1"/>
              </a:buClr>
              <a:buSzPct val="100000"/>
              <a:buFont typeface="Roboto"/>
              <a:buChar char="○"/>
            </a:pPr>
            <a:r>
              <a:rPr b="1" lang="en" sz="4605">
                <a:solidFill>
                  <a:schemeClr val="lt1"/>
                </a:solidFill>
                <a:latin typeface="Roboto"/>
                <a:ea typeface="Roboto"/>
                <a:cs typeface="Roboto"/>
                <a:sym typeface="Roboto"/>
              </a:rPr>
              <a:t>Random Forest</a:t>
            </a:r>
            <a:r>
              <a:rPr lang="en" sz="4605">
                <a:solidFill>
                  <a:schemeClr val="lt1"/>
                </a:solidFill>
                <a:latin typeface="Roboto"/>
                <a:ea typeface="Roboto"/>
                <a:cs typeface="Roboto"/>
                <a:sym typeface="Roboto"/>
              </a:rPr>
              <a:t>: For improving accuracy and handling overfitting.</a:t>
            </a:r>
            <a:endParaRPr sz="4605">
              <a:solidFill>
                <a:schemeClr val="lt1"/>
              </a:solidFill>
              <a:latin typeface="Roboto"/>
              <a:ea typeface="Roboto"/>
              <a:cs typeface="Roboto"/>
              <a:sym typeface="Roboto"/>
            </a:endParaRPr>
          </a:p>
          <a:p>
            <a:pPr indent="-301716" lvl="1" marL="914400" rtl="0" algn="l">
              <a:lnSpc>
                <a:spcPct val="200000"/>
              </a:lnSpc>
              <a:spcBef>
                <a:spcPts val="0"/>
              </a:spcBef>
              <a:spcAft>
                <a:spcPts val="0"/>
              </a:spcAft>
              <a:buClr>
                <a:schemeClr val="lt1"/>
              </a:buClr>
              <a:buSzPct val="100000"/>
              <a:buFont typeface="Roboto"/>
              <a:buChar char="○"/>
            </a:pPr>
            <a:r>
              <a:rPr b="1" lang="en" sz="4605">
                <a:solidFill>
                  <a:schemeClr val="lt1"/>
                </a:solidFill>
                <a:latin typeface="Roboto"/>
                <a:ea typeface="Roboto"/>
                <a:cs typeface="Roboto"/>
                <a:sym typeface="Roboto"/>
              </a:rPr>
              <a:t>Logistic Regression</a:t>
            </a:r>
            <a:r>
              <a:rPr lang="en" sz="4605">
                <a:solidFill>
                  <a:schemeClr val="lt1"/>
                </a:solidFill>
                <a:latin typeface="Roboto"/>
                <a:ea typeface="Roboto"/>
                <a:cs typeface="Roboto"/>
                <a:sym typeface="Roboto"/>
              </a:rPr>
              <a:t>: As a baseline model to compare against more complex models.</a:t>
            </a:r>
            <a:endParaRPr sz="4605">
              <a:solidFill>
                <a:schemeClr val="lt1"/>
              </a:solidFill>
              <a:latin typeface="Roboto"/>
              <a:ea typeface="Roboto"/>
              <a:cs typeface="Roboto"/>
              <a:sym typeface="Roboto"/>
            </a:endParaRPr>
          </a:p>
          <a:p>
            <a:pPr indent="-301716" lvl="1" marL="914400" rtl="0" algn="l">
              <a:lnSpc>
                <a:spcPct val="200000"/>
              </a:lnSpc>
              <a:spcBef>
                <a:spcPts val="0"/>
              </a:spcBef>
              <a:spcAft>
                <a:spcPts val="0"/>
              </a:spcAft>
              <a:buSzPct val="100000"/>
              <a:buFont typeface="Georgia"/>
              <a:buChar char="○"/>
            </a:pPr>
            <a:r>
              <a:rPr b="1" lang="en" sz="4605">
                <a:latin typeface="Roboto"/>
                <a:ea typeface="Roboto"/>
                <a:cs typeface="Roboto"/>
                <a:sym typeface="Roboto"/>
              </a:rPr>
              <a:t>Support Vector Classifiers</a:t>
            </a:r>
            <a:r>
              <a:rPr lang="en" sz="4605">
                <a:latin typeface="Roboto"/>
                <a:ea typeface="Roboto"/>
                <a:cs typeface="Roboto"/>
                <a:sym typeface="Roboto"/>
              </a:rPr>
              <a:t>: Used for finding the optimal boundary (hyperplane) between classes in a high-dimensional space, making it effective for both linear and non-linear classification problems. It works well with complex datasets and is often used when high precision is needed.</a:t>
            </a:r>
            <a:endParaRPr sz="4605">
              <a:latin typeface="Roboto"/>
              <a:ea typeface="Roboto"/>
              <a:cs typeface="Roboto"/>
              <a:sym typeface="Roboto"/>
            </a:endParaRPr>
          </a:p>
          <a:p>
            <a:pPr indent="0" lvl="0" marL="0" rtl="0" algn="l">
              <a:spcBef>
                <a:spcPts val="1200"/>
              </a:spcBef>
              <a:spcAft>
                <a:spcPts val="1200"/>
              </a:spcAft>
              <a:buNone/>
            </a:pPr>
            <a:r>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05650" y="653450"/>
            <a:ext cx="7038900" cy="71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latin typeface="Roboto"/>
                <a:ea typeface="Roboto"/>
                <a:cs typeface="Roboto"/>
                <a:sym typeface="Roboto"/>
              </a:rPr>
              <a:t>Data Exploration/Cleaning</a:t>
            </a:r>
            <a:endParaRPr sz="2700">
              <a:latin typeface="Roboto"/>
              <a:ea typeface="Roboto"/>
              <a:cs typeface="Roboto"/>
              <a:sym typeface="Roboto"/>
            </a:endParaRPr>
          </a:p>
        </p:txBody>
      </p:sp>
      <p:sp>
        <p:nvSpPr>
          <p:cNvPr id="153" name="Google Shape;153;p16"/>
          <p:cNvSpPr txBox="1"/>
          <p:nvPr>
            <p:ph idx="1" type="body"/>
          </p:nvPr>
        </p:nvSpPr>
        <p:spPr>
          <a:xfrm>
            <a:off x="1205650" y="15522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Roboto"/>
                <a:ea typeface="Roboto"/>
                <a:cs typeface="Roboto"/>
                <a:sym typeface="Roboto"/>
              </a:rPr>
              <a:t>1.We imported the necessary libraries to handle and manipulate the dataset</a:t>
            </a:r>
            <a:endParaRPr sz="1600">
              <a:latin typeface="Roboto"/>
              <a:ea typeface="Roboto"/>
              <a:cs typeface="Roboto"/>
              <a:sym typeface="Roboto"/>
            </a:endParaRPr>
          </a:p>
          <a:p>
            <a:pPr indent="0" lvl="0" marL="0" rtl="0" algn="l">
              <a:spcBef>
                <a:spcPts val="300"/>
              </a:spcBef>
              <a:spcAft>
                <a:spcPts val="0"/>
              </a:spcAft>
              <a:buNone/>
            </a:pPr>
            <a:r>
              <a:t/>
            </a:r>
            <a:endParaRPr sz="1600">
              <a:latin typeface="Roboto"/>
              <a:ea typeface="Roboto"/>
              <a:cs typeface="Roboto"/>
              <a:sym typeface="Roboto"/>
            </a:endParaRPr>
          </a:p>
          <a:p>
            <a:pPr indent="0" lvl="0" marL="0" rtl="0" algn="l">
              <a:spcBef>
                <a:spcPts val="300"/>
              </a:spcBef>
              <a:spcAft>
                <a:spcPts val="0"/>
              </a:spcAft>
              <a:buNone/>
            </a:pPr>
            <a:r>
              <a:rPr lang="en" sz="1600">
                <a:latin typeface="Roboto"/>
                <a:ea typeface="Roboto"/>
                <a:cs typeface="Roboto"/>
                <a:sym typeface="Roboto"/>
              </a:rPr>
              <a:t>2.We read the dataset into a Pandas Dataframe</a:t>
            </a:r>
            <a:endParaRPr sz="1600">
              <a:latin typeface="Roboto"/>
              <a:ea typeface="Roboto"/>
              <a:cs typeface="Roboto"/>
              <a:sym typeface="Roboto"/>
            </a:endParaRPr>
          </a:p>
          <a:p>
            <a:pPr indent="0" lvl="0" marL="0" rtl="0" algn="l">
              <a:spcBef>
                <a:spcPts val="300"/>
              </a:spcBef>
              <a:spcAft>
                <a:spcPts val="0"/>
              </a:spcAft>
              <a:buNone/>
            </a:pPr>
            <a:r>
              <a:t/>
            </a:r>
            <a:endParaRPr sz="1600">
              <a:latin typeface="Roboto"/>
              <a:ea typeface="Roboto"/>
              <a:cs typeface="Roboto"/>
              <a:sym typeface="Roboto"/>
            </a:endParaRPr>
          </a:p>
          <a:p>
            <a:pPr indent="0" lvl="0" marL="0" rtl="0" algn="l">
              <a:spcBef>
                <a:spcPts val="300"/>
              </a:spcBef>
              <a:spcAft>
                <a:spcPts val="0"/>
              </a:spcAft>
              <a:buNone/>
            </a:pPr>
            <a:r>
              <a:rPr lang="en" sz="1600">
                <a:latin typeface="Roboto"/>
                <a:ea typeface="Roboto"/>
                <a:cs typeface="Roboto"/>
                <a:sym typeface="Roboto"/>
              </a:rPr>
              <a:t>3.Cleaned the data by checking for missing values and duplicates</a:t>
            </a:r>
            <a:endParaRPr sz="1600">
              <a:latin typeface="Roboto"/>
              <a:ea typeface="Roboto"/>
              <a:cs typeface="Roboto"/>
              <a:sym typeface="Roboto"/>
            </a:endParaRPr>
          </a:p>
          <a:p>
            <a:pPr indent="0" lvl="0" marL="0" rtl="0" algn="l">
              <a:spcBef>
                <a:spcPts val="300"/>
              </a:spcBef>
              <a:spcAft>
                <a:spcPts val="0"/>
              </a:spcAft>
              <a:buNone/>
            </a:pPr>
            <a:r>
              <a:t/>
            </a:r>
            <a:endParaRPr sz="1600">
              <a:latin typeface="Roboto"/>
              <a:ea typeface="Roboto"/>
              <a:cs typeface="Roboto"/>
              <a:sym typeface="Roboto"/>
            </a:endParaRPr>
          </a:p>
          <a:p>
            <a:pPr indent="0" lvl="0" marL="0" rtl="0" algn="l">
              <a:spcBef>
                <a:spcPts val="300"/>
              </a:spcBef>
              <a:spcAft>
                <a:spcPts val="0"/>
              </a:spcAft>
              <a:buNone/>
            </a:pPr>
            <a:r>
              <a:rPr lang="en" sz="1600">
                <a:latin typeface="Roboto"/>
                <a:ea typeface="Roboto"/>
                <a:cs typeface="Roboto"/>
                <a:sym typeface="Roboto"/>
              </a:rPr>
              <a:t>4.Feature Scaling: Scaled the numerical features to ensure </a:t>
            </a:r>
            <a:r>
              <a:rPr lang="en" sz="1600">
                <a:latin typeface="Roboto"/>
                <a:ea typeface="Roboto"/>
                <a:cs typeface="Roboto"/>
                <a:sym typeface="Roboto"/>
              </a:rPr>
              <a:t>uniformity</a:t>
            </a:r>
            <a:r>
              <a:rPr lang="en" sz="1600">
                <a:latin typeface="Roboto"/>
                <a:ea typeface="Roboto"/>
                <a:cs typeface="Roboto"/>
                <a:sym typeface="Roboto"/>
              </a:rPr>
              <a:t> in model training</a:t>
            </a:r>
            <a:endParaRPr sz="1600">
              <a:latin typeface="Roboto"/>
              <a:ea typeface="Roboto"/>
              <a:cs typeface="Roboto"/>
              <a:sym typeface="Roboto"/>
            </a:endParaRPr>
          </a:p>
          <a:p>
            <a:pPr indent="0" lvl="0" marL="0" rtl="0" algn="l">
              <a:spcBef>
                <a:spcPts val="0"/>
              </a:spcBef>
              <a:spcAft>
                <a:spcPts val="1200"/>
              </a:spcAft>
              <a:buNone/>
            </a:pPr>
            <a:r>
              <a:t/>
            </a:r>
            <a:endParaRPr>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51575" y="4684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latin typeface="Roboto"/>
                <a:ea typeface="Roboto"/>
                <a:cs typeface="Roboto"/>
                <a:sym typeface="Roboto"/>
              </a:rPr>
              <a:t>Data </a:t>
            </a:r>
            <a:r>
              <a:rPr lang="en" sz="2700">
                <a:latin typeface="Roboto"/>
                <a:ea typeface="Roboto"/>
                <a:cs typeface="Roboto"/>
                <a:sym typeface="Roboto"/>
              </a:rPr>
              <a:t>Training</a:t>
            </a:r>
            <a:r>
              <a:rPr lang="en" sz="2700">
                <a:latin typeface="Roboto"/>
                <a:ea typeface="Roboto"/>
                <a:cs typeface="Roboto"/>
                <a:sym typeface="Roboto"/>
              </a:rPr>
              <a:t> and Scaling</a:t>
            </a:r>
            <a:endParaRPr sz="2700">
              <a:latin typeface="Roboto"/>
              <a:ea typeface="Roboto"/>
              <a:cs typeface="Roboto"/>
              <a:sym typeface="Roboto"/>
            </a:endParaRPr>
          </a:p>
        </p:txBody>
      </p:sp>
      <p:sp>
        <p:nvSpPr>
          <p:cNvPr id="159" name="Google Shape;159;p17"/>
          <p:cNvSpPr txBox="1"/>
          <p:nvPr>
            <p:ph idx="1" type="body"/>
          </p:nvPr>
        </p:nvSpPr>
        <p:spPr>
          <a:xfrm>
            <a:off x="623950" y="1382550"/>
            <a:ext cx="3777000" cy="3355200"/>
          </a:xfrm>
          <a:prstGeom prst="rect">
            <a:avLst/>
          </a:prstGeom>
        </p:spPr>
        <p:txBody>
          <a:bodyPr anchorCtr="0" anchor="t" bIns="91425" lIns="91425" spcFirstLastPara="1" rIns="91425" wrap="square" tIns="91425">
            <a:normAutofit fontScale="25000" lnSpcReduction="20000"/>
          </a:bodyPr>
          <a:lstStyle/>
          <a:p>
            <a:pPr indent="0" lvl="0" marL="0" rtl="0" algn="l">
              <a:spcBef>
                <a:spcPts val="1400"/>
              </a:spcBef>
              <a:spcAft>
                <a:spcPts val="0"/>
              </a:spcAft>
              <a:buNone/>
            </a:pPr>
            <a:r>
              <a:rPr b="1" lang="en" sz="4900">
                <a:latin typeface="Roboto"/>
                <a:ea typeface="Roboto"/>
                <a:cs typeface="Roboto"/>
                <a:sym typeface="Roboto"/>
              </a:rPr>
              <a:t>Importance of Data Training</a:t>
            </a:r>
            <a:endParaRPr b="1" sz="4900">
              <a:latin typeface="Roboto"/>
              <a:ea typeface="Roboto"/>
              <a:cs typeface="Roboto"/>
              <a:sym typeface="Roboto"/>
            </a:endParaRPr>
          </a:p>
          <a:p>
            <a:pPr indent="-303212" lvl="0" marL="457200" rtl="0" algn="l">
              <a:spcBef>
                <a:spcPts val="1200"/>
              </a:spcBef>
              <a:spcAft>
                <a:spcPts val="0"/>
              </a:spcAft>
              <a:buClr>
                <a:schemeClr val="lt1"/>
              </a:buClr>
              <a:buSzPct val="100000"/>
              <a:buFont typeface="Arial"/>
              <a:buChar char="●"/>
            </a:pPr>
            <a:r>
              <a:rPr b="1" lang="en" sz="4700">
                <a:latin typeface="Roboto"/>
                <a:ea typeface="Roboto"/>
                <a:cs typeface="Roboto"/>
                <a:sym typeface="Roboto"/>
              </a:rPr>
              <a:t>Learning</a:t>
            </a:r>
            <a:r>
              <a:rPr lang="en" sz="4700">
                <a:latin typeface="Roboto"/>
                <a:ea typeface="Roboto"/>
                <a:cs typeface="Roboto"/>
                <a:sym typeface="Roboto"/>
              </a:rPr>
              <a:t>: Models learn patterns from training data to make accurate predictions.</a:t>
            </a:r>
            <a:endParaRPr sz="4700">
              <a:latin typeface="Roboto"/>
              <a:ea typeface="Roboto"/>
              <a:cs typeface="Roboto"/>
              <a:sym typeface="Roboto"/>
            </a:endParaRPr>
          </a:p>
          <a:p>
            <a:pPr indent="-303212" lvl="0" marL="457200" rtl="0" algn="l">
              <a:spcBef>
                <a:spcPts val="0"/>
              </a:spcBef>
              <a:spcAft>
                <a:spcPts val="0"/>
              </a:spcAft>
              <a:buClr>
                <a:schemeClr val="lt1"/>
              </a:buClr>
              <a:buSzPct val="100000"/>
              <a:buFont typeface="Arial"/>
              <a:buChar char="●"/>
            </a:pPr>
            <a:r>
              <a:rPr b="1" lang="en" sz="4700">
                <a:latin typeface="Roboto"/>
                <a:ea typeface="Roboto"/>
                <a:cs typeface="Roboto"/>
                <a:sym typeface="Roboto"/>
              </a:rPr>
              <a:t>Accuracy</a:t>
            </a:r>
            <a:r>
              <a:rPr lang="en" sz="4700">
                <a:latin typeface="Roboto"/>
                <a:ea typeface="Roboto"/>
                <a:cs typeface="Roboto"/>
                <a:sym typeface="Roboto"/>
              </a:rPr>
              <a:t>: Good training data improves model performance.</a:t>
            </a:r>
            <a:endParaRPr sz="4700">
              <a:latin typeface="Roboto"/>
              <a:ea typeface="Roboto"/>
              <a:cs typeface="Roboto"/>
              <a:sym typeface="Roboto"/>
            </a:endParaRPr>
          </a:p>
          <a:p>
            <a:pPr indent="-303212" lvl="0" marL="457200" rtl="0" algn="l">
              <a:spcBef>
                <a:spcPts val="0"/>
              </a:spcBef>
              <a:spcAft>
                <a:spcPts val="0"/>
              </a:spcAft>
              <a:buClr>
                <a:schemeClr val="lt1"/>
              </a:buClr>
              <a:buSzPct val="100000"/>
              <a:buFont typeface="Arial"/>
              <a:buChar char="●"/>
            </a:pPr>
            <a:r>
              <a:rPr b="1" lang="en" sz="4700">
                <a:latin typeface="Roboto"/>
                <a:ea typeface="Roboto"/>
                <a:cs typeface="Roboto"/>
                <a:sym typeface="Roboto"/>
              </a:rPr>
              <a:t>Generalization</a:t>
            </a:r>
            <a:r>
              <a:rPr lang="en" sz="4700">
                <a:latin typeface="Roboto"/>
                <a:ea typeface="Roboto"/>
                <a:cs typeface="Roboto"/>
                <a:sym typeface="Roboto"/>
              </a:rPr>
              <a:t>: Proper training prevents overfitting or underfitting.</a:t>
            </a:r>
            <a:endParaRPr sz="4700">
              <a:latin typeface="Roboto"/>
              <a:ea typeface="Roboto"/>
              <a:cs typeface="Roboto"/>
              <a:sym typeface="Roboto"/>
            </a:endParaRPr>
          </a:p>
          <a:p>
            <a:pPr indent="0" lvl="0" marL="0" rtl="0" algn="l">
              <a:spcBef>
                <a:spcPts val="1400"/>
              </a:spcBef>
              <a:spcAft>
                <a:spcPts val="0"/>
              </a:spcAft>
              <a:buNone/>
            </a:pPr>
            <a:r>
              <a:rPr b="1" lang="en" sz="4900">
                <a:latin typeface="Roboto"/>
                <a:ea typeface="Roboto"/>
                <a:cs typeface="Roboto"/>
                <a:sym typeface="Roboto"/>
              </a:rPr>
              <a:t>Importance of Data Scaling</a:t>
            </a:r>
            <a:endParaRPr b="1" sz="4900">
              <a:latin typeface="Roboto"/>
              <a:ea typeface="Roboto"/>
              <a:cs typeface="Roboto"/>
              <a:sym typeface="Roboto"/>
            </a:endParaRPr>
          </a:p>
          <a:p>
            <a:pPr indent="-303212" lvl="0" marL="457200" rtl="0" algn="l">
              <a:spcBef>
                <a:spcPts val="1200"/>
              </a:spcBef>
              <a:spcAft>
                <a:spcPts val="0"/>
              </a:spcAft>
              <a:buClr>
                <a:schemeClr val="lt1"/>
              </a:buClr>
              <a:buSzPct val="100000"/>
              <a:buFont typeface="Arial"/>
              <a:buChar char="●"/>
            </a:pPr>
            <a:r>
              <a:rPr b="1" lang="en" sz="4700">
                <a:latin typeface="Roboto"/>
                <a:ea typeface="Roboto"/>
                <a:cs typeface="Roboto"/>
                <a:sym typeface="Roboto"/>
              </a:rPr>
              <a:t>Equal Feature Impact</a:t>
            </a:r>
            <a:r>
              <a:rPr lang="en" sz="4700">
                <a:latin typeface="Roboto"/>
                <a:ea typeface="Roboto"/>
                <a:cs typeface="Roboto"/>
                <a:sym typeface="Roboto"/>
              </a:rPr>
              <a:t>: Ensures that all features contribute equally to model predictions.</a:t>
            </a:r>
            <a:endParaRPr sz="4700">
              <a:latin typeface="Roboto"/>
              <a:ea typeface="Roboto"/>
              <a:cs typeface="Roboto"/>
              <a:sym typeface="Roboto"/>
            </a:endParaRPr>
          </a:p>
          <a:p>
            <a:pPr indent="-303212" lvl="0" marL="457200" rtl="0" algn="l">
              <a:spcBef>
                <a:spcPts val="0"/>
              </a:spcBef>
              <a:spcAft>
                <a:spcPts val="0"/>
              </a:spcAft>
              <a:buClr>
                <a:schemeClr val="lt1"/>
              </a:buClr>
              <a:buSzPct val="100000"/>
              <a:buFont typeface="Arial"/>
              <a:buChar char="●"/>
            </a:pPr>
            <a:r>
              <a:rPr b="1" lang="en" sz="4700">
                <a:latin typeface="Roboto"/>
                <a:ea typeface="Roboto"/>
                <a:cs typeface="Roboto"/>
                <a:sym typeface="Roboto"/>
              </a:rPr>
              <a:t>Faster Learning</a:t>
            </a:r>
            <a:r>
              <a:rPr lang="en" sz="4700">
                <a:latin typeface="Roboto"/>
                <a:ea typeface="Roboto"/>
                <a:cs typeface="Roboto"/>
                <a:sym typeface="Roboto"/>
              </a:rPr>
              <a:t>: Scaling helps models converge faster.</a:t>
            </a:r>
            <a:endParaRPr sz="4700">
              <a:latin typeface="Roboto"/>
              <a:ea typeface="Roboto"/>
              <a:cs typeface="Roboto"/>
              <a:sym typeface="Roboto"/>
            </a:endParaRPr>
          </a:p>
          <a:p>
            <a:pPr indent="-303212" lvl="0" marL="457200" rtl="0" algn="l">
              <a:spcBef>
                <a:spcPts val="0"/>
              </a:spcBef>
              <a:spcAft>
                <a:spcPts val="0"/>
              </a:spcAft>
              <a:buClr>
                <a:schemeClr val="lt1"/>
              </a:buClr>
              <a:buSzPct val="100000"/>
              <a:buFont typeface="Arial"/>
              <a:buChar char="●"/>
            </a:pPr>
            <a:r>
              <a:rPr b="1" lang="en" sz="4700">
                <a:latin typeface="Roboto"/>
                <a:ea typeface="Roboto"/>
                <a:cs typeface="Roboto"/>
                <a:sym typeface="Roboto"/>
              </a:rPr>
              <a:t>Improved Accuracy</a:t>
            </a:r>
            <a:r>
              <a:rPr lang="en" sz="4700">
                <a:latin typeface="Roboto"/>
                <a:ea typeface="Roboto"/>
                <a:cs typeface="Roboto"/>
                <a:sym typeface="Roboto"/>
              </a:rPr>
              <a:t>: Prevents larger features from dominating smaller ones, leading to better predictions.</a:t>
            </a:r>
            <a:endParaRPr sz="4700">
              <a:latin typeface="Roboto"/>
              <a:ea typeface="Roboto"/>
              <a:cs typeface="Roboto"/>
              <a:sym typeface="Roboto"/>
            </a:endParaRPr>
          </a:p>
          <a:p>
            <a:pPr indent="0" lvl="0" marL="0" rtl="0" algn="l">
              <a:spcBef>
                <a:spcPts val="1200"/>
              </a:spcBef>
              <a:spcAft>
                <a:spcPts val="1200"/>
              </a:spcAft>
              <a:buNone/>
            </a:pPr>
            <a:r>
              <a:t/>
            </a:r>
            <a:endParaRPr sz="1400">
              <a:latin typeface="Georgia"/>
              <a:ea typeface="Georgia"/>
              <a:cs typeface="Georgia"/>
              <a:sym typeface="Georgia"/>
            </a:endParaRPr>
          </a:p>
        </p:txBody>
      </p:sp>
      <p:pic>
        <p:nvPicPr>
          <p:cNvPr id="160" name="Google Shape;160;p17"/>
          <p:cNvPicPr preferRelativeResize="0"/>
          <p:nvPr/>
        </p:nvPicPr>
        <p:blipFill>
          <a:blip r:embed="rId3">
            <a:alphaModFix/>
          </a:blip>
          <a:stretch>
            <a:fillRect/>
          </a:stretch>
        </p:blipFill>
        <p:spPr>
          <a:xfrm>
            <a:off x="4449710" y="2212400"/>
            <a:ext cx="4423675" cy="1295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167400" y="5380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latin typeface="Georgia"/>
                <a:ea typeface="Georgia"/>
                <a:cs typeface="Georgia"/>
                <a:sym typeface="Georgia"/>
              </a:rPr>
              <a:t>ML Model - </a:t>
            </a:r>
            <a:r>
              <a:rPr lang="en" sz="2700">
                <a:latin typeface="Georgia"/>
                <a:ea typeface="Georgia"/>
                <a:cs typeface="Georgia"/>
                <a:sym typeface="Georgia"/>
              </a:rPr>
              <a:t>KNeighborsClassifier</a:t>
            </a:r>
            <a:endParaRPr sz="2700">
              <a:latin typeface="Georgia"/>
              <a:ea typeface="Georgia"/>
              <a:cs typeface="Georgia"/>
              <a:sym typeface="Georgia"/>
            </a:endParaRPr>
          </a:p>
        </p:txBody>
      </p:sp>
      <p:sp>
        <p:nvSpPr>
          <p:cNvPr id="166" name="Google Shape;166;p18"/>
          <p:cNvSpPr txBox="1"/>
          <p:nvPr>
            <p:ph idx="1" type="body"/>
          </p:nvPr>
        </p:nvSpPr>
        <p:spPr>
          <a:xfrm>
            <a:off x="239225" y="1452150"/>
            <a:ext cx="4995900" cy="33882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852"/>
              <a:buNone/>
            </a:pPr>
            <a:r>
              <a:rPr lang="en" sz="1200">
                <a:latin typeface="Roboto"/>
                <a:ea typeface="Roboto"/>
                <a:cs typeface="Roboto"/>
                <a:sym typeface="Roboto"/>
              </a:rPr>
              <a:t>The </a:t>
            </a:r>
            <a:r>
              <a:rPr b="1" lang="en" sz="1200">
                <a:latin typeface="Roboto"/>
                <a:ea typeface="Roboto"/>
                <a:cs typeface="Roboto"/>
                <a:sym typeface="Roboto"/>
              </a:rPr>
              <a:t>KNeighborsClassifier</a:t>
            </a:r>
            <a:r>
              <a:rPr lang="en" sz="1200">
                <a:latin typeface="Roboto"/>
                <a:ea typeface="Roboto"/>
                <a:cs typeface="Roboto"/>
                <a:sym typeface="Roboto"/>
              </a:rPr>
              <a:t> is a machine learning model used for classification tasks based on the proximity of data points. Its primary purpose is to classify a data point by considering the labels of its nearest neighbors.</a:t>
            </a:r>
            <a:endParaRPr>
              <a:latin typeface="Roboto"/>
              <a:ea typeface="Roboto"/>
              <a:cs typeface="Roboto"/>
              <a:sym typeface="Roboto"/>
            </a:endParaRPr>
          </a:p>
          <a:p>
            <a:pPr indent="0" lvl="0" marL="0" rtl="0" algn="l">
              <a:spcBef>
                <a:spcPts val="1400"/>
              </a:spcBef>
              <a:spcAft>
                <a:spcPts val="0"/>
              </a:spcAft>
              <a:buNone/>
            </a:pPr>
            <a:r>
              <a:rPr b="1" lang="en" sz="1200">
                <a:latin typeface="Roboto"/>
                <a:ea typeface="Roboto"/>
                <a:cs typeface="Roboto"/>
                <a:sym typeface="Roboto"/>
              </a:rPr>
              <a:t>Summary of KNeighborsClassifier's Purpose:</a:t>
            </a:r>
            <a:endParaRPr b="1" sz="1200">
              <a:latin typeface="Roboto"/>
              <a:ea typeface="Roboto"/>
              <a:cs typeface="Roboto"/>
              <a:sym typeface="Roboto"/>
            </a:endParaRPr>
          </a:p>
          <a:p>
            <a:pPr indent="-304800" lvl="0" marL="457200" rtl="0" algn="l">
              <a:spcBef>
                <a:spcPts val="1200"/>
              </a:spcBef>
              <a:spcAft>
                <a:spcPts val="0"/>
              </a:spcAft>
              <a:buClr>
                <a:schemeClr val="lt1"/>
              </a:buClr>
              <a:buSzPts val="1200"/>
              <a:buFont typeface="Arial"/>
              <a:buChar char="●"/>
            </a:pPr>
            <a:r>
              <a:rPr b="1" lang="en" sz="1200">
                <a:latin typeface="Roboto"/>
                <a:ea typeface="Roboto"/>
                <a:cs typeface="Roboto"/>
                <a:sym typeface="Roboto"/>
              </a:rPr>
              <a:t>Classifies data based on nearest neighbors</a:t>
            </a:r>
            <a:r>
              <a:rPr lang="en" sz="1200">
                <a:latin typeface="Roboto"/>
                <a:ea typeface="Roboto"/>
                <a:cs typeface="Roboto"/>
                <a:sym typeface="Roboto"/>
              </a:rPr>
              <a:t> using distance metrics.</a:t>
            </a:r>
            <a:endParaRPr sz="1200">
              <a:latin typeface="Roboto"/>
              <a:ea typeface="Roboto"/>
              <a:cs typeface="Roboto"/>
              <a:sym typeface="Roboto"/>
            </a:endParaRPr>
          </a:p>
          <a:p>
            <a:pPr indent="-304800" lvl="0" marL="457200" rtl="0" algn="l">
              <a:spcBef>
                <a:spcPts val="0"/>
              </a:spcBef>
              <a:spcAft>
                <a:spcPts val="0"/>
              </a:spcAft>
              <a:buClr>
                <a:schemeClr val="lt1"/>
              </a:buClr>
              <a:buSzPts val="1200"/>
              <a:buFont typeface="Arial"/>
              <a:buChar char="●"/>
            </a:pPr>
            <a:r>
              <a:rPr b="1" lang="en" sz="1200">
                <a:latin typeface="Roboto"/>
                <a:ea typeface="Roboto"/>
                <a:cs typeface="Roboto"/>
                <a:sym typeface="Roboto"/>
              </a:rPr>
              <a:t>Instance-based learning</a:t>
            </a:r>
            <a:r>
              <a:rPr lang="en" sz="1200">
                <a:latin typeface="Roboto"/>
                <a:ea typeface="Roboto"/>
                <a:cs typeface="Roboto"/>
                <a:sym typeface="Roboto"/>
              </a:rPr>
              <a:t> where no explicit model is built.</a:t>
            </a:r>
            <a:endParaRPr sz="1200">
              <a:latin typeface="Roboto"/>
              <a:ea typeface="Roboto"/>
              <a:cs typeface="Roboto"/>
              <a:sym typeface="Roboto"/>
            </a:endParaRPr>
          </a:p>
          <a:p>
            <a:pPr indent="-304800" lvl="0" marL="457200" rtl="0" algn="l">
              <a:spcBef>
                <a:spcPts val="0"/>
              </a:spcBef>
              <a:spcAft>
                <a:spcPts val="0"/>
              </a:spcAft>
              <a:buClr>
                <a:schemeClr val="lt1"/>
              </a:buClr>
              <a:buSzPts val="1200"/>
              <a:buFont typeface="Arial"/>
              <a:buChar char="●"/>
            </a:pPr>
            <a:r>
              <a:rPr b="1" lang="en" sz="1200">
                <a:latin typeface="Roboto"/>
                <a:ea typeface="Roboto"/>
                <a:cs typeface="Roboto"/>
                <a:sym typeface="Roboto"/>
              </a:rPr>
              <a:t>Non-parametric</a:t>
            </a:r>
            <a:r>
              <a:rPr lang="en" sz="1200">
                <a:latin typeface="Roboto"/>
                <a:ea typeface="Roboto"/>
                <a:cs typeface="Roboto"/>
                <a:sym typeface="Roboto"/>
              </a:rPr>
              <a:t> and can handle non-linear decision boundaries.</a:t>
            </a:r>
            <a:endParaRPr sz="1200">
              <a:latin typeface="Roboto"/>
              <a:ea typeface="Roboto"/>
              <a:cs typeface="Roboto"/>
              <a:sym typeface="Roboto"/>
            </a:endParaRPr>
          </a:p>
          <a:p>
            <a:pPr indent="-304800" lvl="0" marL="457200" rtl="0" algn="l">
              <a:spcBef>
                <a:spcPts val="0"/>
              </a:spcBef>
              <a:spcAft>
                <a:spcPts val="0"/>
              </a:spcAft>
              <a:buClr>
                <a:schemeClr val="lt1"/>
              </a:buClr>
              <a:buSzPts val="1200"/>
              <a:buFont typeface="Arial"/>
              <a:buChar char="●"/>
            </a:pPr>
            <a:r>
              <a:rPr b="1" lang="en" sz="1200">
                <a:latin typeface="Roboto"/>
                <a:ea typeface="Roboto"/>
                <a:cs typeface="Roboto"/>
                <a:sym typeface="Roboto"/>
              </a:rPr>
              <a:t>Uses majority voting</a:t>
            </a:r>
            <a:r>
              <a:rPr lang="en" sz="1200">
                <a:latin typeface="Roboto"/>
                <a:ea typeface="Roboto"/>
                <a:cs typeface="Roboto"/>
                <a:sym typeface="Roboto"/>
              </a:rPr>
              <a:t> to determine class labels.</a:t>
            </a:r>
            <a:endParaRPr sz="1200">
              <a:latin typeface="Roboto"/>
              <a:ea typeface="Roboto"/>
              <a:cs typeface="Roboto"/>
              <a:sym typeface="Roboto"/>
            </a:endParaRPr>
          </a:p>
          <a:p>
            <a:pPr indent="-304800" lvl="0" marL="457200" rtl="0" algn="l">
              <a:spcBef>
                <a:spcPts val="0"/>
              </a:spcBef>
              <a:spcAft>
                <a:spcPts val="0"/>
              </a:spcAft>
              <a:buClr>
                <a:schemeClr val="lt1"/>
              </a:buClr>
              <a:buSzPts val="1200"/>
              <a:buFont typeface="Arial"/>
              <a:buChar char="●"/>
            </a:pPr>
            <a:r>
              <a:rPr b="1" lang="en" sz="1200">
                <a:latin typeface="Roboto"/>
                <a:ea typeface="Roboto"/>
                <a:cs typeface="Roboto"/>
                <a:sym typeface="Roboto"/>
              </a:rPr>
              <a:t>Simple and versatile</a:t>
            </a:r>
            <a:r>
              <a:rPr lang="en" sz="1200">
                <a:latin typeface="Roboto"/>
                <a:ea typeface="Roboto"/>
                <a:cs typeface="Roboto"/>
                <a:sym typeface="Roboto"/>
              </a:rPr>
              <a:t>, but requires feature scaling.</a:t>
            </a:r>
            <a:endParaRPr sz="1200">
              <a:latin typeface="Roboto"/>
              <a:ea typeface="Roboto"/>
              <a:cs typeface="Roboto"/>
              <a:sym typeface="Roboto"/>
            </a:endParaRPr>
          </a:p>
          <a:p>
            <a:pPr indent="-304800" lvl="0" marL="457200" rtl="0" algn="l">
              <a:spcBef>
                <a:spcPts val="0"/>
              </a:spcBef>
              <a:spcAft>
                <a:spcPts val="0"/>
              </a:spcAft>
              <a:buClr>
                <a:schemeClr val="lt1"/>
              </a:buClr>
              <a:buSzPts val="1200"/>
              <a:buFont typeface="Arial"/>
              <a:buChar char="●"/>
            </a:pPr>
            <a:r>
              <a:rPr b="1" lang="en" sz="1200">
                <a:latin typeface="Roboto"/>
                <a:ea typeface="Roboto"/>
                <a:cs typeface="Roboto"/>
                <a:sym typeface="Roboto"/>
              </a:rPr>
              <a:t>Sensitive to outliers</a:t>
            </a:r>
            <a:r>
              <a:rPr lang="en" sz="1200">
                <a:latin typeface="Roboto"/>
                <a:ea typeface="Roboto"/>
                <a:cs typeface="Roboto"/>
                <a:sym typeface="Roboto"/>
              </a:rPr>
              <a:t> and computationally expensive with large datasets.</a:t>
            </a:r>
            <a:endParaRPr sz="1200">
              <a:latin typeface="Roboto"/>
              <a:ea typeface="Roboto"/>
              <a:cs typeface="Roboto"/>
              <a:sym typeface="Roboto"/>
            </a:endParaRPr>
          </a:p>
          <a:p>
            <a:pPr indent="0" lvl="0" marL="0" rtl="0" algn="l">
              <a:lnSpc>
                <a:spcPct val="95000"/>
              </a:lnSpc>
              <a:spcBef>
                <a:spcPts val="1200"/>
              </a:spcBef>
              <a:spcAft>
                <a:spcPts val="1200"/>
              </a:spcAft>
              <a:buSzPts val="852"/>
              <a:buNone/>
            </a:pPr>
            <a:r>
              <a:t/>
            </a:r>
            <a:endParaRPr sz="1007"/>
          </a:p>
        </p:txBody>
      </p:sp>
      <p:pic>
        <p:nvPicPr>
          <p:cNvPr id="167" name="Google Shape;167;p18"/>
          <p:cNvPicPr preferRelativeResize="0"/>
          <p:nvPr/>
        </p:nvPicPr>
        <p:blipFill>
          <a:blip r:embed="rId3">
            <a:alphaModFix/>
          </a:blip>
          <a:stretch>
            <a:fillRect/>
          </a:stretch>
        </p:blipFill>
        <p:spPr>
          <a:xfrm>
            <a:off x="5361821" y="1452150"/>
            <a:ext cx="3611000" cy="3444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74525" y="4864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latin typeface="Roboto"/>
                <a:ea typeface="Roboto"/>
                <a:cs typeface="Roboto"/>
                <a:sym typeface="Roboto"/>
              </a:rPr>
              <a:t>ML Model - RandomForestClassifier</a:t>
            </a:r>
            <a:endParaRPr sz="2700">
              <a:latin typeface="Roboto"/>
              <a:ea typeface="Roboto"/>
              <a:cs typeface="Roboto"/>
              <a:sym typeface="Roboto"/>
            </a:endParaRPr>
          </a:p>
        </p:txBody>
      </p:sp>
      <p:sp>
        <p:nvSpPr>
          <p:cNvPr id="173" name="Google Shape;173;p19"/>
          <p:cNvSpPr txBox="1"/>
          <p:nvPr>
            <p:ph idx="1" type="body"/>
          </p:nvPr>
        </p:nvSpPr>
        <p:spPr>
          <a:xfrm>
            <a:off x="128875" y="1400500"/>
            <a:ext cx="4959900" cy="32988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lang="en" sz="1400">
                <a:latin typeface="Roboto"/>
                <a:ea typeface="Roboto"/>
                <a:cs typeface="Roboto"/>
                <a:sym typeface="Roboto"/>
              </a:rPr>
              <a:t>The </a:t>
            </a:r>
            <a:r>
              <a:rPr b="1" lang="en" sz="1400">
                <a:latin typeface="Roboto"/>
                <a:ea typeface="Roboto"/>
                <a:cs typeface="Roboto"/>
                <a:sym typeface="Roboto"/>
              </a:rPr>
              <a:t>RandomForestClassifier</a:t>
            </a:r>
            <a:r>
              <a:rPr lang="en" sz="1400">
                <a:latin typeface="Roboto"/>
                <a:ea typeface="Roboto"/>
                <a:cs typeface="Roboto"/>
                <a:sym typeface="Roboto"/>
              </a:rPr>
              <a:t> is a machine learning model used for classification tasks, and its primary purpose is to improve predictive accuracy and control overfitting by combining the results of multiple decision trees into one robust model.</a:t>
            </a:r>
            <a:endParaRPr b="1" sz="1400">
              <a:latin typeface="Roboto"/>
              <a:ea typeface="Roboto"/>
              <a:cs typeface="Roboto"/>
              <a:sym typeface="Roboto"/>
            </a:endParaRPr>
          </a:p>
          <a:p>
            <a:pPr indent="0" lvl="0" marL="0" rtl="0" algn="l">
              <a:spcBef>
                <a:spcPts val="1400"/>
              </a:spcBef>
              <a:spcAft>
                <a:spcPts val="0"/>
              </a:spcAft>
              <a:buNone/>
            </a:pPr>
            <a:r>
              <a:rPr b="1" lang="en" sz="1400">
                <a:latin typeface="Roboto"/>
                <a:ea typeface="Roboto"/>
                <a:cs typeface="Roboto"/>
                <a:sym typeface="Roboto"/>
              </a:rPr>
              <a:t>Summary of </a:t>
            </a:r>
            <a:r>
              <a:rPr b="1" lang="en" sz="1400">
                <a:latin typeface="Roboto"/>
                <a:ea typeface="Roboto"/>
                <a:cs typeface="Roboto"/>
                <a:sym typeface="Roboto"/>
              </a:rPr>
              <a:t>RandomForestClassifier</a:t>
            </a:r>
            <a:r>
              <a:rPr b="1" lang="en" sz="1400">
                <a:latin typeface="Roboto"/>
                <a:ea typeface="Roboto"/>
                <a:cs typeface="Roboto"/>
                <a:sym typeface="Roboto"/>
              </a:rPr>
              <a:t> Purpose:</a:t>
            </a:r>
            <a:endParaRPr b="1" sz="1400">
              <a:latin typeface="Roboto"/>
              <a:ea typeface="Roboto"/>
              <a:cs typeface="Roboto"/>
              <a:sym typeface="Roboto"/>
            </a:endParaRPr>
          </a:p>
          <a:p>
            <a:pPr indent="-317500" lvl="0" marL="457200" rtl="0" algn="l">
              <a:spcBef>
                <a:spcPts val="1200"/>
              </a:spcBef>
              <a:spcAft>
                <a:spcPts val="0"/>
              </a:spcAft>
              <a:buClr>
                <a:schemeClr val="lt1"/>
              </a:buClr>
              <a:buSzPts val="1400"/>
              <a:buFont typeface="Arial"/>
              <a:buChar char="●"/>
            </a:pPr>
            <a:r>
              <a:rPr b="1" lang="en" sz="1400">
                <a:latin typeface="Roboto"/>
                <a:ea typeface="Roboto"/>
                <a:cs typeface="Roboto"/>
                <a:sym typeface="Roboto"/>
              </a:rPr>
              <a:t>Combines multiple decision trees</a:t>
            </a:r>
            <a:r>
              <a:rPr lang="en" sz="1400">
                <a:latin typeface="Roboto"/>
                <a:ea typeface="Roboto"/>
                <a:cs typeface="Roboto"/>
                <a:sym typeface="Roboto"/>
              </a:rPr>
              <a:t> to make more accurate predictions.</a:t>
            </a:r>
            <a:endParaRPr sz="1400">
              <a:latin typeface="Roboto"/>
              <a:ea typeface="Roboto"/>
              <a:cs typeface="Roboto"/>
              <a:sym typeface="Roboto"/>
            </a:endParaRPr>
          </a:p>
          <a:p>
            <a:pPr indent="-317500" lvl="0" marL="457200" rtl="0" algn="l">
              <a:spcBef>
                <a:spcPts val="0"/>
              </a:spcBef>
              <a:spcAft>
                <a:spcPts val="0"/>
              </a:spcAft>
              <a:buClr>
                <a:schemeClr val="lt1"/>
              </a:buClr>
              <a:buSzPts val="1400"/>
              <a:buFont typeface="Arial"/>
              <a:buChar char="●"/>
            </a:pPr>
            <a:r>
              <a:rPr b="1" lang="en" sz="1400">
                <a:latin typeface="Roboto"/>
                <a:ea typeface="Roboto"/>
                <a:cs typeface="Roboto"/>
                <a:sym typeface="Roboto"/>
              </a:rPr>
              <a:t>Reduces overfitting</a:t>
            </a:r>
            <a:r>
              <a:rPr lang="en" sz="1400">
                <a:latin typeface="Roboto"/>
                <a:ea typeface="Roboto"/>
                <a:cs typeface="Roboto"/>
                <a:sym typeface="Roboto"/>
              </a:rPr>
              <a:t> and improves generalization.</a:t>
            </a:r>
            <a:endParaRPr sz="1400">
              <a:latin typeface="Roboto"/>
              <a:ea typeface="Roboto"/>
              <a:cs typeface="Roboto"/>
              <a:sym typeface="Roboto"/>
            </a:endParaRPr>
          </a:p>
          <a:p>
            <a:pPr indent="-317500" lvl="0" marL="457200" rtl="0" algn="l">
              <a:spcBef>
                <a:spcPts val="0"/>
              </a:spcBef>
              <a:spcAft>
                <a:spcPts val="0"/>
              </a:spcAft>
              <a:buClr>
                <a:schemeClr val="lt1"/>
              </a:buClr>
              <a:buSzPts val="1400"/>
              <a:buFont typeface="Arial"/>
              <a:buChar char="●"/>
            </a:pPr>
            <a:r>
              <a:rPr b="1" lang="en" sz="1400">
                <a:latin typeface="Roboto"/>
                <a:ea typeface="Roboto"/>
                <a:cs typeface="Roboto"/>
                <a:sym typeface="Roboto"/>
              </a:rPr>
              <a:t>Handles large datasets</a:t>
            </a:r>
            <a:r>
              <a:rPr lang="en" sz="1400">
                <a:latin typeface="Roboto"/>
                <a:ea typeface="Roboto"/>
                <a:cs typeface="Roboto"/>
                <a:sym typeface="Roboto"/>
              </a:rPr>
              <a:t> with high dimensionality.</a:t>
            </a:r>
            <a:endParaRPr sz="1400">
              <a:latin typeface="Roboto"/>
              <a:ea typeface="Roboto"/>
              <a:cs typeface="Roboto"/>
              <a:sym typeface="Roboto"/>
            </a:endParaRPr>
          </a:p>
          <a:p>
            <a:pPr indent="-317500" lvl="0" marL="457200" rtl="0" algn="l">
              <a:spcBef>
                <a:spcPts val="0"/>
              </a:spcBef>
              <a:spcAft>
                <a:spcPts val="0"/>
              </a:spcAft>
              <a:buClr>
                <a:schemeClr val="lt1"/>
              </a:buClr>
              <a:buSzPts val="1400"/>
              <a:buFont typeface="Arial"/>
              <a:buChar char="●"/>
            </a:pPr>
            <a:r>
              <a:rPr b="1" lang="en" sz="1400">
                <a:latin typeface="Roboto"/>
                <a:ea typeface="Roboto"/>
                <a:cs typeface="Roboto"/>
                <a:sym typeface="Roboto"/>
              </a:rPr>
              <a:t>Provides feature importance</a:t>
            </a:r>
            <a:r>
              <a:rPr lang="en" sz="1400">
                <a:latin typeface="Roboto"/>
                <a:ea typeface="Roboto"/>
                <a:cs typeface="Roboto"/>
                <a:sym typeface="Roboto"/>
              </a:rPr>
              <a:t> insights.</a:t>
            </a:r>
            <a:endParaRPr sz="1400">
              <a:latin typeface="Roboto"/>
              <a:ea typeface="Roboto"/>
              <a:cs typeface="Roboto"/>
              <a:sym typeface="Roboto"/>
            </a:endParaRPr>
          </a:p>
          <a:p>
            <a:pPr indent="-298450" lvl="0" marL="457200" rtl="0" algn="l">
              <a:spcBef>
                <a:spcPts val="0"/>
              </a:spcBef>
              <a:spcAft>
                <a:spcPts val="0"/>
              </a:spcAft>
              <a:buClr>
                <a:schemeClr val="lt1"/>
              </a:buClr>
              <a:buSzPts val="1100"/>
              <a:buFont typeface="Arial"/>
              <a:buChar char="●"/>
            </a:pPr>
            <a:r>
              <a:rPr b="1" lang="en" sz="1400">
                <a:latin typeface="Roboto"/>
                <a:ea typeface="Roboto"/>
                <a:cs typeface="Roboto"/>
                <a:sym typeface="Roboto"/>
              </a:rPr>
              <a:t>Reduces model variance</a:t>
            </a:r>
            <a:r>
              <a:rPr lang="en" sz="1400">
                <a:latin typeface="Roboto"/>
                <a:ea typeface="Roboto"/>
                <a:cs typeface="Roboto"/>
                <a:sym typeface="Roboto"/>
              </a:rPr>
              <a:t> through ensemble learning</a:t>
            </a:r>
            <a:r>
              <a:rPr lang="en" sz="1100">
                <a:latin typeface="Roboto"/>
                <a:ea typeface="Roboto"/>
                <a:cs typeface="Roboto"/>
                <a:sym typeface="Roboto"/>
              </a:rPr>
              <a:t>.</a:t>
            </a:r>
            <a:endParaRPr>
              <a:latin typeface="Roboto"/>
              <a:ea typeface="Roboto"/>
              <a:cs typeface="Roboto"/>
              <a:sym typeface="Roboto"/>
            </a:endParaRPr>
          </a:p>
        </p:txBody>
      </p:sp>
      <p:pic>
        <p:nvPicPr>
          <p:cNvPr id="174" name="Google Shape;174;p19"/>
          <p:cNvPicPr preferRelativeResize="0"/>
          <p:nvPr/>
        </p:nvPicPr>
        <p:blipFill>
          <a:blip r:embed="rId3">
            <a:alphaModFix/>
          </a:blip>
          <a:stretch>
            <a:fillRect/>
          </a:stretch>
        </p:blipFill>
        <p:spPr>
          <a:xfrm>
            <a:off x="5120525" y="1768925"/>
            <a:ext cx="3928300" cy="1152525"/>
          </a:xfrm>
          <a:prstGeom prst="rect">
            <a:avLst/>
          </a:prstGeom>
          <a:noFill/>
          <a:ln>
            <a:noFill/>
          </a:ln>
        </p:spPr>
      </p:pic>
      <p:pic>
        <p:nvPicPr>
          <p:cNvPr id="175" name="Google Shape;175;p19"/>
          <p:cNvPicPr preferRelativeResize="0"/>
          <p:nvPr/>
        </p:nvPicPr>
        <p:blipFill>
          <a:blip r:embed="rId4">
            <a:alphaModFix/>
          </a:blip>
          <a:stretch>
            <a:fillRect/>
          </a:stretch>
        </p:blipFill>
        <p:spPr>
          <a:xfrm>
            <a:off x="5314550" y="3476475"/>
            <a:ext cx="3662700" cy="1152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167400" y="6815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latin typeface="Roboto"/>
                <a:ea typeface="Roboto"/>
                <a:cs typeface="Roboto"/>
                <a:sym typeface="Roboto"/>
              </a:rPr>
              <a:t>ML Model - Support Vector Classifier</a:t>
            </a:r>
            <a:endParaRPr sz="2700">
              <a:latin typeface="Roboto"/>
              <a:ea typeface="Roboto"/>
              <a:cs typeface="Roboto"/>
              <a:sym typeface="Roboto"/>
            </a:endParaRPr>
          </a:p>
        </p:txBody>
      </p:sp>
      <p:sp>
        <p:nvSpPr>
          <p:cNvPr id="181" name="Google Shape;181;p20"/>
          <p:cNvSpPr txBox="1"/>
          <p:nvPr>
            <p:ph idx="1" type="body"/>
          </p:nvPr>
        </p:nvSpPr>
        <p:spPr>
          <a:xfrm>
            <a:off x="196425" y="1503750"/>
            <a:ext cx="5145900" cy="33606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1200"/>
              </a:spcBef>
              <a:spcAft>
                <a:spcPts val="0"/>
              </a:spcAft>
              <a:buNone/>
            </a:pPr>
            <a:r>
              <a:rPr lang="en" sz="5378">
                <a:latin typeface="Roboto"/>
                <a:ea typeface="Roboto"/>
                <a:cs typeface="Roboto"/>
                <a:sym typeface="Roboto"/>
              </a:rPr>
              <a:t>The </a:t>
            </a:r>
            <a:r>
              <a:rPr b="1" lang="en" sz="5378">
                <a:latin typeface="Roboto"/>
                <a:ea typeface="Roboto"/>
                <a:cs typeface="Roboto"/>
                <a:sym typeface="Roboto"/>
              </a:rPr>
              <a:t>purpose of SVC (Support Vector Classifier)</a:t>
            </a:r>
            <a:r>
              <a:rPr lang="en" sz="5378">
                <a:latin typeface="Roboto"/>
                <a:ea typeface="Roboto"/>
                <a:cs typeface="Roboto"/>
                <a:sym typeface="Roboto"/>
              </a:rPr>
              <a:t> is to perform classification tasks by finding the optimal boundary (hyperplane) between different classes of data points. SVC is particularly effective when the data is complex or not linearly separable, and it is used to create robust models with strong generalization capabilities.</a:t>
            </a:r>
            <a:endParaRPr sz="5378">
              <a:latin typeface="Roboto"/>
              <a:ea typeface="Roboto"/>
              <a:cs typeface="Roboto"/>
              <a:sym typeface="Roboto"/>
            </a:endParaRPr>
          </a:p>
          <a:p>
            <a:pPr indent="0" lvl="0" marL="0" rtl="0" algn="l">
              <a:spcBef>
                <a:spcPts val="1400"/>
              </a:spcBef>
              <a:spcAft>
                <a:spcPts val="0"/>
              </a:spcAft>
              <a:buNone/>
            </a:pPr>
            <a:r>
              <a:rPr b="1" lang="en" sz="5378">
                <a:latin typeface="Roboto"/>
                <a:ea typeface="Roboto"/>
                <a:cs typeface="Roboto"/>
                <a:sym typeface="Roboto"/>
              </a:rPr>
              <a:t>Summary of SVC's Purpose:</a:t>
            </a:r>
            <a:endParaRPr b="1" sz="5378">
              <a:latin typeface="Roboto"/>
              <a:ea typeface="Roboto"/>
              <a:cs typeface="Roboto"/>
              <a:sym typeface="Roboto"/>
            </a:endParaRPr>
          </a:p>
          <a:p>
            <a:pPr indent="-313986" lvl="0" marL="457200" rtl="0" algn="l">
              <a:spcBef>
                <a:spcPts val="1200"/>
              </a:spcBef>
              <a:spcAft>
                <a:spcPts val="0"/>
              </a:spcAft>
              <a:buClr>
                <a:schemeClr val="lt1"/>
              </a:buClr>
              <a:buSzPct val="100000"/>
              <a:buFont typeface="Arial"/>
              <a:buChar char="●"/>
            </a:pPr>
            <a:r>
              <a:rPr b="1" lang="en" sz="5378">
                <a:latin typeface="Roboto"/>
                <a:ea typeface="Roboto"/>
                <a:cs typeface="Roboto"/>
                <a:sym typeface="Roboto"/>
              </a:rPr>
              <a:t>Classifies</a:t>
            </a:r>
            <a:r>
              <a:rPr lang="en" sz="5378">
                <a:latin typeface="Roboto"/>
                <a:ea typeface="Roboto"/>
                <a:cs typeface="Roboto"/>
                <a:sym typeface="Roboto"/>
              </a:rPr>
              <a:t> data into distinct categories.</a:t>
            </a:r>
            <a:endParaRPr sz="5378">
              <a:latin typeface="Roboto"/>
              <a:ea typeface="Roboto"/>
              <a:cs typeface="Roboto"/>
              <a:sym typeface="Roboto"/>
            </a:endParaRPr>
          </a:p>
          <a:p>
            <a:pPr indent="-313986" lvl="0" marL="457200" rtl="0" algn="l">
              <a:spcBef>
                <a:spcPts val="0"/>
              </a:spcBef>
              <a:spcAft>
                <a:spcPts val="0"/>
              </a:spcAft>
              <a:buClr>
                <a:schemeClr val="lt1"/>
              </a:buClr>
              <a:buSzPct val="100000"/>
              <a:buFont typeface="Arial"/>
              <a:buChar char="●"/>
            </a:pPr>
            <a:r>
              <a:rPr b="1" lang="en" sz="5378">
                <a:latin typeface="Roboto"/>
                <a:ea typeface="Roboto"/>
                <a:cs typeface="Roboto"/>
                <a:sym typeface="Roboto"/>
              </a:rPr>
              <a:t>Maximizes margin</a:t>
            </a:r>
            <a:r>
              <a:rPr lang="en" sz="5378">
                <a:latin typeface="Roboto"/>
                <a:ea typeface="Roboto"/>
                <a:cs typeface="Roboto"/>
                <a:sym typeface="Roboto"/>
              </a:rPr>
              <a:t> for better generalization.</a:t>
            </a:r>
            <a:endParaRPr sz="5378">
              <a:latin typeface="Roboto"/>
              <a:ea typeface="Roboto"/>
              <a:cs typeface="Roboto"/>
              <a:sym typeface="Roboto"/>
            </a:endParaRPr>
          </a:p>
          <a:p>
            <a:pPr indent="-313986" lvl="0" marL="457200" rtl="0" algn="l">
              <a:spcBef>
                <a:spcPts val="0"/>
              </a:spcBef>
              <a:spcAft>
                <a:spcPts val="0"/>
              </a:spcAft>
              <a:buClr>
                <a:schemeClr val="lt1"/>
              </a:buClr>
              <a:buSzPct val="100000"/>
              <a:buFont typeface="Arial"/>
              <a:buChar char="●"/>
            </a:pPr>
            <a:r>
              <a:rPr b="1" lang="en" sz="5378">
                <a:latin typeface="Roboto"/>
                <a:ea typeface="Roboto"/>
                <a:cs typeface="Roboto"/>
                <a:sym typeface="Roboto"/>
              </a:rPr>
              <a:t>Handles non-linear data</a:t>
            </a:r>
            <a:r>
              <a:rPr lang="en" sz="5378">
                <a:latin typeface="Roboto"/>
                <a:ea typeface="Roboto"/>
                <a:cs typeface="Roboto"/>
                <a:sym typeface="Roboto"/>
              </a:rPr>
              <a:t> using kernels.</a:t>
            </a:r>
            <a:endParaRPr sz="5378">
              <a:latin typeface="Roboto"/>
              <a:ea typeface="Roboto"/>
              <a:cs typeface="Roboto"/>
              <a:sym typeface="Roboto"/>
            </a:endParaRPr>
          </a:p>
          <a:p>
            <a:pPr indent="-313986" lvl="0" marL="457200" rtl="0" algn="l">
              <a:spcBef>
                <a:spcPts val="0"/>
              </a:spcBef>
              <a:spcAft>
                <a:spcPts val="0"/>
              </a:spcAft>
              <a:buClr>
                <a:schemeClr val="lt1"/>
              </a:buClr>
              <a:buSzPct val="100000"/>
              <a:buFont typeface="Arial"/>
              <a:buChar char="●"/>
            </a:pPr>
            <a:r>
              <a:rPr b="1" lang="en" sz="5378">
                <a:latin typeface="Roboto"/>
                <a:ea typeface="Roboto"/>
                <a:cs typeface="Roboto"/>
                <a:sym typeface="Roboto"/>
              </a:rPr>
              <a:t>Resists outliers</a:t>
            </a:r>
            <a:r>
              <a:rPr lang="en" sz="5378">
                <a:latin typeface="Roboto"/>
                <a:ea typeface="Roboto"/>
                <a:cs typeface="Roboto"/>
                <a:sym typeface="Roboto"/>
              </a:rPr>
              <a:t> by relying on key support vectors.</a:t>
            </a:r>
            <a:endParaRPr sz="5378">
              <a:latin typeface="Roboto"/>
              <a:ea typeface="Roboto"/>
              <a:cs typeface="Roboto"/>
              <a:sym typeface="Roboto"/>
            </a:endParaRPr>
          </a:p>
          <a:p>
            <a:pPr indent="0" lvl="0" marL="0" rtl="0" algn="l">
              <a:lnSpc>
                <a:spcPct val="150000"/>
              </a:lnSpc>
              <a:spcBef>
                <a:spcPts val="1200"/>
              </a:spcBef>
              <a:spcAft>
                <a:spcPts val="0"/>
              </a:spcAft>
              <a:buNone/>
            </a:pPr>
            <a:r>
              <a:t/>
            </a:r>
            <a:endParaRPr sz="3600">
              <a:latin typeface="Georgia"/>
              <a:ea typeface="Georgia"/>
              <a:cs typeface="Georgia"/>
              <a:sym typeface="Georgia"/>
            </a:endParaRPr>
          </a:p>
          <a:p>
            <a:pPr indent="0" lvl="0" marL="0" rtl="0" algn="l">
              <a:spcBef>
                <a:spcPts val="1200"/>
              </a:spcBef>
              <a:spcAft>
                <a:spcPts val="1200"/>
              </a:spcAft>
              <a:buNone/>
            </a:pPr>
            <a:r>
              <a:t/>
            </a:r>
            <a:endParaRPr/>
          </a:p>
        </p:txBody>
      </p:sp>
      <p:pic>
        <p:nvPicPr>
          <p:cNvPr id="182" name="Google Shape;182;p20"/>
          <p:cNvPicPr preferRelativeResize="0"/>
          <p:nvPr/>
        </p:nvPicPr>
        <p:blipFill>
          <a:blip r:embed="rId3">
            <a:alphaModFix/>
          </a:blip>
          <a:stretch>
            <a:fillRect/>
          </a:stretch>
        </p:blipFill>
        <p:spPr>
          <a:xfrm>
            <a:off x="4926575" y="2793725"/>
            <a:ext cx="4217425" cy="1252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182675" y="592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latin typeface="Roboto"/>
                <a:ea typeface="Roboto"/>
                <a:cs typeface="Roboto"/>
                <a:sym typeface="Roboto"/>
              </a:rPr>
              <a:t>ML Model - Decision Tree Classifier</a:t>
            </a:r>
            <a:endParaRPr sz="2700">
              <a:latin typeface="Roboto"/>
              <a:ea typeface="Roboto"/>
              <a:cs typeface="Roboto"/>
              <a:sym typeface="Roboto"/>
            </a:endParaRPr>
          </a:p>
        </p:txBody>
      </p:sp>
      <p:sp>
        <p:nvSpPr>
          <p:cNvPr id="188" name="Google Shape;188;p21"/>
          <p:cNvSpPr txBox="1"/>
          <p:nvPr>
            <p:ph idx="1" type="body"/>
          </p:nvPr>
        </p:nvSpPr>
        <p:spPr>
          <a:xfrm>
            <a:off x="232725" y="1659925"/>
            <a:ext cx="5002500" cy="2911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200">
                <a:latin typeface="Roboto"/>
                <a:ea typeface="Roboto"/>
                <a:cs typeface="Roboto"/>
                <a:sym typeface="Roboto"/>
              </a:rPr>
              <a:t>The DecisionTreeClassifier is a machine learning model used for classification tasks, and its primary purpose is to create a model that predicts the class label of a target variable by learning simple decision rules inferred from the data features.</a:t>
            </a:r>
            <a:endParaRPr sz="1200">
              <a:latin typeface="Roboto"/>
              <a:ea typeface="Roboto"/>
              <a:cs typeface="Roboto"/>
              <a:sym typeface="Roboto"/>
            </a:endParaRPr>
          </a:p>
          <a:p>
            <a:pPr indent="0" lvl="0" marL="0" rtl="0" algn="l">
              <a:spcBef>
                <a:spcPts val="1400"/>
              </a:spcBef>
              <a:spcAft>
                <a:spcPts val="0"/>
              </a:spcAft>
              <a:buNone/>
            </a:pPr>
            <a:r>
              <a:rPr lang="en" sz="1400">
                <a:latin typeface="Roboto"/>
                <a:ea typeface="Roboto"/>
                <a:cs typeface="Roboto"/>
                <a:sym typeface="Roboto"/>
              </a:rPr>
              <a:t>Summary of </a:t>
            </a:r>
            <a:r>
              <a:rPr lang="en" sz="1400">
                <a:latin typeface="Roboto"/>
                <a:ea typeface="Roboto"/>
                <a:cs typeface="Roboto"/>
                <a:sym typeface="Roboto"/>
              </a:rPr>
              <a:t>Decision Tree Classifier</a:t>
            </a:r>
            <a:r>
              <a:rPr lang="en" sz="1400">
                <a:latin typeface="Roboto"/>
                <a:ea typeface="Roboto"/>
                <a:cs typeface="Roboto"/>
                <a:sym typeface="Roboto"/>
              </a:rPr>
              <a:t> Purpose:</a:t>
            </a:r>
            <a:endParaRPr sz="1400">
              <a:latin typeface="Roboto"/>
              <a:ea typeface="Roboto"/>
              <a:cs typeface="Roboto"/>
              <a:sym typeface="Roboto"/>
            </a:endParaRPr>
          </a:p>
          <a:p>
            <a:pPr indent="-299085" lvl="0" marL="457200" rtl="0" algn="l">
              <a:spcBef>
                <a:spcPts val="1200"/>
              </a:spcBef>
              <a:spcAft>
                <a:spcPts val="0"/>
              </a:spcAft>
              <a:buClr>
                <a:schemeClr val="lt1"/>
              </a:buClr>
              <a:buSzPct val="100000"/>
              <a:buFont typeface="Roboto"/>
              <a:buChar char="●"/>
            </a:pPr>
            <a:r>
              <a:rPr lang="en" sz="1200">
                <a:latin typeface="Roboto"/>
                <a:ea typeface="Roboto"/>
                <a:cs typeface="Roboto"/>
                <a:sym typeface="Roboto"/>
              </a:rPr>
              <a:t>Classifies data based on decision rules derived from features.</a:t>
            </a:r>
            <a:endParaRPr sz="1200">
              <a:latin typeface="Roboto"/>
              <a:ea typeface="Roboto"/>
              <a:cs typeface="Roboto"/>
              <a:sym typeface="Roboto"/>
            </a:endParaRPr>
          </a:p>
          <a:p>
            <a:pPr indent="-299085" lvl="0" marL="457200" rtl="0" algn="l">
              <a:spcBef>
                <a:spcPts val="0"/>
              </a:spcBef>
              <a:spcAft>
                <a:spcPts val="0"/>
              </a:spcAft>
              <a:buClr>
                <a:schemeClr val="lt1"/>
              </a:buClr>
              <a:buSzPct val="100000"/>
              <a:buFont typeface="Roboto"/>
              <a:buChar char="●"/>
            </a:pPr>
            <a:r>
              <a:rPr lang="en" sz="1200">
                <a:latin typeface="Roboto"/>
                <a:ea typeface="Roboto"/>
                <a:cs typeface="Roboto"/>
                <a:sym typeface="Roboto"/>
              </a:rPr>
              <a:t>Provides easy-to-interpret decision-making paths.</a:t>
            </a:r>
            <a:endParaRPr sz="1200">
              <a:latin typeface="Roboto"/>
              <a:ea typeface="Roboto"/>
              <a:cs typeface="Roboto"/>
              <a:sym typeface="Roboto"/>
            </a:endParaRPr>
          </a:p>
          <a:p>
            <a:pPr indent="-299085" lvl="0" marL="457200" rtl="0" algn="l">
              <a:spcBef>
                <a:spcPts val="0"/>
              </a:spcBef>
              <a:spcAft>
                <a:spcPts val="0"/>
              </a:spcAft>
              <a:buClr>
                <a:schemeClr val="lt1"/>
              </a:buClr>
              <a:buSzPct val="100000"/>
              <a:buFont typeface="Roboto"/>
              <a:buChar char="●"/>
            </a:pPr>
            <a:r>
              <a:rPr lang="en" sz="1200">
                <a:latin typeface="Roboto"/>
                <a:ea typeface="Roboto"/>
                <a:cs typeface="Roboto"/>
                <a:sym typeface="Roboto"/>
              </a:rPr>
              <a:t>Captures both linear and non-linear relationships.</a:t>
            </a:r>
            <a:endParaRPr sz="1200">
              <a:latin typeface="Roboto"/>
              <a:ea typeface="Roboto"/>
              <a:cs typeface="Roboto"/>
              <a:sym typeface="Roboto"/>
            </a:endParaRPr>
          </a:p>
          <a:p>
            <a:pPr indent="-299085" lvl="0" marL="457200" rtl="0" algn="l">
              <a:spcBef>
                <a:spcPts val="0"/>
              </a:spcBef>
              <a:spcAft>
                <a:spcPts val="0"/>
              </a:spcAft>
              <a:buClr>
                <a:schemeClr val="lt1"/>
              </a:buClr>
              <a:buSzPct val="100000"/>
              <a:buFont typeface="Roboto"/>
              <a:buChar char="●"/>
            </a:pPr>
            <a:r>
              <a:rPr lang="en" sz="1200">
                <a:latin typeface="Roboto"/>
                <a:ea typeface="Roboto"/>
                <a:cs typeface="Roboto"/>
                <a:sym typeface="Roboto"/>
              </a:rPr>
              <a:t>Performs feature selection to identify the most important features.</a:t>
            </a:r>
            <a:endParaRPr sz="1200">
              <a:latin typeface="Roboto"/>
              <a:ea typeface="Roboto"/>
              <a:cs typeface="Roboto"/>
              <a:sym typeface="Roboto"/>
            </a:endParaRPr>
          </a:p>
          <a:p>
            <a:pPr indent="-299085" lvl="0" marL="457200" rtl="0" algn="l">
              <a:spcBef>
                <a:spcPts val="0"/>
              </a:spcBef>
              <a:spcAft>
                <a:spcPts val="0"/>
              </a:spcAft>
              <a:buClr>
                <a:schemeClr val="lt1"/>
              </a:buClr>
              <a:buSzPct val="100000"/>
              <a:buFont typeface="Roboto"/>
              <a:buChar char="●"/>
            </a:pPr>
            <a:r>
              <a:rPr lang="en" sz="1200">
                <a:latin typeface="Roboto"/>
                <a:ea typeface="Roboto"/>
                <a:cs typeface="Roboto"/>
                <a:sym typeface="Roboto"/>
              </a:rPr>
              <a:t>Handles both categorical and continuous data.</a:t>
            </a:r>
            <a:endParaRPr sz="1200">
              <a:latin typeface="Roboto"/>
              <a:ea typeface="Roboto"/>
              <a:cs typeface="Roboto"/>
              <a:sym typeface="Roboto"/>
            </a:endParaRPr>
          </a:p>
          <a:p>
            <a:pPr indent="-299085" lvl="0" marL="457200" rtl="0" algn="l">
              <a:spcBef>
                <a:spcPts val="0"/>
              </a:spcBef>
              <a:spcAft>
                <a:spcPts val="0"/>
              </a:spcAft>
              <a:buClr>
                <a:schemeClr val="lt1"/>
              </a:buClr>
              <a:buSzPct val="100000"/>
              <a:buFont typeface="Roboto"/>
              <a:buChar char="●"/>
            </a:pPr>
            <a:r>
              <a:rPr lang="en" sz="1200">
                <a:latin typeface="Roboto"/>
                <a:ea typeface="Roboto"/>
                <a:cs typeface="Roboto"/>
                <a:sym typeface="Roboto"/>
              </a:rPr>
              <a:t>No need for feature scaling or normalization.</a:t>
            </a:r>
            <a:endParaRPr sz="1200">
              <a:latin typeface="Roboto"/>
              <a:ea typeface="Roboto"/>
              <a:cs typeface="Roboto"/>
              <a:sym typeface="Roboto"/>
            </a:endParaRPr>
          </a:p>
          <a:p>
            <a:pPr indent="0" lvl="0" marL="0" rtl="0" algn="l">
              <a:spcBef>
                <a:spcPts val="1200"/>
              </a:spcBef>
              <a:spcAft>
                <a:spcPts val="1200"/>
              </a:spcAft>
              <a:buNone/>
            </a:pPr>
            <a:r>
              <a:t/>
            </a:r>
            <a:endParaRPr sz="1100">
              <a:solidFill>
                <a:srgbClr val="000000"/>
              </a:solidFill>
              <a:latin typeface="Arial"/>
              <a:ea typeface="Arial"/>
              <a:cs typeface="Arial"/>
              <a:sym typeface="Arial"/>
            </a:endParaRPr>
          </a:p>
        </p:txBody>
      </p:sp>
      <p:pic>
        <p:nvPicPr>
          <p:cNvPr id="189" name="Google Shape;189;p21"/>
          <p:cNvPicPr preferRelativeResize="0"/>
          <p:nvPr/>
        </p:nvPicPr>
        <p:blipFill>
          <a:blip r:embed="rId3">
            <a:alphaModFix/>
          </a:blip>
          <a:stretch>
            <a:fillRect/>
          </a:stretch>
        </p:blipFill>
        <p:spPr>
          <a:xfrm>
            <a:off x="5085374" y="2334475"/>
            <a:ext cx="4007425" cy="1212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