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62" r:id="rId25"/>
    <p:sldId id="259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5T03:37:45.5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0 140,'26'0,"52"1,0-3,141-23,-148 12,144-6,75 20,-107 2,1285-3,-1425 2,0 2,60 14,22 3,-15-11,-49-6,0 2,62 16,-114-19,217 49,-173-42,1-3,67 0,2294-8,-885-1,4712 2,-6224-1,1 0,34-10,22-1,336 6,-246 8,2563-1,-2704-2,1-2,-1-1,0 0,30-11,-24 7,51-8,64-11,-101 16,0 3,51-4,85-1,66-1,687 13,-431 3,-487-4,0 1,0-2,0 0,0-1,27-11,-23 8,0 1,31-6,147-9,312 9,-326 15,97 13,-108-3,-35-1,69 2,-146-15,-19 0,1 1,-1 2,74 13,-38 1,0-4,110 3,161-15,-142-3,337 3,-518-2,1 0,39-10,-39 7,-6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5T03:37:47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0,'773'0,"-735"3,0 1,-1 2,0 1,43 15,50 10,-21-9,-50-9,1-3,73 4,310-14,-204-3,1272 2,-1447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5T03:38:08.5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1,'5'0,"1"1,-1 0,1 1,-1-1,1 1,-1 0,0 1,0-1,0 1,5 3,-3-1,0-1,1-1,-1 1,10 2,5-1,1-2,0-1,29 0,14 2,376 27,-257-20,369-4,-325-9,11681 2,-11891 0,0 1,0 1,-1 1,1 0,-1 1,0 1,0 1,0 1,22 11,-15-7,1-1,1-1,47 10,87 5,-113-18,700 52,4-53,-230 33,-184-6,868-16,-731-20,3178 4,-3625 0,-1-3,1 0,42-11,78-31,-78 22,-22 10,0 2,1 2,71-4,153 9,-178 4,2595 2,-2673-2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5T03:38:11.0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0,'12'5,"0"0,0-1,1 0,-1-1,1-1,20 2,83-2,-72-3,655 22,-145 39,-281-57,-145-5,972 2,-1064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5T03:48:07.483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5T03:48:17.832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84,'2'0,"97"-1,136 18,-93-6,-101-10,0 1,78 17,-92-12,24 8,1-3,1-2,0-2,77 2,1283-15,-781 7,10486-2,-11026-5,-1-4,100-23,-43 7,-86 15,10-2,78-2,269 12,303-19,-597 12,130 9,-101 2,3131-2,-3259-1,0-2,26-5,36-4,296 5,12 0,175-9,915 16,-1159 24,-120-4,46-13,-32-2,-66 7,45 2,404-12,-318-3,-235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5T03:48:24.366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3,'36'1,"0"2,0 2,60 15,111 44,45 12,-148-56,1-5,120 2,217-17,-185-3,414 19,-361-5,-268-9,1-2,-1-2,1-1,-1-3,0-1,62-19,-72 16,1 2,0 1,0 1,36-1,134 5,-137 4,0-3,105-15,-146 12,0-1,0-1,-1-1,0-2,0 0,39-22,-49 23,0 1,0 1,0 0,1 1,0 0,0 1,17-2,112-5,-49 5,571-9,-435 17,-194-2,0 1,-1 2,1 2,0 1,36 12,2 3,0-3,2-3,0-4,142 3,-134-10,0 4,125 27,-29-3,-132-25,12 3,65 1,675-10,-394-3,-327 1,94 3,-160 0,1 0,0 1,-1 1,21 9,-17-7,1 0,19 4,36-2,1-3,117-7,-58-1,1357 4,-1459-3,0-2,-1 0,0-2,0-2,43-15,-7 2,-14 7,0 3,1 3,74-4,169 12,-139 3,765-3,-719-14,-18 0,-24 15,53-2,-164-2,0-2,59-14,-52 8,0 2,1 3,89 2,120-9,-1 0,3627 14,-3884-1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5T03:48:48.158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85,'1315'0,"-1279"-2,0-2,-1-2,1-1,34-12,49-10,-29 18,0 4,151 8,-84 2,2030-3,-2128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5T03:48:56.19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gradients.asp" TargetMode="External"/><Relationship Id="rId2" Type="http://schemas.openxmlformats.org/officeDocument/2006/relationships/hyperlink" Target="https://www.w3schools.com/cssref/css_selectors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/css_background.asp" TargetMode="External"/><Relationship Id="rId4" Type="http://schemas.openxmlformats.org/officeDocument/2006/relationships/hyperlink" Target="https://www.w3schools.com/cssref/css3_pr_box-shadow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8.png"/><Relationship Id="rId4" Type="http://schemas.openxmlformats.org/officeDocument/2006/relationships/customXml" Target="../ink/ink2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767C-F022-6DFC-33B8-85B9F330F5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Client-Side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92828-9526-C48E-5FA4-60639B1FF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How The Web Works?</a:t>
            </a:r>
          </a:p>
          <a:p>
            <a:r>
              <a:rPr lang="en-GB" dirty="0"/>
              <a:t>HTML5</a:t>
            </a:r>
          </a:p>
          <a:p>
            <a:r>
              <a:rPr lang="en-GB" dirty="0"/>
              <a:t>Core CSS (</a:t>
            </a:r>
            <a:r>
              <a:rPr lang="en-GB" dirty="0" err="1"/>
              <a:t>Color</a:t>
            </a:r>
            <a:r>
              <a:rPr lang="en-GB" dirty="0"/>
              <a:t>, Text, Shadows and gradients etc.)</a:t>
            </a:r>
          </a:p>
          <a:p>
            <a:r>
              <a:rPr lang="en-GB" dirty="0"/>
              <a:t>Ebad Majeed</a:t>
            </a:r>
          </a:p>
        </p:txBody>
      </p:sp>
    </p:spTree>
    <p:extLst>
      <p:ext uri="{BB962C8B-B14F-4D97-AF65-F5344CB8AC3E}">
        <p14:creationId xmlns:p14="http://schemas.microsoft.com/office/powerpoint/2010/main" val="54886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BD0A-0452-4942-1A34-F33A30B9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&lt;meta name="viewport" content="width=device-width, initial-scale=1.0"&gt;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F3AD6-75BF-6590-7E35-73758987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&lt;meta&gt; tag controls the viewport's behaviour, crucial for </a:t>
            </a:r>
            <a:r>
              <a:rPr lang="en-GB" dirty="0">
                <a:solidFill>
                  <a:srgbClr val="FF0000"/>
                </a:solidFill>
              </a:rPr>
              <a:t>responsive web design</a:t>
            </a:r>
            <a:r>
              <a:rPr lang="en-GB" dirty="0"/>
              <a:t>.</a:t>
            </a:r>
          </a:p>
          <a:p>
            <a:r>
              <a:rPr lang="en-GB" dirty="0"/>
              <a:t>It tells the browser how to scale the content on different devices.</a:t>
            </a:r>
          </a:p>
          <a:p>
            <a:r>
              <a:rPr lang="en-GB" dirty="0"/>
              <a:t>width=device-width makes sure the page fits the screen width of the device, and initial-scale=1.0 sets the initial zoom level.</a:t>
            </a:r>
          </a:p>
        </p:txBody>
      </p:sp>
    </p:spTree>
    <p:extLst>
      <p:ext uri="{BB962C8B-B14F-4D97-AF65-F5344CB8AC3E}">
        <p14:creationId xmlns:p14="http://schemas.microsoft.com/office/powerpoint/2010/main" val="399272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9C57-F81E-EB92-7271-B6FA83BA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&lt;title&gt;HTML &amp; CSS Example with Gradients&lt;/title&gt;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839AF-3DF7-3459-FC89-3FFBE0332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&lt;title&gt; tag specifies the title of the webpage, which is shown on the browser tab.</a:t>
            </a:r>
          </a:p>
          <a:p>
            <a:r>
              <a:rPr lang="en-GB" dirty="0"/>
              <a:t>It helps users understand the content of the page before clicking and improves SEO.</a:t>
            </a:r>
          </a:p>
        </p:txBody>
      </p:sp>
    </p:spTree>
    <p:extLst>
      <p:ext uri="{BB962C8B-B14F-4D97-AF65-F5344CB8AC3E}">
        <p14:creationId xmlns:p14="http://schemas.microsoft.com/office/powerpoint/2010/main" val="1353845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C5B4-581A-C053-868E-269C2F52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&lt;header&gt;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086F6-B29A-1BF7-4AD5-6351146B6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&lt;header&gt; element is used to define introductory content or a navigation section at the top of the page.</a:t>
            </a:r>
          </a:p>
          <a:p>
            <a:r>
              <a:rPr lang="en-GB" dirty="0"/>
              <a:t>Typically contains headings, logos, or navigation links. </a:t>
            </a:r>
          </a:p>
        </p:txBody>
      </p:sp>
    </p:spTree>
    <p:extLst>
      <p:ext uri="{BB962C8B-B14F-4D97-AF65-F5344CB8AC3E}">
        <p14:creationId xmlns:p14="http://schemas.microsoft.com/office/powerpoint/2010/main" val="250001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C5B4-581A-C053-868E-269C2F52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&lt;nav&gt;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086F6-B29A-1BF7-4AD5-6351146B6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&lt;nav&gt; element defines a set of navigation links.</a:t>
            </a:r>
          </a:p>
          <a:p>
            <a:r>
              <a:rPr lang="en-GB" dirty="0"/>
              <a:t>Helps users navigate to other pages or sections within the site.</a:t>
            </a:r>
          </a:p>
        </p:txBody>
      </p:sp>
    </p:spTree>
    <p:extLst>
      <p:ext uri="{BB962C8B-B14F-4D97-AF65-F5344CB8AC3E}">
        <p14:creationId xmlns:p14="http://schemas.microsoft.com/office/powerpoint/2010/main" val="150957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31BF-B05F-1EAE-2B68-8C976E3F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&lt;section&gt;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B3960-C999-24BD-CF37-A383157BE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&lt;section&gt; element defines a section in a document, often used to group content that has a related theme.</a:t>
            </a:r>
          </a:p>
          <a:p>
            <a:r>
              <a:rPr lang="en-GB" dirty="0"/>
              <a:t>For example, section containing two articles, grouping them together under a common theme.</a:t>
            </a:r>
          </a:p>
        </p:txBody>
      </p:sp>
    </p:spTree>
    <p:extLst>
      <p:ext uri="{BB962C8B-B14F-4D97-AF65-F5344CB8AC3E}">
        <p14:creationId xmlns:p14="http://schemas.microsoft.com/office/powerpoint/2010/main" val="3211794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EE28-B17E-2F7A-6D03-3587010A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&lt;article&gt;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3418-DBB5-6251-A7F6-770C7A3AE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&lt;article&gt; element represents a self-contained composition in a document, which could be reused or shared independently.</a:t>
            </a:r>
          </a:p>
          <a:p>
            <a:r>
              <a:rPr lang="en-GB" dirty="0"/>
              <a:t>Typically used for blog posts, news articles, or forum posts. </a:t>
            </a:r>
          </a:p>
        </p:txBody>
      </p:sp>
    </p:spTree>
    <p:extLst>
      <p:ext uri="{BB962C8B-B14F-4D97-AF65-F5344CB8AC3E}">
        <p14:creationId xmlns:p14="http://schemas.microsoft.com/office/powerpoint/2010/main" val="4250748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95AB-661B-B6D1-D6C0-D993F8E4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&lt;mark&gt;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046E-8735-21C0-0E39-5E311AD47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&lt;mark&gt; element highlights text.</a:t>
            </a:r>
          </a:p>
          <a:p>
            <a:r>
              <a:rPr lang="en-GB" dirty="0"/>
              <a:t>It represents text that has been marked or highlighted for reference or emphasis.</a:t>
            </a:r>
          </a:p>
        </p:txBody>
      </p:sp>
    </p:spTree>
    <p:extLst>
      <p:ext uri="{BB962C8B-B14F-4D97-AF65-F5344CB8AC3E}">
        <p14:creationId xmlns:p14="http://schemas.microsoft.com/office/powerpoint/2010/main" val="1343289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3ADB-7C6B-3F73-A08E-03C9C065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&lt;figure&gt; and &lt;</a:t>
            </a:r>
            <a:r>
              <a:rPr lang="en-GB" dirty="0" err="1"/>
              <a:t>figcaption</a:t>
            </a:r>
            <a:r>
              <a:rPr lang="en-GB" dirty="0"/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2B54-10E2-C8A3-9E03-B592E2083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&lt;figure&gt;: Represents self-contained content, often with media like images or code snippets.</a:t>
            </a:r>
          </a:p>
          <a:p>
            <a:r>
              <a:rPr lang="en-GB" dirty="0"/>
              <a:t>&lt;</a:t>
            </a:r>
            <a:r>
              <a:rPr lang="en-GB" dirty="0" err="1"/>
              <a:t>figcaption</a:t>
            </a:r>
            <a:r>
              <a:rPr lang="en-GB" dirty="0"/>
              <a:t>&gt;: Provides a caption or description for the media inside &lt;figure&gt;.</a:t>
            </a:r>
          </a:p>
          <a:p>
            <a:r>
              <a:rPr lang="en-GB" dirty="0"/>
              <a:t>Together, these elements provide a structured way to display images with appropriate descriptions, enhancing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3119559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9AB3-9F74-2568-1325-962AE162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&lt;details&gt; and &lt;summary&gt;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D4259-A12C-6571-F8FC-088F272DD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&lt;details&gt;: A collapsible container for additional content.</a:t>
            </a:r>
          </a:p>
          <a:p>
            <a:r>
              <a:rPr lang="en-GB" dirty="0"/>
              <a:t>&lt;summary&gt;: Defines the visible heading of the &lt;details&gt; element.</a:t>
            </a:r>
          </a:p>
          <a:p>
            <a:r>
              <a:rPr lang="en-GB" dirty="0"/>
              <a:t>Allows users to reveal more content interactively (by clicking on the summary).</a:t>
            </a:r>
          </a:p>
        </p:txBody>
      </p:sp>
    </p:spTree>
    <p:extLst>
      <p:ext uri="{BB962C8B-B14F-4D97-AF65-F5344CB8AC3E}">
        <p14:creationId xmlns:p14="http://schemas.microsoft.com/office/powerpoint/2010/main" val="1679396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B853-3C5B-D1A7-DFB4-9A76CAE7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&lt;time datetime="2023-09-20"&gt;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97E6C-D6ED-508E-979F-C98F7D4B4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&lt;time&gt; element represents a specific point in time, with the datetime attribute holding a machine-readable date.</a:t>
            </a:r>
          </a:p>
          <a:p>
            <a:r>
              <a:rPr lang="en-GB" dirty="0"/>
              <a:t>Improves semantics and searchability for time-related content.</a:t>
            </a:r>
          </a:p>
        </p:txBody>
      </p:sp>
    </p:spTree>
    <p:extLst>
      <p:ext uri="{BB962C8B-B14F-4D97-AF65-F5344CB8AC3E}">
        <p14:creationId xmlns:p14="http://schemas.microsoft.com/office/powerpoint/2010/main" val="138651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BB49-69F8-128F-6B0B-3A89860D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How The Web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EDC29-76AD-87CD-A455-184B7111D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Think about it!</a:t>
            </a:r>
          </a:p>
          <a:p>
            <a:r>
              <a:rPr lang="en-GB" dirty="0"/>
              <a:t>What terms/technologies can you think of?</a:t>
            </a:r>
          </a:p>
          <a:p>
            <a:r>
              <a:rPr lang="en-GB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492836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72AA-190C-C429-ECE8-6539BA10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&lt;progress&gt;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7854F-9884-8388-5093-536B1FCC1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&lt;progress&gt; element represents the completion progress of a task.</a:t>
            </a:r>
          </a:p>
          <a:p>
            <a:r>
              <a:rPr lang="en-GB" dirty="0"/>
              <a:t>Useful for showing users how much of a task is completed, like a progress bar.</a:t>
            </a:r>
          </a:p>
        </p:txBody>
      </p:sp>
    </p:spTree>
    <p:extLst>
      <p:ext uri="{BB962C8B-B14F-4D97-AF65-F5344CB8AC3E}">
        <p14:creationId xmlns:p14="http://schemas.microsoft.com/office/powerpoint/2010/main" val="3829128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8BDD-1F26-FD68-DAE2-3A0B4DE0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&lt;meter&gt;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11429-E282-A015-3CC7-0099F949D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&lt;meter&gt; element represents a scalar measurement within a known range (e.g., disk usage, temperature).</a:t>
            </a:r>
          </a:p>
          <a:p>
            <a:r>
              <a:rPr lang="en-GB" dirty="0"/>
              <a:t>Provides visual feedback for a specific measurement within a range.</a:t>
            </a:r>
          </a:p>
        </p:txBody>
      </p:sp>
    </p:spTree>
    <p:extLst>
      <p:ext uri="{BB962C8B-B14F-4D97-AF65-F5344CB8AC3E}">
        <p14:creationId xmlns:p14="http://schemas.microsoft.com/office/powerpoint/2010/main" val="1687637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FFE3-E3F4-0C62-6166-88814682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&lt;aside&gt;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1301D-2381-137C-647E-3E9A7EF3C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&lt;aside&gt; element represents content that is tangentially related to the main content (e.g., a sidebar).</a:t>
            </a:r>
          </a:p>
          <a:p>
            <a:r>
              <a:rPr lang="en-GB" dirty="0"/>
              <a:t>Often used for ads, related links, or additional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1481019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1F06-C146-0831-7F2C-B82E24B8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&lt;footer&gt;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AD375-0502-939D-AC05-CA5598025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&lt;footer&gt; element represents the footer of a document or section, typically containing copyright information or navigation links.</a:t>
            </a:r>
          </a:p>
          <a:p>
            <a:r>
              <a:rPr lang="en-GB" dirty="0"/>
              <a:t>It appears at the bottom of the webpage and usually includes metadata like author details or legal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2378578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E854-B387-95A6-EAAF-8A2A9D7D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Semantic Elements in HTML5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10BFA-A40D-3A1B-A99E-6DEF45460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 (index.html)</a:t>
            </a:r>
          </a:p>
        </p:txBody>
      </p:sp>
    </p:spTree>
    <p:extLst>
      <p:ext uri="{BB962C8B-B14F-4D97-AF65-F5344CB8AC3E}">
        <p14:creationId xmlns:p14="http://schemas.microsoft.com/office/powerpoint/2010/main" val="1749848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FD5D-6177-8093-856D-A6D93D54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B0C9B-0518-B28B-A76F-68566FA81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Font</a:t>
            </a:r>
          </a:p>
          <a:p>
            <a:r>
              <a:rPr lang="en-GB" dirty="0" err="1"/>
              <a:t>Colors</a:t>
            </a:r>
            <a:endParaRPr lang="en-GB" dirty="0"/>
          </a:p>
          <a:p>
            <a:r>
              <a:rPr lang="en-GB" dirty="0"/>
              <a:t>Text Effects</a:t>
            </a:r>
          </a:p>
          <a:p>
            <a:r>
              <a:rPr lang="en-GB" dirty="0"/>
              <a:t>Backgrounds</a:t>
            </a:r>
          </a:p>
          <a:p>
            <a:r>
              <a:rPr lang="en-GB" dirty="0"/>
              <a:t>Shadows</a:t>
            </a:r>
          </a:p>
          <a:p>
            <a:r>
              <a:rPr lang="en-GB" dirty="0"/>
              <a:t>Gradients</a:t>
            </a:r>
          </a:p>
          <a:p>
            <a:r>
              <a:rPr lang="en-GB" dirty="0"/>
              <a:t>Attribute Selectors</a:t>
            </a:r>
          </a:p>
        </p:txBody>
      </p:sp>
    </p:spTree>
    <p:extLst>
      <p:ext uri="{BB962C8B-B14F-4D97-AF65-F5344CB8AC3E}">
        <p14:creationId xmlns:p14="http://schemas.microsoft.com/office/powerpoint/2010/main" val="2586441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FD5D-6177-8093-856D-A6D93D54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CSS (See example 02)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B0C9B-0518-B28B-A76F-68566FA81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Explanation:</a:t>
            </a:r>
          </a:p>
          <a:p>
            <a:pPr lvl="1"/>
            <a:r>
              <a:rPr lang="en-GB" dirty="0"/>
              <a:t>Font: Integrated Google Fonts (Roboto for the body and Lobster for the headings).</a:t>
            </a:r>
          </a:p>
          <a:p>
            <a:pPr lvl="1"/>
            <a:r>
              <a:rPr lang="en-GB" dirty="0" err="1"/>
              <a:t>Colors</a:t>
            </a:r>
            <a:r>
              <a:rPr lang="en-GB" dirty="0"/>
              <a:t>: Solid background on body (#3498db) and a semi-transparent background on the header.</a:t>
            </a:r>
          </a:p>
          <a:p>
            <a:pPr lvl="1"/>
            <a:r>
              <a:rPr lang="en-GB" dirty="0"/>
              <a:t>Text Effects: Underline on the header text and text-shadow on the &lt;h2&gt; elements.</a:t>
            </a:r>
          </a:p>
          <a:p>
            <a:pPr lvl="1"/>
            <a:r>
              <a:rPr lang="en-GB" dirty="0"/>
              <a:t>Backgrounds: section uses a background image with a gradient overlay.</a:t>
            </a:r>
          </a:p>
          <a:p>
            <a:pPr lvl="1"/>
            <a:r>
              <a:rPr lang="en-GB" dirty="0"/>
              <a:t>Shadows: Applied box-shadow to .article-card for a shadow effect.</a:t>
            </a:r>
          </a:p>
          <a:p>
            <a:pPr lvl="1"/>
            <a:r>
              <a:rPr lang="en-GB" dirty="0"/>
              <a:t>Gradients: The footer has a linear gradient from orange to pink.</a:t>
            </a:r>
          </a:p>
          <a:p>
            <a:pPr lvl="1"/>
            <a:r>
              <a:rPr lang="en-GB" dirty="0"/>
              <a:t>Attribute Selectors: Links starting with https are styled green, and images with an alt attribute are given a red border.</a:t>
            </a:r>
          </a:p>
        </p:txBody>
      </p:sp>
    </p:spTree>
    <p:extLst>
      <p:ext uri="{BB962C8B-B14F-4D97-AF65-F5344CB8AC3E}">
        <p14:creationId xmlns:p14="http://schemas.microsoft.com/office/powerpoint/2010/main" val="3511983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3085-0ABF-A31D-E3D6-75BF802D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EA8F4-3758-1C33-F588-612E2EA9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https://www.w3schools.com/cssref/css_selectors.php</a:t>
            </a:r>
            <a:endParaRPr lang="en-GB" dirty="0"/>
          </a:p>
          <a:p>
            <a:r>
              <a:rPr lang="en-GB" dirty="0">
                <a:hlinkClick r:id="rId3"/>
              </a:rPr>
              <a:t>https://www.w3schools.com/css/css3_gradients.asp</a:t>
            </a:r>
            <a:endParaRPr lang="en-GB" dirty="0"/>
          </a:p>
          <a:p>
            <a:r>
              <a:rPr lang="en-GB" dirty="0">
                <a:hlinkClick r:id="rId4"/>
              </a:rPr>
              <a:t>https://www.w3schools.com/cssref/css3_pr_box-shadow.php</a:t>
            </a:r>
            <a:endParaRPr lang="en-GB" dirty="0"/>
          </a:p>
          <a:p>
            <a:r>
              <a:rPr lang="en-GB" dirty="0">
                <a:hlinkClick r:id="rId5"/>
              </a:rPr>
              <a:t>https://www.w3schools.com/css/css_background.asp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009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7E65-4762-633F-9598-D0F36004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DCBA5-6CDB-49D9-986A-5CE04296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Hypertext Markup Language</a:t>
            </a:r>
          </a:p>
          <a:p>
            <a:r>
              <a:rPr lang="en-GB" dirty="0"/>
              <a:t>H1 – H6, Div, Span etc.</a:t>
            </a:r>
          </a:p>
          <a:p>
            <a:r>
              <a:rPr lang="en-GB" dirty="0">
                <a:solidFill>
                  <a:srgbClr val="FF0000"/>
                </a:solidFill>
              </a:rPr>
              <a:t>HTML vs HTML5?</a:t>
            </a:r>
          </a:p>
          <a:p>
            <a:r>
              <a:rPr lang="en-GB" dirty="0">
                <a:solidFill>
                  <a:srgbClr val="FF0000"/>
                </a:solidFill>
              </a:rPr>
              <a:t>What are the common HTML5 elements?</a:t>
            </a:r>
          </a:p>
        </p:txBody>
      </p:sp>
    </p:spTree>
    <p:extLst>
      <p:ext uri="{BB962C8B-B14F-4D97-AF65-F5344CB8AC3E}">
        <p14:creationId xmlns:p14="http://schemas.microsoft.com/office/powerpoint/2010/main" val="67883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7E65-4762-633F-9598-D0F36004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Semantic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DCBA5-6CDB-49D9-986A-5CE04296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tx1"/>
                </a:solidFill>
              </a:rPr>
              <a:t>A semantic element clearly describes its meaning to both </a:t>
            </a:r>
            <a:r>
              <a:rPr lang="en-GB" b="1" dirty="0">
                <a:solidFill>
                  <a:schemeClr val="tx1"/>
                </a:solidFill>
              </a:rPr>
              <a:t>the browser and the developer.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Examples of non-semantic elements: &lt;div&gt; and &lt;span&gt; - Tells nothing about its content.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Examples of semantic elements: &lt;form&gt;, &lt;table&gt;, and &lt;article&gt; - Clearly defines its content.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C466376-22DE-5927-90FA-D4336954CEF3}"/>
                  </a:ext>
                </a:extLst>
              </p14:cNvPr>
              <p14:cNvContentPartPr/>
              <p14:nvPr/>
            </p14:nvContentPartPr>
            <p14:xfrm>
              <a:off x="1661737" y="2761788"/>
              <a:ext cx="8516160" cy="91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C466376-22DE-5927-90FA-D4336954CE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7737" y="2653788"/>
                <a:ext cx="862380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4BD5929-97DD-3B37-74AA-8434B10008C9}"/>
                  </a:ext>
                </a:extLst>
              </p14:cNvPr>
              <p14:cNvContentPartPr/>
              <p14:nvPr/>
            </p14:nvContentPartPr>
            <p14:xfrm>
              <a:off x="1690897" y="3028548"/>
              <a:ext cx="1350720" cy="50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4BD5929-97DD-3B37-74AA-8434B10008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7257" y="2920548"/>
                <a:ext cx="14583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1FC5A7D-E493-0EB0-998B-C279085AB722}"/>
                  </a:ext>
                </a:extLst>
              </p14:cNvPr>
              <p14:cNvContentPartPr/>
              <p14:nvPr/>
            </p14:nvContentPartPr>
            <p14:xfrm>
              <a:off x="1690897" y="5093148"/>
              <a:ext cx="9211680" cy="138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1FC5A7D-E493-0EB0-998B-C279085AB7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37257" y="4985508"/>
                <a:ext cx="931932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4D7523F-6E17-921B-9D59-75AA5C7E8209}"/>
                  </a:ext>
                </a:extLst>
              </p14:cNvPr>
              <p14:cNvContentPartPr/>
              <p14:nvPr/>
            </p14:nvContentPartPr>
            <p14:xfrm>
              <a:off x="1631857" y="5417508"/>
              <a:ext cx="1100880" cy="40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4D7523F-6E17-921B-9D59-75AA5C7E82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78217" y="5309508"/>
                <a:ext cx="1208520" cy="2563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96FFFA4-11B6-C3E1-01E6-4153541BDACB}"/>
              </a:ext>
            </a:extLst>
          </p:cNvPr>
          <p:cNvSpPr txBox="1"/>
          <p:nvPr/>
        </p:nvSpPr>
        <p:spPr>
          <a:xfrm>
            <a:off x="786581" y="5630779"/>
            <a:ext cx="1053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 ,Image , &lt;div style="display: flex; justify-content: center; align-items: center;"&gt;, Grid , 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81EB48D-EEEF-CA39-8E1F-522B7FDCE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36" y="5851815"/>
            <a:ext cx="96343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 CSS properties: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Leverage CSS properties like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margin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padding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width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height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display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justify-content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align-items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grid-template-columns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achieve symmetry.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D13AD3-C985-50A8-4105-0442104E8ABC}"/>
              </a:ext>
            </a:extLst>
          </p:cNvPr>
          <p:cNvSpPr txBox="1"/>
          <p:nvPr/>
        </p:nvSpPr>
        <p:spPr>
          <a:xfrm>
            <a:off x="786581" y="982132"/>
            <a:ext cx="397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https://g.co/gemini/share/66c42004a0eb</a:t>
            </a:r>
          </a:p>
        </p:txBody>
      </p:sp>
    </p:spTree>
    <p:extLst>
      <p:ext uri="{BB962C8B-B14F-4D97-AF65-F5344CB8AC3E}">
        <p14:creationId xmlns:p14="http://schemas.microsoft.com/office/powerpoint/2010/main" val="109554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E854-B387-95A6-EAAF-8A2A9D7D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Semantic Elements in HTML5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E498BE-49D6-3D36-AB24-BC2E7C478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300" y="2578100"/>
            <a:ext cx="2819400" cy="3276600"/>
          </a:xfrm>
        </p:spPr>
      </p:pic>
    </p:spTree>
    <p:extLst>
      <p:ext uri="{BB962C8B-B14F-4D97-AF65-F5344CB8AC3E}">
        <p14:creationId xmlns:p14="http://schemas.microsoft.com/office/powerpoint/2010/main" val="378844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5EE4-1BB1-75B6-99B7-87112417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&lt;!DOCTYPE html&gt;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5D47E-0CE3-A443-AB12-231A47B34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declaration defines the document type and version of HTML. If give, it tells the browser that the document follows HTML5.</a:t>
            </a:r>
          </a:p>
          <a:p>
            <a:r>
              <a:rPr lang="en-GB" dirty="0"/>
              <a:t>Ensures that the webpage is rendered correctly by modern browsers, preventing them from switching to "quirks mode" (which can lead to unexpected behaviour).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0C466A-3A71-A782-301A-32E8BC6D2B6E}"/>
                  </a:ext>
                </a:extLst>
              </p14:cNvPr>
              <p14:cNvContentPartPr/>
              <p14:nvPr/>
            </p14:nvContentPartPr>
            <p14:xfrm>
              <a:off x="2300377" y="383268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0C466A-3A71-A782-301A-32E8BC6D2B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6737" y="2756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5EF37D-B30E-123E-C087-CA11F6BB6D3C}"/>
                  </a:ext>
                </a:extLst>
              </p14:cNvPr>
              <p14:cNvContentPartPr/>
              <p14:nvPr/>
            </p14:nvContentPartPr>
            <p14:xfrm>
              <a:off x="1740217" y="2762508"/>
              <a:ext cx="9110880" cy="70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5EF37D-B30E-123E-C087-CA11F6BB6D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6217" y="2654868"/>
                <a:ext cx="921852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391916-4C15-635E-88DA-CECDDE747DDC}"/>
                  </a:ext>
                </a:extLst>
              </p14:cNvPr>
              <p14:cNvContentPartPr/>
              <p14:nvPr/>
            </p14:nvContentPartPr>
            <p14:xfrm>
              <a:off x="1720777" y="3164988"/>
              <a:ext cx="6551640" cy="101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391916-4C15-635E-88DA-CECDDE747D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66777" y="3057348"/>
                <a:ext cx="66592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A7CBE7-E79B-14A4-4893-AF6A7A6B8764}"/>
                  </a:ext>
                </a:extLst>
              </p14:cNvPr>
              <p14:cNvContentPartPr/>
              <p14:nvPr/>
            </p14:nvContentPartPr>
            <p14:xfrm>
              <a:off x="5928817" y="4039788"/>
              <a:ext cx="1609920" cy="30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A7CBE7-E79B-14A4-4893-AF6A7A6B87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74817" y="3931788"/>
                <a:ext cx="17175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E708F05-C733-92B8-E84C-3A866F0602CA}"/>
                  </a:ext>
                </a:extLst>
              </p14:cNvPr>
              <p14:cNvContentPartPr/>
              <p14:nvPr/>
            </p14:nvContentPartPr>
            <p14:xfrm>
              <a:off x="-461903" y="1730388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E708F05-C733-92B8-E84C-3A866F0602C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515903" y="1622748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75E0CF0-607F-F521-C308-122B8071F4E8}"/>
              </a:ext>
            </a:extLst>
          </p:cNvPr>
          <p:cNvSpPr txBox="1"/>
          <p:nvPr/>
        </p:nvSpPr>
        <p:spPr>
          <a:xfrm>
            <a:off x="1295401" y="5279923"/>
            <a:ext cx="398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https://g.co/gemini/share/705263fd153d</a:t>
            </a:r>
          </a:p>
        </p:txBody>
      </p:sp>
    </p:spTree>
    <p:extLst>
      <p:ext uri="{BB962C8B-B14F-4D97-AF65-F5344CB8AC3E}">
        <p14:creationId xmlns:p14="http://schemas.microsoft.com/office/powerpoint/2010/main" val="34640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E6C1-79C9-111C-E5A5-CCF5EEC0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&lt;html lang="</a:t>
            </a:r>
            <a:r>
              <a:rPr lang="en-GB" dirty="0" err="1"/>
              <a:t>en</a:t>
            </a:r>
            <a:r>
              <a:rPr lang="en-GB" dirty="0"/>
              <a:t>"&gt;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72BF7-5BB7-BFFB-DE02-44B6B1B14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&lt;html&gt; tag wraps the entire HTML document. The lang="</a:t>
            </a:r>
            <a:r>
              <a:rPr lang="en-GB" dirty="0" err="1"/>
              <a:t>en</a:t>
            </a:r>
            <a:r>
              <a:rPr lang="en-GB" dirty="0"/>
              <a:t>" attribute specifies that the document is written in English.</a:t>
            </a:r>
          </a:p>
          <a:p>
            <a:r>
              <a:rPr lang="en-GB" dirty="0"/>
              <a:t>It signals to browsers, screen readers, and search engines the language of the webpage, which improves accessibility and SEO.</a:t>
            </a:r>
          </a:p>
        </p:txBody>
      </p:sp>
    </p:spTree>
    <p:extLst>
      <p:ext uri="{BB962C8B-B14F-4D97-AF65-F5344CB8AC3E}">
        <p14:creationId xmlns:p14="http://schemas.microsoft.com/office/powerpoint/2010/main" val="2734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889B-3325-2753-3DE4-52800EA6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&lt;head&gt;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8B5C-387E-7F54-5B5C-381D6F900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&lt;head&gt; element contains meta-information about the HTML document, like its title, character encoding, and viewport settings.</a:t>
            </a:r>
          </a:p>
          <a:p>
            <a:r>
              <a:rPr lang="en-GB" dirty="0"/>
              <a:t>It helps define how the document behaves in the browser and how it’s displayed in search engines.</a:t>
            </a:r>
          </a:p>
        </p:txBody>
      </p:sp>
    </p:spTree>
    <p:extLst>
      <p:ext uri="{BB962C8B-B14F-4D97-AF65-F5344CB8AC3E}">
        <p14:creationId xmlns:p14="http://schemas.microsoft.com/office/powerpoint/2010/main" val="23405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DC5E-8A32-94DB-FB16-0DD7F6DA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&lt;meta charset="UTF-8"&gt;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0EF5E-4CED-1C9B-08DA-05BF530E0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&lt;meta&gt; tag with the charset attribute sets the character encoding of the document to UTF-8 (Unicode Transformation Format 8), which supports most languages and characters.</a:t>
            </a:r>
          </a:p>
          <a:p>
            <a:r>
              <a:rPr lang="en-GB" dirty="0"/>
              <a:t>Ensures that the webpage correctly displays characters from different languages and symbols.</a:t>
            </a:r>
          </a:p>
        </p:txBody>
      </p:sp>
    </p:spTree>
    <p:extLst>
      <p:ext uri="{BB962C8B-B14F-4D97-AF65-F5344CB8AC3E}">
        <p14:creationId xmlns:p14="http://schemas.microsoft.com/office/powerpoint/2010/main" val="1529035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1580</TotalTime>
  <Words>1180</Words>
  <Application>Microsoft Office PowerPoint</Application>
  <PresentationFormat>Widescreen</PresentationFormat>
  <Paragraphs>107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Unicode MS</vt:lpstr>
      <vt:lpstr>Garamond</vt:lpstr>
      <vt:lpstr>Segoe UI</vt:lpstr>
      <vt:lpstr>Organic</vt:lpstr>
      <vt:lpstr>Advanced Client-Side Development</vt:lpstr>
      <vt:lpstr>How The Web Works?</vt:lpstr>
      <vt:lpstr>HTML5</vt:lpstr>
      <vt:lpstr>Semantic Elements</vt:lpstr>
      <vt:lpstr>Semantic Elements in HTML5</vt:lpstr>
      <vt:lpstr>&lt;!DOCTYPE html&gt;</vt:lpstr>
      <vt:lpstr>&lt;html lang="en"&gt;</vt:lpstr>
      <vt:lpstr>&lt;head&gt;</vt:lpstr>
      <vt:lpstr>&lt;meta charset="UTF-8"&gt;</vt:lpstr>
      <vt:lpstr>&lt;meta name="viewport" content="width=device-width, initial-scale=1.0"&gt;</vt:lpstr>
      <vt:lpstr>&lt;title&gt;HTML &amp; CSS Example with Gradients&lt;/title&gt;</vt:lpstr>
      <vt:lpstr>&lt;header&gt;</vt:lpstr>
      <vt:lpstr>&lt;nav&gt;</vt:lpstr>
      <vt:lpstr>&lt;section&gt;</vt:lpstr>
      <vt:lpstr>&lt;article&gt;</vt:lpstr>
      <vt:lpstr>&lt;mark&gt;</vt:lpstr>
      <vt:lpstr>&lt;figure&gt; and &lt;figcaption&gt;</vt:lpstr>
      <vt:lpstr>&lt;details&gt; and &lt;summary&gt;</vt:lpstr>
      <vt:lpstr>&lt;time datetime="2023-09-20"&gt;</vt:lpstr>
      <vt:lpstr>&lt;progress&gt;</vt:lpstr>
      <vt:lpstr>&lt;meter&gt;</vt:lpstr>
      <vt:lpstr>&lt;aside&gt;</vt:lpstr>
      <vt:lpstr>&lt;footer&gt;</vt:lpstr>
      <vt:lpstr>Semantic Elements in HTML5</vt:lpstr>
      <vt:lpstr>Core CSS</vt:lpstr>
      <vt:lpstr>Core CSS (See example 02)</vt:lpstr>
      <vt:lpstr>Self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Ebad Majeed</dc:creator>
  <cp:lastModifiedBy>Rusira 20231180</cp:lastModifiedBy>
  <cp:revision>5</cp:revision>
  <dcterms:created xsi:type="dcterms:W3CDTF">2024-09-23T23:56:50Z</dcterms:created>
  <dcterms:modified xsi:type="dcterms:W3CDTF">2024-09-26T04:12:10Z</dcterms:modified>
</cp:coreProperties>
</file>