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858"/>
    <a:srgbClr val="00662E"/>
    <a:srgbClr val="B50000"/>
    <a:srgbClr val="8A3F0C"/>
    <a:srgbClr val="0056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 autoAdjust="0"/>
    <p:restoredTop sz="93775" autoAdjust="0"/>
  </p:normalViewPr>
  <p:slideViewPr>
    <p:cSldViewPr snapToGrid="0">
      <p:cViewPr>
        <p:scale>
          <a:sx n="66" d="100"/>
          <a:sy n="66" d="100"/>
        </p:scale>
        <p:origin x="1541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9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0FC3FE-3493-4424-80A5-1CFDBEBDE3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2505B-B89A-45A6-851E-D753D13874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32B93-D436-4096-A386-17A6D3979316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33C1A-F6AE-4B95-A532-F6C5312886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CC68C-BAD5-40EB-8E63-161E1BE67E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02D13-A3EA-4C21-8005-5BD1A0B7D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23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99A63-083A-44CA-A7B0-A545C791EEAF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30B72-BDAE-41F9-AC72-8B7291297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801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ADFC-CAA6-4B10-8DDE-5B87CFD2C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374"/>
            <a:ext cx="10118622" cy="626562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DC0E1-91B2-4E04-837F-041C879CD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91236"/>
            <a:ext cx="10118622" cy="6265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A9F89-A36A-4F93-960E-BC168D19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56B2"/>
                </a:solidFill>
              </a:defRPr>
            </a:lvl1pPr>
          </a:lstStyle>
          <a:p>
            <a:fld id="{01520930-3376-4FD5-AED9-388AC055BD8F}" type="datetime1">
              <a:rPr lang="en-GB" smtClean="0"/>
              <a:t>03/10/2024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E0ACC-90F3-4C1B-9E71-B7E4B89D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C009ED-0901-4311-A41D-F175772E73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04" b="18021"/>
          <a:stretch/>
        </p:blipFill>
        <p:spPr>
          <a:xfrm>
            <a:off x="4652209" y="1794465"/>
            <a:ext cx="7539791" cy="5063535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BFD507-0FAF-4A75-B0D6-85103ACA9F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2362581"/>
            <a:ext cx="2195513" cy="521681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DB423CD2-452A-4571-BD77-1050BDB68A0C}"/>
              </a:ext>
            </a:extLst>
          </p:cNvPr>
          <p:cNvSpPr txBox="1">
            <a:spLocks/>
          </p:cNvSpPr>
          <p:nvPr userDrawn="1"/>
        </p:nvSpPr>
        <p:spPr>
          <a:xfrm>
            <a:off x="564399" y="4234578"/>
            <a:ext cx="3778459" cy="75042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>
                <a:solidFill>
                  <a:srgbClr val="0056B2"/>
                </a:solidFill>
              </a:rPr>
              <a:t>Dr Francois ROUBERT</a:t>
            </a:r>
          </a:p>
          <a:p>
            <a:r>
              <a:rPr lang="en-GB" sz="2000" b="0" dirty="0">
                <a:solidFill>
                  <a:srgbClr val="0056B2"/>
                </a:solidFill>
              </a:rPr>
              <a:t>F.Roubert@westminster.ac.uk</a:t>
            </a:r>
          </a:p>
        </p:txBody>
      </p:sp>
    </p:spTree>
    <p:extLst>
      <p:ext uri="{BB962C8B-B14F-4D97-AF65-F5344CB8AC3E}">
        <p14:creationId xmlns:p14="http://schemas.microsoft.com/office/powerpoint/2010/main" val="70062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D358-2735-45BA-9163-0325DEA5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EC9EB-C1F5-480D-89CE-1107B1DFB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595BB-CC47-4CDD-A8F6-B03DAFEB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05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A6F584-CF8F-4E86-865D-C2B14CDCE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68BA6-B2A6-4E5F-A278-54896D197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7DA01-7CBF-4894-B8BB-C2D81BC2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87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B2FB-E799-4608-B1BE-28616BE0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08324-759F-443A-A716-38ACCF056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D03DC-DAAA-40DB-969E-0E33BE13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5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C1F2-2FA1-4842-9ED8-731CBEEE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25A7E-2B95-4E03-9EF5-4233CEB74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F6550-812E-47E5-9FFD-8C1C62C8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18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72D9B5-1E73-4956-A70A-B582A60541BF}" type="datetime1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99FD3-DC16-440A-A734-95B5F3BE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333EE-4797-4E57-9D85-3B2B3F3C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64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A0F7-070A-4CED-883C-12C37958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49948-1CFB-4DD2-82BE-704ACC0A4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845" y="1100138"/>
            <a:ext cx="5781955" cy="560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7BFD2-B237-479C-8B13-BA14CF6AD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00138"/>
            <a:ext cx="5638800" cy="560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A61A7-DB0F-45A4-A3F4-BEE2E8E2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84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CD68-969F-474F-8D79-63D22209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4" y="0"/>
            <a:ext cx="11787186" cy="823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4FA19-C5F9-4B27-9F8A-51FA8F782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1464" y="1095375"/>
            <a:ext cx="57261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286E3-9CC8-4831-B5DB-81568A576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1464" y="1919287"/>
            <a:ext cx="5726112" cy="47529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EB564-D016-40C4-8422-F7563FD0D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95375"/>
            <a:ext cx="58864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C31D3-2759-4FA9-9954-FEF293DA2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19286"/>
            <a:ext cx="5886450" cy="4752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93271A-BECB-4053-A564-F967E9AA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54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B0E0-4182-47BA-BD4C-F40D8046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D35DC-2120-43AB-A93E-7A76E041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71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FD779-4917-4CB6-857F-4485372C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22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2360-DCB4-4735-99B5-CF5316F8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F3372-EC3F-4436-B727-F562B9B8C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66A98-9FF3-4DB0-AD8D-F20949625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25DD1-1CAB-43DA-815D-D2A4EF9D6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58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AD0C-EB5F-45B4-80B5-E27597C9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FA5DCA-AE03-43B8-90CF-4C86169E1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4EA53-171F-4245-9860-867B97CEF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13A2B-920C-426E-93E9-EF46E7EF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26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A3D42-D5D6-4357-89D2-5D0FC9F98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45" y="0"/>
            <a:ext cx="11835089" cy="800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E5425-5B02-40EB-9BE9-EF337C382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845" y="1128712"/>
            <a:ext cx="11835089" cy="5647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190D-DA8E-43E3-9EC4-0F9E8A350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9696" y="644902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610817-0498-4609-970D-18A5018029BD}"/>
              </a:ext>
            </a:extLst>
          </p:cNvPr>
          <p:cNvSpPr/>
          <p:nvPr userDrawn="1"/>
        </p:nvSpPr>
        <p:spPr>
          <a:xfrm>
            <a:off x="-3" y="0"/>
            <a:ext cx="119065" cy="6858000"/>
          </a:xfrm>
          <a:prstGeom prst="rect">
            <a:avLst/>
          </a:prstGeom>
          <a:solidFill>
            <a:srgbClr val="0056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5624C3-16A9-40E7-A7A7-FB0E502F60D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09663" y="6505392"/>
            <a:ext cx="1063503" cy="25239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8B3C71-91AF-46F4-B260-5A96864EA73F}"/>
              </a:ext>
            </a:extLst>
          </p:cNvPr>
          <p:cNvCxnSpPr>
            <a:cxnSpLocks/>
          </p:cNvCxnSpPr>
          <p:nvPr userDrawn="1"/>
        </p:nvCxnSpPr>
        <p:spPr>
          <a:xfrm>
            <a:off x="11792232" y="6496038"/>
            <a:ext cx="0" cy="25113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BFBAE1-6AEE-4BC0-873F-CE64935DB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237845" y="804086"/>
            <a:ext cx="441646" cy="0"/>
          </a:xfrm>
          <a:prstGeom prst="line">
            <a:avLst/>
          </a:prstGeom>
          <a:ln w="50800">
            <a:solidFill>
              <a:srgbClr val="0056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72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56B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rl.talis.com/3/westminster/lists/2CAA7D6B-DCAD-AB71-C97B-7FEFCB499C28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17A4-B16B-4AB7-9A5C-5878CD3D9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5COSC020W DATABASE SYSTEMS – LECTURE 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7EC62-BABB-4E2C-9AA8-C6540CA55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00" y="991236"/>
            <a:ext cx="11480800" cy="626562"/>
          </a:xfrm>
        </p:spPr>
        <p:txBody>
          <a:bodyPr>
            <a:normAutofit fontScale="92500"/>
          </a:bodyPr>
          <a:lstStyle/>
          <a:p>
            <a:r>
              <a:rPr lang="en-GB" dirty="0"/>
              <a:t>Database Approach &amp; Conceptual Database Design – Entity-Relationship Modelling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A7A01-8E5A-4ACF-8D15-8DAFAA1F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97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6F1E-280D-483F-8F56-9878B2B5A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 Design: producing a Data Model</a:t>
            </a:r>
            <a:endParaRPr lang="en-GB" dirty="0"/>
          </a:p>
        </p:txBody>
      </p:sp>
      <p:grpSp>
        <p:nvGrpSpPr>
          <p:cNvPr id="21" name="Group 20" descr="This is a diagram that represents the process of database analysis, design and implementation.">
            <a:extLst>
              <a:ext uri="{FF2B5EF4-FFF2-40B4-BE49-F238E27FC236}">
                <a16:creationId xmlns:a16="http://schemas.microsoft.com/office/drawing/2014/main" id="{A0C3F8A1-03A6-4A8B-AD09-985887A28CD4}"/>
              </a:ext>
            </a:extLst>
          </p:cNvPr>
          <p:cNvGrpSpPr/>
          <p:nvPr/>
        </p:nvGrpSpPr>
        <p:grpSpPr>
          <a:xfrm>
            <a:off x="734230" y="1417154"/>
            <a:ext cx="10723539" cy="4414816"/>
            <a:chOff x="1060474" y="1666762"/>
            <a:chExt cx="10723539" cy="4414816"/>
          </a:xfrm>
        </p:grpSpPr>
        <p:pic>
          <p:nvPicPr>
            <p:cNvPr id="22" name="Picture 2" descr="C:\Users\francois\AppData\Local\Microsoft\Windows\Temporary Internet Files\Content.IE5\FH1P1JXN\MC900292594[1].wmf">
              <a:extLst>
                <a:ext uri="{FF2B5EF4-FFF2-40B4-BE49-F238E27FC236}">
                  <a16:creationId xmlns:a16="http://schemas.microsoft.com/office/drawing/2014/main" id="{57695B6B-5F00-461F-914C-D850F5F0C6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079826" y="1666762"/>
              <a:ext cx="1155333" cy="1440160"/>
            </a:xfrm>
            <a:prstGeom prst="rect">
              <a:avLst/>
            </a:prstGeom>
            <a:noFill/>
          </p:spPr>
        </p:pic>
        <p:pic>
          <p:nvPicPr>
            <p:cNvPr id="23" name="Picture 11" descr="C:\Users\francois\AppData\Local\Microsoft\Windows\Temporary Internet Files\Content.IE5\SDVPJB19\MC900324808[1].wmf">
              <a:extLst>
                <a:ext uri="{FF2B5EF4-FFF2-40B4-BE49-F238E27FC236}">
                  <a16:creationId xmlns:a16="http://schemas.microsoft.com/office/drawing/2014/main" id="{C16A67CF-BEF9-4FF8-A257-84ADF3C4EF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4884637" y="1975562"/>
              <a:ext cx="1815998" cy="1046074"/>
            </a:xfrm>
            <a:prstGeom prst="rect">
              <a:avLst/>
            </a:prstGeom>
            <a:noFill/>
          </p:spPr>
        </p:pic>
        <p:pic>
          <p:nvPicPr>
            <p:cNvPr id="24" name="Picture 12" descr="C:\Users\francois\AppData\Local\Microsoft\Windows\Temporary Internet Files\Content.IE5\8IGABKVS\MC900330873[1].wmf">
              <a:extLst>
                <a:ext uri="{FF2B5EF4-FFF2-40B4-BE49-F238E27FC236}">
                  <a16:creationId xmlns:a16="http://schemas.microsoft.com/office/drawing/2014/main" id="{FD61CACF-0CD2-4F2A-BC92-1DE394D56D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66437" y="1738770"/>
              <a:ext cx="1351984" cy="1783533"/>
            </a:xfrm>
            <a:prstGeom prst="rect">
              <a:avLst/>
            </a:prstGeom>
            <a:noFill/>
          </p:spPr>
        </p:pic>
        <p:pic>
          <p:nvPicPr>
            <p:cNvPr id="25" name="Picture 16" descr="C:\Users\francois\AppData\Local\Microsoft\Windows\Temporary Internet Files\Content.IE5\GXRNXVRV\MC900433839[1].png">
              <a:extLst>
                <a:ext uri="{FF2B5EF4-FFF2-40B4-BE49-F238E27FC236}">
                  <a16:creationId xmlns:a16="http://schemas.microsoft.com/office/drawing/2014/main" id="{147F6521-6979-4AF6-B776-97756D28CA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990573" y="1666762"/>
              <a:ext cx="1440160" cy="1440160"/>
            </a:xfrm>
            <a:prstGeom prst="rect">
              <a:avLst/>
            </a:prstGeom>
            <a:noFill/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F82B3A1-4B2E-4F09-A4F0-3DFAAD0C9EA8}"/>
                </a:ext>
              </a:extLst>
            </p:cNvPr>
            <p:cNvGrpSpPr/>
            <p:nvPr/>
          </p:nvGrpSpPr>
          <p:grpSpPr>
            <a:xfrm>
              <a:off x="1088572" y="3349908"/>
              <a:ext cx="9932880" cy="2020242"/>
              <a:chOff x="1487658" y="3349908"/>
              <a:chExt cx="9309916" cy="2020242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2946E15-0444-46E9-932D-4D70415FDE33}"/>
                  </a:ext>
                </a:extLst>
              </p:cNvPr>
              <p:cNvSpPr/>
              <p:nvPr/>
            </p:nvSpPr>
            <p:spPr>
              <a:xfrm>
                <a:off x="2156699" y="3349908"/>
                <a:ext cx="2311157" cy="2020242"/>
              </a:xfrm>
              <a:custGeom>
                <a:avLst/>
                <a:gdLst>
                  <a:gd name="connsiteX0" fmla="*/ 0 w 2311157"/>
                  <a:gd name="connsiteY0" fmla="*/ 303036 h 2020242"/>
                  <a:gd name="connsiteX1" fmla="*/ 1301036 w 2311157"/>
                  <a:gd name="connsiteY1" fmla="*/ 303036 h 2020242"/>
                  <a:gd name="connsiteX2" fmla="*/ 1301036 w 2311157"/>
                  <a:gd name="connsiteY2" fmla="*/ 0 h 2020242"/>
                  <a:gd name="connsiteX3" fmla="*/ 2311157 w 2311157"/>
                  <a:gd name="connsiteY3" fmla="*/ 1010121 h 2020242"/>
                  <a:gd name="connsiteX4" fmla="*/ 1301036 w 2311157"/>
                  <a:gd name="connsiteY4" fmla="*/ 2020242 h 2020242"/>
                  <a:gd name="connsiteX5" fmla="*/ 1301036 w 2311157"/>
                  <a:gd name="connsiteY5" fmla="*/ 1717206 h 2020242"/>
                  <a:gd name="connsiteX6" fmla="*/ 0 w 2311157"/>
                  <a:gd name="connsiteY6" fmla="*/ 1717206 h 2020242"/>
                  <a:gd name="connsiteX7" fmla="*/ 0 w 2311157"/>
                  <a:gd name="connsiteY7" fmla="*/ 303036 h 2020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11157" h="2020242">
                    <a:moveTo>
                      <a:pt x="0" y="303036"/>
                    </a:moveTo>
                    <a:lnTo>
                      <a:pt x="1301036" y="303036"/>
                    </a:lnTo>
                    <a:lnTo>
                      <a:pt x="1301036" y="0"/>
                    </a:lnTo>
                    <a:lnTo>
                      <a:pt x="2311157" y="1010121"/>
                    </a:lnTo>
                    <a:lnTo>
                      <a:pt x="1301036" y="2020242"/>
                    </a:lnTo>
                    <a:lnTo>
                      <a:pt x="1301036" y="1717206"/>
                    </a:lnTo>
                    <a:lnTo>
                      <a:pt x="0" y="1717206"/>
                    </a:lnTo>
                    <a:lnTo>
                      <a:pt x="0" y="303036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61609" tIns="323991" rIns="648589" bIns="323991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400" kern="1200" dirty="0">
                    <a:solidFill>
                      <a:schemeClr val="tx1"/>
                    </a:solidFill>
                  </a:rPr>
                  <a:t>IDEA</a:t>
                </a: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F9512BD-65E2-428A-A410-25A717834DCB}"/>
                  </a:ext>
                </a:extLst>
              </p:cNvPr>
              <p:cNvSpPr/>
              <p:nvPr/>
            </p:nvSpPr>
            <p:spPr>
              <a:xfrm>
                <a:off x="1487658" y="3782240"/>
                <a:ext cx="1155578" cy="1155578"/>
              </a:xfrm>
              <a:custGeom>
                <a:avLst/>
                <a:gdLst>
                  <a:gd name="connsiteX0" fmla="*/ 0 w 1155578"/>
                  <a:gd name="connsiteY0" fmla="*/ 577789 h 1155578"/>
                  <a:gd name="connsiteX1" fmla="*/ 577789 w 1155578"/>
                  <a:gd name="connsiteY1" fmla="*/ 0 h 1155578"/>
                  <a:gd name="connsiteX2" fmla="*/ 1155578 w 1155578"/>
                  <a:gd name="connsiteY2" fmla="*/ 577789 h 1155578"/>
                  <a:gd name="connsiteX3" fmla="*/ 577789 w 1155578"/>
                  <a:gd name="connsiteY3" fmla="*/ 1155578 h 1155578"/>
                  <a:gd name="connsiteX4" fmla="*/ 0 w 1155578"/>
                  <a:gd name="connsiteY4" fmla="*/ 577789 h 1155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5578" h="1155578">
                    <a:moveTo>
                      <a:pt x="0" y="577789"/>
                    </a:moveTo>
                    <a:cubicBezTo>
                      <a:pt x="0" y="258685"/>
                      <a:pt x="258685" y="0"/>
                      <a:pt x="577789" y="0"/>
                    </a:cubicBezTo>
                    <a:cubicBezTo>
                      <a:pt x="896893" y="0"/>
                      <a:pt x="1155578" y="258685"/>
                      <a:pt x="1155578" y="577789"/>
                    </a:cubicBezTo>
                    <a:cubicBezTo>
                      <a:pt x="1155578" y="896893"/>
                      <a:pt x="896893" y="1155578"/>
                      <a:pt x="577789" y="1155578"/>
                    </a:cubicBezTo>
                    <a:cubicBezTo>
                      <a:pt x="258685" y="1155578"/>
                      <a:pt x="0" y="896893"/>
                      <a:pt x="0" y="577789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4470" tIns="184470" rIns="184470" bIns="18447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400" kern="1200" dirty="0"/>
                  <a:t>Client</a:t>
                </a: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8FA363E-0118-46A1-8EC5-DCD53F276895}"/>
                  </a:ext>
                </a:extLst>
              </p:cNvPr>
              <p:cNvSpPr/>
              <p:nvPr/>
            </p:nvSpPr>
            <p:spPr>
              <a:xfrm>
                <a:off x="5045644" y="3349908"/>
                <a:ext cx="2600053" cy="2020242"/>
              </a:xfrm>
              <a:custGeom>
                <a:avLst/>
                <a:gdLst>
                  <a:gd name="connsiteX0" fmla="*/ 0 w 2311157"/>
                  <a:gd name="connsiteY0" fmla="*/ 303036 h 2020242"/>
                  <a:gd name="connsiteX1" fmla="*/ 1301036 w 2311157"/>
                  <a:gd name="connsiteY1" fmla="*/ 303036 h 2020242"/>
                  <a:gd name="connsiteX2" fmla="*/ 1301036 w 2311157"/>
                  <a:gd name="connsiteY2" fmla="*/ 0 h 2020242"/>
                  <a:gd name="connsiteX3" fmla="*/ 2311157 w 2311157"/>
                  <a:gd name="connsiteY3" fmla="*/ 1010121 h 2020242"/>
                  <a:gd name="connsiteX4" fmla="*/ 1301036 w 2311157"/>
                  <a:gd name="connsiteY4" fmla="*/ 2020242 h 2020242"/>
                  <a:gd name="connsiteX5" fmla="*/ 1301036 w 2311157"/>
                  <a:gd name="connsiteY5" fmla="*/ 1717206 h 2020242"/>
                  <a:gd name="connsiteX6" fmla="*/ 0 w 2311157"/>
                  <a:gd name="connsiteY6" fmla="*/ 1717206 h 2020242"/>
                  <a:gd name="connsiteX7" fmla="*/ 0 w 2311157"/>
                  <a:gd name="connsiteY7" fmla="*/ 303036 h 2020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11157" h="2020242">
                    <a:moveTo>
                      <a:pt x="0" y="303036"/>
                    </a:moveTo>
                    <a:lnTo>
                      <a:pt x="1301036" y="303036"/>
                    </a:lnTo>
                    <a:lnTo>
                      <a:pt x="1301036" y="0"/>
                    </a:lnTo>
                    <a:lnTo>
                      <a:pt x="2311157" y="1010121"/>
                    </a:lnTo>
                    <a:lnTo>
                      <a:pt x="1301036" y="2020242"/>
                    </a:lnTo>
                    <a:lnTo>
                      <a:pt x="1301036" y="1717206"/>
                    </a:lnTo>
                    <a:lnTo>
                      <a:pt x="0" y="1717206"/>
                    </a:lnTo>
                    <a:lnTo>
                      <a:pt x="0" y="303036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38749" tIns="318276" rIns="637159" bIns="318276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400" kern="1200" dirty="0">
                    <a:solidFill>
                      <a:schemeClr val="tx1"/>
                    </a:solidFill>
                  </a:rPr>
                  <a:t>DATA MODEL</a:t>
                </a: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FA45D76-B686-46EF-B9A0-10D6CE537D82}"/>
                  </a:ext>
                </a:extLst>
              </p:cNvPr>
              <p:cNvSpPr/>
              <p:nvPr/>
            </p:nvSpPr>
            <p:spPr>
              <a:xfrm>
                <a:off x="4467856" y="3782240"/>
                <a:ext cx="1155578" cy="1155578"/>
              </a:xfrm>
              <a:custGeom>
                <a:avLst/>
                <a:gdLst>
                  <a:gd name="connsiteX0" fmla="*/ 0 w 1155578"/>
                  <a:gd name="connsiteY0" fmla="*/ 577789 h 1155578"/>
                  <a:gd name="connsiteX1" fmla="*/ 577789 w 1155578"/>
                  <a:gd name="connsiteY1" fmla="*/ 0 h 1155578"/>
                  <a:gd name="connsiteX2" fmla="*/ 1155578 w 1155578"/>
                  <a:gd name="connsiteY2" fmla="*/ 577789 h 1155578"/>
                  <a:gd name="connsiteX3" fmla="*/ 577789 w 1155578"/>
                  <a:gd name="connsiteY3" fmla="*/ 1155578 h 1155578"/>
                  <a:gd name="connsiteX4" fmla="*/ 0 w 1155578"/>
                  <a:gd name="connsiteY4" fmla="*/ 577789 h 1155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5578" h="1155578">
                    <a:moveTo>
                      <a:pt x="0" y="577789"/>
                    </a:moveTo>
                    <a:cubicBezTo>
                      <a:pt x="0" y="258685"/>
                      <a:pt x="258685" y="0"/>
                      <a:pt x="577789" y="0"/>
                    </a:cubicBezTo>
                    <a:cubicBezTo>
                      <a:pt x="896893" y="0"/>
                      <a:pt x="1155578" y="258685"/>
                      <a:pt x="1155578" y="577789"/>
                    </a:cubicBezTo>
                    <a:cubicBezTo>
                      <a:pt x="1155578" y="896893"/>
                      <a:pt x="896893" y="1155578"/>
                      <a:pt x="577789" y="1155578"/>
                    </a:cubicBezTo>
                    <a:cubicBezTo>
                      <a:pt x="258685" y="1155578"/>
                      <a:pt x="0" y="896893"/>
                      <a:pt x="0" y="577789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4470" tIns="184470" rIns="184470" bIns="184470" numCol="1" spcCol="1270" anchor="ctr" anchorCtr="0">
                <a:noAutofit/>
              </a:bodyPr>
              <a:lstStyle/>
              <a:p>
                <a:pPr marL="0" lvl="0" indent="0" algn="ctr" defTabSz="1066800">
                  <a:spcBef>
                    <a:spcPct val="0"/>
                  </a:spcBef>
                  <a:buNone/>
                </a:pPr>
                <a:r>
                  <a:rPr lang="en-GB" sz="2400" kern="1200" dirty="0"/>
                  <a:t>Archi-</a:t>
                </a:r>
              </a:p>
              <a:p>
                <a:pPr marL="0" lvl="0" indent="0" algn="ctr" defTabSz="1066800">
                  <a:spcBef>
                    <a:spcPct val="0"/>
                  </a:spcBef>
                  <a:buNone/>
                </a:pPr>
                <a:r>
                  <a:rPr lang="en-GB" sz="2400" kern="1200" dirty="0" err="1"/>
                  <a:t>tect</a:t>
                </a:r>
                <a:endParaRPr lang="en-GB" sz="2400" kern="1200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16AC141-C9CE-4A68-8A9B-E59A96C2F021}"/>
                  </a:ext>
                </a:extLst>
              </p:cNvPr>
              <p:cNvSpPr/>
              <p:nvPr/>
            </p:nvSpPr>
            <p:spPr>
              <a:xfrm>
                <a:off x="8223485" y="3349908"/>
                <a:ext cx="2574089" cy="2020242"/>
              </a:xfrm>
              <a:custGeom>
                <a:avLst/>
                <a:gdLst>
                  <a:gd name="connsiteX0" fmla="*/ 0 w 2311157"/>
                  <a:gd name="connsiteY0" fmla="*/ 303036 h 2020242"/>
                  <a:gd name="connsiteX1" fmla="*/ 1301036 w 2311157"/>
                  <a:gd name="connsiteY1" fmla="*/ 303036 h 2020242"/>
                  <a:gd name="connsiteX2" fmla="*/ 1301036 w 2311157"/>
                  <a:gd name="connsiteY2" fmla="*/ 0 h 2020242"/>
                  <a:gd name="connsiteX3" fmla="*/ 2311157 w 2311157"/>
                  <a:gd name="connsiteY3" fmla="*/ 1010121 h 2020242"/>
                  <a:gd name="connsiteX4" fmla="*/ 1301036 w 2311157"/>
                  <a:gd name="connsiteY4" fmla="*/ 2020242 h 2020242"/>
                  <a:gd name="connsiteX5" fmla="*/ 1301036 w 2311157"/>
                  <a:gd name="connsiteY5" fmla="*/ 1717206 h 2020242"/>
                  <a:gd name="connsiteX6" fmla="*/ 0 w 2311157"/>
                  <a:gd name="connsiteY6" fmla="*/ 1717206 h 2020242"/>
                  <a:gd name="connsiteX7" fmla="*/ 0 w 2311157"/>
                  <a:gd name="connsiteY7" fmla="*/ 303036 h 2020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11157" h="2020242">
                    <a:moveTo>
                      <a:pt x="0" y="303036"/>
                    </a:moveTo>
                    <a:lnTo>
                      <a:pt x="1301036" y="303036"/>
                    </a:lnTo>
                    <a:lnTo>
                      <a:pt x="1301036" y="0"/>
                    </a:lnTo>
                    <a:lnTo>
                      <a:pt x="2311157" y="1010121"/>
                    </a:lnTo>
                    <a:lnTo>
                      <a:pt x="1301036" y="2020242"/>
                    </a:lnTo>
                    <a:lnTo>
                      <a:pt x="1301036" y="1717206"/>
                    </a:lnTo>
                    <a:lnTo>
                      <a:pt x="0" y="1717206"/>
                    </a:lnTo>
                    <a:lnTo>
                      <a:pt x="0" y="303036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69230" tIns="325896" rIns="652398" bIns="325896" numCol="1" spcCol="1270" anchor="ctr" anchorCtr="0">
                <a:noAutofit/>
              </a:bodyPr>
              <a:lstStyle/>
              <a:p>
                <a:pPr marL="0" lvl="0" indent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400" kern="1200" dirty="0">
                    <a:solidFill>
                      <a:schemeClr val="tx1"/>
                    </a:solidFill>
                  </a:rPr>
                  <a:t>SYSTEM</a:t>
                </a: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F5AB0C6-27A9-426B-85D7-99C5BDA2D55A}"/>
                  </a:ext>
                </a:extLst>
              </p:cNvPr>
              <p:cNvSpPr/>
              <p:nvPr/>
            </p:nvSpPr>
            <p:spPr>
              <a:xfrm>
                <a:off x="7645697" y="3782240"/>
                <a:ext cx="1155578" cy="1155578"/>
              </a:xfrm>
              <a:custGeom>
                <a:avLst/>
                <a:gdLst>
                  <a:gd name="connsiteX0" fmla="*/ 0 w 1155578"/>
                  <a:gd name="connsiteY0" fmla="*/ 577789 h 1155578"/>
                  <a:gd name="connsiteX1" fmla="*/ 577789 w 1155578"/>
                  <a:gd name="connsiteY1" fmla="*/ 0 h 1155578"/>
                  <a:gd name="connsiteX2" fmla="*/ 1155578 w 1155578"/>
                  <a:gd name="connsiteY2" fmla="*/ 577789 h 1155578"/>
                  <a:gd name="connsiteX3" fmla="*/ 577789 w 1155578"/>
                  <a:gd name="connsiteY3" fmla="*/ 1155578 h 1155578"/>
                  <a:gd name="connsiteX4" fmla="*/ 0 w 1155578"/>
                  <a:gd name="connsiteY4" fmla="*/ 577789 h 1155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5578" h="1155578">
                    <a:moveTo>
                      <a:pt x="0" y="577789"/>
                    </a:moveTo>
                    <a:cubicBezTo>
                      <a:pt x="0" y="258685"/>
                      <a:pt x="258685" y="0"/>
                      <a:pt x="577789" y="0"/>
                    </a:cubicBezTo>
                    <a:cubicBezTo>
                      <a:pt x="896893" y="0"/>
                      <a:pt x="1155578" y="258685"/>
                      <a:pt x="1155578" y="577789"/>
                    </a:cubicBezTo>
                    <a:cubicBezTo>
                      <a:pt x="1155578" y="896893"/>
                      <a:pt x="896893" y="1155578"/>
                      <a:pt x="577789" y="1155578"/>
                    </a:cubicBezTo>
                    <a:cubicBezTo>
                      <a:pt x="258685" y="1155578"/>
                      <a:pt x="0" y="896893"/>
                      <a:pt x="0" y="577789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4470" tIns="184470" rIns="184470" bIns="184470" numCol="1" spcCol="1270" anchor="ctr" anchorCtr="0">
                <a:noAutofit/>
              </a:bodyPr>
              <a:lstStyle/>
              <a:p>
                <a:pPr marL="0" lvl="0" indent="0" algn="ctr" defTabSz="1066800">
                  <a:spcBef>
                    <a:spcPct val="0"/>
                  </a:spcBef>
                  <a:buNone/>
                </a:pPr>
                <a:r>
                  <a:rPr lang="en-GB" sz="2400" kern="1200" dirty="0" err="1"/>
                  <a:t>Deve</a:t>
                </a:r>
                <a:r>
                  <a:rPr lang="en-GB" sz="2400" kern="1200" dirty="0"/>
                  <a:t>-</a:t>
                </a:r>
              </a:p>
              <a:p>
                <a:pPr marL="0" lvl="0" indent="0" algn="ctr" defTabSz="1066800">
                  <a:spcBef>
                    <a:spcPct val="0"/>
                  </a:spcBef>
                  <a:buNone/>
                </a:pPr>
                <a:r>
                  <a:rPr lang="en-GB" sz="2400" kern="1200" dirty="0" err="1"/>
                  <a:t>loper</a:t>
                </a:r>
                <a:endParaRPr lang="en-GB" sz="2400" kern="1200" dirty="0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FD777E6-E474-4718-B30F-19C0C43760BA}"/>
                </a:ext>
              </a:extLst>
            </p:cNvPr>
            <p:cNvSpPr txBox="1"/>
            <p:nvPr/>
          </p:nvSpPr>
          <p:spPr>
            <a:xfrm>
              <a:off x="1060474" y="5601864"/>
              <a:ext cx="31940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Database Analysis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A76D75-8571-4706-AD83-29BEAF8CDC2B}"/>
                </a:ext>
              </a:extLst>
            </p:cNvPr>
            <p:cNvSpPr txBox="1"/>
            <p:nvPr/>
          </p:nvSpPr>
          <p:spPr>
            <a:xfrm>
              <a:off x="4674635" y="5601863"/>
              <a:ext cx="31940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Database Design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3A5B872-B06E-4600-8DA3-32EFB81D99F3}"/>
                </a:ext>
              </a:extLst>
            </p:cNvPr>
            <p:cNvSpPr txBox="1"/>
            <p:nvPr/>
          </p:nvSpPr>
          <p:spPr>
            <a:xfrm>
              <a:off x="8113635" y="5619913"/>
              <a:ext cx="3670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Database Implementation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2C572-6FFA-4520-9E12-2B3DF5AE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669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4884-5E11-4E0D-8739-2C7185A9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charset="0"/>
                <a:ea typeface="Arial" charset="0"/>
                <a:cs typeface="Arial" charset="0"/>
              </a:rPr>
              <a:t>Phases and </a:t>
            </a:r>
            <a:r>
              <a:rPr lang="en-GB" dirty="0">
                <a:latin typeface="Arial" charset="0"/>
                <a:ea typeface="Arial" charset="0"/>
                <a:cs typeface="Arial" charset="0"/>
              </a:rPr>
              <a:t>o</a:t>
            </a:r>
            <a:r>
              <a:rPr lang="en-GB" sz="3200" b="1" dirty="0">
                <a:latin typeface="Arial" charset="0"/>
                <a:ea typeface="Arial" charset="0"/>
                <a:cs typeface="Arial" charset="0"/>
              </a:rPr>
              <a:t>utputs </a:t>
            </a:r>
            <a:r>
              <a:rPr lang="en-GB" dirty="0">
                <a:latin typeface="Arial" charset="0"/>
                <a:ea typeface="Arial" charset="0"/>
                <a:cs typeface="Arial" charset="0"/>
              </a:rPr>
              <a:t>o</a:t>
            </a:r>
            <a:r>
              <a:rPr lang="en-GB" sz="3200" b="1" dirty="0">
                <a:latin typeface="Arial" charset="0"/>
                <a:ea typeface="Arial" charset="0"/>
                <a:cs typeface="Arial" charset="0"/>
              </a:rPr>
              <a:t>f Database Design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FAE35-6085-49C8-9EED-300DE910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11</a:t>
            </a:fld>
            <a:endParaRPr lang="en-GB"/>
          </a:p>
        </p:txBody>
      </p:sp>
      <p:grpSp>
        <p:nvGrpSpPr>
          <p:cNvPr id="24" name="Group 23" descr="This is a diagram that represents the different phases of database design and the outputs produced by each phase. ">
            <a:extLst>
              <a:ext uri="{FF2B5EF4-FFF2-40B4-BE49-F238E27FC236}">
                <a16:creationId xmlns:a16="http://schemas.microsoft.com/office/drawing/2014/main" id="{D97CE37F-743F-4978-B31A-6F308FD9FB5F}"/>
              </a:ext>
            </a:extLst>
          </p:cNvPr>
          <p:cNvGrpSpPr/>
          <p:nvPr/>
        </p:nvGrpSpPr>
        <p:grpSpPr>
          <a:xfrm>
            <a:off x="71304" y="1053507"/>
            <a:ext cx="12001630" cy="5487724"/>
            <a:chOff x="110468" y="1053507"/>
            <a:chExt cx="11916662" cy="548772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671AD7D-4F07-4263-B30B-B4FB66273702}"/>
                </a:ext>
              </a:extLst>
            </p:cNvPr>
            <p:cNvSpPr/>
            <p:nvPr/>
          </p:nvSpPr>
          <p:spPr>
            <a:xfrm>
              <a:off x="734338" y="1053507"/>
              <a:ext cx="4862286" cy="697632"/>
            </a:xfrm>
            <a:prstGeom prst="roundRect">
              <a:avLst/>
            </a:prstGeom>
            <a:solidFill>
              <a:srgbClr val="B5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Data Requirements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53D9F63-47E8-46EA-8910-62FE7E3966FE}"/>
                </a:ext>
              </a:extLst>
            </p:cNvPr>
            <p:cNvSpPr/>
            <p:nvPr/>
          </p:nvSpPr>
          <p:spPr>
            <a:xfrm>
              <a:off x="734338" y="2251030"/>
              <a:ext cx="4862286" cy="697632"/>
            </a:xfrm>
            <a:prstGeom prst="roundRect">
              <a:avLst/>
            </a:prstGeom>
            <a:solidFill>
              <a:srgbClr val="0066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CONCEPTUAL DESIGN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D571C4A-8230-4B11-9EE6-8FBFF0E55514}"/>
                </a:ext>
              </a:extLst>
            </p:cNvPr>
            <p:cNvSpPr/>
            <p:nvPr/>
          </p:nvSpPr>
          <p:spPr>
            <a:xfrm>
              <a:off x="734338" y="3448553"/>
              <a:ext cx="4862286" cy="697632"/>
            </a:xfrm>
            <a:prstGeom prst="roundRect">
              <a:avLst/>
            </a:prstGeom>
            <a:solidFill>
              <a:srgbClr val="0056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LOGICAL DESIGN (Mapping)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AD68B4A-81E9-437A-91B6-77FDD055147F}"/>
                </a:ext>
              </a:extLst>
            </p:cNvPr>
            <p:cNvSpPr/>
            <p:nvPr/>
          </p:nvSpPr>
          <p:spPr>
            <a:xfrm>
              <a:off x="734338" y="4646076"/>
              <a:ext cx="4862286" cy="697632"/>
            </a:xfrm>
            <a:prstGeom prst="roundRect">
              <a:avLst/>
            </a:prstGeom>
            <a:solidFill>
              <a:srgbClr val="5858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PHYSICAL DESIGN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EC76BF7D-A880-4AF2-BF5D-06CD6C8B27F5}"/>
                </a:ext>
              </a:extLst>
            </p:cNvPr>
            <p:cNvSpPr/>
            <p:nvPr/>
          </p:nvSpPr>
          <p:spPr>
            <a:xfrm>
              <a:off x="734338" y="5843599"/>
              <a:ext cx="4862286" cy="69763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DATABASE IMPLEMENTATION &amp; QUERYING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3C40F59-46BC-4852-BC58-37E19D83886B}"/>
                </a:ext>
              </a:extLst>
            </p:cNvPr>
            <p:cNvCxnSpPr>
              <a:stCxn id="25" idx="2"/>
              <a:endCxn id="26" idx="0"/>
            </p:cNvCxnSpPr>
            <p:nvPr/>
          </p:nvCxnSpPr>
          <p:spPr>
            <a:xfrm>
              <a:off x="3165481" y="1751139"/>
              <a:ext cx="0" cy="499891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FE767E3-A6FD-454E-A79C-1469E59327CD}"/>
                </a:ext>
              </a:extLst>
            </p:cNvPr>
            <p:cNvCxnSpPr/>
            <p:nvPr/>
          </p:nvCxnSpPr>
          <p:spPr>
            <a:xfrm>
              <a:off x="3180544" y="2948662"/>
              <a:ext cx="0" cy="499891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DA1F94B-ABCE-458D-8736-B88BBF6A7FCE}"/>
                </a:ext>
              </a:extLst>
            </p:cNvPr>
            <p:cNvCxnSpPr/>
            <p:nvPr/>
          </p:nvCxnSpPr>
          <p:spPr>
            <a:xfrm>
              <a:off x="3165481" y="4146185"/>
              <a:ext cx="0" cy="499891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B86CE30-CDDD-480A-8C01-6F3EB855E963}"/>
                </a:ext>
              </a:extLst>
            </p:cNvPr>
            <p:cNvCxnSpPr/>
            <p:nvPr/>
          </p:nvCxnSpPr>
          <p:spPr>
            <a:xfrm>
              <a:off x="3159870" y="5343708"/>
              <a:ext cx="0" cy="499891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23E5DD2-154A-456E-86EB-372FE31ACA82}"/>
                </a:ext>
              </a:extLst>
            </p:cNvPr>
            <p:cNvSpPr txBox="1"/>
            <p:nvPr/>
          </p:nvSpPr>
          <p:spPr>
            <a:xfrm>
              <a:off x="159271" y="2370133"/>
              <a:ext cx="51339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  <a:sym typeface="Wingdings" panose="05000000000000000000" pitchFamily="2" charset="2"/>
                </a:rPr>
                <a:t></a:t>
              </a:r>
              <a:endParaRPr lang="en-GB" sz="3200" dirty="0">
                <a:solidFill>
                  <a:srgbClr val="00B05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82DD448-7B17-4BF5-ADF3-B2781D12B741}"/>
                </a:ext>
              </a:extLst>
            </p:cNvPr>
            <p:cNvSpPr txBox="1"/>
            <p:nvPr/>
          </p:nvSpPr>
          <p:spPr>
            <a:xfrm>
              <a:off x="110468" y="3567656"/>
              <a:ext cx="51339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  <a:sym typeface="Wingdings" panose="05000000000000000000" pitchFamily="2" charset="2"/>
                </a:rPr>
                <a:t></a:t>
              </a:r>
              <a:endParaRPr lang="en-GB" sz="3200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266ED2-DF14-416D-9D2E-F1AB1C19F3C8}"/>
                </a:ext>
              </a:extLst>
            </p:cNvPr>
            <p:cNvSpPr txBox="1"/>
            <p:nvPr/>
          </p:nvSpPr>
          <p:spPr>
            <a:xfrm>
              <a:off x="119062" y="4762056"/>
              <a:ext cx="430688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000" b="1" dirty="0">
                  <a:solidFill>
                    <a:srgbClr val="C00000"/>
                  </a:solidFill>
                  <a:latin typeface="Arial" charset="0"/>
                  <a:ea typeface="Arial" charset="0"/>
                  <a:cs typeface="Arial" charset="0"/>
                  <a:sym typeface="Wingdings" panose="05000000000000000000" pitchFamily="2" charset="2"/>
                </a:rPr>
                <a:t></a:t>
              </a:r>
              <a:endParaRPr lang="en-GB" sz="3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9CB9CE-2D80-4584-8D21-0724ED1FA681}"/>
                </a:ext>
              </a:extLst>
            </p:cNvPr>
            <p:cNvSpPr txBox="1"/>
            <p:nvPr/>
          </p:nvSpPr>
          <p:spPr>
            <a:xfrm>
              <a:off x="151288" y="5925679"/>
              <a:ext cx="51339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  <a:sym typeface="Wingdings" panose="05000000000000000000" pitchFamily="2" charset="2"/>
                </a:rPr>
                <a:t></a:t>
              </a:r>
              <a:endParaRPr lang="en-GB" sz="3200" dirty="0">
                <a:solidFill>
                  <a:srgbClr val="00B05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E6446C-28E0-4BFA-8AA9-A5E339834721}"/>
                </a:ext>
              </a:extLst>
            </p:cNvPr>
            <p:cNvSpPr txBox="1"/>
            <p:nvPr/>
          </p:nvSpPr>
          <p:spPr>
            <a:xfrm>
              <a:off x="5596624" y="2285896"/>
              <a:ext cx="6430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00662E"/>
                  </a:solidFill>
                </a:rPr>
                <a:t>CONCEPTUAL DATA MODEL OR CONCEPTUAL SCHEMA </a:t>
              </a:r>
            </a:p>
            <a:p>
              <a:pPr algn="ctr"/>
              <a:r>
                <a:rPr lang="en-GB" dirty="0">
                  <a:solidFill>
                    <a:srgbClr val="00662E"/>
                  </a:solidFill>
                </a:rPr>
                <a:t>of the data required by business users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58C8588-EEE5-484F-B816-16C21D348A59}"/>
                </a:ext>
              </a:extLst>
            </p:cNvPr>
            <p:cNvSpPr txBox="1"/>
            <p:nvPr/>
          </p:nvSpPr>
          <p:spPr>
            <a:xfrm>
              <a:off x="5596623" y="3488945"/>
              <a:ext cx="64305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0070C0"/>
                  </a:solidFill>
                </a:rPr>
                <a:t>LOGICAL DATA MODEL OR LOGICAL SCHEMA </a:t>
              </a:r>
            </a:p>
            <a:p>
              <a:pPr algn="ctr"/>
              <a:r>
                <a:rPr lang="en-GB" dirty="0">
                  <a:solidFill>
                    <a:srgbClr val="0070C0"/>
                  </a:solidFill>
                </a:rPr>
                <a:t>based on specific file data organisation (e.g. relational model)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C60F82-A3E3-4A4B-A98F-2744BC546D38}"/>
                </a:ext>
              </a:extLst>
            </p:cNvPr>
            <p:cNvSpPr txBox="1"/>
            <p:nvPr/>
          </p:nvSpPr>
          <p:spPr>
            <a:xfrm>
              <a:off x="5596624" y="4657301"/>
              <a:ext cx="64275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585858"/>
                  </a:solidFill>
                </a:rPr>
                <a:t>PHYSICAL OR INTERNAL SCHEMA </a:t>
              </a:r>
            </a:p>
            <a:p>
              <a:pPr algn="ctr"/>
              <a:r>
                <a:rPr lang="en-GB" dirty="0">
                  <a:solidFill>
                    <a:srgbClr val="585858"/>
                  </a:solidFill>
                </a:rPr>
                <a:t>storage structures, file organizations, indexes, access paths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80B1B71-7F0B-4674-95D3-0480A28A9BBF}"/>
                </a:ext>
              </a:extLst>
            </p:cNvPr>
            <p:cNvSpPr txBox="1"/>
            <p:nvPr/>
          </p:nvSpPr>
          <p:spPr>
            <a:xfrm>
              <a:off x="5596623" y="1117540"/>
              <a:ext cx="64305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B50000"/>
                  </a:solidFill>
                </a:rPr>
                <a:t>BUSINESS USER’S DATA NEEDS</a:t>
              </a:r>
            </a:p>
            <a:p>
              <a:pPr algn="ctr"/>
              <a:r>
                <a:rPr lang="en-GB" dirty="0">
                  <a:solidFill>
                    <a:srgbClr val="B50000"/>
                  </a:solidFill>
                </a:rPr>
                <a:t>to support business processes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DD017DB-BB22-4891-86B6-30B449345143}"/>
                </a:ext>
              </a:extLst>
            </p:cNvPr>
            <p:cNvSpPr txBox="1"/>
            <p:nvPr/>
          </p:nvSpPr>
          <p:spPr>
            <a:xfrm>
              <a:off x="5596624" y="5836312"/>
              <a:ext cx="6430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7030A0"/>
                  </a:solidFill>
                </a:rPr>
                <a:t>DATABASE IMPLEMENTED &amp; QUERIED IN DBMS</a:t>
              </a:r>
            </a:p>
            <a:p>
              <a:pPr algn="ctr"/>
              <a:r>
                <a:rPr lang="en-GB" dirty="0">
                  <a:solidFill>
                    <a:srgbClr val="7030A0"/>
                  </a:solidFill>
                </a:rPr>
                <a:t>data structures, constraints, data values, data description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2576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3025-CF67-4192-B7E4-63E75486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for Relational Databases: E.R.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56CFD-7BD0-4BFC-B9B9-51CA0AAFD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928913"/>
            <a:ext cx="11835089" cy="592908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sz="2800" b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Entity-Relationship Modelling: </a:t>
            </a:r>
            <a:r>
              <a:rPr lang="en-GB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top-down design approach to DB design</a:t>
            </a:r>
          </a:p>
          <a:p>
            <a:pPr lvl="3"/>
            <a:endParaRPr lang="en-GB" dirty="0"/>
          </a:p>
          <a:p>
            <a:r>
              <a:rPr lang="en-GB" dirty="0"/>
              <a:t>Representation of the data architecture to understand:</a:t>
            </a:r>
          </a:p>
          <a:p>
            <a:pPr lvl="1"/>
            <a:r>
              <a:rPr lang="en-GB" dirty="0"/>
              <a:t>The nature of the data. </a:t>
            </a:r>
          </a:p>
          <a:p>
            <a:pPr lvl="1"/>
            <a:r>
              <a:rPr lang="en-GB" dirty="0"/>
              <a:t>How data is stored and used by business.</a:t>
            </a:r>
          </a:p>
          <a:p>
            <a:pPr lvl="3"/>
            <a:endParaRPr lang="en-GB" dirty="0"/>
          </a:p>
          <a:p>
            <a:r>
              <a:rPr lang="en-GB" dirty="0"/>
              <a:t>Both for conceptual and logical design</a:t>
            </a:r>
          </a:p>
          <a:p>
            <a:pPr lvl="1"/>
            <a:r>
              <a:rPr lang="en-GB" dirty="0"/>
              <a:t>Conceptual: entities, attributes, relationships, PKs.</a:t>
            </a:r>
          </a:p>
          <a:p>
            <a:pPr lvl="1"/>
            <a:r>
              <a:rPr lang="en-GB" dirty="0"/>
              <a:t>Logical: relations (or tables), attributes (or columns), relationships, PKs and FKs.</a:t>
            </a:r>
          </a:p>
          <a:p>
            <a:pPr lvl="3"/>
            <a:endParaRPr lang="en-GB" dirty="0"/>
          </a:p>
          <a:p>
            <a:r>
              <a:rPr lang="en-GB" dirty="0"/>
              <a:t>Outcome: Entities-Relationship Diagrams (ERDs) or Schemas</a:t>
            </a:r>
          </a:p>
          <a:p>
            <a:pPr lvl="1"/>
            <a:r>
              <a:rPr lang="en-GB" dirty="0"/>
              <a:t>Non technical and unambiguous.</a:t>
            </a:r>
          </a:p>
          <a:p>
            <a:pPr lvl="1"/>
            <a:r>
              <a:rPr lang="en-GB" dirty="0"/>
              <a:t>Flexible enough to be understandable by both users and IT technologists.</a:t>
            </a:r>
          </a:p>
          <a:p>
            <a:pPr lvl="1"/>
            <a:r>
              <a:rPr lang="en-GB" dirty="0"/>
              <a:t>Not tied to any technology or business methodology.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94236-C899-419C-B749-2E0E0491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388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ACCA-174C-47BD-9AB3-7FAD023E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Step-by-step approach to Conceptual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20CD-14DF-4C4F-81BC-141DA8F46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4" y="942952"/>
            <a:ext cx="11954156" cy="5900058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GB" b="1" dirty="0"/>
              <a:t>Identity ENTITIES</a:t>
            </a:r>
          </a:p>
          <a:p>
            <a:pPr lvl="1"/>
            <a:r>
              <a:rPr lang="en-GB" dirty="0"/>
              <a:t>Objects or things with independent existence on which data needs to be stored. </a:t>
            </a:r>
          </a:p>
          <a:p>
            <a:pPr lvl="3"/>
            <a:endParaRPr lang="en-GB" sz="1200" dirty="0"/>
          </a:p>
          <a:p>
            <a:pPr marL="514350" indent="-514350">
              <a:buFont typeface="+mj-lt"/>
              <a:buAutoNum type="romanUcPeriod"/>
            </a:pPr>
            <a:r>
              <a:rPr lang="en-GB" b="1" dirty="0"/>
              <a:t>Identify RELATIONSHIPS</a:t>
            </a:r>
          </a:p>
          <a:p>
            <a:pPr lvl="1"/>
            <a:r>
              <a:rPr lang="en-GB" dirty="0"/>
              <a:t>Meaningful associations between occurrences of entities.</a:t>
            </a:r>
          </a:p>
          <a:p>
            <a:pPr lvl="3"/>
            <a:endParaRPr lang="en-GB" sz="1200" dirty="0"/>
          </a:p>
          <a:p>
            <a:pPr marL="514350" indent="-514350">
              <a:buFont typeface="+mj-lt"/>
              <a:buAutoNum type="romanUcPeriod"/>
            </a:pPr>
            <a:r>
              <a:rPr lang="en-GB" b="1" dirty="0"/>
              <a:t>Identify ATTRIBUTES</a:t>
            </a:r>
          </a:p>
          <a:p>
            <a:pPr lvl="1"/>
            <a:r>
              <a:rPr lang="en-GB" dirty="0"/>
              <a:t>Properties of Entities (and sometimes of Relationships) that capture data values.</a:t>
            </a:r>
          </a:p>
          <a:p>
            <a:pPr lvl="3"/>
            <a:endParaRPr lang="en-GB" sz="1200" dirty="0"/>
          </a:p>
          <a:p>
            <a:pPr marL="514350" indent="-514350">
              <a:buFont typeface="+mj-lt"/>
              <a:buAutoNum type="romanUcPeriod"/>
            </a:pPr>
            <a:r>
              <a:rPr lang="en-GB" b="1" dirty="0"/>
              <a:t>Identify PRIMARY KEYS (PKS)</a:t>
            </a:r>
          </a:p>
          <a:p>
            <a:pPr lvl="1"/>
            <a:r>
              <a:rPr lang="en-GB" dirty="0"/>
              <a:t>Attribute that is a unique identifier, irreducible and selected.</a:t>
            </a:r>
          </a:p>
          <a:p>
            <a:pPr lvl="3"/>
            <a:endParaRPr lang="en-GB" sz="1200" dirty="0"/>
          </a:p>
          <a:p>
            <a:pPr marL="514350" indent="-514350">
              <a:buFont typeface="+mj-lt"/>
              <a:buAutoNum type="romanUcPeriod"/>
            </a:pPr>
            <a:r>
              <a:rPr lang="en-GB" b="1" dirty="0"/>
              <a:t>Consider enhanced modelling concepts</a:t>
            </a:r>
            <a:r>
              <a:rPr lang="en-GB" dirty="0"/>
              <a:t> </a:t>
            </a:r>
            <a:r>
              <a:rPr lang="en-GB" sz="2200" dirty="0"/>
              <a:t>e.g. specialisations/generalisations</a:t>
            </a:r>
          </a:p>
          <a:p>
            <a:pPr lvl="3"/>
            <a:endParaRPr lang="en-GB" sz="1200" dirty="0"/>
          </a:p>
          <a:p>
            <a:pPr marL="514350" indent="-514350">
              <a:buFont typeface="+mj-lt"/>
              <a:buAutoNum type="romanUcPeriod"/>
            </a:pPr>
            <a:r>
              <a:rPr lang="en-GB" b="1" dirty="0"/>
              <a:t>Check and remove redundancies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2A3A7-E720-4A80-8ECD-C44E0B2E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487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E16B-E4E3-4330-9796-5C193873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	</a:t>
            </a:r>
          </a:p>
        </p:txBody>
      </p:sp>
      <p:grpSp>
        <p:nvGrpSpPr>
          <p:cNvPr id="5" name="Group 4" descr="This is a conceptual Entity Relationship Diagram that represents 2 entities: Student and Module.">
            <a:extLst>
              <a:ext uri="{FF2B5EF4-FFF2-40B4-BE49-F238E27FC236}">
                <a16:creationId xmlns:a16="http://schemas.microsoft.com/office/drawing/2014/main" id="{427C745B-A409-4F26-9296-F63F16175AE3}"/>
              </a:ext>
            </a:extLst>
          </p:cNvPr>
          <p:cNvGrpSpPr/>
          <p:nvPr/>
        </p:nvGrpSpPr>
        <p:grpSpPr>
          <a:xfrm>
            <a:off x="2642744" y="1222515"/>
            <a:ext cx="6906511" cy="1080120"/>
            <a:chOff x="3314737" y="3511241"/>
            <a:chExt cx="6906511" cy="10801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B7DEBD-AFA4-4F72-94C6-5A2EFA618BD1}"/>
                </a:ext>
              </a:extLst>
            </p:cNvPr>
            <p:cNvSpPr txBox="1"/>
            <p:nvPr/>
          </p:nvSpPr>
          <p:spPr>
            <a:xfrm>
              <a:off x="3314737" y="3511241"/>
              <a:ext cx="2153983" cy="10801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4000" b="1" dirty="0"/>
                <a:t>Student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7473639-8018-43F1-8CB2-EFF953E0937B}"/>
                </a:ext>
              </a:extLst>
            </p:cNvPr>
            <p:cNvSpPr txBox="1"/>
            <p:nvPr/>
          </p:nvSpPr>
          <p:spPr>
            <a:xfrm>
              <a:off x="8067266" y="3511241"/>
              <a:ext cx="2153982" cy="10801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4000" b="1" dirty="0"/>
                <a:t>Module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559FA-6963-447E-BC4C-DB074FD51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2725051"/>
            <a:ext cx="11835089" cy="3930949"/>
          </a:xfrm>
        </p:spPr>
        <p:txBody>
          <a:bodyPr/>
          <a:lstStyle/>
          <a:p>
            <a:r>
              <a:rPr lang="en-GB" b="1" dirty="0"/>
              <a:t>Entity</a:t>
            </a:r>
          </a:p>
          <a:p>
            <a:pPr lvl="1"/>
            <a:r>
              <a:rPr lang="en-GB" dirty="0"/>
              <a:t>Building block of conceptual ERD.</a:t>
            </a:r>
          </a:p>
          <a:p>
            <a:pPr lvl="1"/>
            <a:r>
              <a:rPr lang="en-GB" dirty="0"/>
              <a:t>Essential “business thing” of key importance for the firm to store data about.</a:t>
            </a:r>
          </a:p>
          <a:p>
            <a:pPr lvl="1"/>
            <a:r>
              <a:rPr lang="en-GB" dirty="0"/>
              <a:t>Group of items with same properties that exists independently from each other.</a:t>
            </a:r>
          </a:p>
          <a:p>
            <a:pPr lvl="1"/>
            <a:endParaRPr lang="en-GB" dirty="0"/>
          </a:p>
          <a:p>
            <a:r>
              <a:rPr lang="en-GB" b="1" dirty="0"/>
              <a:t>Entity Occurrence</a:t>
            </a:r>
          </a:p>
          <a:p>
            <a:pPr lvl="1"/>
            <a:r>
              <a:rPr lang="en-GB" dirty="0"/>
              <a:t>Uniquely identifiable instance of an entity</a:t>
            </a:r>
          </a:p>
          <a:p>
            <a:pPr lvl="1"/>
            <a:r>
              <a:rPr lang="en-GB" dirty="0"/>
              <a:t>Example: w12345 Jim </a:t>
            </a:r>
            <a:r>
              <a:rPr lang="en-GB" dirty="0" err="1"/>
              <a:t>Bim</a:t>
            </a:r>
            <a:r>
              <a:rPr lang="en-GB" dirty="0"/>
              <a:t>, w12346 Tim Lim, w12347 Kim Lin</a:t>
            </a:r>
          </a:p>
          <a:p>
            <a:pPr lvl="1"/>
            <a:r>
              <a:rPr lang="en-GB" dirty="0"/>
              <a:t>Example: 5COSC020W Database Systems, 5COSC024W Server-Side Web Dev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8A6C5-EBB0-439A-9BF3-C3F95DBE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917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0FD0-B8C0-4AF2-85BC-CB76DADD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Relationships</a:t>
            </a:r>
          </a:p>
        </p:txBody>
      </p:sp>
      <p:grpSp>
        <p:nvGrpSpPr>
          <p:cNvPr id="7" name="Group 6" descr="This is a conceptual Entity Relationship Diagram that represents 2 entities,  Student and Module, and the relationship between them labelled 'takes'">
            <a:extLst>
              <a:ext uri="{FF2B5EF4-FFF2-40B4-BE49-F238E27FC236}">
                <a16:creationId xmlns:a16="http://schemas.microsoft.com/office/drawing/2014/main" id="{E2038174-7210-41AC-B634-CB39E33345F8}"/>
              </a:ext>
            </a:extLst>
          </p:cNvPr>
          <p:cNvGrpSpPr/>
          <p:nvPr/>
        </p:nvGrpSpPr>
        <p:grpSpPr>
          <a:xfrm>
            <a:off x="2642744" y="1288461"/>
            <a:ext cx="6906511" cy="1127830"/>
            <a:chOff x="3314737" y="3492559"/>
            <a:chExt cx="6906511" cy="11278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69267E-EDF1-4AFC-901F-FA46F6ED3986}"/>
                </a:ext>
              </a:extLst>
            </p:cNvPr>
            <p:cNvSpPr txBox="1"/>
            <p:nvPr/>
          </p:nvSpPr>
          <p:spPr>
            <a:xfrm>
              <a:off x="3314737" y="3540269"/>
              <a:ext cx="2153983" cy="10801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4000" b="1" dirty="0"/>
                <a:t>Student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C2AEA5-EEF4-4B33-A36B-E5FF782224D9}"/>
                </a:ext>
              </a:extLst>
            </p:cNvPr>
            <p:cNvSpPr txBox="1"/>
            <p:nvPr/>
          </p:nvSpPr>
          <p:spPr>
            <a:xfrm>
              <a:off x="8067266" y="3540269"/>
              <a:ext cx="2153982" cy="10801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4000" b="1" dirty="0"/>
                <a:t>Module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27CBE3-DC01-4656-A506-6E97BBFB214B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5468720" y="4080329"/>
              <a:ext cx="2598546" cy="0"/>
            </a:xfrm>
            <a:prstGeom prst="line">
              <a:avLst/>
            </a:prstGeom>
            <a:ln w="63500">
              <a:solidFill>
                <a:srgbClr val="0012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440ADD0-CC8C-4593-B380-2FD8D8429121}"/>
                </a:ext>
              </a:extLst>
            </p:cNvPr>
            <p:cNvSpPr/>
            <p:nvPr/>
          </p:nvSpPr>
          <p:spPr>
            <a:xfrm rot="16200000" flipV="1">
              <a:off x="7031409" y="3641138"/>
              <a:ext cx="306310" cy="25992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2B31BF-7486-4838-819D-030FAD2D6A83}"/>
                </a:ext>
              </a:extLst>
            </p:cNvPr>
            <p:cNvSpPr txBox="1"/>
            <p:nvPr/>
          </p:nvSpPr>
          <p:spPr>
            <a:xfrm>
              <a:off x="6036269" y="3492559"/>
              <a:ext cx="110308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600" dirty="0"/>
                <a:t>takes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197FE-029D-4B0F-A653-DA73919AE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2904653"/>
            <a:ext cx="11835089" cy="3871096"/>
          </a:xfrm>
        </p:spPr>
        <p:txBody>
          <a:bodyPr/>
          <a:lstStyle/>
          <a:p>
            <a:r>
              <a:rPr lang="en-GB" b="1" dirty="0"/>
              <a:t>Relationship</a:t>
            </a:r>
          </a:p>
          <a:p>
            <a:pPr lvl="1"/>
            <a:r>
              <a:rPr lang="en-GB" dirty="0"/>
              <a:t>Meaningful association between occurrences of entities.</a:t>
            </a:r>
          </a:p>
          <a:p>
            <a:pPr lvl="1"/>
            <a:r>
              <a:rPr lang="en-GB" dirty="0"/>
              <a:t>It is conceptually essential for the business but it does need to have a physical existence.</a:t>
            </a:r>
          </a:p>
          <a:p>
            <a:pPr lvl="1"/>
            <a:endParaRPr lang="en-GB" dirty="0"/>
          </a:p>
          <a:p>
            <a:r>
              <a:rPr lang="en-GB" b="1" dirty="0"/>
              <a:t>Notations</a:t>
            </a:r>
          </a:p>
          <a:p>
            <a:pPr lvl="1"/>
            <a:r>
              <a:rPr lang="en-GB" dirty="0"/>
              <a:t>Verb to indicate meaningful name.</a:t>
            </a:r>
          </a:p>
          <a:p>
            <a:pPr lvl="1"/>
            <a:r>
              <a:rPr lang="en-GB" dirty="0"/>
              <a:t>Reading </a:t>
            </a:r>
            <a:r>
              <a:rPr lang="en-GB" dirty="0" err="1"/>
              <a:t>direction</a:t>
            </a:r>
            <a:r>
              <a:rPr lang="en-GB" sz="2400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Webdings" panose="05030102010509060703" pitchFamily="18" charset="2"/>
              </a:rPr>
              <a:t></a:t>
            </a:r>
            <a:r>
              <a:rPr lang="en-GB" dirty="0" err="1"/>
              <a:t>just</a:t>
            </a:r>
            <a:r>
              <a:rPr lang="en-GB" dirty="0"/>
              <a:t> to help understanding the meaning, not an arrow!</a:t>
            </a:r>
          </a:p>
          <a:p>
            <a:pPr lvl="1"/>
            <a:r>
              <a:rPr lang="en-GB" dirty="0"/>
              <a:t>Can be inverted with different verb, if meaning makes more sense.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A59CE-AA78-4A16-B24E-674A895E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864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E3B30-D0B9-4D79-A219-8BCCFC66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Multiplicities</a:t>
            </a:r>
          </a:p>
        </p:txBody>
      </p:sp>
      <p:grpSp>
        <p:nvGrpSpPr>
          <p:cNvPr id="12" name="Group 11" descr="This is a conceptual Entity Relationship Diagram that represents 2 entities, Student and Module, the 'takes' relationship between them and the multiplicities to characterise this relationship.">
            <a:extLst>
              <a:ext uri="{FF2B5EF4-FFF2-40B4-BE49-F238E27FC236}">
                <a16:creationId xmlns:a16="http://schemas.microsoft.com/office/drawing/2014/main" id="{F0E27552-566A-407B-9BB2-A8BB34DA8586}"/>
              </a:ext>
            </a:extLst>
          </p:cNvPr>
          <p:cNvGrpSpPr/>
          <p:nvPr/>
        </p:nvGrpSpPr>
        <p:grpSpPr>
          <a:xfrm>
            <a:off x="2642744" y="1377647"/>
            <a:ext cx="6906511" cy="1208920"/>
            <a:chOff x="2487423" y="1329937"/>
            <a:chExt cx="6906511" cy="12089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CC6BC6-4432-4402-B329-A265C22E080D}"/>
                </a:ext>
              </a:extLst>
            </p:cNvPr>
            <p:cNvSpPr txBox="1"/>
            <p:nvPr/>
          </p:nvSpPr>
          <p:spPr>
            <a:xfrm>
              <a:off x="2487423" y="1377647"/>
              <a:ext cx="2153983" cy="10801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4000" b="1" dirty="0"/>
                <a:t>Student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DF9875-C730-4564-A92D-45B0985DE374}"/>
                </a:ext>
              </a:extLst>
            </p:cNvPr>
            <p:cNvSpPr txBox="1"/>
            <p:nvPr/>
          </p:nvSpPr>
          <p:spPr>
            <a:xfrm>
              <a:off x="7239952" y="1377647"/>
              <a:ext cx="2153982" cy="10801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4000" b="1" dirty="0"/>
                <a:t>Module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FD18EB4-C05F-4B8D-BBE8-4D8F2D8CC96F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641406" y="1917707"/>
              <a:ext cx="2598546" cy="0"/>
            </a:xfrm>
            <a:prstGeom prst="line">
              <a:avLst/>
            </a:prstGeom>
            <a:ln w="63500">
              <a:solidFill>
                <a:srgbClr val="0012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DFCF8F89-C978-4EFE-8FEA-1179BF6DE834}"/>
                </a:ext>
              </a:extLst>
            </p:cNvPr>
            <p:cNvSpPr/>
            <p:nvPr/>
          </p:nvSpPr>
          <p:spPr>
            <a:xfrm rot="16200000" flipV="1">
              <a:off x="6204095" y="1478516"/>
              <a:ext cx="306310" cy="25992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4725A8-9A95-4E6D-ADEB-16C3EC710763}"/>
                </a:ext>
              </a:extLst>
            </p:cNvPr>
            <p:cNvSpPr txBox="1"/>
            <p:nvPr/>
          </p:nvSpPr>
          <p:spPr>
            <a:xfrm>
              <a:off x="5208955" y="1329937"/>
              <a:ext cx="110308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600" dirty="0"/>
                <a:t>takes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213534-D465-4F48-8F9D-64AF6085F38B}"/>
                </a:ext>
              </a:extLst>
            </p:cNvPr>
            <p:cNvSpPr txBox="1"/>
            <p:nvPr/>
          </p:nvSpPr>
          <p:spPr>
            <a:xfrm>
              <a:off x="6487213" y="2043360"/>
              <a:ext cx="89643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600" dirty="0"/>
                <a:t>0..*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D7641D-0813-4ECE-92FA-2B947B8660B8}"/>
                </a:ext>
              </a:extLst>
            </p:cNvPr>
            <p:cNvSpPr txBox="1"/>
            <p:nvPr/>
          </p:nvSpPr>
          <p:spPr>
            <a:xfrm>
              <a:off x="4739723" y="2046414"/>
              <a:ext cx="89643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600" dirty="0"/>
                <a:t>7..*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D7AC8-53BD-4DEA-8A3B-07A6654C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607" y="3086765"/>
            <a:ext cx="11835089" cy="3611635"/>
          </a:xfrm>
        </p:spPr>
        <p:txBody>
          <a:bodyPr/>
          <a:lstStyle/>
          <a:p>
            <a:r>
              <a:rPr lang="en-GB" b="1" dirty="0"/>
              <a:t>Multiplicity</a:t>
            </a:r>
          </a:p>
          <a:p>
            <a:pPr lvl="1"/>
            <a:r>
              <a:rPr lang="en-GB" dirty="0"/>
              <a:t>Number of possible occurrences of an entity related to a single occurrence of the other entity.</a:t>
            </a:r>
          </a:p>
          <a:p>
            <a:pPr lvl="1"/>
            <a:r>
              <a:rPr lang="en-GB" dirty="0"/>
              <a:t>Represents the business rules or policies of the business.</a:t>
            </a:r>
          </a:p>
          <a:p>
            <a:r>
              <a:rPr lang="en-GB" b="1" dirty="0"/>
              <a:t>Multiplicity = Participation + Cardinality</a:t>
            </a:r>
          </a:p>
          <a:p>
            <a:pPr lvl="1"/>
            <a:r>
              <a:rPr lang="en-GB" b="1" dirty="0"/>
              <a:t>Participation</a:t>
            </a:r>
            <a:r>
              <a:rPr lang="en-GB" dirty="0"/>
              <a:t>: for one occurrence of an entity, minimum number of occurrences of other entities it is related to. </a:t>
            </a:r>
          </a:p>
          <a:p>
            <a:pPr lvl="1"/>
            <a:r>
              <a:rPr lang="en-GB" b="1" dirty="0"/>
              <a:t>Cardinality</a:t>
            </a:r>
            <a:r>
              <a:rPr lang="en-GB" dirty="0"/>
              <a:t>: for one occurrence of an entity, maximum number of occurrences of other entities it is related to.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75C31-7F59-4EEE-9585-2271D717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459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13F4-56A8-457D-8A9F-4D62FBEA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 of multiplicities (1)</a:t>
            </a:r>
          </a:p>
        </p:txBody>
      </p:sp>
      <p:grpSp>
        <p:nvGrpSpPr>
          <p:cNvPr id="5" name="Group 4" descr="This is a conceptual Entity Relationship Diagram that represents 2 entities, Student and Module, the 'takes' relationship between them and the multiplicities to characterise this relationship.">
            <a:extLst>
              <a:ext uri="{FF2B5EF4-FFF2-40B4-BE49-F238E27FC236}">
                <a16:creationId xmlns:a16="http://schemas.microsoft.com/office/drawing/2014/main" id="{DC3E73CA-4080-4054-BFD9-79F029B4D8EA}"/>
              </a:ext>
            </a:extLst>
          </p:cNvPr>
          <p:cNvGrpSpPr/>
          <p:nvPr/>
        </p:nvGrpSpPr>
        <p:grpSpPr>
          <a:xfrm>
            <a:off x="2642744" y="1130904"/>
            <a:ext cx="6906511" cy="1208920"/>
            <a:chOff x="2487423" y="1329937"/>
            <a:chExt cx="6906511" cy="12089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5B156F-7A31-458A-8A43-3D9BA95351D7}"/>
                </a:ext>
              </a:extLst>
            </p:cNvPr>
            <p:cNvSpPr txBox="1"/>
            <p:nvPr/>
          </p:nvSpPr>
          <p:spPr>
            <a:xfrm>
              <a:off x="2487423" y="1377647"/>
              <a:ext cx="2153983" cy="10801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4000" b="1" dirty="0"/>
                <a:t>Student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6B9CDE-AE19-4EA2-B07B-59F403272EE0}"/>
                </a:ext>
              </a:extLst>
            </p:cNvPr>
            <p:cNvSpPr txBox="1"/>
            <p:nvPr/>
          </p:nvSpPr>
          <p:spPr>
            <a:xfrm>
              <a:off x="7239952" y="1377647"/>
              <a:ext cx="2153982" cy="10801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4000" b="1" dirty="0"/>
                <a:t>Module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97D6EA7-5B2E-4ECB-83AC-52BBB4CFBB6D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4641406" y="1917707"/>
              <a:ext cx="2598546" cy="0"/>
            </a:xfrm>
            <a:prstGeom prst="line">
              <a:avLst/>
            </a:prstGeom>
            <a:ln w="63500">
              <a:solidFill>
                <a:srgbClr val="0012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00499E6-B454-4C0D-8CEA-79C7583F5961}"/>
                </a:ext>
              </a:extLst>
            </p:cNvPr>
            <p:cNvSpPr/>
            <p:nvPr/>
          </p:nvSpPr>
          <p:spPr>
            <a:xfrm rot="16200000" flipV="1">
              <a:off x="6204095" y="1478516"/>
              <a:ext cx="306310" cy="25992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BBC0DE-3189-487D-A3BD-A5EA65FEA001}"/>
                </a:ext>
              </a:extLst>
            </p:cNvPr>
            <p:cNvSpPr txBox="1"/>
            <p:nvPr/>
          </p:nvSpPr>
          <p:spPr>
            <a:xfrm>
              <a:off x="5208955" y="1329937"/>
              <a:ext cx="110308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600" dirty="0"/>
                <a:t>takes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C11147-7363-495D-8781-078D0CF678BB}"/>
                </a:ext>
              </a:extLst>
            </p:cNvPr>
            <p:cNvSpPr txBox="1"/>
            <p:nvPr/>
          </p:nvSpPr>
          <p:spPr>
            <a:xfrm>
              <a:off x="6487213" y="2043360"/>
              <a:ext cx="89643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600" dirty="0"/>
                <a:t>0..*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A3B245-9E1C-4358-A1A6-856C7B03A900}"/>
                </a:ext>
              </a:extLst>
            </p:cNvPr>
            <p:cNvSpPr txBox="1"/>
            <p:nvPr/>
          </p:nvSpPr>
          <p:spPr>
            <a:xfrm>
              <a:off x="4739723" y="2046414"/>
              <a:ext cx="89643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600" dirty="0"/>
                <a:t>7..*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FD553-0494-443C-9E72-C3CF3EA5B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2670629"/>
            <a:ext cx="11835089" cy="4105120"/>
          </a:xfrm>
        </p:spPr>
        <p:txBody>
          <a:bodyPr>
            <a:normAutofit/>
          </a:bodyPr>
          <a:lstStyle/>
          <a:p>
            <a:r>
              <a:rPr lang="en-GB" b="1" dirty="0"/>
              <a:t>ONE Student may not be taking ANY Modules </a:t>
            </a:r>
            <a:r>
              <a:rPr lang="en-GB" dirty="0"/>
              <a:t>	</a:t>
            </a:r>
            <a:r>
              <a:rPr lang="en-GB" b="1" dirty="0"/>
              <a:t>(Participation is 0)</a:t>
            </a:r>
          </a:p>
          <a:p>
            <a:pPr lvl="1"/>
            <a:r>
              <a:rPr lang="en-GB" dirty="0"/>
              <a:t>It is possible for a student not to have selected modules yet or to be suspended.</a:t>
            </a:r>
          </a:p>
          <a:p>
            <a:r>
              <a:rPr lang="en-GB" b="1" dirty="0"/>
              <a:t>ONE Student may be taking MANY Modules 	(Cardinality is *)</a:t>
            </a:r>
          </a:p>
          <a:p>
            <a:pPr lvl="1"/>
            <a:r>
              <a:rPr lang="en-GB" dirty="0"/>
              <a:t>A student may take many modules e.g. 6 modules a year for 3 years.</a:t>
            </a:r>
          </a:p>
          <a:p>
            <a:pPr lvl="1"/>
            <a:endParaRPr lang="en-GB" dirty="0"/>
          </a:p>
          <a:p>
            <a:r>
              <a:rPr lang="en-GB" b="1" dirty="0"/>
              <a:t>ONE Module must have AT LEAST 7 Students 	(Participation is 7)</a:t>
            </a:r>
          </a:p>
          <a:p>
            <a:pPr lvl="1"/>
            <a:r>
              <a:rPr lang="en-GB" dirty="0"/>
              <a:t>A module only exists if at least 7 students are registered on it: University rule.</a:t>
            </a:r>
          </a:p>
          <a:p>
            <a:r>
              <a:rPr lang="en-GB" b="1" dirty="0"/>
              <a:t>ONE Module can have MANY Students on it	(Cardinality is *)</a:t>
            </a:r>
          </a:p>
          <a:p>
            <a:pPr lvl="1"/>
            <a:r>
              <a:rPr lang="en-GB" dirty="0"/>
              <a:t>It makes sense for a module to have multiple students taking it.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2E79C-A414-4364-91BB-6CBED6A8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752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A378-EB45-489F-815E-7604AE87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multiplicities (2)</a:t>
            </a:r>
          </a:p>
        </p:txBody>
      </p:sp>
      <p:grpSp>
        <p:nvGrpSpPr>
          <p:cNvPr id="15" name="Group 14" descr="This is a conceptual Entity Relationship Diagram that represents 2 entities, Student and Degree, the 'is enrolled on' relationship between them and the multiplicities to characterise this relationship.">
            <a:extLst>
              <a:ext uri="{FF2B5EF4-FFF2-40B4-BE49-F238E27FC236}">
                <a16:creationId xmlns:a16="http://schemas.microsoft.com/office/drawing/2014/main" id="{BBC2387F-BEBE-45FA-B4D7-F15F119C6E2A}"/>
              </a:ext>
            </a:extLst>
          </p:cNvPr>
          <p:cNvGrpSpPr/>
          <p:nvPr/>
        </p:nvGrpSpPr>
        <p:grpSpPr>
          <a:xfrm>
            <a:off x="2563107" y="1188328"/>
            <a:ext cx="7184564" cy="1177126"/>
            <a:chOff x="2862512" y="1345244"/>
            <a:chExt cx="7184564" cy="117712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505FFA-DB03-40E2-80DC-EDD7E63A5B06}"/>
                </a:ext>
              </a:extLst>
            </p:cNvPr>
            <p:cNvSpPr txBox="1"/>
            <p:nvPr/>
          </p:nvSpPr>
          <p:spPr>
            <a:xfrm>
              <a:off x="2862512" y="1370148"/>
              <a:ext cx="2153983" cy="10801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4000" b="1" dirty="0"/>
                <a:t>Student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3EAEC9-53E1-48C2-8294-4AE99B72DB8F}"/>
                </a:ext>
              </a:extLst>
            </p:cNvPr>
            <p:cNvSpPr txBox="1"/>
            <p:nvPr/>
          </p:nvSpPr>
          <p:spPr>
            <a:xfrm>
              <a:off x="7893094" y="1364214"/>
              <a:ext cx="2153982" cy="10801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4000" b="1" dirty="0"/>
                <a:t>Degree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D04350-F2AD-4DFD-A136-2C3CEA7813A5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5016495" y="1904274"/>
              <a:ext cx="2876599" cy="5934"/>
            </a:xfrm>
            <a:prstGeom prst="line">
              <a:avLst/>
            </a:prstGeom>
            <a:ln w="63500">
              <a:solidFill>
                <a:srgbClr val="0012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6EF6E756-DBCF-4F57-B9D4-7F40694E42A7}"/>
                </a:ext>
              </a:extLst>
            </p:cNvPr>
            <p:cNvSpPr/>
            <p:nvPr/>
          </p:nvSpPr>
          <p:spPr>
            <a:xfrm rot="16200000" flipV="1">
              <a:off x="7305454" y="1465083"/>
              <a:ext cx="306310" cy="25992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B3CDEC-B3D0-4CAE-BE2D-6A24AD31DAF1}"/>
                </a:ext>
              </a:extLst>
            </p:cNvPr>
            <p:cNvSpPr txBox="1"/>
            <p:nvPr/>
          </p:nvSpPr>
          <p:spPr>
            <a:xfrm>
              <a:off x="5352604" y="1345244"/>
              <a:ext cx="2348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is enrolled on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4CCC77-AE8B-43D8-95D8-1F068257AE3B}"/>
                </a:ext>
              </a:extLst>
            </p:cNvPr>
            <p:cNvSpPr txBox="1"/>
            <p:nvPr/>
          </p:nvSpPr>
          <p:spPr>
            <a:xfrm>
              <a:off x="7140355" y="2029927"/>
              <a:ext cx="89643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600" dirty="0"/>
                <a:t>1..1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ADC9A2-5BED-4B78-85E5-09BF372A5A34}"/>
                </a:ext>
              </a:extLst>
            </p:cNvPr>
            <p:cNvSpPr txBox="1"/>
            <p:nvPr/>
          </p:nvSpPr>
          <p:spPr>
            <a:xfrm>
              <a:off x="5051646" y="2026811"/>
              <a:ext cx="89643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600" dirty="0"/>
                <a:t>0..*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86EB6-8DEF-40F5-8131-B57C367C0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2753682"/>
            <a:ext cx="11927745" cy="3969657"/>
          </a:xfrm>
        </p:spPr>
        <p:txBody>
          <a:bodyPr>
            <a:normAutofit/>
          </a:bodyPr>
          <a:lstStyle/>
          <a:p>
            <a:r>
              <a:rPr lang="en-GB" sz="2600" b="1" dirty="0"/>
              <a:t>ONE Student must be enrolled on AT LEAST ONE Degree </a:t>
            </a:r>
            <a:r>
              <a:rPr lang="en-GB" sz="2200" b="1" dirty="0"/>
              <a:t>(Participation is 1)</a:t>
            </a:r>
          </a:p>
          <a:p>
            <a:pPr lvl="1"/>
            <a:r>
              <a:rPr lang="en-GB" dirty="0"/>
              <a:t>A student must be signed on at least a programme to be considered a student.</a:t>
            </a:r>
          </a:p>
          <a:p>
            <a:r>
              <a:rPr lang="en-GB" sz="2600" b="1" dirty="0"/>
              <a:t>ONE Student can be enrolled on AT MOST ONE Degree	</a:t>
            </a:r>
            <a:r>
              <a:rPr lang="en-GB" sz="2200" b="1" dirty="0"/>
              <a:t>(Cardinality is 1)</a:t>
            </a:r>
          </a:p>
          <a:p>
            <a:pPr lvl="1"/>
            <a:r>
              <a:rPr lang="en-GB" dirty="0"/>
              <a:t>It is not possible for a student to be enrolled on more than one Degree.</a:t>
            </a:r>
          </a:p>
          <a:p>
            <a:pPr lvl="1"/>
            <a:endParaRPr lang="en-GB" dirty="0"/>
          </a:p>
          <a:p>
            <a:r>
              <a:rPr lang="en-GB" sz="2600" b="1" dirty="0"/>
              <a:t>ONE Degree may have NO students enrolled on it</a:t>
            </a:r>
            <a:r>
              <a:rPr lang="en-GB" b="1" dirty="0"/>
              <a:t>		</a:t>
            </a:r>
            <a:r>
              <a:rPr lang="en-GB" sz="2200" b="1" dirty="0"/>
              <a:t>(Participation is 0)</a:t>
            </a:r>
          </a:p>
          <a:p>
            <a:pPr lvl="1"/>
            <a:r>
              <a:rPr lang="en-GB" dirty="0"/>
              <a:t>A degree may be brand new and has not recruited yet or may be currently frozen.</a:t>
            </a:r>
          </a:p>
          <a:p>
            <a:r>
              <a:rPr lang="en-GB" sz="2600" b="1" dirty="0"/>
              <a:t>ONE Degree can have MANY students enrolled on it </a:t>
            </a:r>
            <a:r>
              <a:rPr lang="en-GB" b="1" dirty="0"/>
              <a:t>	</a:t>
            </a:r>
            <a:r>
              <a:rPr lang="en-GB" sz="2200" b="1" dirty="0"/>
              <a:t>(Cardinality is *)</a:t>
            </a:r>
          </a:p>
          <a:p>
            <a:pPr lvl="1"/>
            <a:r>
              <a:rPr lang="en-GB" dirty="0"/>
              <a:t>It makes sense for a degree to have multiple students enrolled on it.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A8756-8F80-4A5F-A90D-FC289661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610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A378-EB45-489F-815E-7604AE87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multiplicities (3)</a:t>
            </a:r>
          </a:p>
        </p:txBody>
      </p:sp>
      <p:grpSp>
        <p:nvGrpSpPr>
          <p:cNvPr id="27" name="Group 26" descr="This is a conceptual Entity Relationship Diagram that represents 2 entities, Branch and Staff, the 'has' relationship between them and the multiplicities to characterise this relationship.">
            <a:extLst>
              <a:ext uri="{FF2B5EF4-FFF2-40B4-BE49-F238E27FC236}">
                <a16:creationId xmlns:a16="http://schemas.microsoft.com/office/drawing/2014/main" id="{09C4C003-4C4A-429A-A5DC-0FB1F255FC57}"/>
              </a:ext>
            </a:extLst>
          </p:cNvPr>
          <p:cNvGrpSpPr/>
          <p:nvPr/>
        </p:nvGrpSpPr>
        <p:grpSpPr>
          <a:xfrm>
            <a:off x="2563107" y="1121573"/>
            <a:ext cx="7184564" cy="1158156"/>
            <a:chOff x="2862512" y="1364214"/>
            <a:chExt cx="7184564" cy="115815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36DAAE4-5C9B-4E7E-90F6-572BF5792E19}"/>
                </a:ext>
              </a:extLst>
            </p:cNvPr>
            <p:cNvSpPr txBox="1"/>
            <p:nvPr/>
          </p:nvSpPr>
          <p:spPr>
            <a:xfrm>
              <a:off x="2862512" y="1370148"/>
              <a:ext cx="2153983" cy="10801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4000" b="1" dirty="0"/>
                <a:t>Branch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FCB867-81C8-4130-8400-D3590C61C214}"/>
                </a:ext>
              </a:extLst>
            </p:cNvPr>
            <p:cNvSpPr txBox="1"/>
            <p:nvPr/>
          </p:nvSpPr>
          <p:spPr>
            <a:xfrm>
              <a:off x="7893094" y="1364214"/>
              <a:ext cx="2153982" cy="10801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4000" b="1" dirty="0"/>
                <a:t>Staff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952766-1546-409C-AEBD-BFF4D9432EFF}"/>
                </a:ext>
              </a:extLst>
            </p:cNvPr>
            <p:cNvCxnSpPr>
              <a:cxnSpLocks/>
              <a:stCxn id="28" idx="3"/>
              <a:endCxn id="29" idx="1"/>
            </p:cNvCxnSpPr>
            <p:nvPr/>
          </p:nvCxnSpPr>
          <p:spPr>
            <a:xfrm flipV="1">
              <a:off x="5016495" y="1904274"/>
              <a:ext cx="2876599" cy="5934"/>
            </a:xfrm>
            <a:prstGeom prst="line">
              <a:avLst/>
            </a:prstGeom>
            <a:ln w="63500">
              <a:solidFill>
                <a:srgbClr val="0012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532D15F-ED6C-49FE-9FC3-7B92077A1227}"/>
                </a:ext>
              </a:extLst>
            </p:cNvPr>
            <p:cNvSpPr/>
            <p:nvPr/>
          </p:nvSpPr>
          <p:spPr>
            <a:xfrm rot="16200000" flipV="1">
              <a:off x="6507507" y="1465083"/>
              <a:ext cx="306310" cy="25992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0654B3-F70B-4DCD-ACF9-CB26DFCFCBE9}"/>
                </a:ext>
              </a:extLst>
            </p:cNvPr>
            <p:cNvSpPr txBox="1"/>
            <p:nvPr/>
          </p:nvSpPr>
          <p:spPr>
            <a:xfrm>
              <a:off x="5930463" y="1364214"/>
              <a:ext cx="1048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has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373A062-B499-41F5-98ED-AAAF49356012}"/>
                </a:ext>
              </a:extLst>
            </p:cNvPr>
            <p:cNvSpPr txBox="1"/>
            <p:nvPr/>
          </p:nvSpPr>
          <p:spPr>
            <a:xfrm>
              <a:off x="7140355" y="2029927"/>
              <a:ext cx="89643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600" dirty="0"/>
                <a:t>0..*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916037D-C8F9-426E-8199-909A7F52092A}"/>
                </a:ext>
              </a:extLst>
            </p:cNvPr>
            <p:cNvSpPr txBox="1"/>
            <p:nvPr/>
          </p:nvSpPr>
          <p:spPr>
            <a:xfrm>
              <a:off x="5051646" y="2026811"/>
              <a:ext cx="89643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600" dirty="0"/>
                <a:t>0..1</a:t>
              </a:r>
            </a:p>
          </p:txBody>
        </p:sp>
      </p:grp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6E2AED2-9EBD-4454-A48B-ED2952CDD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89" y="2579820"/>
            <a:ext cx="11927745" cy="3969657"/>
          </a:xfrm>
        </p:spPr>
        <p:txBody>
          <a:bodyPr>
            <a:normAutofit/>
          </a:bodyPr>
          <a:lstStyle/>
          <a:p>
            <a:r>
              <a:rPr lang="en-GB" sz="2600" b="1" dirty="0"/>
              <a:t>ONE Branch may have NO Staff assigned to it 		</a:t>
            </a:r>
            <a:r>
              <a:rPr lang="en-GB" sz="2200" b="1" dirty="0"/>
              <a:t>(Participation is 0)</a:t>
            </a:r>
          </a:p>
          <a:p>
            <a:pPr lvl="1"/>
            <a:r>
              <a:rPr lang="en-GB" dirty="0"/>
              <a:t>A branch may be brand new (not staffed yet) or underperforming (cleared out).</a:t>
            </a:r>
          </a:p>
          <a:p>
            <a:r>
              <a:rPr lang="en-GB" sz="2600" b="1" dirty="0"/>
              <a:t>ONE Branch may have MANY Staff assigned to it		</a:t>
            </a:r>
            <a:r>
              <a:rPr lang="en-GB" sz="2200" b="1" dirty="0"/>
              <a:t>(Cardinality is *)</a:t>
            </a:r>
          </a:p>
          <a:p>
            <a:pPr lvl="1"/>
            <a:r>
              <a:rPr lang="en-GB" dirty="0"/>
              <a:t>A branch will typically have many staff allocated to work at that specific branch.</a:t>
            </a:r>
          </a:p>
          <a:p>
            <a:pPr lvl="1"/>
            <a:endParaRPr lang="en-GB" dirty="0"/>
          </a:p>
          <a:p>
            <a:r>
              <a:rPr lang="en-GB" sz="2600" b="1" dirty="0"/>
              <a:t>ONE Staff may NOT BE ASSIGNED TO ANY Branch</a:t>
            </a:r>
            <a:r>
              <a:rPr lang="en-GB" b="1" dirty="0"/>
              <a:t>		</a:t>
            </a:r>
            <a:r>
              <a:rPr lang="en-GB" sz="2200" b="1" dirty="0"/>
              <a:t>(Participation is 0)</a:t>
            </a:r>
          </a:p>
          <a:p>
            <a:pPr lvl="1"/>
            <a:r>
              <a:rPr lang="en-GB" dirty="0"/>
              <a:t>A staff may be working outside the branch system e.g. Director, Driver, IT support.</a:t>
            </a:r>
          </a:p>
          <a:p>
            <a:r>
              <a:rPr lang="en-GB" sz="2600" b="1" dirty="0"/>
              <a:t>ONE Staff must be assigned to UP TO ONE Branch </a:t>
            </a:r>
            <a:r>
              <a:rPr lang="en-GB" b="1" dirty="0"/>
              <a:t>	</a:t>
            </a:r>
            <a:r>
              <a:rPr lang="en-GB" sz="2200" b="1" dirty="0"/>
              <a:t>(Cardinality is 1)</a:t>
            </a:r>
          </a:p>
          <a:p>
            <a:pPr lvl="1"/>
            <a:r>
              <a:rPr lang="en-GB" dirty="0"/>
              <a:t>The structure of the firm says that staff can only be given one branch, no more.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A8756-8F80-4A5F-A90D-FC289661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9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0788A-29CC-450D-B69F-205F98D9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01 </a:t>
            </a:r>
            <a:r>
              <a:rPr lang="en-GB"/>
              <a:t>– Outline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3E406-AA00-4A86-B0F0-3F07D0FF0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55" y="984550"/>
            <a:ext cx="11835089" cy="5647037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Database Systems</a:t>
            </a:r>
          </a:p>
          <a:p>
            <a:pPr lvl="1"/>
            <a:r>
              <a:rPr lang="en-GB" dirty="0"/>
              <a:t>Databases, Database Management Systems, Database Applications.</a:t>
            </a:r>
          </a:p>
          <a:p>
            <a:endParaRPr lang="en-GB" dirty="0"/>
          </a:p>
          <a:p>
            <a:r>
              <a:rPr lang="en-GB" b="1" dirty="0"/>
              <a:t>Data Models.</a:t>
            </a:r>
          </a:p>
          <a:p>
            <a:pPr lvl="1"/>
            <a:r>
              <a:rPr lang="en-GB" dirty="0"/>
              <a:t>Relational Model, XML Model, NoSQL Model, Object Model.</a:t>
            </a:r>
          </a:p>
          <a:p>
            <a:endParaRPr lang="en-GB" dirty="0"/>
          </a:p>
          <a:p>
            <a:r>
              <a:rPr lang="en-GB" b="1" dirty="0"/>
              <a:t>Database Design</a:t>
            </a:r>
          </a:p>
          <a:p>
            <a:pPr lvl="1"/>
            <a:r>
              <a:rPr lang="en-GB" dirty="0"/>
              <a:t>Conceptual Design, Logical Design and Physical Design.</a:t>
            </a:r>
          </a:p>
          <a:p>
            <a:endParaRPr lang="en-GB" dirty="0"/>
          </a:p>
          <a:p>
            <a:r>
              <a:rPr lang="en-GB" b="1" dirty="0"/>
              <a:t>Conceptual Design for Relational Databases </a:t>
            </a:r>
          </a:p>
          <a:p>
            <a:pPr lvl="1"/>
            <a:r>
              <a:rPr lang="en-GB" dirty="0"/>
              <a:t>Conceptual Entity-Relationship Modelling and ERDs. </a:t>
            </a:r>
          </a:p>
          <a:p>
            <a:pPr lvl="1"/>
            <a:r>
              <a:rPr lang="en-GB" dirty="0"/>
              <a:t>Entities, relationships, multiplicity of a relationship: participation &amp; cardinality.</a:t>
            </a:r>
          </a:p>
          <a:p>
            <a:pPr lvl="1"/>
            <a:r>
              <a:rPr lang="en-GB" dirty="0"/>
              <a:t>Attributes, single &amp; composite attributes, single-valued multi-valued, attributes.</a:t>
            </a:r>
          </a:p>
          <a:p>
            <a:pPr lvl="1"/>
            <a:r>
              <a:rPr lang="en-GB" dirty="0"/>
              <a:t>Candidate keys, primary keys, alternate keys, compound keys, composite keys.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FD060-2C6D-406A-9495-172C8F0A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548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A378-EB45-489F-815E-7604AE87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multiplicities (4)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A8756-8F80-4A5F-A90D-FC289661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20</a:t>
            </a:fld>
            <a:endParaRPr lang="en-GB"/>
          </a:p>
        </p:txBody>
      </p:sp>
      <p:pic>
        <p:nvPicPr>
          <p:cNvPr id="5" name="Picture 1029" descr="This is a conceptual Entity Relationship Diagram that represents 2 entities, Staff and Branch, the 'Manages' relationship between them and the multiplicities to characterise this relationship.">
            <a:extLst>
              <a:ext uri="{FF2B5EF4-FFF2-40B4-BE49-F238E27FC236}">
                <a16:creationId xmlns:a16="http://schemas.microsoft.com/office/drawing/2014/main" id="{055D4F10-25DC-422F-B7E6-25E627E6B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3627" y="1185509"/>
            <a:ext cx="6104745" cy="48781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719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A378-EB45-489F-815E-7604AE87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multiplicities (5)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A8756-8F80-4A5F-A90D-FC289661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21</a:t>
            </a:fld>
            <a:endParaRPr lang="en-GB"/>
          </a:p>
        </p:txBody>
      </p:sp>
      <p:pic>
        <p:nvPicPr>
          <p:cNvPr id="7" name="Picture 8" descr="This is a conceptual Entity Relationship Diagram that represents 2 entities, Staff and PropertyForRent, the 'Oversees' relationship between them and the multiplicities to characterise this relationship.">
            <a:extLst>
              <a:ext uri="{FF2B5EF4-FFF2-40B4-BE49-F238E27FC236}">
                <a16:creationId xmlns:a16="http://schemas.microsoft.com/office/drawing/2014/main" id="{6310AF0D-383B-4C54-8D64-F39465C05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8078" y="1542131"/>
            <a:ext cx="6995844" cy="35832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178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A378-EB45-489F-815E-7604AE87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multiplicities (6)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A8756-8F80-4A5F-A90D-FC289661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22</a:t>
            </a:fld>
            <a:endParaRPr lang="en-GB"/>
          </a:p>
        </p:txBody>
      </p:sp>
      <p:pic>
        <p:nvPicPr>
          <p:cNvPr id="5" name="Picture 8" descr="This is a conceptual Entity Relationship Diagram that represents 2 entities, Newspaper and PropertyForRent, the 'Advertises' relationship between them and the multiplicities to characterise this relationship.">
            <a:extLst>
              <a:ext uri="{FF2B5EF4-FFF2-40B4-BE49-F238E27FC236}">
                <a16:creationId xmlns:a16="http://schemas.microsoft.com/office/drawing/2014/main" id="{29355511-B334-48DE-84C2-42EC673E1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7815" y="1595179"/>
            <a:ext cx="7156370" cy="36676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310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9BD1-DE42-4AC4-AE99-800D840A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F9C8-71AF-4268-BCAA-6B93AB4C3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b="1" dirty="0"/>
              <a:t>Attribute</a:t>
            </a:r>
          </a:p>
          <a:p>
            <a:pPr lvl="1"/>
            <a:r>
              <a:rPr lang="en-GB" dirty="0"/>
              <a:t>Property of an entity (or a relationship) that captures data value e.g. </a:t>
            </a:r>
            <a:r>
              <a:rPr lang="en-GB" dirty="0" err="1"/>
              <a:t>studentId</a:t>
            </a:r>
            <a:r>
              <a:rPr lang="en-GB" dirty="0"/>
              <a:t>, dob</a:t>
            </a:r>
          </a:p>
          <a:p>
            <a:pPr lvl="1"/>
            <a:endParaRPr lang="en-GB" dirty="0"/>
          </a:p>
          <a:p>
            <a:r>
              <a:rPr lang="en-GB" b="1" dirty="0"/>
              <a:t>Attribute Domain</a:t>
            </a:r>
          </a:p>
          <a:p>
            <a:pPr lvl="1"/>
            <a:r>
              <a:rPr lang="en-GB" dirty="0"/>
              <a:t>Set of allowable values for one or more attributes </a:t>
            </a:r>
          </a:p>
          <a:p>
            <a:pPr lvl="1"/>
            <a:r>
              <a:rPr lang="en-GB" dirty="0"/>
              <a:t>e.g. dob: date in range [01/01/1900 – 01/10/2021]</a:t>
            </a:r>
          </a:p>
          <a:p>
            <a:pPr lvl="1"/>
            <a:endParaRPr lang="en-GB" dirty="0"/>
          </a:p>
          <a:p>
            <a:r>
              <a:rPr lang="en-GB" b="1" dirty="0"/>
              <a:t>Simple Attribute</a:t>
            </a:r>
          </a:p>
          <a:p>
            <a:pPr lvl="1"/>
            <a:r>
              <a:rPr lang="en-GB" dirty="0"/>
              <a:t>Attribute composed of a single component with an independent existence.</a:t>
            </a:r>
          </a:p>
          <a:p>
            <a:pPr lvl="1"/>
            <a:r>
              <a:rPr lang="en-GB" dirty="0"/>
              <a:t>e.g. </a:t>
            </a:r>
            <a:r>
              <a:rPr lang="en-GB" dirty="0" err="1"/>
              <a:t>studentId</a:t>
            </a:r>
            <a:r>
              <a:rPr lang="en-GB" dirty="0"/>
              <a:t>: w1234567</a:t>
            </a:r>
          </a:p>
          <a:p>
            <a:pPr lvl="1"/>
            <a:endParaRPr lang="en-GB" dirty="0"/>
          </a:p>
          <a:p>
            <a:r>
              <a:rPr lang="en-GB" b="1" dirty="0"/>
              <a:t>Composite Attribute</a:t>
            </a:r>
          </a:p>
          <a:p>
            <a:pPr lvl="1"/>
            <a:r>
              <a:rPr lang="en-GB" dirty="0"/>
              <a:t>Attribute composed of multiple components, each with independent existence.</a:t>
            </a:r>
          </a:p>
          <a:p>
            <a:pPr lvl="1"/>
            <a:r>
              <a:rPr lang="en-GB" dirty="0"/>
              <a:t>e.g. </a:t>
            </a:r>
            <a:r>
              <a:rPr lang="en-GB" dirty="0" err="1"/>
              <a:t>studentAddress</a:t>
            </a:r>
            <a:r>
              <a:rPr lang="en-GB" dirty="0"/>
              <a:t> : (2 Lovely Road, London, NW2 6TD)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D2FD8-9541-4171-AB5B-EE373C8C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648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0848-BA9F-4DE9-A923-5B35A5DE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types of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86FE5-44F5-45CC-98BA-8805A7762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Single-valued Attribute</a:t>
            </a:r>
          </a:p>
          <a:p>
            <a:pPr lvl="1"/>
            <a:r>
              <a:rPr lang="en-GB" dirty="0"/>
              <a:t>Attribute that holds a single value for each occurrence of an entity. </a:t>
            </a:r>
          </a:p>
          <a:p>
            <a:pPr lvl="1"/>
            <a:r>
              <a:rPr lang="en-GB" dirty="0"/>
              <a:t>e.g. </a:t>
            </a:r>
            <a:r>
              <a:rPr lang="en-GB" dirty="0" err="1"/>
              <a:t>telNo</a:t>
            </a:r>
            <a:r>
              <a:rPr lang="en-GB" dirty="0"/>
              <a:t>: 02079115000</a:t>
            </a:r>
          </a:p>
          <a:p>
            <a:pPr lvl="1"/>
            <a:endParaRPr lang="en-GB" dirty="0"/>
          </a:p>
          <a:p>
            <a:r>
              <a:rPr lang="en-GB" b="1" dirty="0"/>
              <a:t>Multi-valued Attribute</a:t>
            </a:r>
          </a:p>
          <a:p>
            <a:pPr lvl="1"/>
            <a:r>
              <a:rPr lang="en-GB" dirty="0"/>
              <a:t>Attribute that holds multiple values for each occurrence of an entity. </a:t>
            </a:r>
          </a:p>
          <a:p>
            <a:pPr lvl="1"/>
            <a:r>
              <a:rPr lang="en-GB" dirty="0"/>
              <a:t>e.g. </a:t>
            </a:r>
            <a:r>
              <a:rPr lang="en-GB" dirty="0" err="1"/>
              <a:t>telNo</a:t>
            </a:r>
            <a:r>
              <a:rPr lang="en-GB" dirty="0"/>
              <a:t>: (02079115000, 07912345678)</a:t>
            </a:r>
          </a:p>
          <a:p>
            <a:pPr lvl="1"/>
            <a:endParaRPr lang="en-GB" dirty="0"/>
          </a:p>
          <a:p>
            <a:r>
              <a:rPr lang="en-GB" b="1" dirty="0"/>
              <a:t>Derived Attribute</a:t>
            </a:r>
          </a:p>
          <a:p>
            <a:pPr lvl="1"/>
            <a:r>
              <a:rPr lang="en-GB" dirty="0"/>
              <a:t>Attribute that represents a value that is derivable from value of a related attribute, or set of attributes, not necessarily in the same entity. </a:t>
            </a:r>
          </a:p>
          <a:p>
            <a:pPr lvl="1"/>
            <a:r>
              <a:rPr lang="en-GB" dirty="0"/>
              <a:t>Denoted with a forward slash</a:t>
            </a:r>
          </a:p>
          <a:p>
            <a:pPr lvl="1"/>
            <a:r>
              <a:rPr lang="en-GB" dirty="0"/>
              <a:t>e.g. </a:t>
            </a:r>
            <a:r>
              <a:rPr lang="en-GB" dirty="0" err="1"/>
              <a:t>monthlySal</a:t>
            </a:r>
            <a:r>
              <a:rPr lang="en-GB" dirty="0"/>
              <a:t>: 4000, </a:t>
            </a:r>
            <a:r>
              <a:rPr lang="en-GB" dirty="0" err="1"/>
              <a:t>yearlyBonus</a:t>
            </a:r>
            <a:r>
              <a:rPr lang="en-GB" dirty="0"/>
              <a:t>: 2000 and /</a:t>
            </a:r>
            <a:r>
              <a:rPr lang="en-GB" dirty="0" err="1"/>
              <a:t>fullYearlySal</a:t>
            </a:r>
            <a:r>
              <a:rPr lang="en-GB" dirty="0"/>
              <a:t>: 50000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9B627-1200-4A4B-A5B3-18B34475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045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B84B-3FF9-41A4-A87D-ED0691CB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Conceptual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42E27-EA9D-444C-937D-FAF33967D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51" y="832450"/>
            <a:ext cx="12076749" cy="6015040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 err="1"/>
              <a:t>Superkey</a:t>
            </a:r>
            <a:endParaRPr lang="en-GB" b="1" dirty="0"/>
          </a:p>
          <a:p>
            <a:pPr lvl="1"/>
            <a:r>
              <a:rPr lang="en-GB" dirty="0"/>
              <a:t>Set of attributes that uniquely identifies each occurrence of an entity.</a:t>
            </a:r>
          </a:p>
          <a:p>
            <a:pPr lvl="1"/>
            <a:endParaRPr lang="en-GB" dirty="0"/>
          </a:p>
          <a:p>
            <a:r>
              <a:rPr lang="en-GB" b="1" dirty="0"/>
              <a:t>Candidate Key</a:t>
            </a:r>
          </a:p>
          <a:p>
            <a:pPr lvl="1"/>
            <a:r>
              <a:rPr lang="en-GB" dirty="0"/>
              <a:t>Minimal set of attributes that uniquely identifies each occurrence of an entity.</a:t>
            </a:r>
          </a:p>
          <a:p>
            <a:pPr lvl="1"/>
            <a:endParaRPr lang="en-GB" dirty="0"/>
          </a:p>
          <a:p>
            <a:r>
              <a:rPr lang="en-GB" b="1" dirty="0"/>
              <a:t>PRIMARY KEY</a:t>
            </a:r>
          </a:p>
          <a:p>
            <a:pPr lvl="1"/>
            <a:r>
              <a:rPr lang="en-GB" dirty="0"/>
              <a:t>Selected minimal set of attributes that uniquely identifies each occurrence of an entity.</a:t>
            </a:r>
          </a:p>
          <a:p>
            <a:pPr lvl="1"/>
            <a:endParaRPr lang="en-GB" dirty="0"/>
          </a:p>
          <a:p>
            <a:r>
              <a:rPr lang="en-GB" b="1" dirty="0"/>
              <a:t>Alternate Key      </a:t>
            </a:r>
            <a:r>
              <a:rPr lang="en-GB" sz="1900" dirty="0"/>
              <a:t>the rest goes here </a:t>
            </a:r>
          </a:p>
          <a:p>
            <a:pPr lvl="1"/>
            <a:r>
              <a:rPr lang="en-GB" dirty="0"/>
              <a:t>Not selected minimal set of attributes that uniquely identifies each occurrence of an entity.</a:t>
            </a:r>
          </a:p>
          <a:p>
            <a:pPr lvl="1"/>
            <a:endParaRPr lang="en-GB" dirty="0"/>
          </a:p>
          <a:p>
            <a:r>
              <a:rPr lang="en-GB" b="1" dirty="0"/>
              <a:t>Compound Key          </a:t>
            </a:r>
            <a:r>
              <a:rPr lang="en-GB" sz="1900" dirty="0"/>
              <a:t>combined candidate keys </a:t>
            </a:r>
          </a:p>
          <a:p>
            <a:pPr lvl="1"/>
            <a:r>
              <a:rPr lang="en-GB" dirty="0"/>
              <a:t>Candidate key made of at least 2 attributes with each being a simple key in its own right.</a:t>
            </a:r>
          </a:p>
          <a:p>
            <a:pPr lvl="1"/>
            <a:endParaRPr lang="en-GB" dirty="0"/>
          </a:p>
          <a:p>
            <a:r>
              <a:rPr lang="en-GB" b="1" dirty="0"/>
              <a:t>Composite Key</a:t>
            </a:r>
          </a:p>
          <a:p>
            <a:pPr lvl="1"/>
            <a:r>
              <a:rPr lang="en-GB" dirty="0"/>
              <a:t>Candidate key made of at least 2 attributes with at least 1 attribute not being a simple key.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E81EB-DC84-4E59-BC59-686E0F66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25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BAF940-2A32-1981-9AA2-13598129D1F2}"/>
              </a:ext>
            </a:extLst>
          </p:cNvPr>
          <p:cNvSpPr txBox="1"/>
          <p:nvPr/>
        </p:nvSpPr>
        <p:spPr>
          <a:xfrm>
            <a:off x="3060441" y="2724539"/>
            <a:ext cx="8657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Choose Primary key from Candidate key we have to look at the Situation in the scenario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73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8FF53-EE45-4736-8DE7-BB8A903D4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Recap</a:t>
            </a:r>
          </a:p>
        </p:txBody>
      </p:sp>
      <p:grpSp>
        <p:nvGrpSpPr>
          <p:cNvPr id="15" name="Group 14" descr="This is a conceptual Entity Relationship Diagram that represents 2 entities, Staff and Branch, the 'Manages' relationship and the 'has' relationship between them, the multiplicities to characterise these relationships and different types of attributes.">
            <a:extLst>
              <a:ext uri="{FF2B5EF4-FFF2-40B4-BE49-F238E27FC236}">
                <a16:creationId xmlns:a16="http://schemas.microsoft.com/office/drawing/2014/main" id="{C34ACC4F-6A79-4A22-B52B-0DB322C32721}"/>
              </a:ext>
            </a:extLst>
          </p:cNvPr>
          <p:cNvGrpSpPr/>
          <p:nvPr/>
        </p:nvGrpSpPr>
        <p:grpSpPr>
          <a:xfrm>
            <a:off x="1660899" y="1572434"/>
            <a:ext cx="8910990" cy="4680520"/>
            <a:chOff x="1660899" y="1572434"/>
            <a:chExt cx="8910990" cy="4680520"/>
          </a:xfrm>
        </p:grpSpPr>
        <p:pic>
          <p:nvPicPr>
            <p:cNvPr id="16" name="Picture 1032" descr="DS3-Figure 11-11">
              <a:extLst>
                <a:ext uri="{FF2B5EF4-FFF2-40B4-BE49-F238E27FC236}">
                  <a16:creationId xmlns:a16="http://schemas.microsoft.com/office/drawing/2014/main" id="{8586050A-6EED-41F9-B1A6-FA7700F968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60899" y="1572434"/>
              <a:ext cx="8910990" cy="4680520"/>
            </a:xfrm>
            <a:prstGeom prst="rect">
              <a:avLst/>
            </a:prstGeom>
            <a:noFill/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48AC1A-955D-45F6-BD5D-6E65F004C42D}"/>
                </a:ext>
              </a:extLst>
            </p:cNvPr>
            <p:cNvSpPr txBox="1"/>
            <p:nvPr/>
          </p:nvSpPr>
          <p:spPr>
            <a:xfrm>
              <a:off x="5072278" y="3281312"/>
              <a:ext cx="1044116" cy="48324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1400" b="1" dirty="0">
                  <a:solidFill>
                    <a:srgbClr val="660033"/>
                  </a:solidFill>
                </a:rPr>
                <a:t>1..1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07AD89D-B87A-41C0-BFFE-784FA95322BB}"/>
                </a:ext>
              </a:extLst>
            </p:cNvPr>
            <p:cNvSpPr txBox="1"/>
            <p:nvPr/>
          </p:nvSpPr>
          <p:spPr>
            <a:xfrm>
              <a:off x="6342902" y="3272967"/>
              <a:ext cx="1044116" cy="48324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1400" b="1" dirty="0">
                  <a:solidFill>
                    <a:srgbClr val="660033"/>
                  </a:solidFill>
                </a:rPr>
                <a:t>0..1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70079E-C516-4F7C-BBD9-8B31FDC8BF99}"/>
                </a:ext>
              </a:extLst>
            </p:cNvPr>
            <p:cNvSpPr txBox="1"/>
            <p:nvPr/>
          </p:nvSpPr>
          <p:spPr>
            <a:xfrm>
              <a:off x="6342902" y="3837116"/>
              <a:ext cx="1044116" cy="48324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1400" b="1" dirty="0">
                  <a:solidFill>
                    <a:srgbClr val="660033"/>
                  </a:solidFill>
                </a:rPr>
                <a:t>0..1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7954F0E-5E13-40A5-8247-869C1AE45C99}"/>
                </a:ext>
              </a:extLst>
            </p:cNvPr>
            <p:cNvSpPr txBox="1"/>
            <p:nvPr/>
          </p:nvSpPr>
          <p:spPr>
            <a:xfrm>
              <a:off x="5072278" y="3822368"/>
              <a:ext cx="1044116" cy="48324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1400" b="1" dirty="0">
                  <a:solidFill>
                    <a:srgbClr val="660033"/>
                  </a:solidFill>
                </a:rPr>
                <a:t>0..*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39AE2-DD57-4C5A-903E-A40383A8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000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8F2D-5BC3-4FE9-895E-158642FFF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on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0F6A3-A189-4B9D-9491-E1B18C771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5360276"/>
            <a:ext cx="11835089" cy="1497724"/>
          </a:xfrm>
        </p:spPr>
        <p:txBody>
          <a:bodyPr/>
          <a:lstStyle/>
          <a:p>
            <a:r>
              <a:rPr lang="en-GB" dirty="0"/>
              <a:t>In rare situations where location of attributes not immediately obvious.</a:t>
            </a:r>
          </a:p>
          <a:p>
            <a:r>
              <a:rPr lang="en-GB" dirty="0"/>
              <a:t>It may indicate that relationship conceals unidentified entity.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FBB49-8870-4164-8168-950C2C859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27</a:t>
            </a:fld>
            <a:endParaRPr lang="en-GB"/>
          </a:p>
        </p:txBody>
      </p:sp>
      <p:pic>
        <p:nvPicPr>
          <p:cNvPr id="5" name="Picture 5" descr="This is a conceptual Entity Relationship Diagram that represents 2 entities, Newspaper and PropertyForRent, the 'Advertises' relationship between them, the multiplicities to characterise this relationship and 2 attributes associated to the relationship.">
            <a:extLst>
              <a:ext uri="{FF2B5EF4-FFF2-40B4-BE49-F238E27FC236}">
                <a16:creationId xmlns:a16="http://schemas.microsoft.com/office/drawing/2014/main" id="{95D16B2D-34E3-4029-9724-02868C9E4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037087"/>
            <a:ext cx="6858000" cy="3838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703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FC98-75CE-425F-B9E7-53D1EB1F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i="1" dirty="0"/>
              <a:t>DREAMHOME</a:t>
            </a:r>
            <a:r>
              <a:rPr lang="en-GB" dirty="0"/>
              <a:t> Conceptual ERD (Staff View with PKs)</a:t>
            </a:r>
          </a:p>
        </p:txBody>
      </p:sp>
      <p:pic>
        <p:nvPicPr>
          <p:cNvPr id="5" name="Picture 8" descr="This is a conceptual Entity Relationship Diagram of the DreamHome case study and specifically the Staff view.">
            <a:extLst>
              <a:ext uri="{FF2B5EF4-FFF2-40B4-BE49-F238E27FC236}">
                <a16:creationId xmlns:a16="http://schemas.microsoft.com/office/drawing/2014/main" id="{679B5D37-2C2F-4D07-8912-A2C4ED583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82" b="4900"/>
          <a:stretch>
            <a:fillRect/>
          </a:stretch>
        </p:blipFill>
        <p:spPr>
          <a:xfrm>
            <a:off x="2320793" y="1097927"/>
            <a:ext cx="8782847" cy="5112569"/>
          </a:xfrm>
          <a:prstGeom prst="rect">
            <a:avLst/>
          </a:prstGeom>
          <a:noFill/>
          <a:ln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1A8E6-3AC7-4EA2-ADCA-FFD5EAA8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972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FC98-75CE-425F-B9E7-53D1EB1F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i="1" dirty="0" err="1"/>
              <a:t>DreamHome</a:t>
            </a:r>
            <a:r>
              <a:rPr lang="en-GB" dirty="0"/>
              <a:t> Conceptual ERD (Branch View with PKs)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1A8E6-3AC7-4EA2-ADCA-FFD5EAA8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29</a:t>
            </a:fld>
            <a:endParaRPr lang="en-GB"/>
          </a:p>
        </p:txBody>
      </p:sp>
      <p:pic>
        <p:nvPicPr>
          <p:cNvPr id="6" name="Picture 8" descr="This is a conceptual Entity Relationship Diagram of the DreamHome case study and specifically the Branch view.">
            <a:extLst>
              <a:ext uri="{FF2B5EF4-FFF2-40B4-BE49-F238E27FC236}">
                <a16:creationId xmlns:a16="http://schemas.microsoft.com/office/drawing/2014/main" id="{39280843-45D9-45DE-99EC-CDCDA4780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5540" y="800100"/>
            <a:ext cx="8280920" cy="59085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280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9CB7-FCFD-4C75-9973-B6B62847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Database Systems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6C360-6458-4FA8-97D6-0AFCCE0E4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37" y="896440"/>
            <a:ext cx="10118452" cy="5961560"/>
          </a:xfrm>
        </p:spPr>
        <p:txBody>
          <a:bodyPr>
            <a:normAutofit/>
          </a:bodyPr>
          <a:lstStyle/>
          <a:p>
            <a:r>
              <a:rPr lang="en-GB" b="1" dirty="0"/>
              <a:t>Database System = DB + DBMS + Database Applications</a:t>
            </a:r>
          </a:p>
          <a:p>
            <a:pPr lvl="1"/>
            <a:endParaRPr lang="en-GB" dirty="0"/>
          </a:p>
          <a:p>
            <a:r>
              <a:rPr lang="en-GB" b="1" dirty="0"/>
              <a:t>DB: Database</a:t>
            </a:r>
          </a:p>
          <a:p>
            <a:pPr lvl="1"/>
            <a:r>
              <a:rPr lang="en-GB" dirty="0"/>
              <a:t>Collection of logically related data for business purpose</a:t>
            </a:r>
          </a:p>
          <a:p>
            <a:pPr lvl="1"/>
            <a:r>
              <a:rPr lang="en-GB" dirty="0"/>
              <a:t>e.g. University Database</a:t>
            </a:r>
          </a:p>
          <a:p>
            <a:pPr lvl="1"/>
            <a:endParaRPr lang="en-GB" dirty="0"/>
          </a:p>
          <a:p>
            <a:r>
              <a:rPr lang="en-GB" b="1" dirty="0"/>
              <a:t>DBMS: Database Management System</a:t>
            </a:r>
          </a:p>
          <a:p>
            <a:pPr lvl="1"/>
            <a:r>
              <a:rPr lang="en-GB" dirty="0"/>
              <a:t>IT system to create &amp; manage DB and control access to DB</a:t>
            </a:r>
          </a:p>
          <a:p>
            <a:pPr lvl="1"/>
            <a:r>
              <a:rPr lang="en-GB" dirty="0"/>
              <a:t>e.g. Oracle, MySQL, MS SQL Server, MongoDB</a:t>
            </a:r>
          </a:p>
          <a:p>
            <a:pPr lvl="1"/>
            <a:endParaRPr lang="en-GB" dirty="0"/>
          </a:p>
          <a:p>
            <a:r>
              <a:rPr lang="en-GB" b="1" dirty="0"/>
              <a:t>Database Application</a:t>
            </a:r>
          </a:p>
          <a:p>
            <a:pPr lvl="1"/>
            <a:r>
              <a:rPr lang="en-GB" dirty="0"/>
              <a:t>Software that interacts with DBMS by sending requests to DBMS</a:t>
            </a:r>
          </a:p>
          <a:p>
            <a:pPr lvl="1"/>
            <a:r>
              <a:rPr lang="en-GB" dirty="0"/>
              <a:t>e.g. student record system, VLE, library system, online timetabling, online retailer, medical appointment system, ticketing system</a:t>
            </a:r>
          </a:p>
          <a:p>
            <a:endParaRPr lang="en-GB" dirty="0"/>
          </a:p>
        </p:txBody>
      </p:sp>
      <p:grpSp>
        <p:nvGrpSpPr>
          <p:cNvPr id="24" name="Group 23" descr="This is a simple Entity Relationship showing the 'takes' relationship between 2 entities Student and Module.  ">
            <a:extLst>
              <a:ext uri="{FF2B5EF4-FFF2-40B4-BE49-F238E27FC236}">
                <a16:creationId xmlns:a16="http://schemas.microsoft.com/office/drawing/2014/main" id="{09919F64-492A-44C6-9633-503346CE9514}"/>
              </a:ext>
            </a:extLst>
          </p:cNvPr>
          <p:cNvGrpSpPr/>
          <p:nvPr/>
        </p:nvGrpSpPr>
        <p:grpSpPr>
          <a:xfrm>
            <a:off x="10239735" y="1323707"/>
            <a:ext cx="1834101" cy="3107901"/>
            <a:chOff x="10239735" y="1323707"/>
            <a:chExt cx="1834101" cy="310790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87D3D05-F604-43E8-9624-A8C3CE6DA259}"/>
                </a:ext>
              </a:extLst>
            </p:cNvPr>
            <p:cNvGrpSpPr/>
            <p:nvPr/>
          </p:nvGrpSpPr>
          <p:grpSpPr>
            <a:xfrm>
              <a:off x="10239735" y="1323707"/>
              <a:ext cx="1834101" cy="3107901"/>
              <a:chOff x="10239735" y="1323707"/>
              <a:chExt cx="1834101" cy="310790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62B9004-FB20-4ED5-8F43-51C8FAB4E38C}"/>
                  </a:ext>
                </a:extLst>
              </p:cNvPr>
              <p:cNvSpPr/>
              <p:nvPr/>
            </p:nvSpPr>
            <p:spPr>
              <a:xfrm>
                <a:off x="10239735" y="1323707"/>
                <a:ext cx="1777736" cy="2782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Student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DB61D63-E123-4D4E-97B6-12A5297F60DC}"/>
                  </a:ext>
                </a:extLst>
              </p:cNvPr>
              <p:cNvSpPr/>
              <p:nvPr/>
            </p:nvSpPr>
            <p:spPr>
              <a:xfrm>
                <a:off x="10239735" y="1602003"/>
                <a:ext cx="1777736" cy="72210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 err="1">
                    <a:solidFill>
                      <a:schemeClr val="tx1"/>
                    </a:solidFill>
                  </a:rPr>
                  <a:t>stdtId</a:t>
                </a:r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GB" dirty="0" err="1">
                    <a:solidFill>
                      <a:schemeClr val="tx1"/>
                    </a:solidFill>
                  </a:rPr>
                  <a:t>stdtFullName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79D8001-2F37-40E8-9F09-5B0D2A214CD9}"/>
                  </a:ext>
                </a:extLst>
              </p:cNvPr>
              <p:cNvSpPr/>
              <p:nvPr/>
            </p:nvSpPr>
            <p:spPr>
              <a:xfrm>
                <a:off x="10239735" y="3212864"/>
                <a:ext cx="1777736" cy="2782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Module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1563CDA-AC25-43F1-AC6D-CBDFF84CA8EE}"/>
                  </a:ext>
                </a:extLst>
              </p:cNvPr>
              <p:cNvSpPr/>
              <p:nvPr/>
            </p:nvSpPr>
            <p:spPr>
              <a:xfrm>
                <a:off x="10239735" y="3491160"/>
                <a:ext cx="1777736" cy="94044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 err="1">
                    <a:solidFill>
                      <a:schemeClr val="tx1"/>
                    </a:solidFill>
                  </a:rPr>
                  <a:t>moduleCode</a:t>
                </a:r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GB" dirty="0" err="1">
                    <a:solidFill>
                      <a:schemeClr val="tx1"/>
                    </a:solidFill>
                  </a:rPr>
                  <a:t>moduleName</a:t>
                </a:r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GB" dirty="0" err="1">
                    <a:solidFill>
                      <a:schemeClr val="tx1"/>
                    </a:solidFill>
                  </a:rPr>
                  <a:t>moduleDescrip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706B7F-F724-41E9-B5E7-6604D0756049}"/>
                  </a:ext>
                </a:extLst>
              </p:cNvPr>
              <p:cNvSpPr txBox="1"/>
              <p:nvPr/>
            </p:nvSpPr>
            <p:spPr>
              <a:xfrm>
                <a:off x="11128603" y="2501771"/>
                <a:ext cx="9452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takes</a:t>
                </a: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08279CD8-87C6-4555-B4EF-4F043D90F419}"/>
                  </a:ext>
                </a:extLst>
              </p:cNvPr>
              <p:cNvSpPr/>
              <p:nvPr/>
            </p:nvSpPr>
            <p:spPr>
              <a:xfrm flipV="1">
                <a:off x="11403031" y="2831355"/>
                <a:ext cx="177421" cy="181629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2BEA0B-0542-4FBC-82B8-09D6EFDC61C5}"/>
                  </a:ext>
                </a:extLst>
              </p:cNvPr>
              <p:cNvSpPr txBox="1"/>
              <p:nvPr/>
            </p:nvSpPr>
            <p:spPr>
              <a:xfrm>
                <a:off x="10613197" y="2337938"/>
                <a:ext cx="652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0..*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51E46D-A9B9-496D-9CA1-043EF46D7946}"/>
                  </a:ext>
                </a:extLst>
              </p:cNvPr>
              <p:cNvSpPr txBox="1"/>
              <p:nvPr/>
            </p:nvSpPr>
            <p:spPr>
              <a:xfrm>
                <a:off x="10613198" y="2890347"/>
                <a:ext cx="652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0..*</a:t>
                </a:r>
              </a:p>
            </p:txBody>
          </p: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719A06A-F3FC-4652-BA64-41712F11F397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11128603" y="2324104"/>
              <a:ext cx="0" cy="8887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Table 5" descr="This  is a sample database table">
            <a:extLst>
              <a:ext uri="{FF2B5EF4-FFF2-40B4-BE49-F238E27FC236}">
                <a16:creationId xmlns:a16="http://schemas.microsoft.com/office/drawing/2014/main" id="{C711C50C-26BB-41E8-A394-79E498B0B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764056"/>
              </p:ext>
            </p:extLst>
          </p:nvPr>
        </p:nvGraphicFramePr>
        <p:xfrm>
          <a:off x="10219089" y="4783390"/>
          <a:ext cx="183078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394">
                  <a:extLst>
                    <a:ext uri="{9D8B030D-6E8A-4147-A177-3AD203B41FA5}">
                      <a16:colId xmlns:a16="http://schemas.microsoft.com/office/drawing/2014/main" val="1008045446"/>
                    </a:ext>
                  </a:extLst>
                </a:gridCol>
                <a:gridCol w="915394">
                  <a:extLst>
                    <a:ext uri="{9D8B030D-6E8A-4147-A177-3AD203B41FA5}">
                      <a16:colId xmlns:a16="http://schemas.microsoft.com/office/drawing/2014/main" val="1205472384"/>
                    </a:ext>
                  </a:extLst>
                </a:gridCol>
              </a:tblGrid>
              <a:tr h="303447">
                <a:tc>
                  <a:txBody>
                    <a:bodyPr/>
                    <a:lstStyle/>
                    <a:p>
                      <a:r>
                        <a:rPr lang="en-GB" b="1" dirty="0" err="1">
                          <a:solidFill>
                            <a:schemeClr val="tx1"/>
                          </a:solidFill>
                        </a:rPr>
                        <a:t>stdtId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err="1">
                          <a:solidFill>
                            <a:schemeClr val="tx1"/>
                          </a:solidFill>
                        </a:rPr>
                        <a:t>stdFN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371487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w12345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Jim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Bim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9141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w12346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Tim Lim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027464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w12347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Kim Lin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40108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7F68A-F295-4286-A82C-A8D1B841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776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014D-76EE-4BAF-B6B1-424A3E6C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and Essential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87716-CC8C-4313-A4EB-E7FE38DFA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Module Reading List: </a:t>
            </a:r>
            <a:r>
              <a:rPr lang="en-GB" dirty="0">
                <a:hlinkClick r:id="rId2"/>
              </a:rPr>
              <a:t>https://rl.talis.com/3/westminster/lists/2CAA7D6B-DCAD-AB71-C97B-7FEFCB499C28.html</a:t>
            </a:r>
            <a:r>
              <a:rPr lang="en-GB" dirty="0"/>
              <a:t> 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Connolly, T.  &amp; </a:t>
            </a:r>
            <a:r>
              <a:rPr lang="en-GB" dirty="0" err="1"/>
              <a:t>Begg</a:t>
            </a:r>
            <a:r>
              <a:rPr lang="en-GB" dirty="0"/>
              <a:t>, C. E. (2015). Database systems: a practical approach to design, implementation and management. 6th Edition (Global Edition). Pearson Education. Ch. 1, 12, 13, 16.</a:t>
            </a:r>
          </a:p>
          <a:p>
            <a:endParaRPr lang="en-GB" dirty="0"/>
          </a:p>
          <a:p>
            <a:r>
              <a:rPr lang="en-GB" dirty="0" err="1"/>
              <a:t>Elmasri</a:t>
            </a:r>
            <a:r>
              <a:rPr lang="en-GB" dirty="0"/>
              <a:t>, R. &amp; </a:t>
            </a:r>
            <a:r>
              <a:rPr lang="en-GB" dirty="0" err="1"/>
              <a:t>Navathe</a:t>
            </a:r>
            <a:r>
              <a:rPr lang="en-GB" dirty="0"/>
              <a:t>, S. (2017). Fundamentals of Database Systems. 7th Edition (Global Edition). Pearson Education. Ch. 1, 2, 3.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E81DF-FA2C-4DE2-9F33-8E7DE96E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64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BD48665-44CD-4061-82F2-912A6459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0"/>
            <a:ext cx="11834813" cy="800100"/>
          </a:xfrm>
        </p:spPr>
        <p:txBody>
          <a:bodyPr>
            <a:normAutofit/>
          </a:bodyPr>
          <a:lstStyle/>
          <a:p>
            <a:r>
              <a:rPr lang="en-GB" dirty="0"/>
              <a:t>Database System</a:t>
            </a:r>
          </a:p>
        </p:txBody>
      </p:sp>
      <p:grpSp>
        <p:nvGrpSpPr>
          <p:cNvPr id="18" name="Group 17" descr="This is a diagram representing a database system with users, database applications, a DBMS and a database. ">
            <a:extLst>
              <a:ext uri="{FF2B5EF4-FFF2-40B4-BE49-F238E27FC236}">
                <a16:creationId xmlns:a16="http://schemas.microsoft.com/office/drawing/2014/main" id="{CF2CA98B-76B8-4679-9169-A318CC94A915}"/>
              </a:ext>
            </a:extLst>
          </p:cNvPr>
          <p:cNvGrpSpPr/>
          <p:nvPr/>
        </p:nvGrpSpPr>
        <p:grpSpPr>
          <a:xfrm>
            <a:off x="395537" y="908720"/>
            <a:ext cx="11730203" cy="5760639"/>
            <a:chOff x="395537" y="908720"/>
            <a:chExt cx="11730203" cy="5760639"/>
          </a:xfrm>
        </p:grpSpPr>
        <p:pic>
          <p:nvPicPr>
            <p:cNvPr id="6" name="Content Placeholder 4">
              <a:extLst>
                <a:ext uri="{FF2B5EF4-FFF2-40B4-BE49-F238E27FC236}">
                  <a16:creationId xmlns:a16="http://schemas.microsoft.com/office/drawing/2014/main" id="{A5CE7256-0297-415C-8D74-D4647AF62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7" y="908720"/>
              <a:ext cx="8404308" cy="57606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ight Bracket 13">
              <a:extLst>
                <a:ext uri="{FF2B5EF4-FFF2-40B4-BE49-F238E27FC236}">
                  <a16:creationId xmlns:a16="http://schemas.microsoft.com/office/drawing/2014/main" id="{1B1C51D3-F495-4772-AE58-A6D59A870C54}"/>
                </a:ext>
              </a:extLst>
            </p:cNvPr>
            <p:cNvSpPr/>
            <p:nvPr/>
          </p:nvSpPr>
          <p:spPr>
            <a:xfrm>
              <a:off x="8799845" y="3957850"/>
              <a:ext cx="383912" cy="2429301"/>
            </a:xfrm>
            <a:prstGeom prst="rightBracket">
              <a:avLst/>
            </a:prstGeom>
            <a:ln w="50800">
              <a:solidFill>
                <a:srgbClr val="00B2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ight Bracket 14">
              <a:extLst>
                <a:ext uri="{FF2B5EF4-FFF2-40B4-BE49-F238E27FC236}">
                  <a16:creationId xmlns:a16="http://schemas.microsoft.com/office/drawing/2014/main" id="{67008CE9-3A85-41F9-B7CE-0087C97E76A9}"/>
                </a:ext>
              </a:extLst>
            </p:cNvPr>
            <p:cNvSpPr/>
            <p:nvPr/>
          </p:nvSpPr>
          <p:spPr>
            <a:xfrm>
              <a:off x="8799845" y="2835969"/>
              <a:ext cx="383912" cy="953070"/>
            </a:xfrm>
            <a:prstGeom prst="rightBracket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B05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AFBB06-FC0A-42F5-AE11-C30648C11616}"/>
                </a:ext>
              </a:extLst>
            </p:cNvPr>
            <p:cNvSpPr txBox="1"/>
            <p:nvPr/>
          </p:nvSpPr>
          <p:spPr>
            <a:xfrm>
              <a:off x="9382539" y="4572000"/>
              <a:ext cx="25801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rgbClr val="00B2A9"/>
                  </a:solidFill>
                </a:rPr>
                <a:t>5COSC020W</a:t>
              </a:r>
            </a:p>
            <a:p>
              <a:r>
                <a:rPr lang="en-GB" sz="2400" b="1" dirty="0">
                  <a:solidFill>
                    <a:srgbClr val="00B2A9"/>
                  </a:solidFill>
                </a:rPr>
                <a:t>DATABASE </a:t>
              </a:r>
            </a:p>
            <a:p>
              <a:r>
                <a:rPr lang="en-GB" sz="2400" b="1" dirty="0">
                  <a:solidFill>
                    <a:srgbClr val="00B2A9"/>
                  </a:solidFill>
                </a:rPr>
                <a:t>SYSTEMS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8AE953-B7AA-4BD2-8964-467B3F9D80D2}"/>
                </a:ext>
              </a:extLst>
            </p:cNvPr>
            <p:cNvSpPr txBox="1"/>
            <p:nvPr/>
          </p:nvSpPr>
          <p:spPr>
            <a:xfrm>
              <a:off x="9382539" y="2712339"/>
              <a:ext cx="27432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00B050"/>
                  </a:solidFill>
                </a:rPr>
                <a:t>5COSC024W</a:t>
              </a:r>
            </a:p>
            <a:p>
              <a:r>
                <a:rPr lang="en-GB" sz="2400" dirty="0">
                  <a:solidFill>
                    <a:srgbClr val="00B050"/>
                  </a:solidFill>
                </a:rPr>
                <a:t>Server-side</a:t>
              </a:r>
            </a:p>
            <a:p>
              <a:r>
                <a:rPr lang="en-GB" sz="2400" dirty="0">
                  <a:solidFill>
                    <a:srgbClr val="00B050"/>
                  </a:solidFill>
                </a:rPr>
                <a:t>Web Development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70726-96AC-46C6-B588-6607E85F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916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F608-8E59-4AC3-AF31-9BBB8854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Database (DB)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C8A71-4296-46DC-8891-483EAA001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Logically coherent collection of related data with inherent meaning.</a:t>
            </a:r>
          </a:p>
          <a:p>
            <a:endParaRPr lang="en-GB" dirty="0"/>
          </a:p>
          <a:p>
            <a:r>
              <a:rPr lang="en-GB" dirty="0"/>
              <a:t>Designed, built &amp; populated to meet information needs of an organisation and to allow users to operate business transactions.</a:t>
            </a:r>
          </a:p>
          <a:p>
            <a:endParaRPr lang="en-GB" dirty="0"/>
          </a:p>
          <a:p>
            <a:r>
              <a:rPr lang="en-GB" dirty="0"/>
              <a:t>Abstraction of the real world i.e. representation of some aspect of the real world that is able to rapidly reflect changes.</a:t>
            </a:r>
          </a:p>
          <a:p>
            <a:endParaRPr lang="en-GB" dirty="0"/>
          </a:p>
          <a:p>
            <a:r>
              <a:rPr lang="en-GB" dirty="0"/>
              <a:t>Self-describing collection of integrated records: it stores data and metadata i.e. a description of this data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4D471-5434-4C5F-BED8-CF6CFD8B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041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04F7-01CC-41AD-9D4C-D40CA18F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Management System (DBMS)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A00D7-3C81-4EC9-84D6-53810BF54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957943"/>
            <a:ext cx="11835089" cy="5900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Software that allows users to:</a:t>
            </a:r>
          </a:p>
          <a:p>
            <a:pPr lvl="3"/>
            <a:endParaRPr lang="en-GB" dirty="0"/>
          </a:p>
          <a:p>
            <a:r>
              <a:rPr lang="en-GB" b="1" dirty="0"/>
              <a:t>Define a database			</a:t>
            </a:r>
            <a:r>
              <a:rPr lang="en-GB" i="1" dirty="0"/>
              <a:t>Data Definition Language (DDL)</a:t>
            </a:r>
          </a:p>
          <a:p>
            <a:pPr lvl="1"/>
            <a:r>
              <a:rPr lang="en-GB" dirty="0"/>
              <a:t>Specify data types, structures &amp; constraints of the data</a:t>
            </a:r>
          </a:p>
          <a:p>
            <a:pPr lvl="1"/>
            <a:r>
              <a:rPr lang="en-GB" dirty="0"/>
              <a:t>Specify the meta-data: description of the data </a:t>
            </a:r>
          </a:p>
          <a:p>
            <a:pPr lvl="3"/>
            <a:endParaRPr lang="en-GB" dirty="0"/>
          </a:p>
          <a:p>
            <a:r>
              <a:rPr lang="en-GB" b="1" dirty="0"/>
              <a:t>Construct a database</a:t>
            </a:r>
            <a:r>
              <a:rPr lang="en-GB" i="1" dirty="0"/>
              <a:t> 		Data Manipulation Language (DML)</a:t>
            </a:r>
            <a:endParaRPr lang="en-GB" b="1" dirty="0"/>
          </a:p>
          <a:p>
            <a:pPr lvl="1"/>
            <a:r>
              <a:rPr lang="en-GB" dirty="0"/>
              <a:t>Store data in storage medium controlled by DBMS</a:t>
            </a:r>
          </a:p>
          <a:p>
            <a:pPr lvl="3"/>
            <a:endParaRPr lang="en-GB" dirty="0"/>
          </a:p>
          <a:p>
            <a:r>
              <a:rPr lang="en-GB" b="1" dirty="0"/>
              <a:t>Manipulate a database</a:t>
            </a:r>
            <a:r>
              <a:rPr lang="en-GB" i="1" dirty="0"/>
              <a:t> 		Data Manipulation Language (DML)</a:t>
            </a:r>
            <a:endParaRPr lang="en-GB" b="1" dirty="0"/>
          </a:p>
          <a:p>
            <a:pPr lvl="1"/>
            <a:r>
              <a:rPr lang="en-GB" dirty="0"/>
              <a:t>Querying, updating and reporting on the data</a:t>
            </a:r>
          </a:p>
          <a:p>
            <a:pPr lvl="3"/>
            <a:endParaRPr lang="en-GB" dirty="0"/>
          </a:p>
          <a:p>
            <a:r>
              <a:rPr lang="en-GB" b="1" dirty="0"/>
              <a:t>Control access to a database	</a:t>
            </a:r>
            <a:r>
              <a:rPr lang="en-GB" i="1" dirty="0"/>
              <a:t> Data Control Language (DCL)</a:t>
            </a:r>
            <a:endParaRPr lang="en-GB" b="1" dirty="0"/>
          </a:p>
          <a:p>
            <a:pPr lvl="1"/>
            <a:r>
              <a:rPr lang="en-GB" dirty="0"/>
              <a:t>Ensuring security, integrity, concurrency &amp; recovery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D8238-DCBE-440E-951C-61AA9F83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59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517F-DE18-421F-81FB-7BB15ED8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characteristics of the database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6DE56-629F-4847-961F-C9C45ABF6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1045029"/>
            <a:ext cx="11835089" cy="5812971"/>
          </a:xfrm>
        </p:spPr>
        <p:txBody>
          <a:bodyPr>
            <a:normAutofit/>
          </a:bodyPr>
          <a:lstStyle/>
          <a:p>
            <a:r>
              <a:rPr lang="en-GB" dirty="0"/>
              <a:t>Self-Describing Nature of a Database System</a:t>
            </a:r>
          </a:p>
          <a:p>
            <a:pPr lvl="1"/>
            <a:r>
              <a:rPr lang="en-GB" dirty="0"/>
              <a:t>Relational databases: separation of data and meta-data stored in data dictionary.</a:t>
            </a:r>
          </a:p>
          <a:p>
            <a:pPr lvl="1"/>
            <a:r>
              <a:rPr lang="en-GB" dirty="0"/>
              <a:t>NoSQL databases: self-describing data with data items &amp; values in 1 structure.</a:t>
            </a:r>
          </a:p>
          <a:p>
            <a:pPr lvl="1"/>
            <a:endParaRPr lang="en-GB" dirty="0"/>
          </a:p>
          <a:p>
            <a:r>
              <a:rPr lang="en-GB" dirty="0"/>
              <a:t>Program Data Independence &amp; Program Operation Independence</a:t>
            </a:r>
          </a:p>
          <a:p>
            <a:pPr lvl="1"/>
            <a:r>
              <a:rPr lang="en-GB" dirty="0"/>
              <a:t>Relational databases: separation of structure of data and application program.</a:t>
            </a:r>
          </a:p>
          <a:p>
            <a:pPr lvl="1"/>
            <a:r>
              <a:rPr lang="en-GB" dirty="0"/>
              <a:t>O.O. and object-relational databases: separation of implementation of an operation (method) from interface (includes operation names &amp; parameters).</a:t>
            </a:r>
          </a:p>
          <a:p>
            <a:pPr lvl="1"/>
            <a:endParaRPr lang="en-GB" dirty="0"/>
          </a:p>
          <a:p>
            <a:r>
              <a:rPr lang="en-GB" dirty="0"/>
              <a:t>Data Model enables Data Abstraction</a:t>
            </a:r>
          </a:p>
          <a:p>
            <a:pPr lvl="1"/>
            <a:r>
              <a:rPr lang="en-GB" dirty="0"/>
              <a:t>Conceptual representation of data to describe structure of the database.</a:t>
            </a:r>
          </a:p>
          <a:p>
            <a:pPr lvl="1"/>
            <a:r>
              <a:rPr lang="en-GB" dirty="0"/>
              <a:t>It hides details of data storage and of implementation of operations from users.</a:t>
            </a:r>
          </a:p>
          <a:p>
            <a:pPr lvl="1"/>
            <a:r>
              <a:rPr lang="en-GB" dirty="0"/>
              <a:t>Collection of concepts such as entities (or objects), their properties (attributes) and relationships to capture the data architecture.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F2F16-F36F-45E4-B475-E2C2A599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68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0C55-E646-48DE-A1B7-A5147EB3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Categories of 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0D1F-A925-4EA2-B562-7E743B74B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04" y="972457"/>
            <a:ext cx="12171869" cy="5892800"/>
          </a:xfrm>
        </p:spPr>
        <p:txBody>
          <a:bodyPr>
            <a:normAutofit/>
          </a:bodyPr>
          <a:lstStyle/>
          <a:p>
            <a:r>
              <a:rPr lang="en-GB" b="1" dirty="0"/>
              <a:t>Conceptual Data Models</a:t>
            </a:r>
            <a:endParaRPr lang="en-GB" dirty="0"/>
          </a:p>
          <a:p>
            <a:pPr lvl="1"/>
            <a:r>
              <a:rPr lang="en-GB" dirty="0"/>
              <a:t>Concepts close to how users perceive data, independent from IT considerations.</a:t>
            </a:r>
          </a:p>
          <a:p>
            <a:pPr lvl="1"/>
            <a:r>
              <a:rPr lang="en-GB" dirty="0"/>
              <a:t>e.g. entities, attributes and relationships.</a:t>
            </a:r>
          </a:p>
          <a:p>
            <a:pPr lvl="3"/>
            <a:endParaRPr lang="en-GB" sz="1200" dirty="0"/>
          </a:p>
          <a:p>
            <a:r>
              <a:rPr lang="en-GB" b="1" dirty="0"/>
              <a:t>Representational Data Models</a:t>
            </a:r>
            <a:endParaRPr lang="en-GB" dirty="0"/>
          </a:p>
          <a:p>
            <a:pPr lvl="1"/>
            <a:r>
              <a:rPr lang="en-GB" dirty="0"/>
              <a:t>Concepts understood by users but not too far from how data organised in computer.</a:t>
            </a:r>
          </a:p>
          <a:p>
            <a:pPr lvl="1"/>
            <a:r>
              <a:rPr lang="en-GB" dirty="0"/>
              <a:t>e.g. tables, columns, primary and foreign keys.</a:t>
            </a:r>
          </a:p>
          <a:p>
            <a:pPr lvl="3"/>
            <a:endParaRPr lang="en-GB" sz="1200" dirty="0"/>
          </a:p>
          <a:p>
            <a:r>
              <a:rPr lang="en-GB" b="1" dirty="0"/>
              <a:t>Physical Data Models</a:t>
            </a:r>
            <a:r>
              <a:rPr lang="en-GB" b="1" dirty="0">
                <a:latin typeface="Arial" charset="0"/>
                <a:cs typeface="Arial" charset="0"/>
                <a:sym typeface="Wingdings" panose="05000000000000000000" pitchFamily="2" charset="2"/>
              </a:rPr>
              <a:t> 						</a:t>
            </a:r>
            <a:r>
              <a:rPr lang="en-GB" sz="1800" dirty="0">
                <a:latin typeface="Arial" charset="0"/>
                <a:cs typeface="Arial" charset="0"/>
                <a:sym typeface="Wingdings" panose="05000000000000000000" pitchFamily="2" charset="2"/>
              </a:rPr>
              <a:t>(not covered in this module)</a:t>
            </a:r>
            <a:endParaRPr lang="en-GB" dirty="0"/>
          </a:p>
          <a:p>
            <a:pPr lvl="1"/>
            <a:r>
              <a:rPr lang="en-GB" dirty="0"/>
              <a:t>Concepts that describe how data is organised in computer storage.</a:t>
            </a:r>
          </a:p>
          <a:p>
            <a:pPr lvl="1"/>
            <a:r>
              <a:rPr lang="en-GB" dirty="0"/>
              <a:t>e.g. record formats, record ordering and access paths.</a:t>
            </a:r>
          </a:p>
          <a:p>
            <a:pPr lvl="3"/>
            <a:endParaRPr lang="en-GB" sz="1200" dirty="0"/>
          </a:p>
          <a:p>
            <a:r>
              <a:rPr lang="en-GB" b="1" dirty="0"/>
              <a:t>Self-describing Data Models</a:t>
            </a:r>
            <a:endParaRPr lang="en-GB" dirty="0"/>
          </a:p>
          <a:p>
            <a:pPr lvl="1"/>
            <a:r>
              <a:rPr lang="en-GB" dirty="0"/>
              <a:t>Combine description of data and data values in one structure.</a:t>
            </a:r>
          </a:p>
          <a:p>
            <a:pPr lvl="1"/>
            <a:r>
              <a:rPr lang="en-GB" dirty="0"/>
              <a:t>e.g. XML, NoSQL databases.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5228E-B967-4372-BF8B-CE803CC5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812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4892-152D-4843-B388-4887E8A1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Classifying DBMSs based on 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1D981-33AE-47E2-BF47-A61A86CD8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986971"/>
            <a:ext cx="11954155" cy="5871029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GB" b="1" dirty="0"/>
              <a:t>Relational Model or SQL Model</a:t>
            </a:r>
            <a:r>
              <a:rPr lang="en-GB" b="1" dirty="0">
                <a:solidFill>
                  <a:srgbClr val="00B050"/>
                </a:solidFill>
              </a:rPr>
              <a:t> 			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(covered in lectures 01-07)</a:t>
            </a:r>
            <a:endParaRPr lang="en-GB" b="1" dirty="0">
              <a:solidFill>
                <a:srgbClr val="00B050"/>
              </a:solidFill>
            </a:endParaRPr>
          </a:p>
          <a:p>
            <a:pPr lvl="1"/>
            <a:r>
              <a:rPr lang="en-GB" dirty="0"/>
              <a:t>Structured Data as collection of tables with fields, records, PKs and FKs. </a:t>
            </a:r>
          </a:p>
          <a:p>
            <a:pPr lvl="1"/>
            <a:r>
              <a:rPr lang="en-GB" dirty="0"/>
              <a:t>Uses high level Structured Query Language (SQL) for CRUD operations.</a:t>
            </a:r>
          </a:p>
          <a:p>
            <a:pPr lvl="3"/>
            <a:endParaRPr lang="en-GB" sz="1200" dirty="0"/>
          </a:p>
          <a:p>
            <a:r>
              <a:rPr lang="en-GB" b="1" dirty="0"/>
              <a:t>XML Model 							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(covered in lectures 08-10)</a:t>
            </a:r>
            <a:endParaRPr lang="en-GB" b="1" dirty="0"/>
          </a:p>
          <a:p>
            <a:pPr lvl="1"/>
            <a:r>
              <a:rPr lang="en-GB" dirty="0"/>
              <a:t>Semi-structured data as elements that can be nested to create tree structures.</a:t>
            </a:r>
          </a:p>
          <a:p>
            <a:pPr lvl="1"/>
            <a:r>
              <a:rPr lang="en-GB" dirty="0"/>
              <a:t>Standard for structuring and exchanging data over the Web.</a:t>
            </a:r>
          </a:p>
          <a:p>
            <a:pPr lvl="3"/>
            <a:endParaRPr lang="en-GB" sz="12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GB" b="1" dirty="0"/>
              <a:t>NoSQL Model							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(covered in lectures 11)</a:t>
            </a:r>
            <a:endParaRPr lang="en-GB" b="1" dirty="0"/>
          </a:p>
          <a:p>
            <a:pPr lvl="1"/>
            <a:r>
              <a:rPr lang="en-GB" dirty="0"/>
              <a:t>Key-value data model: each data value associated to unique key for fast retrieval.</a:t>
            </a:r>
          </a:p>
          <a:p>
            <a:pPr lvl="1"/>
            <a:r>
              <a:rPr lang="en-GB" dirty="0"/>
              <a:t>Graph data model: data represented as graphs i.e. labelled nodes and edges.</a:t>
            </a:r>
          </a:p>
          <a:p>
            <a:pPr lvl="1"/>
            <a:r>
              <a:rPr lang="en-GB" dirty="0"/>
              <a:t>Document data model: data as collection of documents in JSON or XML.</a:t>
            </a:r>
          </a:p>
          <a:p>
            <a:pPr lvl="3"/>
            <a:endParaRPr lang="en-GB" sz="1200" dirty="0"/>
          </a:p>
          <a:p>
            <a:r>
              <a:rPr lang="en-GB" b="1" dirty="0"/>
              <a:t>Object Model 							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(not covered in this module)</a:t>
            </a:r>
            <a:endParaRPr lang="en-GB" dirty="0"/>
          </a:p>
          <a:p>
            <a:pPr lvl="1"/>
            <a:r>
              <a:rPr lang="en-GB" dirty="0"/>
              <a:t>Data as collection of objects (in classes) with properties &amp; operations.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2754B-D129-44EE-A04F-981E785C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12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1_5COSC020W_LECT_TEMPLATE" id="{F71C250F-6254-464A-833A-F0B5257B4D92}" vid="{9ECB937A-785A-4ED3-8EA4-7C71BFBAC9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21_5COSC020W_LECT_TEMPLATE</Template>
  <TotalTime>1072</TotalTime>
  <Words>2328</Words>
  <Application>Microsoft Office PowerPoint</Application>
  <PresentationFormat>Widescreen</PresentationFormat>
  <Paragraphs>365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Courier New</vt:lpstr>
      <vt:lpstr>Wingdings</vt:lpstr>
      <vt:lpstr>Office Theme</vt:lpstr>
      <vt:lpstr>5COSC020W DATABASE SYSTEMS – LECTURE 01</vt:lpstr>
      <vt:lpstr>Lecture 01 – Outline </vt:lpstr>
      <vt:lpstr>Database Systems </vt:lpstr>
      <vt:lpstr>Database System</vt:lpstr>
      <vt:lpstr>Database (DB) </vt:lpstr>
      <vt:lpstr>Database Management System (DBMS)</vt:lpstr>
      <vt:lpstr>Main characteristics of the database approach</vt:lpstr>
      <vt:lpstr>Categories of Data Models</vt:lpstr>
      <vt:lpstr>Classifying DBMSs based on Data Models</vt:lpstr>
      <vt:lpstr>Database Design: producing a Data Model</vt:lpstr>
      <vt:lpstr>Phases and outputs of Database Design</vt:lpstr>
      <vt:lpstr>Design for Relational Databases: E.R. Modelling</vt:lpstr>
      <vt:lpstr>Step-by-step approach to Conceptual Design</vt:lpstr>
      <vt:lpstr>Entities </vt:lpstr>
      <vt:lpstr>Relationships</vt:lpstr>
      <vt:lpstr>Multiplicities</vt:lpstr>
      <vt:lpstr>Example of multiplicities (1)</vt:lpstr>
      <vt:lpstr>Example of multiplicities (2)</vt:lpstr>
      <vt:lpstr>Example of multiplicities (3)</vt:lpstr>
      <vt:lpstr>Example of multiplicities (4)</vt:lpstr>
      <vt:lpstr>Example of multiplicities (5)</vt:lpstr>
      <vt:lpstr>Example of multiplicities (6)</vt:lpstr>
      <vt:lpstr>Attributes</vt:lpstr>
      <vt:lpstr>More types of attributes</vt:lpstr>
      <vt:lpstr>Conceptual Keys</vt:lpstr>
      <vt:lpstr>Visual Recap</vt:lpstr>
      <vt:lpstr>Attributes on relationships</vt:lpstr>
      <vt:lpstr>DREAMHOME Conceptual ERD (Staff View with PKs)</vt:lpstr>
      <vt:lpstr>DreamHome Conceptual ERD (Branch View with PKs)</vt:lpstr>
      <vt:lpstr>References and Essential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Francois Roubert</dc:creator>
  <cp:lastModifiedBy>Rusira 20231180</cp:lastModifiedBy>
  <cp:revision>67</cp:revision>
  <dcterms:created xsi:type="dcterms:W3CDTF">2021-07-28T19:02:41Z</dcterms:created>
  <dcterms:modified xsi:type="dcterms:W3CDTF">2024-10-03T05:48:28Z</dcterms:modified>
</cp:coreProperties>
</file>