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F00"/>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F60E4AB-B639-45E0-8855-0A1E66869C29}" type="datetimeFigureOut">
              <a:rPr lang="en-US" smtClean="0"/>
              <a:t>5/19/2021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83082F9-CAA7-4E71-AE49-4F71D3C5F5B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756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0E4AB-B639-45E0-8855-0A1E66869C29}"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1062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0E4AB-B639-45E0-8855-0A1E66869C29}"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142467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0E4AB-B639-45E0-8855-0A1E66869C29}"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366360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60E4AB-B639-45E0-8855-0A1E66869C29}"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082F9-CAA7-4E71-AE49-4F71D3C5F5B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6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0E4AB-B639-45E0-8855-0A1E66869C29}"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189491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60E4AB-B639-45E0-8855-0A1E66869C29}"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391923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60E4AB-B639-45E0-8855-0A1E66869C29}"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55811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0E4AB-B639-45E0-8855-0A1E66869C29}"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32798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0E4AB-B639-45E0-8855-0A1E66869C29}"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5718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0E4AB-B639-45E0-8855-0A1E66869C29}"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082F9-CAA7-4E71-AE49-4F71D3C5F5B0}" type="slidenum">
              <a:rPr lang="en-US" smtClean="0"/>
              <a:t>‹#›</a:t>
            </a:fld>
            <a:endParaRPr lang="en-US"/>
          </a:p>
        </p:txBody>
      </p:sp>
    </p:spTree>
    <p:extLst>
      <p:ext uri="{BB962C8B-B14F-4D97-AF65-F5344CB8AC3E}">
        <p14:creationId xmlns:p14="http://schemas.microsoft.com/office/powerpoint/2010/main" val="212513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F60E4AB-B639-45E0-8855-0A1E66869C29}" type="datetimeFigureOut">
              <a:rPr lang="en-US" smtClean="0"/>
              <a:t>5/19/2021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83082F9-CAA7-4E71-AE49-4F71D3C5F5B0}" type="slidenum">
              <a:rPr lang="en-US" smtClean="0"/>
              <a:t>‹#›</a:t>
            </a:fld>
            <a:endParaRPr lang="en-US"/>
          </a:p>
        </p:txBody>
      </p:sp>
    </p:spTree>
    <p:extLst>
      <p:ext uri="{BB962C8B-B14F-4D97-AF65-F5344CB8AC3E}">
        <p14:creationId xmlns:p14="http://schemas.microsoft.com/office/powerpoint/2010/main" val="3979323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598" t="14407" r="31682" b="24301"/>
          <a:stretch/>
        </p:blipFill>
        <p:spPr>
          <a:xfrm>
            <a:off x="8822380" y="360933"/>
            <a:ext cx="2279184" cy="224893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796" t="36944" r="9880" b="37769"/>
          <a:stretch/>
        </p:blipFill>
        <p:spPr>
          <a:xfrm>
            <a:off x="803189" y="852616"/>
            <a:ext cx="6437870" cy="126556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9624" t="28175" r="27709" b="23325"/>
          <a:stretch/>
        </p:blipFill>
        <p:spPr>
          <a:xfrm>
            <a:off x="8498932" y="3165230"/>
            <a:ext cx="2926080" cy="218049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0547" t="33807" r="11504" b="35529"/>
          <a:stretch/>
        </p:blipFill>
        <p:spPr>
          <a:xfrm>
            <a:off x="803189" y="3727938"/>
            <a:ext cx="5345723" cy="1378634"/>
          </a:xfrm>
          <a:prstGeom prst="rect">
            <a:avLst/>
          </a:prstGeom>
        </p:spPr>
      </p:pic>
      <p:sp>
        <p:nvSpPr>
          <p:cNvPr id="14" name="TextBox 13"/>
          <p:cNvSpPr txBox="1"/>
          <p:nvPr/>
        </p:nvSpPr>
        <p:spPr>
          <a:xfrm>
            <a:off x="1153360" y="6017761"/>
            <a:ext cx="5430129"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Submitted  by: </a:t>
            </a:r>
          </a:p>
          <a:p>
            <a:r>
              <a:rPr lang="en-US" b="1" dirty="0" smtClean="0">
                <a:effectLst>
                  <a:outerShdw blurRad="38100" dist="38100" dir="2700000" algn="tl">
                    <a:srgbClr val="000000">
                      <a:alpha val="43137"/>
                    </a:srgbClr>
                  </a:outerShdw>
                </a:effectLst>
              </a:rPr>
              <a:t>FA20-BSE-094 (M. RUSLAN BABAR)</a:t>
            </a:r>
            <a:endParaRPr lang="en-US" b="1" dirty="0">
              <a:effectLst>
                <a:outerShdw blurRad="38100" dist="38100" dir="2700000" algn="tl">
                  <a:srgbClr val="000000">
                    <a:alpha val="43137"/>
                  </a:srgbClr>
                </a:outerShdw>
              </a:effectLst>
            </a:endParaRPr>
          </a:p>
        </p:txBody>
      </p:sp>
      <p:sp>
        <p:nvSpPr>
          <p:cNvPr id="7" name="Rectangle 6"/>
          <p:cNvSpPr/>
          <p:nvPr/>
        </p:nvSpPr>
        <p:spPr>
          <a:xfrm>
            <a:off x="0" y="0"/>
            <a:ext cx="444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53361" y="5648429"/>
            <a:ext cx="608769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Report Writing Assignment 4 – </a:t>
            </a:r>
            <a:r>
              <a:rPr lang="en-US" sz="1400" b="1" dirty="0" smtClean="0">
                <a:solidFill>
                  <a:srgbClr val="CC3F00"/>
                </a:solidFill>
                <a:effectLst>
                  <a:outerShdw blurRad="38100" dist="38100" dir="2700000" algn="tl">
                    <a:srgbClr val="000000">
                      <a:alpha val="43137"/>
                    </a:srgbClr>
                  </a:outerShdw>
                </a:effectLst>
              </a:rPr>
              <a:t>IMPACT of COVID-19</a:t>
            </a:r>
            <a:endParaRPr lang="en-US" b="1" dirty="0">
              <a:solidFill>
                <a:srgbClr val="CC3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241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377 -0.39422 L 4.16667E-7 1.48148E-6 " pathEditMode="relative" rAng="0" ptsTypes="AA">
                                      <p:cBhvr>
                                        <p:cTn id="6" dur="2500" fill="hold"/>
                                        <p:tgtEl>
                                          <p:spTgt spid="4"/>
                                        </p:tgtEl>
                                        <p:attrNameLst>
                                          <p:attrName>ppt_x</p:attrName>
                                          <p:attrName>ppt_y</p:attrName>
                                        </p:attrNameLst>
                                      </p:cBhvr>
                                      <p:rCtr x="-117" y="19815"/>
                                    </p:animMotion>
                                  </p:childTnLst>
                                </p:cTn>
                              </p:par>
                              <p:par>
                                <p:cTn id="7" presetID="42" presetClass="path" presetSubtype="0" accel="50000" decel="50000" fill="hold" nodeType="withEffect">
                                  <p:stCondLst>
                                    <p:cond delay="0"/>
                                  </p:stCondLst>
                                  <p:childTnLst>
                                    <p:animMotion origin="layout" path="M -0.63399 0.00393 L 2.29167E-6 1.48148E-6 " pathEditMode="relative" rAng="0" ptsTypes="AA">
                                      <p:cBhvr>
                                        <p:cTn id="8" dur="2500" fill="hold"/>
                                        <p:tgtEl>
                                          <p:spTgt spid="5"/>
                                        </p:tgtEl>
                                        <p:attrNameLst>
                                          <p:attrName>ppt_x</p:attrName>
                                          <p:attrName>ppt_y</p:attrName>
                                        </p:attrNameLst>
                                      </p:cBhvr>
                                      <p:rCtr x="31693" y="-208"/>
                                    </p:animMotion>
                                  </p:childTnLst>
                                </p:cTn>
                              </p:par>
                              <p:par>
                                <p:cTn id="9" presetID="42" presetClass="path" presetSubtype="0" accel="50000" decel="50000" fill="hold" nodeType="withEffect">
                                  <p:stCondLst>
                                    <p:cond delay="0"/>
                                  </p:stCondLst>
                                  <p:childTnLst>
                                    <p:animMotion origin="layout" path="M 0.00221 0.56736 L 0.00117 0.01644 " pathEditMode="relative" rAng="0" ptsTypes="AA">
                                      <p:cBhvr>
                                        <p:cTn id="10" dur="2000" fill="hold"/>
                                        <p:tgtEl>
                                          <p:spTgt spid="6"/>
                                        </p:tgtEl>
                                        <p:attrNameLst>
                                          <p:attrName>ppt_x</p:attrName>
                                          <p:attrName>ppt_y</p:attrName>
                                        </p:attrNameLst>
                                      </p:cBhvr>
                                      <p:rCtr x="-52" y="-27546"/>
                                    </p:animMotion>
                                  </p:childTnLst>
                                </p:cTn>
                              </p:par>
                              <p:par>
                                <p:cTn id="11" presetID="42" presetClass="path" presetSubtype="0" accel="50000" decel="50000" fill="hold" nodeType="withEffect">
                                  <p:stCondLst>
                                    <p:cond delay="0"/>
                                  </p:stCondLst>
                                  <p:childTnLst>
                                    <p:animMotion origin="layout" path="M -0.5931 -0.03079 L 3.95833E-6 -1.48148E-6 " pathEditMode="relative" rAng="0" ptsTypes="AA">
                                      <p:cBhvr>
                                        <p:cTn id="12" dur="2500" fill="hold"/>
                                        <p:tgtEl>
                                          <p:spTgt spid="8"/>
                                        </p:tgtEl>
                                        <p:attrNameLst>
                                          <p:attrName>ppt_x</p:attrName>
                                          <p:attrName>ppt_y</p:attrName>
                                        </p:attrNameLst>
                                      </p:cBhvr>
                                      <p:rCtr x="29661"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85" y="481914"/>
            <a:ext cx="9692640" cy="579214"/>
          </a:xfrm>
        </p:spPr>
        <p:txBody>
          <a:bodyPr>
            <a:normAutofit fontScale="90000"/>
          </a:bodyPr>
          <a:lstStyle/>
          <a:p>
            <a:pPr>
              <a:lnSpc>
                <a:spcPct val="100000"/>
              </a:lnSpc>
            </a:pPr>
            <a:r>
              <a:rPr lang="en-GB" sz="3200" dirty="0" smtClean="0">
                <a:solidFill>
                  <a:srgbClr val="FF0000"/>
                </a:solidFill>
              </a:rPr>
              <a:t/>
            </a:r>
            <a:br>
              <a:rPr lang="en-GB" sz="3200" dirty="0" smtClean="0">
                <a:solidFill>
                  <a:srgbClr val="FF0000"/>
                </a:solidFill>
              </a:rPr>
            </a:br>
            <a:r>
              <a:rPr lang="en-GB" sz="3200" b="1" dirty="0" smtClean="0">
                <a:solidFill>
                  <a:srgbClr val="FF0000"/>
                </a:solidFill>
                <a:effectLst>
                  <a:outerShdw blurRad="38100" dist="38100" dir="2700000" algn="tl">
                    <a:srgbClr val="000000">
                      <a:alpha val="43137"/>
                    </a:srgbClr>
                  </a:outerShdw>
                </a:effectLst>
              </a:rPr>
              <a:t>Impacts of COVID-19</a:t>
            </a:r>
            <a:r>
              <a:rPr lang="en-GB" sz="3200" dirty="0" smtClean="0">
                <a:solidFill>
                  <a:srgbClr val="FF0000"/>
                </a:solidFill>
              </a:rPr>
              <a:t/>
            </a:r>
            <a:br>
              <a:rPr lang="en-GB" sz="3200" dirty="0" smtClean="0">
                <a:solidFill>
                  <a:srgbClr val="FF0000"/>
                </a:solidFill>
              </a:rPr>
            </a:br>
            <a:r>
              <a:rPr lang="en-GB" sz="2200" b="1" dirty="0" smtClean="0">
                <a:solidFill>
                  <a:schemeClr val="bg2">
                    <a:lumMod val="10000"/>
                  </a:schemeClr>
                </a:solidFill>
                <a:effectLst>
                  <a:outerShdw blurRad="38100" dist="38100" dir="2700000" algn="tl">
                    <a:srgbClr val="000000">
                      <a:alpha val="43137"/>
                    </a:srgbClr>
                  </a:outerShdw>
                </a:effectLst>
              </a:rPr>
              <a:t>~</a:t>
            </a:r>
            <a:r>
              <a:rPr lang="en-GB" sz="2200" dirty="0" smtClean="0">
                <a:solidFill>
                  <a:schemeClr val="bg2">
                    <a:lumMod val="10000"/>
                  </a:schemeClr>
                </a:solidFill>
                <a:effectLst>
                  <a:outerShdw blurRad="38100" dist="38100" dir="2700000" algn="tl">
                    <a:srgbClr val="000000">
                      <a:alpha val="43137"/>
                    </a:srgbClr>
                  </a:outerShdw>
                </a:effectLst>
              </a:rPr>
              <a:t>Personal Experience:</a:t>
            </a:r>
            <a:endParaRPr lang="en-US" sz="3200" dirty="0">
              <a:solidFill>
                <a:schemeClr val="bg2">
                  <a:lumMod val="1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7537" y="1581664"/>
            <a:ext cx="9507287" cy="4720282"/>
          </a:xfrm>
        </p:spPr>
        <p:txBody>
          <a:bodyPr>
            <a:normAutofit lnSpcReduction="10000"/>
          </a:bodyPr>
          <a:lstStyle/>
          <a:p>
            <a:r>
              <a:rPr lang="en-US" dirty="0"/>
              <a:t>This pandemic has </a:t>
            </a:r>
            <a:r>
              <a:rPr lang="en-US" dirty="0" smtClean="0"/>
              <a:t>brought </a:t>
            </a:r>
            <a:r>
              <a:rPr lang="en-US" dirty="0"/>
              <a:t>a cyclonic </a:t>
            </a:r>
            <a:r>
              <a:rPr lang="en-US" dirty="0" smtClean="0"/>
              <a:t>revolution in my </a:t>
            </a:r>
            <a:r>
              <a:rPr lang="en-US" dirty="0"/>
              <a:t>life. I was an antisocial individual however since I don't have anything genuine to do I have become very social. </a:t>
            </a:r>
            <a:endParaRPr lang="en-US" dirty="0" smtClean="0"/>
          </a:p>
          <a:p>
            <a:r>
              <a:rPr lang="en-US" dirty="0" smtClean="0"/>
              <a:t>Staying </a:t>
            </a:r>
            <a:r>
              <a:rPr lang="en-US" dirty="0"/>
              <a:t>at home constantly and watching news about the Coronavirus cases all day, every day I'm having mental pressure now. </a:t>
            </a:r>
            <a:endParaRPr lang="en-US" dirty="0" smtClean="0"/>
          </a:p>
          <a:p>
            <a:r>
              <a:rPr lang="en-US" dirty="0" smtClean="0"/>
              <a:t>Online </a:t>
            </a:r>
            <a:r>
              <a:rPr lang="en-US" dirty="0"/>
              <a:t>schooling has presented to me another debacle that my screen time has expanded </a:t>
            </a:r>
            <a:r>
              <a:rPr lang="en-US" dirty="0" smtClean="0"/>
              <a:t>a-lot </a:t>
            </a:r>
            <a:r>
              <a:rPr lang="en-US" dirty="0"/>
              <a:t>which has caused me uneasiness. </a:t>
            </a:r>
            <a:endParaRPr lang="en-US" dirty="0" smtClean="0"/>
          </a:p>
          <a:p>
            <a:r>
              <a:rPr lang="en-US" dirty="0" smtClean="0"/>
              <a:t>Presumably </a:t>
            </a:r>
            <a:r>
              <a:rPr lang="en-US" dirty="0"/>
              <a:t>being at home keeps us just as others safe however watching the unfortunate scenes at exact moment news channel is causing a circumstance of frenzy. </a:t>
            </a:r>
            <a:r>
              <a:rPr lang="en-US" dirty="0" smtClean="0"/>
              <a:t>I </a:t>
            </a:r>
            <a:r>
              <a:rPr lang="en-US" dirty="0"/>
              <a:t>for one experience confronted </a:t>
            </a:r>
            <a:r>
              <a:rPr lang="en-US" dirty="0" smtClean="0"/>
              <a:t>a-lot </a:t>
            </a:r>
            <a:r>
              <a:rPr lang="en-US" dirty="0"/>
              <a:t>of difficulties during this pandemic</a:t>
            </a:r>
            <a:r>
              <a:rPr lang="en-US" dirty="0" smtClean="0"/>
              <a:t>.</a:t>
            </a:r>
          </a:p>
          <a:p>
            <a:r>
              <a:rPr lang="en-US" dirty="0"/>
              <a:t>Bounded in a similar climate and having no proactive tasks perilously affect my health.</a:t>
            </a:r>
          </a:p>
          <a:p>
            <a:r>
              <a:rPr lang="en-US" dirty="0"/>
              <a:t>Online Education now is making me feel exhausted. I sometimes feel headache but since there is no alternative of it so I have to endure it.</a:t>
            </a:r>
          </a:p>
          <a:p>
            <a:endParaRPr lang="en-US" dirty="0"/>
          </a:p>
          <a:p>
            <a:endParaRPr lang="en-US" dirty="0"/>
          </a:p>
        </p:txBody>
      </p:sp>
      <p:cxnSp>
        <p:nvCxnSpPr>
          <p:cNvPr id="5" name="Straight Connector 4"/>
          <p:cNvCxnSpPr/>
          <p:nvPr/>
        </p:nvCxnSpPr>
        <p:spPr>
          <a:xfrm>
            <a:off x="766119" y="1122913"/>
            <a:ext cx="201415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6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up)">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245" y="222422"/>
            <a:ext cx="10168128" cy="6264875"/>
          </a:xfrm>
        </p:spPr>
        <p:txBody>
          <a:bodyPr>
            <a:normAutofit/>
          </a:bodyPr>
          <a:lstStyle/>
          <a:p>
            <a:r>
              <a:rPr lang="en-US" sz="2000" dirty="0" smtClean="0"/>
              <a:t>Students can </a:t>
            </a:r>
            <a:r>
              <a:rPr lang="en-US" sz="2000" dirty="0"/>
              <a:t>utilize their quality time in </a:t>
            </a:r>
            <a:r>
              <a:rPr lang="en-US" sz="2000" dirty="0" smtClean="0"/>
              <a:t>different </a:t>
            </a:r>
            <a:r>
              <a:rPr lang="en-US" sz="2000" dirty="0"/>
              <a:t>exercises in which they are interested</a:t>
            </a:r>
            <a:r>
              <a:rPr lang="en-US" sz="2000" dirty="0" smtClean="0"/>
              <a:t>.</a:t>
            </a:r>
          </a:p>
          <a:p>
            <a:r>
              <a:rPr lang="en-US" sz="2000" dirty="0"/>
              <a:t>Since Everybody is doing </a:t>
            </a:r>
            <a:r>
              <a:rPr lang="en-US" sz="2000" b="1" dirty="0"/>
              <a:t>remote</a:t>
            </a:r>
            <a:r>
              <a:rPr lang="en-US" sz="2000" dirty="0"/>
              <a:t> </a:t>
            </a:r>
            <a:r>
              <a:rPr lang="en-US" sz="2000" b="1" dirty="0"/>
              <a:t>working</a:t>
            </a:r>
            <a:r>
              <a:rPr lang="en-US" sz="2000" dirty="0"/>
              <a:t>. There is no compelling reason to get out of the house and meet with family members you can pick the telephone and call them and talk with fabricates all the more family relations</a:t>
            </a:r>
            <a:r>
              <a:rPr lang="en-US" sz="2000" dirty="0" smtClean="0"/>
              <a:t>.</a:t>
            </a:r>
          </a:p>
          <a:p>
            <a:r>
              <a:rPr lang="en-GB" sz="2000" dirty="0" smtClean="0"/>
              <a:t>During normal days, the time being utilized in transportation, sports and college time (10 hours) are now being confined and this span can be used in some creative activities.</a:t>
            </a:r>
          </a:p>
          <a:p>
            <a:r>
              <a:rPr lang="en-US" sz="2000" dirty="0"/>
              <a:t>There are critical inconveniences in light of the fact that there is a tremendous misfortune in jobs, lives, and the economy of the Country</a:t>
            </a:r>
            <a:r>
              <a:rPr lang="en-US" sz="2000" dirty="0" smtClean="0"/>
              <a:t>.</a:t>
            </a:r>
            <a:endParaRPr lang="en-GB" sz="2000" dirty="0"/>
          </a:p>
          <a:p>
            <a:r>
              <a:rPr lang="en-GB" sz="2000" dirty="0" smtClean="0"/>
              <a:t>Being so profound of sports, its hard to imagine a life without football ground.</a:t>
            </a:r>
            <a:r>
              <a:rPr lang="en-US" sz="2000" dirty="0"/>
              <a:t> </a:t>
            </a:r>
            <a:r>
              <a:rPr lang="en-US" sz="2000" dirty="0" smtClean="0"/>
              <a:t>I am confined to my home, and the only choice I am left with is </a:t>
            </a:r>
            <a:r>
              <a:rPr lang="en-US" sz="2000" b="1" dirty="0" smtClean="0"/>
              <a:t>E-Sport</a:t>
            </a:r>
            <a:r>
              <a:rPr lang="en-US" sz="2000" dirty="0" smtClean="0"/>
              <a:t>, which can never takes the place of physical games</a:t>
            </a:r>
            <a:endParaRPr lang="en-GB" sz="2000" dirty="0" smtClean="0"/>
          </a:p>
        </p:txBody>
      </p:sp>
    </p:spTree>
    <p:extLst>
      <p:ext uri="{BB962C8B-B14F-4D97-AF65-F5344CB8AC3E}">
        <p14:creationId xmlns:p14="http://schemas.microsoft.com/office/powerpoint/2010/main" val="332542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424" y="457200"/>
            <a:ext cx="8771814" cy="4609070"/>
          </a:xfrm>
        </p:spPr>
        <p:txBody>
          <a:bodyPr>
            <a:normAutofit/>
          </a:bodyPr>
          <a:lstStyle/>
          <a:p>
            <a:pPr marL="0" indent="0" algn="ctr">
              <a:buNone/>
            </a:pPr>
            <a:r>
              <a:rPr lang="en-GB" sz="2000" b="1" dirty="0" smtClean="0"/>
              <a:t>BUILDING A HOPE TOGETHER</a:t>
            </a:r>
          </a:p>
          <a:p>
            <a:pPr marL="0" indent="0">
              <a:buNone/>
            </a:pPr>
            <a:endParaRPr lang="en-GB" sz="2400" b="1" dirty="0" smtClean="0">
              <a:solidFill>
                <a:srgbClr val="C00000"/>
              </a:solidFill>
              <a:effectLst>
                <a:outerShdw blurRad="38100" dist="38100" dir="2700000" algn="tl">
                  <a:srgbClr val="000000">
                    <a:alpha val="43137"/>
                  </a:srgbClr>
                </a:outerShdw>
              </a:effectLst>
            </a:endParaRPr>
          </a:p>
          <a:p>
            <a:pPr marL="0" indent="0">
              <a:buNone/>
            </a:pPr>
            <a:endParaRPr lang="en-GB" sz="2400" b="1" dirty="0" smtClean="0">
              <a:solidFill>
                <a:srgbClr val="C00000"/>
              </a:solidFill>
              <a:effectLst>
                <a:outerShdw blurRad="38100" dist="38100" dir="2700000" algn="tl">
                  <a:srgbClr val="000000">
                    <a:alpha val="43137"/>
                  </a:srgbClr>
                </a:outerShdw>
              </a:effectLst>
            </a:endParaRPr>
          </a:p>
          <a:p>
            <a:pPr marL="0" indent="0">
              <a:buNone/>
            </a:pPr>
            <a:r>
              <a:rPr lang="en-GB" sz="2400" b="1" dirty="0" smtClean="0">
                <a:solidFill>
                  <a:srgbClr val="C00000"/>
                </a:solidFill>
                <a:effectLst>
                  <a:outerShdw blurRad="38100" dist="38100" dir="2700000" algn="tl">
                    <a:srgbClr val="000000">
                      <a:alpha val="43137"/>
                    </a:srgbClr>
                  </a:outerShdw>
                </a:effectLst>
              </a:rPr>
              <a:t>Quote:</a:t>
            </a:r>
          </a:p>
          <a:p>
            <a:pPr marL="0" indent="0">
              <a:buNone/>
            </a:pPr>
            <a:r>
              <a:rPr lang="en-US" sz="3200" b="1" dirty="0"/>
              <a:t>“</a:t>
            </a:r>
            <a:r>
              <a:rPr lang="en-US" dirty="0"/>
              <a:t>Life doesn’t get easier or more forgiving, we get stronger and more resilient</a:t>
            </a:r>
            <a:r>
              <a:rPr lang="en-US" dirty="0" smtClean="0"/>
              <a:t>.</a:t>
            </a:r>
            <a:r>
              <a:rPr lang="en-US" sz="2800" b="1" dirty="0" smtClean="0"/>
              <a:t>” </a:t>
            </a:r>
            <a:r>
              <a:rPr lang="en-US" sz="1400" b="1" dirty="0" smtClean="0">
                <a:solidFill>
                  <a:schemeClr val="bg1">
                    <a:lumMod val="50000"/>
                  </a:schemeClr>
                </a:solidFill>
              </a:rPr>
              <a:t>~Steve </a:t>
            </a:r>
            <a:r>
              <a:rPr lang="en-US" sz="1400" b="1" dirty="0" err="1" smtClean="0">
                <a:solidFill>
                  <a:schemeClr val="bg1">
                    <a:lumMod val="50000"/>
                  </a:schemeClr>
                </a:solidFill>
              </a:rPr>
              <a:t>Maraboli</a:t>
            </a:r>
            <a:endParaRPr lang="en-US" sz="1400" b="1" dirty="0" smtClean="0">
              <a:solidFill>
                <a:schemeClr val="bg1">
                  <a:lumMod val="50000"/>
                </a:schemeClr>
              </a:solidFill>
            </a:endParaRPr>
          </a:p>
          <a:p>
            <a:pPr marL="0" indent="0">
              <a:buNone/>
            </a:pPr>
            <a:endParaRPr lang="en-GB" sz="1400" b="1" dirty="0" smtClean="0">
              <a:solidFill>
                <a:schemeClr val="bg1">
                  <a:lumMod val="50000"/>
                </a:schemeClr>
              </a:solidFill>
            </a:endParaRPr>
          </a:p>
          <a:p>
            <a:pPr marL="0" indent="0">
              <a:buNone/>
            </a:pPr>
            <a:endParaRPr lang="en-GB" sz="1400" b="1" dirty="0">
              <a:solidFill>
                <a:schemeClr val="bg1">
                  <a:lumMod val="50000"/>
                </a:schemeClr>
              </a:solidFill>
            </a:endParaRPr>
          </a:p>
          <a:p>
            <a:pPr marL="0" indent="0" algn="ctr">
              <a:buNone/>
            </a:pPr>
            <a:r>
              <a:rPr lang="en-GB" sz="2000" b="1" dirty="0"/>
              <a:t>Stay Home &amp; Stay Safe </a:t>
            </a:r>
            <a:r>
              <a:rPr lang="en-GB" sz="2000" b="1" dirty="0" smtClean="0"/>
              <a:t>!</a:t>
            </a:r>
            <a:endParaRPr lang="en-US" sz="2000" b="1" dirty="0"/>
          </a:p>
          <a:p>
            <a:pPr marL="0" indent="0">
              <a:buNone/>
            </a:pPr>
            <a:endParaRPr lang="en-GB" sz="4000" b="1" dirty="0" smtClean="0">
              <a:solidFill>
                <a:schemeClr val="bg1">
                  <a:lumMod val="50000"/>
                </a:schemeClr>
              </a:solidFill>
            </a:endParaRPr>
          </a:p>
        </p:txBody>
      </p:sp>
      <p:cxnSp>
        <p:nvCxnSpPr>
          <p:cNvPr id="5" name="Straight Connector 4"/>
          <p:cNvCxnSpPr/>
          <p:nvPr/>
        </p:nvCxnSpPr>
        <p:spPr>
          <a:xfrm>
            <a:off x="4077730" y="889686"/>
            <a:ext cx="42507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70854" y="4707925"/>
            <a:ext cx="316333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up)">
                                      <p:cBhvr>
                                        <p:cTn id="10" dur="500"/>
                                        <p:tgtEl>
                                          <p:spTgt spid="3">
                                            <p:txEl>
                                              <p:pRg st="3" end="3"/>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500"/>
                                        <p:tgtEl>
                                          <p:spTgt spid="3">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up)">
                                      <p:cBhvr>
                                        <p:cTn id="16" dur="500"/>
                                        <p:tgtEl>
                                          <p:spTgt spid="3">
                                            <p:txEl>
                                              <p:pRg st="7" end="7"/>
                                            </p:txEl>
                                          </p:spTgt>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27" y="599904"/>
            <a:ext cx="10515600" cy="685199"/>
          </a:xfrm>
        </p:spPr>
        <p:txBody>
          <a:bodyPr>
            <a:normAutofit fontScale="90000"/>
          </a:bodyPr>
          <a:lstStyle/>
          <a:p>
            <a:r>
              <a:rPr lang="en-GB" sz="3800" b="1" u="sng" dirty="0" smtClean="0">
                <a:solidFill>
                  <a:srgbClr val="FF0000"/>
                </a:solidFill>
                <a:effectLst>
                  <a:outerShdw blurRad="38100" dist="38100" dir="2700000" algn="tl">
                    <a:srgbClr val="000000">
                      <a:alpha val="43137"/>
                    </a:srgbClr>
                  </a:outerShdw>
                </a:effectLst>
              </a:rPr>
              <a:t/>
            </a:r>
            <a:br>
              <a:rPr lang="en-GB" sz="3800" b="1" u="sng" dirty="0" smtClean="0">
                <a:solidFill>
                  <a:srgbClr val="FF0000"/>
                </a:solidFill>
                <a:effectLst>
                  <a:outerShdw blurRad="38100" dist="38100" dir="2700000" algn="tl">
                    <a:srgbClr val="000000">
                      <a:alpha val="43137"/>
                    </a:srgbClr>
                  </a:outerShdw>
                </a:effectLst>
              </a:rPr>
            </a:br>
            <a:r>
              <a:rPr lang="en-GB" sz="3800" b="1" u="sng" dirty="0" smtClean="0">
                <a:solidFill>
                  <a:srgbClr val="FF0000"/>
                </a:solidFill>
                <a:effectLst>
                  <a:outerShdw blurRad="38100" dist="38100" dir="2700000" algn="tl">
                    <a:srgbClr val="000000">
                      <a:alpha val="43137"/>
                    </a:srgbClr>
                  </a:outerShdw>
                </a:effectLst>
              </a:rPr>
              <a:t/>
            </a:r>
            <a:br>
              <a:rPr lang="en-GB" sz="3800" b="1" u="sng" dirty="0" smtClean="0">
                <a:solidFill>
                  <a:srgbClr val="FF0000"/>
                </a:solidFill>
                <a:effectLst>
                  <a:outerShdw blurRad="38100" dist="38100" dir="2700000" algn="tl">
                    <a:srgbClr val="000000">
                      <a:alpha val="43137"/>
                    </a:srgbClr>
                  </a:outerShdw>
                </a:effectLst>
              </a:rPr>
            </a:br>
            <a:r>
              <a:rPr lang="en-GB" sz="3800" b="1" u="sng" dirty="0">
                <a:solidFill>
                  <a:srgbClr val="FF0000"/>
                </a:solidFill>
                <a:effectLst>
                  <a:outerShdw blurRad="38100" dist="38100" dir="2700000" algn="tl">
                    <a:srgbClr val="000000">
                      <a:alpha val="43137"/>
                    </a:srgbClr>
                  </a:outerShdw>
                </a:effectLst>
              </a:rPr>
              <a:t/>
            </a:r>
            <a:br>
              <a:rPr lang="en-GB" sz="3800" b="1" u="sng" dirty="0">
                <a:solidFill>
                  <a:srgbClr val="FF0000"/>
                </a:solidFill>
                <a:effectLst>
                  <a:outerShdw blurRad="38100" dist="38100" dir="2700000" algn="tl">
                    <a:srgbClr val="000000">
                      <a:alpha val="43137"/>
                    </a:srgbClr>
                  </a:outerShdw>
                </a:effectLst>
              </a:rPr>
            </a:br>
            <a:r>
              <a:rPr lang="en-GB" sz="3800" b="1" u="sng" dirty="0" smtClean="0">
                <a:solidFill>
                  <a:srgbClr val="FF0000"/>
                </a:solidFill>
                <a:effectLst>
                  <a:outerShdw blurRad="38100" dist="38100" dir="2700000" algn="tl">
                    <a:srgbClr val="000000">
                      <a:alpha val="43137"/>
                    </a:srgbClr>
                  </a:outerShdw>
                </a:effectLst>
              </a:rPr>
              <a:t/>
            </a:r>
            <a:br>
              <a:rPr lang="en-GB" sz="3800" b="1" u="sng" dirty="0" smtClean="0">
                <a:solidFill>
                  <a:srgbClr val="FF0000"/>
                </a:solidFill>
                <a:effectLst>
                  <a:outerShdw blurRad="38100" dist="38100" dir="2700000" algn="tl">
                    <a:srgbClr val="000000">
                      <a:alpha val="43137"/>
                    </a:srgbClr>
                  </a:outerShdw>
                </a:effectLst>
              </a:rPr>
            </a:br>
            <a:r>
              <a:rPr lang="en-GB" sz="3800" b="1" u="sng" dirty="0">
                <a:solidFill>
                  <a:srgbClr val="FF0000"/>
                </a:solidFill>
                <a:effectLst>
                  <a:outerShdw blurRad="38100" dist="38100" dir="2700000" algn="tl">
                    <a:srgbClr val="000000">
                      <a:alpha val="43137"/>
                    </a:srgbClr>
                  </a:outerShdw>
                </a:effectLst>
              </a:rPr>
              <a:t/>
            </a:r>
            <a:br>
              <a:rPr lang="en-GB" sz="3800" b="1" u="sng" dirty="0">
                <a:solidFill>
                  <a:srgbClr val="FF0000"/>
                </a:solidFill>
                <a:effectLst>
                  <a:outerShdw blurRad="38100" dist="38100" dir="2700000" algn="tl">
                    <a:srgbClr val="000000">
                      <a:alpha val="43137"/>
                    </a:srgbClr>
                  </a:outerShdw>
                </a:effectLst>
              </a:rPr>
            </a:br>
            <a:r>
              <a:rPr lang="en-GB" sz="3800" b="1" u="sng" dirty="0" smtClean="0">
                <a:solidFill>
                  <a:srgbClr val="FF0000"/>
                </a:solidFill>
                <a:effectLst>
                  <a:outerShdw blurRad="38100" dist="38100" dir="2700000" algn="tl">
                    <a:srgbClr val="000000">
                      <a:alpha val="43137"/>
                    </a:srgbClr>
                  </a:outerShdw>
                </a:effectLst>
              </a:rPr>
              <a:t>Perquisites </a:t>
            </a:r>
            <a:r>
              <a:rPr lang="en-GB" sz="3800" b="1" u="sng" dirty="0">
                <a:solidFill>
                  <a:srgbClr val="FF0000"/>
                </a:solidFill>
                <a:effectLst>
                  <a:outerShdw blurRad="38100" dist="38100" dir="2700000" algn="tl">
                    <a:srgbClr val="000000">
                      <a:alpha val="43137"/>
                    </a:srgbClr>
                  </a:outerShdw>
                </a:effectLst>
              </a:rPr>
              <a:t>&amp; Background: </a:t>
            </a:r>
            <a:r>
              <a:rPr lang="en-US" u="sng" dirty="0"/>
              <a:t/>
            </a:r>
            <a:br>
              <a:rPr lang="en-US" u="sng" dirty="0"/>
            </a:br>
            <a:endParaRPr lang="en-US" u="sng" dirty="0"/>
          </a:p>
        </p:txBody>
      </p:sp>
      <p:sp>
        <p:nvSpPr>
          <p:cNvPr id="3" name="Content Placeholder 2"/>
          <p:cNvSpPr>
            <a:spLocks noGrp="1"/>
          </p:cNvSpPr>
          <p:nvPr>
            <p:ph idx="1"/>
          </p:nvPr>
        </p:nvSpPr>
        <p:spPr>
          <a:xfrm>
            <a:off x="714632" y="1417852"/>
            <a:ext cx="10515600" cy="4748171"/>
          </a:xfrm>
        </p:spPr>
        <p:txBody>
          <a:bodyPr>
            <a:normAutofit fontScale="92500"/>
          </a:bodyPr>
          <a:lstStyle/>
          <a:p>
            <a:r>
              <a:rPr lang="en-GB" sz="2400" dirty="0" smtClean="0"/>
              <a:t>The </a:t>
            </a:r>
            <a:r>
              <a:rPr lang="en-GB" sz="2400" dirty="0"/>
              <a:t>continuous episode of the novel </a:t>
            </a:r>
            <a:r>
              <a:rPr lang="en-GB" sz="2400" b="1" dirty="0">
                <a:effectLst>
                  <a:outerShdw blurRad="38100" dist="38100" dir="2700000" algn="tl">
                    <a:srgbClr val="000000">
                      <a:alpha val="43137"/>
                    </a:srgbClr>
                  </a:outerShdw>
                </a:effectLst>
              </a:rPr>
              <a:t>COVID</a:t>
            </a:r>
            <a:r>
              <a:rPr lang="en-GB" sz="2400" dirty="0"/>
              <a:t> infection (</a:t>
            </a:r>
            <a:r>
              <a:rPr lang="en-GB" sz="2400" b="1" dirty="0"/>
              <a:t>Coronavirus</a:t>
            </a:r>
            <a:r>
              <a:rPr lang="en-GB" sz="2400" dirty="0"/>
              <a:t>) that happened in China is quickly spreading around the world. China's bond and exacting regulation measures have been demonstrated (in practice) to fundamentally diminish the spread of the plague. </a:t>
            </a:r>
            <a:endParaRPr lang="en-GB" sz="2400" dirty="0" smtClean="0"/>
          </a:p>
          <a:p>
            <a:r>
              <a:rPr lang="en-GB" sz="2400" b="1" dirty="0" smtClean="0">
                <a:effectLst>
                  <a:outerShdw blurRad="38100" dist="38100" dir="2700000" algn="tl">
                    <a:srgbClr val="000000">
                      <a:alpha val="43137"/>
                    </a:srgbClr>
                  </a:outerShdw>
                </a:effectLst>
              </a:rPr>
              <a:t>China</a:t>
            </a:r>
            <a:r>
              <a:rPr lang="en-GB" sz="2400" dirty="0" smtClean="0"/>
              <a:t> </a:t>
            </a:r>
            <a:r>
              <a:rPr lang="en-GB" sz="2400" dirty="0"/>
              <a:t>has figured out how to lessen the general wellbeing and financial effects of the Coronavirus pestilence, this presentation deliberately surveys the particular measures for contamination avoidance and control of the infection. </a:t>
            </a:r>
            <a:endParaRPr lang="en-GB" sz="2400" dirty="0" smtClean="0"/>
          </a:p>
          <a:p>
            <a:r>
              <a:rPr lang="en-GB" sz="2400" dirty="0" smtClean="0"/>
              <a:t>The </a:t>
            </a:r>
            <a:r>
              <a:rPr lang="en-GB" sz="2400" dirty="0"/>
              <a:t>accepted procedures for Coronavirus annihilation in China give proof based procedures that could be recreated in different </a:t>
            </a:r>
            <a:r>
              <a:rPr lang="en-GB" sz="2400" dirty="0" smtClean="0"/>
              <a:t>nations.</a:t>
            </a:r>
            <a:endParaRPr lang="en-US" sz="2400" dirty="0"/>
          </a:p>
          <a:p>
            <a:r>
              <a:rPr lang="en-GB" sz="2400" dirty="0" smtClean="0"/>
              <a:t>The </a:t>
            </a:r>
            <a:r>
              <a:rPr lang="en-GB" sz="2400" dirty="0">
                <a:effectLst>
                  <a:outerShdw blurRad="38100" dist="38100" dir="2700000" algn="tl">
                    <a:srgbClr val="000000">
                      <a:alpha val="43137"/>
                    </a:srgbClr>
                  </a:outerShdw>
                </a:effectLst>
              </a:rPr>
              <a:t>WHO</a:t>
            </a:r>
            <a:r>
              <a:rPr lang="en-GB" sz="2400" dirty="0"/>
              <a:t> affirmed that "</a:t>
            </a:r>
            <a:r>
              <a:rPr lang="en-GB" sz="2400" b="1" dirty="0">
                <a:effectLst>
                  <a:outerShdw blurRad="38100" dist="38100" dir="2700000" algn="tl">
                    <a:srgbClr val="000000">
                      <a:alpha val="43137"/>
                    </a:srgbClr>
                  </a:outerShdw>
                </a:effectLst>
              </a:rPr>
              <a:t>Europe</a:t>
            </a:r>
            <a:r>
              <a:rPr lang="en-GB" sz="2400" dirty="0"/>
              <a:t> has now become the focal point of the pandemic, with more detailed cases and </a:t>
            </a:r>
            <a:r>
              <a:rPr lang="en-GB" sz="2400" dirty="0" err="1"/>
              <a:t>passings</a:t>
            </a:r>
            <a:r>
              <a:rPr lang="en-GB" sz="2400" dirty="0"/>
              <a:t> than the rest of the </a:t>
            </a:r>
            <a:r>
              <a:rPr lang="en-GB" sz="2400" b="1" dirty="0">
                <a:effectLst>
                  <a:outerShdw blurRad="38100" dist="38100" dir="2700000" algn="tl">
                    <a:srgbClr val="000000">
                      <a:alpha val="43137"/>
                    </a:srgbClr>
                  </a:outerShdw>
                </a:effectLst>
              </a:rPr>
              <a:t>world</a:t>
            </a:r>
            <a:r>
              <a:rPr lang="en-GB" sz="2400" dirty="0"/>
              <a:t>".</a:t>
            </a:r>
            <a:endParaRPr lang="en-US" sz="2400" dirty="0"/>
          </a:p>
          <a:p>
            <a:pPr marL="0" indent="0">
              <a:buNone/>
            </a:pPr>
            <a:endParaRPr lang="en-US" sz="2400" dirty="0"/>
          </a:p>
        </p:txBody>
      </p:sp>
    </p:spTree>
    <p:extLst>
      <p:ext uri="{BB962C8B-B14F-4D97-AF65-F5344CB8AC3E}">
        <p14:creationId xmlns:p14="http://schemas.microsoft.com/office/powerpoint/2010/main" val="22243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124" y="152216"/>
            <a:ext cx="9692640" cy="580768"/>
          </a:xfrm>
        </p:spPr>
        <p:txBody>
          <a:bodyPr>
            <a:noAutofit/>
          </a:bodyPr>
          <a:lstStyle/>
          <a:p>
            <a:pPr>
              <a:lnSpc>
                <a:spcPct val="100000"/>
              </a:lnSpc>
            </a:pPr>
            <a:r>
              <a:rPr lang="en-GB" sz="3800" b="1" dirty="0" smtClean="0"/>
              <a:t/>
            </a:r>
            <a:br>
              <a:rPr lang="en-GB" sz="3800" b="1" dirty="0" smtClean="0"/>
            </a:br>
            <a:r>
              <a:rPr lang="en-GB" sz="3800" b="1" dirty="0"/>
              <a:t/>
            </a:r>
            <a:br>
              <a:rPr lang="en-GB" sz="3800" b="1" dirty="0"/>
            </a:br>
            <a:r>
              <a:rPr lang="en-GB" sz="3800" b="1" dirty="0" smtClean="0"/>
              <a:t/>
            </a:r>
            <a:br>
              <a:rPr lang="en-GB" sz="3800" b="1" dirty="0" smtClean="0"/>
            </a:br>
            <a:r>
              <a:rPr lang="en-GB" sz="3800" b="1" dirty="0"/>
              <a:t/>
            </a:r>
            <a:br>
              <a:rPr lang="en-GB" sz="3800" b="1" dirty="0"/>
            </a:br>
            <a:r>
              <a:rPr lang="en-GB" sz="3800" b="1" dirty="0" smtClean="0">
                <a:solidFill>
                  <a:srgbClr val="FF0000"/>
                </a:solidFill>
                <a:effectLst>
                  <a:outerShdw blurRad="38100" dist="38100" dir="2700000" algn="tl">
                    <a:srgbClr val="000000">
                      <a:alpha val="43137"/>
                    </a:srgbClr>
                  </a:outerShdw>
                </a:effectLst>
              </a:rPr>
              <a:t>Chinese </a:t>
            </a:r>
            <a:r>
              <a:rPr lang="en-GB" sz="3800" b="1" dirty="0">
                <a:solidFill>
                  <a:srgbClr val="FF0000"/>
                </a:solidFill>
                <a:effectLst>
                  <a:outerShdw blurRad="38100" dist="38100" dir="2700000" algn="tl">
                    <a:srgbClr val="000000">
                      <a:alpha val="43137"/>
                    </a:srgbClr>
                  </a:outerShdw>
                </a:effectLst>
              </a:rPr>
              <a:t>Strategies: </a:t>
            </a:r>
            <a:endParaRPr lang="en-US" sz="3800" dirty="0">
              <a:solidFill>
                <a:srgbClr val="FF0000"/>
              </a:solidFill>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a:stretch>
            <a:fillRect/>
          </a:stretch>
        </p:blipFill>
        <p:spPr>
          <a:xfrm>
            <a:off x="5576790" y="1555493"/>
            <a:ext cx="5377722" cy="280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370702" y="1499931"/>
            <a:ext cx="4584357" cy="3416320"/>
          </a:xfrm>
          <a:prstGeom prst="rect">
            <a:avLst/>
          </a:prstGeom>
          <a:noFill/>
        </p:spPr>
        <p:txBody>
          <a:bodyPr wrap="square" rtlCol="0">
            <a:spAutoFit/>
          </a:bodyPr>
          <a:lstStyle/>
          <a:p>
            <a:pPr marL="285750" indent="-285750">
              <a:buFont typeface="Arial" panose="020B0604020202020204" pitchFamily="34" charset="0"/>
              <a:buChar char="•"/>
            </a:pPr>
            <a:r>
              <a:rPr lang="en-GB" dirty="0"/>
              <a:t>The Chinese government has taken a progression of forceful measures in a convenient way, which have end up being successful in easing the plague generally. </a:t>
            </a:r>
            <a:endParaRPr lang="en-GB" dirty="0" smtClean="0"/>
          </a:p>
          <a:p>
            <a:pPr marL="285750" indent="-285750">
              <a:buFont typeface="Arial" panose="020B0604020202020204" pitchFamily="34" charset="0"/>
              <a:buChar char="•"/>
            </a:pPr>
            <a:r>
              <a:rPr lang="en-GB" dirty="0" smtClean="0"/>
              <a:t>Thusly</a:t>
            </a:r>
            <a:r>
              <a:rPr lang="en-GB" dirty="0"/>
              <a:t>, the goal of this presentation is to audit a determination of measures attempted in light of the Coronavirus scourge in China, and to give likely proof and direction to different nations.</a:t>
            </a:r>
            <a:endParaRPr lang="en-US" dirty="0"/>
          </a:p>
          <a:p>
            <a:endParaRPr lang="en-US" dirty="0"/>
          </a:p>
        </p:txBody>
      </p:sp>
      <p:sp>
        <p:nvSpPr>
          <p:cNvPr id="6" name="Title 1"/>
          <p:cNvSpPr txBox="1">
            <a:spLocks/>
          </p:cNvSpPr>
          <p:nvPr/>
        </p:nvSpPr>
        <p:spPr>
          <a:xfrm>
            <a:off x="5576790" y="1032024"/>
            <a:ext cx="4537881" cy="5234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nSpc>
                <a:spcPct val="100000"/>
              </a:lnSpc>
            </a:pPr>
            <a:r>
              <a:rPr lang="en-GB" sz="1600" b="1" dirty="0" smtClean="0"/>
              <a:t/>
            </a:r>
            <a:br>
              <a:rPr lang="en-GB" sz="1600" b="1" dirty="0" smtClean="0"/>
            </a:br>
            <a:r>
              <a:rPr lang="en-GB" sz="1600" b="1" dirty="0" smtClean="0"/>
              <a:t/>
            </a:r>
            <a:br>
              <a:rPr lang="en-GB" sz="1600" b="1" dirty="0" smtClean="0"/>
            </a:br>
            <a:r>
              <a:rPr lang="en-GB" sz="1600" b="1" dirty="0" smtClean="0"/>
              <a:t/>
            </a:r>
            <a:br>
              <a:rPr lang="en-GB" sz="1600" b="1" dirty="0" smtClean="0"/>
            </a:br>
            <a:r>
              <a:rPr lang="en-GB" sz="1600" b="1" dirty="0" smtClean="0"/>
              <a:t/>
            </a:r>
            <a:br>
              <a:rPr lang="en-GB" sz="1600" b="1" dirty="0" smtClean="0"/>
            </a:br>
            <a:r>
              <a:rPr lang="en-GB" sz="1600" b="1" dirty="0" smtClean="0">
                <a:effectLst>
                  <a:outerShdw blurRad="38100" dist="38100" dir="2700000" algn="tl">
                    <a:srgbClr val="000000">
                      <a:alpha val="43137"/>
                    </a:srgbClr>
                  </a:outerShdw>
                </a:effectLst>
              </a:rPr>
              <a:t>COVID duration:</a:t>
            </a:r>
            <a:r>
              <a:rPr lang="en-GB" sz="1600" b="1" dirty="0" smtClean="0"/>
              <a:t>  </a:t>
            </a:r>
            <a:r>
              <a:rPr lang="en-GB" sz="1600" dirty="0" smtClean="0">
                <a:solidFill>
                  <a:srgbClr val="FF0000"/>
                </a:solidFill>
                <a:effectLst>
                  <a:outerShdw blurRad="38100" dist="38100" dir="2700000" algn="tl">
                    <a:srgbClr val="000000">
                      <a:alpha val="43137"/>
                    </a:srgbClr>
                  </a:outerShdw>
                </a:effectLst>
              </a:rPr>
              <a:t>23 </a:t>
            </a:r>
            <a:r>
              <a:rPr lang="en-GB" sz="1600" dirty="0">
                <a:solidFill>
                  <a:srgbClr val="FF0000"/>
                </a:solidFill>
                <a:effectLst>
                  <a:outerShdw blurRad="38100" dist="38100" dir="2700000" algn="tl">
                    <a:srgbClr val="000000">
                      <a:alpha val="43137"/>
                    </a:srgbClr>
                  </a:outerShdw>
                </a:effectLst>
              </a:rPr>
              <a:t>Jan 2020 – 18 Jan 2021</a:t>
            </a:r>
            <a:r>
              <a:rPr lang="en-GB" sz="1600" b="1" dirty="0" smtClean="0"/>
              <a:t> </a:t>
            </a:r>
            <a:r>
              <a:rPr lang="en-US" sz="1600" dirty="0" smtClean="0"/>
              <a:t/>
            </a:r>
            <a:br>
              <a:rPr lang="en-US" sz="1600" dirty="0" smtClean="0"/>
            </a:br>
            <a:endParaRPr lang="en-US" sz="900" dirty="0">
              <a:solidFill>
                <a:srgbClr val="FF0000"/>
              </a:solidFill>
              <a:effectLst>
                <a:outerShdw blurRad="38100" dist="38100" dir="2700000" algn="tl">
                  <a:srgbClr val="000000">
                    <a:alpha val="43137"/>
                  </a:srgbClr>
                </a:outerShdw>
              </a:effectLst>
            </a:endParaRPr>
          </a:p>
        </p:txBody>
      </p:sp>
      <p:cxnSp>
        <p:nvCxnSpPr>
          <p:cNvPr id="8" name="Straight Connector 7"/>
          <p:cNvCxnSpPr/>
          <p:nvPr/>
        </p:nvCxnSpPr>
        <p:spPr>
          <a:xfrm>
            <a:off x="778476" y="852616"/>
            <a:ext cx="9798908"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93124" y="4860689"/>
            <a:ext cx="10571452" cy="1477328"/>
          </a:xfrm>
          <a:prstGeom prst="rect">
            <a:avLst/>
          </a:prstGeom>
          <a:noFill/>
        </p:spPr>
        <p:txBody>
          <a:bodyPr wrap="square" rtlCol="0">
            <a:spAutoFit/>
          </a:bodyPr>
          <a:lstStyle/>
          <a:p>
            <a:r>
              <a:rPr lang="en-GB" dirty="0"/>
              <a:t>Wuhan city, the </a:t>
            </a:r>
            <a:r>
              <a:rPr lang="en-GB" dirty="0" err="1" smtClean="0"/>
              <a:t>center</a:t>
            </a:r>
            <a:r>
              <a:rPr lang="en-GB" dirty="0" smtClean="0"/>
              <a:t> of COVID, </a:t>
            </a:r>
            <a:r>
              <a:rPr lang="en-GB" dirty="0"/>
              <a:t>is likewise </a:t>
            </a:r>
            <a:r>
              <a:rPr lang="en-GB" dirty="0" smtClean="0"/>
              <a:t>the </a:t>
            </a:r>
            <a:r>
              <a:rPr lang="en-GB" dirty="0" err="1" smtClean="0"/>
              <a:t>center</a:t>
            </a:r>
            <a:r>
              <a:rPr lang="en-GB" dirty="0" smtClean="0"/>
              <a:t> </a:t>
            </a:r>
            <a:r>
              <a:rPr lang="en-GB" dirty="0"/>
              <a:t>of China's transportation </a:t>
            </a:r>
            <a:r>
              <a:rPr lang="en-GB" dirty="0" smtClean="0"/>
              <a:t>framework. </a:t>
            </a:r>
          </a:p>
          <a:p>
            <a:r>
              <a:rPr lang="en-GB" dirty="0" smtClean="0"/>
              <a:t>The </a:t>
            </a:r>
            <a:r>
              <a:rPr lang="en-GB" dirty="0"/>
              <a:t>Chinese government has taken genuine thorough and across the country reaction measures to battle against the spread of Coronavirus and has accomplished positive outcomes on the premise of experimental proof. </a:t>
            </a:r>
            <a:r>
              <a:rPr lang="en-GB" dirty="0" smtClean="0"/>
              <a:t>In the following slides there </a:t>
            </a:r>
            <a:r>
              <a:rPr lang="en-GB" dirty="0"/>
              <a:t>are some significant features that the public authority has embraced, to react to the Coronavirus plague</a:t>
            </a:r>
            <a:endParaRPr lang="en-US" dirty="0"/>
          </a:p>
        </p:txBody>
      </p:sp>
    </p:spTree>
    <p:extLst>
      <p:ext uri="{BB962C8B-B14F-4D97-AF65-F5344CB8AC3E}">
        <p14:creationId xmlns:p14="http://schemas.microsoft.com/office/powerpoint/2010/main" val="20386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753" y="210065"/>
            <a:ext cx="9692640" cy="383060"/>
          </a:xfrm>
        </p:spPr>
        <p:txBody>
          <a:bodyPr>
            <a:normAutofit fontScale="90000"/>
          </a:bodyPr>
          <a:lstStyle/>
          <a:p>
            <a:pPr marL="342900" indent="-342900">
              <a:lnSpc>
                <a:spcPct val="100000"/>
              </a:lnSpc>
              <a:buFont typeface="Arial" panose="020B0604020202020204" pitchFamily="34" charset="0"/>
              <a:buChar char="•"/>
            </a:pPr>
            <a:r>
              <a:rPr lang="en-GB" sz="2700" b="1" dirty="0" smtClean="0">
                <a:solidFill>
                  <a:srgbClr val="FF0000"/>
                </a:solidFill>
                <a:effectLst>
                  <a:outerShdw blurRad="38100" dist="38100" dir="2700000" algn="tl">
                    <a:srgbClr val="000000">
                      <a:alpha val="43137"/>
                    </a:srgbClr>
                  </a:outerShdw>
                </a:effectLst>
              </a:rPr>
              <a:t>Complete </a:t>
            </a:r>
            <a:r>
              <a:rPr lang="en-GB" sz="2700" b="1" dirty="0">
                <a:solidFill>
                  <a:srgbClr val="FF0000"/>
                </a:solidFill>
                <a:effectLst>
                  <a:outerShdw blurRad="38100" dist="38100" dir="2700000" algn="tl">
                    <a:srgbClr val="000000">
                      <a:alpha val="43137"/>
                    </a:srgbClr>
                  </a:outerShdw>
                </a:effectLst>
              </a:rPr>
              <a:t>lockdown</a:t>
            </a:r>
            <a:r>
              <a:rPr lang="en-GB" b="1" dirty="0"/>
              <a:t> </a:t>
            </a:r>
            <a:endParaRPr lang="en-US" dirty="0"/>
          </a:p>
        </p:txBody>
      </p:sp>
      <p:sp>
        <p:nvSpPr>
          <p:cNvPr id="3" name="Content Placeholder 2"/>
          <p:cNvSpPr>
            <a:spLocks noGrp="1"/>
          </p:cNvSpPr>
          <p:nvPr>
            <p:ph idx="1"/>
          </p:nvPr>
        </p:nvSpPr>
        <p:spPr>
          <a:xfrm>
            <a:off x="495753" y="951474"/>
            <a:ext cx="10439977" cy="5609969"/>
          </a:xfrm>
        </p:spPr>
        <p:txBody>
          <a:bodyPr>
            <a:normAutofit/>
          </a:bodyPr>
          <a:lstStyle/>
          <a:p>
            <a:r>
              <a:rPr lang="en-GB" sz="2000" dirty="0" smtClean="0"/>
              <a:t>All shopping </a:t>
            </a:r>
            <a:r>
              <a:rPr lang="en-GB" sz="2000" dirty="0" err="1" smtClean="0"/>
              <a:t>centers</a:t>
            </a:r>
            <a:r>
              <a:rPr lang="en-GB" sz="2000" dirty="0" smtClean="0"/>
              <a:t>, parks, eateries, schools, universities, colleges, film </a:t>
            </a:r>
            <a:r>
              <a:rPr lang="en-GB" sz="2000" dirty="0" err="1" smtClean="0"/>
              <a:t>theaters</a:t>
            </a:r>
            <a:r>
              <a:rPr lang="en-GB" sz="2000" dirty="0" smtClean="0"/>
              <a:t>, and enterprises were additionally closed down from general society. </a:t>
            </a:r>
          </a:p>
          <a:p>
            <a:r>
              <a:rPr lang="en-GB" sz="2000" dirty="0" smtClean="0"/>
              <a:t>Between and intra-city transport in China were restricted, and internationals were just permitted to be cleared from the country after appropriate screening and methods. Individuals were told to remain at home and use masks. </a:t>
            </a:r>
          </a:p>
          <a:p>
            <a:r>
              <a:rPr lang="en-GB" sz="2000" dirty="0" smtClean="0"/>
              <a:t>The utilization of wild creatures as food, and their import and fare was totally prohibited. During the lock-down, the Chinese government gave food and each and every fundamental need to their nationals on their doorsteps, and free power was given to them. </a:t>
            </a:r>
          </a:p>
          <a:p>
            <a:r>
              <a:rPr lang="en-GB" sz="2000" dirty="0" smtClean="0"/>
              <a:t>Free covers and sanitizers were additionally given to individuals.</a:t>
            </a:r>
          </a:p>
          <a:p>
            <a:r>
              <a:rPr lang="en-GB" sz="2000" dirty="0"/>
              <a:t>China secured the focal point of COVID19, Wuhan city and the whole Hubei Region on January 23rd 2020</a:t>
            </a:r>
            <a:r>
              <a:rPr lang="en-GB" sz="2000" dirty="0" smtClean="0"/>
              <a:t>.</a:t>
            </a:r>
          </a:p>
          <a:p>
            <a:pPr marL="0" indent="0">
              <a:buNone/>
            </a:pPr>
            <a:endParaRPr lang="en-US" sz="2000" dirty="0" smtClean="0"/>
          </a:p>
          <a:p>
            <a:endParaRPr lang="en-US" sz="2000" dirty="0"/>
          </a:p>
        </p:txBody>
      </p:sp>
      <p:cxnSp>
        <p:nvCxnSpPr>
          <p:cNvPr id="5" name="Straight Connector 4"/>
          <p:cNvCxnSpPr/>
          <p:nvPr/>
        </p:nvCxnSpPr>
        <p:spPr>
          <a:xfrm>
            <a:off x="914400" y="580769"/>
            <a:ext cx="306447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AutoShape 4" descr="Lockdown text coronavirus sign Royalty Free Vector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Free Vector | Covid coronavirus in real 3d illustration concept to describe  about lockdown area"/>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32" b="89384" l="0" r="99201"/>
                    </a14:imgEffect>
                  </a14:imgLayer>
                </a14:imgProps>
              </a:ext>
              <a:ext uri="{28A0092B-C50C-407E-A947-70E740481C1C}">
                <a14:useLocalDpi xmlns:a14="http://schemas.microsoft.com/office/drawing/2010/main" val="0"/>
              </a:ext>
            </a:extLst>
          </a:blip>
          <a:srcRect/>
          <a:stretch>
            <a:fillRect/>
          </a:stretch>
        </p:blipFill>
        <p:spPr bwMode="auto">
          <a:xfrm>
            <a:off x="3795145" y="5214551"/>
            <a:ext cx="3841192" cy="179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fade">
                                      <p:cBhvr>
                                        <p:cTn id="35"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2" y="185350"/>
            <a:ext cx="9692640" cy="986987"/>
          </a:xfrm>
        </p:spPr>
        <p:txBody>
          <a:bodyPr>
            <a:noAutofit/>
          </a:bodyPr>
          <a:lstStyle/>
          <a:p>
            <a:r>
              <a:rPr lang="en-GB" sz="3200" b="1" dirty="0">
                <a:solidFill>
                  <a:srgbClr val="FF0000"/>
                </a:solidFill>
                <a:effectLst>
                  <a:outerShdw blurRad="38100" dist="38100" dir="2700000" algn="tl">
                    <a:srgbClr val="000000">
                      <a:alpha val="43137"/>
                    </a:srgbClr>
                  </a:outerShdw>
                </a:effectLst>
              </a:rPr>
              <a:t>Quick construction of Hospital </a:t>
            </a:r>
            <a:r>
              <a:rPr lang="en-GB" sz="3200" b="1" dirty="0" smtClean="0">
                <a:solidFill>
                  <a:srgbClr val="FF0000"/>
                </a:solidFill>
                <a:effectLst>
                  <a:outerShdw blurRad="38100" dist="38100" dir="2700000" algn="tl">
                    <a:srgbClr val="000000">
                      <a:alpha val="43137"/>
                    </a:srgbClr>
                  </a:outerShdw>
                </a:effectLst>
              </a:rPr>
              <a:t/>
            </a:r>
            <a:br>
              <a:rPr lang="en-GB" sz="3200" b="1" dirty="0" smtClean="0">
                <a:solidFill>
                  <a:srgbClr val="FF0000"/>
                </a:solidFill>
                <a:effectLst>
                  <a:outerShdw blurRad="38100" dist="38100" dir="2700000" algn="tl">
                    <a:srgbClr val="000000">
                      <a:alpha val="43137"/>
                    </a:srgbClr>
                  </a:outerShdw>
                </a:effectLst>
              </a:rPr>
            </a:br>
            <a:r>
              <a:rPr lang="en-GB" sz="3200" b="1" dirty="0" smtClean="0">
                <a:solidFill>
                  <a:srgbClr val="FF0000"/>
                </a:solidFill>
                <a:effectLst>
                  <a:outerShdw blurRad="38100" dist="38100" dir="2700000" algn="tl">
                    <a:srgbClr val="000000">
                      <a:alpha val="43137"/>
                    </a:srgbClr>
                  </a:outerShdw>
                </a:effectLst>
              </a:rPr>
              <a:t>and </a:t>
            </a:r>
            <a:r>
              <a:rPr lang="en-GB" sz="3200" b="1" dirty="0">
                <a:solidFill>
                  <a:srgbClr val="FF0000"/>
                </a:solidFill>
                <a:effectLst>
                  <a:outerShdw blurRad="38100" dist="38100" dir="2700000" algn="tl">
                    <a:srgbClr val="000000">
                      <a:alpha val="43137"/>
                    </a:srgbClr>
                  </a:outerShdw>
                </a:effectLst>
              </a:rPr>
              <a:t>quarantine </a:t>
            </a:r>
            <a:r>
              <a:rPr lang="en-GB" sz="3200" b="1" dirty="0" smtClean="0">
                <a:solidFill>
                  <a:srgbClr val="FF0000"/>
                </a:solidFill>
                <a:effectLst>
                  <a:outerShdw blurRad="38100" dist="38100" dir="2700000" algn="tl">
                    <a:srgbClr val="000000">
                      <a:alpha val="43137"/>
                    </a:srgbClr>
                  </a:outerShdw>
                </a:effectLst>
              </a:rPr>
              <a:t>centres</a:t>
            </a:r>
            <a:endParaRPr lang="en-US" sz="3200"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6232" y="1606378"/>
            <a:ext cx="6466044" cy="4930346"/>
          </a:xfrm>
        </p:spPr>
        <p:txBody>
          <a:bodyPr/>
          <a:lstStyle/>
          <a:p>
            <a:r>
              <a:rPr lang="en-GB" dirty="0"/>
              <a:t>As the pandemic was increasing, the Chinese government reacted rapidly and made some exacting moves to alleviate viral spreading. </a:t>
            </a:r>
            <a:endParaRPr lang="en-GB" dirty="0" smtClean="0"/>
          </a:p>
          <a:p>
            <a:r>
              <a:rPr lang="en-GB" dirty="0" smtClean="0"/>
              <a:t>To </a:t>
            </a:r>
            <a:r>
              <a:rPr lang="en-GB" dirty="0"/>
              <a:t>isolate suspected patients, two emergency clinics were build within a couple of days by the Chinese government in </a:t>
            </a:r>
            <a:r>
              <a:rPr lang="en-GB" b="1" dirty="0"/>
              <a:t>Wuhan</a:t>
            </a:r>
            <a:r>
              <a:rPr lang="en-GB" dirty="0"/>
              <a:t>, with the limit of </a:t>
            </a:r>
            <a:r>
              <a:rPr lang="en-GB" b="1" dirty="0"/>
              <a:t>1,000</a:t>
            </a:r>
            <a:r>
              <a:rPr lang="en-GB" dirty="0"/>
              <a:t> and </a:t>
            </a:r>
            <a:r>
              <a:rPr lang="en-GB" b="1" dirty="0"/>
              <a:t>1,600</a:t>
            </a:r>
            <a:r>
              <a:rPr lang="en-GB" dirty="0"/>
              <a:t> beds. </a:t>
            </a:r>
            <a:endParaRPr lang="en-GB" dirty="0" smtClean="0"/>
          </a:p>
          <a:p>
            <a:r>
              <a:rPr lang="en-GB" dirty="0" smtClean="0"/>
              <a:t>A </a:t>
            </a:r>
            <a:r>
              <a:rPr lang="en-GB" dirty="0"/>
              <a:t>few different structures and public scenes were likewise changed over into transitory emergency clinics and confinement wards. An aggregate of 16 brief emergency clinics were inherent Wuhan to treat Coronavirus </a:t>
            </a:r>
            <a:r>
              <a:rPr lang="en-GB" dirty="0" smtClean="0"/>
              <a:t>patients.</a:t>
            </a:r>
          </a:p>
          <a:p>
            <a:r>
              <a:rPr lang="en-GB" dirty="0" smtClean="0"/>
              <a:t>Eminently</a:t>
            </a:r>
            <a:r>
              <a:rPr lang="en-GB" dirty="0"/>
              <a:t>, </a:t>
            </a:r>
            <a:r>
              <a:rPr lang="en-GB" b="1" dirty="0"/>
              <a:t>42,600</a:t>
            </a:r>
            <a:r>
              <a:rPr lang="en-GB" dirty="0"/>
              <a:t> public and military clinical staff from everywhere China was shipped off the Hubei Provence to treat Coronavirus patients</a:t>
            </a:r>
            <a:endParaRPr lang="en-US" dirty="0"/>
          </a:p>
          <a:p>
            <a:endParaRPr lang="en-US" dirty="0"/>
          </a:p>
        </p:txBody>
      </p:sp>
      <p:cxnSp>
        <p:nvCxnSpPr>
          <p:cNvPr id="5" name="Straight Connector 4"/>
          <p:cNvCxnSpPr/>
          <p:nvPr/>
        </p:nvCxnSpPr>
        <p:spPr>
          <a:xfrm>
            <a:off x="864973" y="1272746"/>
            <a:ext cx="62895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China rushes to build quarantine center in new Covid-19 hotspot Hebei"/>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322" t="30117" b="6052"/>
          <a:stretch/>
        </p:blipFill>
        <p:spPr bwMode="auto">
          <a:xfrm>
            <a:off x="7179276" y="1955788"/>
            <a:ext cx="3778891" cy="19733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52276" y="1505968"/>
            <a:ext cx="2262158"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Quarantine centres</a:t>
            </a:r>
            <a:endParaRPr lang="en-US" dirty="0">
              <a:effectLst>
                <a:outerShdw blurRad="38100" dist="38100" dir="2700000" algn="tl">
                  <a:srgbClr val="000000">
                    <a:alpha val="43137"/>
                  </a:srgbClr>
                </a:outerShdw>
              </a:effectLst>
            </a:endParaRPr>
          </a:p>
        </p:txBody>
      </p:sp>
      <p:sp>
        <p:nvSpPr>
          <p:cNvPr id="7" name="Rectangle 6"/>
          <p:cNvSpPr/>
          <p:nvPr/>
        </p:nvSpPr>
        <p:spPr>
          <a:xfrm>
            <a:off x="11288367" y="0"/>
            <a:ext cx="901700" cy="6858000"/>
          </a:xfrm>
          <a:prstGeom prst="rect">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5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1026"/>
                                        </p:tgtEl>
                                        <p:attrNameLst>
                                          <p:attrName>style.visibility</p:attrName>
                                        </p:attrNameLst>
                                      </p:cBhvr>
                                      <p:to>
                                        <p:strVal val="visible"/>
                                      </p:to>
                                    </p:set>
                                    <p:anim calcmode="lin" valueType="num">
                                      <p:cBhvr additive="base">
                                        <p:cTn id="36" dur="500" fill="hold"/>
                                        <p:tgtEl>
                                          <p:spTgt spid="1026"/>
                                        </p:tgtEl>
                                        <p:attrNameLst>
                                          <p:attrName>ppt_x</p:attrName>
                                        </p:attrNameLst>
                                      </p:cBhvr>
                                      <p:tavLst>
                                        <p:tav tm="0">
                                          <p:val>
                                            <p:strVal val="1+#ppt_w/2"/>
                                          </p:val>
                                        </p:tav>
                                        <p:tav tm="100000">
                                          <p:val>
                                            <p:strVal val="#ppt_x"/>
                                          </p:val>
                                        </p:tav>
                                      </p:tavLst>
                                    </p:anim>
                                    <p:anim calcmode="lin" valueType="num">
                                      <p:cBhvr additive="base">
                                        <p:cTn id="37"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50" y="37070"/>
            <a:ext cx="9692640" cy="690425"/>
          </a:xfrm>
        </p:spPr>
        <p:txBody>
          <a:bodyPr>
            <a:normAutofit/>
          </a:bodyPr>
          <a:lstStyle/>
          <a:p>
            <a:r>
              <a:rPr lang="en-GB" sz="3800" b="1" dirty="0">
                <a:solidFill>
                  <a:srgbClr val="FF0000"/>
                </a:solidFill>
                <a:effectLst>
                  <a:outerShdw blurRad="38100" dist="38100" dir="2700000" algn="tl">
                    <a:srgbClr val="000000">
                      <a:alpha val="43137"/>
                    </a:srgbClr>
                  </a:outerShdw>
                </a:effectLst>
              </a:rPr>
              <a:t>Therapeutic % </a:t>
            </a:r>
            <a:r>
              <a:rPr lang="en-GB" sz="3800" b="1" dirty="0" smtClean="0">
                <a:solidFill>
                  <a:srgbClr val="FF0000"/>
                </a:solidFill>
                <a:effectLst>
                  <a:outerShdw blurRad="38100" dist="38100" dir="2700000" algn="tl">
                    <a:srgbClr val="000000">
                      <a:alpha val="43137"/>
                    </a:srgbClr>
                  </a:outerShdw>
                </a:effectLst>
              </a:rPr>
              <a:t>medical Strategies</a:t>
            </a:r>
            <a:endParaRPr lang="en-US" sz="3800"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72476" y="1408670"/>
            <a:ext cx="8595360" cy="4351337"/>
          </a:xfrm>
        </p:spPr>
        <p:txBody>
          <a:bodyPr/>
          <a:lstStyle/>
          <a:p>
            <a:r>
              <a:rPr lang="en-GB" dirty="0"/>
              <a:t> </a:t>
            </a:r>
            <a:r>
              <a:rPr lang="en-GB" dirty="0" smtClean="0"/>
              <a:t>At </a:t>
            </a:r>
            <a:r>
              <a:rPr lang="en-GB" dirty="0"/>
              <a:t>present, there is no endorsed antiviral medication and immunization accessible to treat Coronavirus, albeit Chinese specialists and scientists attempted a few different systems which effectively diminished the viral burden and contamination. </a:t>
            </a:r>
            <a:endParaRPr lang="en-GB" dirty="0" smtClean="0"/>
          </a:p>
          <a:p>
            <a:r>
              <a:rPr lang="en-GB" dirty="0" smtClean="0"/>
              <a:t>Immunity </a:t>
            </a:r>
            <a:r>
              <a:rPr lang="en-GB" dirty="0"/>
              <a:t>boosting prescriptions and probiotics were given to patients and solid people to support up their invulnerable framework. </a:t>
            </a:r>
            <a:endParaRPr lang="en-GB" dirty="0" smtClean="0"/>
          </a:p>
          <a:p>
            <a:r>
              <a:rPr lang="en-GB" b="1" dirty="0" smtClean="0"/>
              <a:t>Traditional </a:t>
            </a:r>
            <a:r>
              <a:rPr lang="en-GB" b="1" dirty="0"/>
              <a:t>Chinese Medicines</a:t>
            </a:r>
            <a:r>
              <a:rPr lang="en-GB" dirty="0"/>
              <a:t> </a:t>
            </a:r>
            <a:r>
              <a:rPr lang="en-GB" dirty="0" smtClean="0"/>
              <a:t>(TCM) are </a:t>
            </a:r>
            <a:r>
              <a:rPr lang="en-GB" dirty="0"/>
              <a:t>broadly utilizing against different infections in Asia and different districts on the planet. </a:t>
            </a:r>
            <a:endParaRPr lang="en-GB" dirty="0" smtClean="0"/>
          </a:p>
          <a:p>
            <a:r>
              <a:rPr lang="en-GB" dirty="0" smtClean="0"/>
              <a:t>Numerous </a:t>
            </a:r>
            <a:r>
              <a:rPr lang="en-GB" dirty="0"/>
              <a:t>patients have additionally recuperated from Coronavirus by </a:t>
            </a:r>
            <a:r>
              <a:rPr lang="en-GB"/>
              <a:t>the </a:t>
            </a:r>
            <a:r>
              <a:rPr lang="en-GB" smtClean="0"/>
              <a:t>continual </a:t>
            </a:r>
            <a:r>
              <a:rPr lang="en-GB" dirty="0"/>
              <a:t>utilization of </a:t>
            </a:r>
            <a:r>
              <a:rPr lang="en-GB" b="1" dirty="0"/>
              <a:t>TCM</a:t>
            </a:r>
            <a:r>
              <a:rPr lang="en-GB" dirty="0"/>
              <a:t>. The plasma got from patients who have derived from Coronavirus was likewise utilized for the treatment of contaminated patients and showed huge outcomes in recovery.</a:t>
            </a:r>
            <a:endParaRPr lang="en-US" dirty="0"/>
          </a:p>
          <a:p>
            <a:endParaRPr lang="en-US" dirty="0"/>
          </a:p>
        </p:txBody>
      </p:sp>
      <p:cxnSp>
        <p:nvCxnSpPr>
          <p:cNvPr id="5" name="Straight Connector 4"/>
          <p:cNvCxnSpPr/>
          <p:nvPr/>
        </p:nvCxnSpPr>
        <p:spPr>
          <a:xfrm>
            <a:off x="1198605" y="864973"/>
            <a:ext cx="814310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893" r="58884"/>
          <a:stretch/>
        </p:blipFill>
        <p:spPr>
          <a:xfrm>
            <a:off x="10034803" y="382282"/>
            <a:ext cx="1173892" cy="6858000"/>
          </a:xfrm>
          <a:prstGeom prst="rect">
            <a:avLst/>
          </a:prstGeom>
        </p:spPr>
      </p:pic>
    </p:spTree>
    <p:extLst>
      <p:ext uri="{BB962C8B-B14F-4D97-AF65-F5344CB8AC3E}">
        <p14:creationId xmlns:p14="http://schemas.microsoft.com/office/powerpoint/2010/main" val="216691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6"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up)">
                                      <p:cBhvr>
                                        <p:cTn id="14" dur="500"/>
                                        <p:tgtEl>
                                          <p:spTgt spid="3">
                                            <p:txEl>
                                              <p:pRg st="0" end="0"/>
                                            </p:txEl>
                                          </p:spTgt>
                                        </p:tgtEl>
                                      </p:cBhvr>
                                    </p:animEffect>
                                  </p:childTnLst>
                                </p:cTn>
                              </p:par>
                            </p:childTnLst>
                          </p:cTn>
                        </p:par>
                        <p:par>
                          <p:cTn id="15" fill="hold">
                            <p:stCondLst>
                              <p:cond delay="2500"/>
                            </p:stCondLst>
                            <p:childTnLst>
                              <p:par>
                                <p:cTn id="16" presetID="22" presetClass="entr" presetSubtype="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par>
                          <p:cTn id="23" fill="hold">
                            <p:stCondLst>
                              <p:cond delay="3500"/>
                            </p:stCondLst>
                            <p:childTnLst>
                              <p:par>
                                <p:cTn id="24" presetID="22" presetClass="entr" presetSubtype="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childTnLst>
                          </p:cTn>
                        </p:par>
                        <p:par>
                          <p:cTn id="27" fill="hold">
                            <p:stCondLst>
                              <p:cond delay="40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102" y="210064"/>
            <a:ext cx="9692640" cy="616284"/>
          </a:xfrm>
        </p:spPr>
        <p:txBody>
          <a:bodyPr>
            <a:normAutofit/>
          </a:bodyPr>
          <a:lstStyle/>
          <a:p>
            <a:r>
              <a:rPr lang="en-GB" sz="3800" dirty="0" smtClean="0">
                <a:solidFill>
                  <a:srgbClr val="FF0000"/>
                </a:solidFill>
                <a:effectLst>
                  <a:outerShdw blurRad="38100" dist="38100" dir="2700000" algn="tl">
                    <a:srgbClr val="000000">
                      <a:alpha val="43137"/>
                    </a:srgbClr>
                  </a:outerShdw>
                </a:effectLst>
              </a:rPr>
              <a:t>Noticeable Chinese Medical Equipment </a:t>
            </a:r>
            <a:endParaRPr lang="en-US" sz="3800" dirty="0">
              <a:solidFill>
                <a:srgbClr val="FF0000"/>
              </a:solidFill>
              <a:effectLst>
                <a:outerShdw blurRad="38100" dist="38100" dir="2700000" algn="tl">
                  <a:srgbClr val="000000">
                    <a:alpha val="43137"/>
                  </a:srgbClr>
                </a:outerShdw>
              </a:effectLst>
            </a:endParaRPr>
          </a:p>
        </p:txBody>
      </p:sp>
      <p:pic>
        <p:nvPicPr>
          <p:cNvPr id="1026" name="Picture 2" descr="China's Medical Devices Industry: Key Market Entry Consideration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112"/>
          <a:stretch/>
        </p:blipFill>
        <p:spPr bwMode="auto">
          <a:xfrm>
            <a:off x="1020102" y="2498371"/>
            <a:ext cx="9186496" cy="3520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72479"/>
          <a:stretch/>
        </p:blipFill>
        <p:spPr>
          <a:xfrm>
            <a:off x="11467072" y="1124465"/>
            <a:ext cx="922802" cy="4744995"/>
          </a:xfrm>
          <a:prstGeom prst="rect">
            <a:avLst/>
          </a:prstGeom>
        </p:spPr>
      </p:pic>
      <p:pic>
        <p:nvPicPr>
          <p:cNvPr id="8" name="Picture 2" descr="Logo design virus vaccine injection Royalty Free Vector"/>
          <p:cNvPicPr>
            <a:picLocks noChangeAspect="1" noChangeArrowheads="1"/>
          </p:cNvPicPr>
          <p:nvPr/>
        </p:nvPicPr>
        <p:blipFill rotWithShape="1">
          <a:blip r:embed="rId4">
            <a:extLst>
              <a:ext uri="{28A0092B-C50C-407E-A947-70E740481C1C}">
                <a14:useLocalDpi xmlns:a14="http://schemas.microsoft.com/office/drawing/2010/main" val="0"/>
              </a:ext>
            </a:extLst>
          </a:blip>
          <a:srcRect l="19373" t="17089" r="18765" b="26120"/>
          <a:stretch/>
        </p:blipFill>
        <p:spPr bwMode="auto">
          <a:xfrm>
            <a:off x="9842117" y="5523470"/>
            <a:ext cx="1272746" cy="126039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173892" y="1124465"/>
            <a:ext cx="847673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0102" y="1211254"/>
            <a:ext cx="8729379" cy="1200329"/>
          </a:xfrm>
          <a:prstGeom prst="rect">
            <a:avLst/>
          </a:prstGeom>
          <a:noFill/>
        </p:spPr>
        <p:txBody>
          <a:bodyPr wrap="square" rtlCol="0">
            <a:spAutoFit/>
          </a:bodyPr>
          <a:lstStyle/>
          <a:p>
            <a:r>
              <a:rPr lang="en-GB" dirty="0" smtClean="0"/>
              <a:t>China has been accelerated in field of medical equipment. Their manufacturing rate is highly increased in producing safety equipment.</a:t>
            </a:r>
          </a:p>
          <a:p>
            <a:r>
              <a:rPr lang="en-GB" dirty="0" smtClean="0"/>
              <a:t>Foreign countries also put a great demand of these goods, which resulted in a handsome foreign exchange.</a:t>
            </a:r>
            <a:endParaRPr lang="en-US" dirty="0"/>
          </a:p>
        </p:txBody>
      </p:sp>
    </p:spTree>
    <p:extLst>
      <p:ext uri="{BB962C8B-B14F-4D97-AF65-F5344CB8AC3E}">
        <p14:creationId xmlns:p14="http://schemas.microsoft.com/office/powerpoint/2010/main" val="105510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2000"/>
                            </p:stCondLst>
                            <p:childTnLst>
                              <p:par>
                                <p:cTn id="12" presetID="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ipe(up)">
                                      <p:cBhvr>
                                        <p:cTn id="23" dur="1000"/>
                                        <p:tgtEl>
                                          <p:spTgt spid="1026"/>
                                        </p:tgtEl>
                                      </p:cBhvr>
                                    </p:animEffect>
                                  </p:childTnLst>
                                </p:cTn>
                              </p:par>
                            </p:childTnLst>
                          </p:cTn>
                        </p:par>
                        <p:par>
                          <p:cTn id="24" fill="hold">
                            <p:stCondLst>
                              <p:cond delay="4000"/>
                            </p:stCondLst>
                            <p:childTnLst>
                              <p:par>
                                <p:cTn id="25" presetID="42"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375" y="40486"/>
            <a:ext cx="9692640" cy="715138"/>
          </a:xfrm>
        </p:spPr>
        <p:txBody>
          <a:bodyPr>
            <a:normAutofit/>
          </a:bodyPr>
          <a:lstStyle/>
          <a:p>
            <a:r>
              <a:rPr lang="en-GB" sz="3800" b="1" dirty="0" smtClean="0">
                <a:solidFill>
                  <a:srgbClr val="FF0000"/>
                </a:solidFill>
                <a:effectLst>
                  <a:outerShdw blurRad="38100" dist="38100" dir="2700000" algn="tl">
                    <a:srgbClr val="000000">
                      <a:alpha val="43137"/>
                    </a:srgbClr>
                  </a:outerShdw>
                </a:effectLst>
              </a:rPr>
              <a:t>Chinese Educational Strategies:</a:t>
            </a:r>
            <a:endParaRPr lang="en-US" sz="3800"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5375" y="1024799"/>
            <a:ext cx="8595360" cy="4351337"/>
          </a:xfrm>
        </p:spPr>
        <p:txBody>
          <a:bodyPr>
            <a:normAutofit/>
          </a:bodyPr>
          <a:lstStyle/>
          <a:p>
            <a:r>
              <a:rPr lang="en-GB" sz="2000" dirty="0"/>
              <a:t>The plague has likewise seriously affected the </a:t>
            </a:r>
            <a:r>
              <a:rPr lang="en-GB" sz="2000" b="1" dirty="0"/>
              <a:t>educational</a:t>
            </a:r>
            <a:r>
              <a:rPr lang="en-GB" sz="2000" dirty="0"/>
              <a:t> </a:t>
            </a:r>
            <a:r>
              <a:rPr lang="en-GB" sz="2000" b="1" dirty="0"/>
              <a:t>framework</a:t>
            </a:r>
            <a:r>
              <a:rPr lang="en-GB" sz="2000" dirty="0"/>
              <a:t>. The Service of Schooling of China required all educational areas to suspend and delay the initial season of the new semesters. </a:t>
            </a:r>
            <a:endParaRPr lang="en-GB" sz="2000" dirty="0" smtClean="0"/>
          </a:p>
          <a:p>
            <a:r>
              <a:rPr lang="en-GB" sz="2000" dirty="0" smtClean="0"/>
              <a:t>To </a:t>
            </a:r>
            <a:r>
              <a:rPr lang="en-GB" sz="2000" dirty="0"/>
              <a:t>lessen delays in training progress because of the outbreak, schools utilized internet technology to do innovative teaching practices based on online rather than physical and personal instructing, which likewise carries an uncommon </a:t>
            </a:r>
            <a:r>
              <a:rPr lang="en-GB" sz="2000" b="1" dirty="0"/>
              <a:t>advancement</a:t>
            </a:r>
            <a:r>
              <a:rPr lang="en-GB" sz="2000" dirty="0"/>
              <a:t> freedom to online schooling stages. </a:t>
            </a:r>
            <a:endParaRPr lang="en-GB" sz="2000" dirty="0" smtClean="0"/>
          </a:p>
          <a:p>
            <a:r>
              <a:rPr lang="en-GB" sz="2000" dirty="0" smtClean="0"/>
              <a:t>Numerous </a:t>
            </a:r>
            <a:r>
              <a:rPr lang="en-GB" sz="2000" dirty="0"/>
              <a:t>colleges likewise demonstrated critical efforts in taking on friendly obligations, opening up schooling stages to the general public without charge, sharing excellent course resources, and these ways, added to the disease prevention and control of the epidemic.</a:t>
            </a:r>
            <a:endParaRPr lang="en-US" sz="2000" dirty="0"/>
          </a:p>
          <a:p>
            <a:endParaRPr lang="en-US" sz="2000" dirty="0"/>
          </a:p>
        </p:txBody>
      </p:sp>
      <p:cxnSp>
        <p:nvCxnSpPr>
          <p:cNvPr id="5" name="Straight Connector 4"/>
          <p:cNvCxnSpPr/>
          <p:nvPr/>
        </p:nvCxnSpPr>
        <p:spPr>
          <a:xfrm>
            <a:off x="1359243" y="767982"/>
            <a:ext cx="771061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59243" y="5500515"/>
            <a:ext cx="5498757" cy="1200329"/>
          </a:xfrm>
          <a:prstGeom prst="rect">
            <a:avLst/>
          </a:prstGeom>
          <a:noFill/>
        </p:spPr>
        <p:txBody>
          <a:bodyPr wrap="square" rtlCol="0">
            <a:spAutoFit/>
          </a:bodyPr>
          <a:lstStyle/>
          <a:p>
            <a:r>
              <a:rPr lang="en-GB" sz="2400" dirty="0" smtClean="0">
                <a:solidFill>
                  <a:srgbClr val="FF0000"/>
                </a:solidFill>
                <a:effectLst>
                  <a:outerShdw blurRad="38100" dist="38100" dir="2700000" algn="tl">
                    <a:srgbClr val="000000">
                      <a:alpha val="43137"/>
                    </a:srgbClr>
                  </a:outerShdw>
                </a:effectLst>
              </a:rPr>
              <a:t>Quote:</a:t>
            </a:r>
          </a:p>
          <a:p>
            <a:r>
              <a:rPr lang="en-GB" sz="2400" dirty="0" smtClean="0"/>
              <a:t>‘’</a:t>
            </a:r>
            <a:r>
              <a:rPr lang="en-GB" dirty="0" smtClean="0"/>
              <a:t>An investment in knowledge pays the best interest</a:t>
            </a:r>
            <a:r>
              <a:rPr lang="en-GB" sz="2400" dirty="0" smtClean="0"/>
              <a:t>’’ </a:t>
            </a:r>
            <a:r>
              <a:rPr lang="en-GB" sz="1100" b="1" dirty="0" smtClean="0">
                <a:solidFill>
                  <a:schemeClr val="tx2">
                    <a:lumMod val="60000"/>
                    <a:lumOff val="40000"/>
                  </a:schemeClr>
                </a:solidFill>
              </a:rPr>
              <a:t>~Benjamin Franklin</a:t>
            </a:r>
            <a:endParaRPr lang="en-US" sz="1400" b="1" dirty="0">
              <a:solidFill>
                <a:schemeClr val="tx2">
                  <a:lumMod val="60000"/>
                  <a:lumOff val="4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5383" y="5273241"/>
            <a:ext cx="1536594" cy="1427603"/>
          </a:xfrm>
          <a:prstGeom prst="rect">
            <a:avLst/>
          </a:prstGeom>
        </p:spPr>
      </p:pic>
    </p:spTree>
    <p:extLst>
      <p:ext uri="{BB962C8B-B14F-4D97-AF65-F5344CB8AC3E}">
        <p14:creationId xmlns:p14="http://schemas.microsoft.com/office/powerpoint/2010/main" val="187958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1000"/>
                                        <p:tgtEl>
                                          <p:spTgt spid="3">
                                            <p:txEl>
                                              <p:pRg st="0" end="0"/>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1000"/>
                                        <p:tgtEl>
                                          <p:spTgt spid="3">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1000"/>
                                        <p:tgtEl>
                                          <p:spTgt spid="3">
                                            <p:txEl>
                                              <p:pRg st="2" end="2"/>
                                            </p:txEl>
                                          </p:spTgt>
                                        </p:tgtEl>
                                      </p:cBhvr>
                                    </p:animEffect>
                                  </p:childTnLst>
                                </p:cTn>
                              </p:par>
                            </p:childTnLst>
                          </p:cTn>
                        </p:par>
                        <p:par>
                          <p:cTn id="24" fill="hold">
                            <p:stCondLst>
                              <p:cond delay="4000"/>
                            </p:stCondLst>
                            <p:childTnLst>
                              <p:par>
                                <p:cTn id="25" presetID="42" presetClass="entr" presetSubtype="0" fill="hold" grpId="0"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1000"/>
                                        <p:tgtEl>
                                          <p:spTgt spid="4">
                                            <p:txEl>
                                              <p:pRg st="0" end="0"/>
                                            </p:txEl>
                                          </p:spTgt>
                                        </p:tgtEl>
                                      </p:cBhvr>
                                    </p:animEffect>
                                    <p:anim calcmode="lin" valueType="num">
                                      <p:cBhvr>
                                        <p:cTn id="2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42" presetClass="entr" presetSubtype="0" fill="hold" grpId="0" nodeType="after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1000"/>
                                        <p:tgtEl>
                                          <p:spTgt spid="4">
                                            <p:txEl>
                                              <p:pRg st="1" end="1"/>
                                            </p:txEl>
                                          </p:spTgt>
                                        </p:tgtEl>
                                      </p:cBhvr>
                                    </p:animEffect>
                                    <p:anim calcmode="lin" valueType="num">
                                      <p:cBhvr>
                                        <p:cTn id="3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53" presetClass="entr" presetSubtype="16"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2" y="172994"/>
            <a:ext cx="9692640" cy="481913"/>
          </a:xfrm>
        </p:spPr>
        <p:txBody>
          <a:bodyPr/>
          <a:lstStyle/>
          <a:p>
            <a:r>
              <a:rPr lang="en-GB" sz="2800" b="1" dirty="0">
                <a:solidFill>
                  <a:srgbClr val="FF0000"/>
                </a:solidFill>
                <a:effectLst>
                  <a:outerShdw blurRad="38100" dist="38100" dir="2700000" algn="tl">
                    <a:srgbClr val="000000">
                      <a:alpha val="43137"/>
                    </a:srgbClr>
                  </a:outerShdw>
                </a:effectLst>
              </a:rPr>
              <a:t>Conclusion and Future points of view </a:t>
            </a:r>
            <a:endParaRPr lang="en-US" dirty="0"/>
          </a:p>
        </p:txBody>
      </p:sp>
      <p:sp>
        <p:nvSpPr>
          <p:cNvPr id="3" name="Content Placeholder 2"/>
          <p:cNvSpPr>
            <a:spLocks noGrp="1"/>
          </p:cNvSpPr>
          <p:nvPr>
            <p:ph idx="1"/>
          </p:nvPr>
        </p:nvSpPr>
        <p:spPr>
          <a:xfrm>
            <a:off x="495754" y="1013253"/>
            <a:ext cx="10736538" cy="5758250"/>
          </a:xfrm>
        </p:spPr>
        <p:txBody>
          <a:bodyPr>
            <a:normAutofit lnSpcReduction="10000"/>
          </a:bodyPr>
          <a:lstStyle/>
          <a:p>
            <a:pPr>
              <a:lnSpc>
                <a:spcPct val="110000"/>
              </a:lnSpc>
            </a:pPr>
            <a:r>
              <a:rPr lang="en-GB" dirty="0" smtClean="0"/>
              <a:t>The </a:t>
            </a:r>
            <a:r>
              <a:rPr lang="en-GB" dirty="0"/>
              <a:t>Chinese specialists have invested incredible amounts of energy in the convenient and proficient reaction to the </a:t>
            </a:r>
            <a:r>
              <a:rPr lang="en-GB" b="1" dirty="0"/>
              <a:t>COVID-19</a:t>
            </a:r>
            <a:r>
              <a:rPr lang="en-GB" dirty="0"/>
              <a:t>. They have restricted the death rate to just 4%, with various patients released after clinical recovery. China has set a model for the rest of the world. </a:t>
            </a:r>
            <a:endParaRPr lang="en-GB" dirty="0" smtClean="0"/>
          </a:p>
          <a:p>
            <a:pPr>
              <a:lnSpc>
                <a:spcPct val="110000"/>
              </a:lnSpc>
            </a:pPr>
            <a:r>
              <a:rPr lang="en-GB" dirty="0" smtClean="0"/>
              <a:t>They </a:t>
            </a:r>
            <a:r>
              <a:rPr lang="en-GB" dirty="0"/>
              <a:t>have created restorative procedures by utilizing their customary </a:t>
            </a:r>
            <a:r>
              <a:rPr lang="en-GB" b="1" dirty="0"/>
              <a:t>Chinese</a:t>
            </a:r>
            <a:r>
              <a:rPr lang="en-GB" dirty="0"/>
              <a:t> </a:t>
            </a:r>
            <a:r>
              <a:rPr lang="en-GB" b="1" dirty="0"/>
              <a:t>medications</a:t>
            </a:r>
            <a:r>
              <a:rPr lang="en-GB" dirty="0"/>
              <a:t>. Coronavirus is totally controlled in China with no new cases being accounted for, however Coronavirus is at its top in Europe and the </a:t>
            </a:r>
            <a:r>
              <a:rPr lang="en-GB" b="1" dirty="0"/>
              <a:t>US</a:t>
            </a:r>
            <a:r>
              <a:rPr lang="en-GB" dirty="0"/>
              <a:t> nowadays, with about 500+ fatalities every day. Italy, Spain and Germany are the most influenced nations in Europe, and maybe they should follow the techniques of China to adapt to Coronavirus. Contaminated nations should force a severe lock down and start house to house fast screening and prompt disengagement of suspected patients. </a:t>
            </a:r>
            <a:endParaRPr lang="en-GB" dirty="0" smtClean="0"/>
          </a:p>
          <a:p>
            <a:pPr>
              <a:lnSpc>
                <a:spcPct val="110000"/>
              </a:lnSpc>
            </a:pPr>
            <a:r>
              <a:rPr lang="en-GB" dirty="0" smtClean="0"/>
              <a:t>It </a:t>
            </a:r>
            <a:r>
              <a:rPr lang="en-GB" dirty="0"/>
              <a:t>is recommended to fabricate disengagement and isolate wards for tainted and suspected patients close to the lines and air terminals to limit contaminated people from entering the primary populated urban areas. Then again, non-industrial nations like Pakistan, Bangladesh, India and Iran are at high danger and should utilize their all assets to alleviate Coronavirus using any and all means. </a:t>
            </a:r>
            <a:r>
              <a:rPr lang="en-GB" b="1" dirty="0"/>
              <a:t>Higher</a:t>
            </a:r>
            <a:r>
              <a:rPr lang="en-GB" dirty="0"/>
              <a:t> </a:t>
            </a:r>
            <a:r>
              <a:rPr lang="en-GB" b="1" dirty="0"/>
              <a:t>specialists</a:t>
            </a:r>
            <a:r>
              <a:rPr lang="en-GB" dirty="0"/>
              <a:t> of tainted nations should make a genuine move in directing mindfulness missions to instruct their nationals on how best to ensure themselves. It is hard for such nations to lead a lock down cross country two or three months because of destitution and wellbeing assets</a:t>
            </a:r>
            <a:r>
              <a:rPr lang="en-GB" dirty="0" smtClean="0"/>
              <a:t>.</a:t>
            </a:r>
            <a:endParaRPr lang="en-US" dirty="0"/>
          </a:p>
        </p:txBody>
      </p:sp>
      <p:cxnSp>
        <p:nvCxnSpPr>
          <p:cNvPr id="5" name="Straight Connector 4"/>
          <p:cNvCxnSpPr/>
          <p:nvPr/>
        </p:nvCxnSpPr>
        <p:spPr>
          <a:xfrm>
            <a:off x="889686" y="741405"/>
            <a:ext cx="662322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63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272</TotalTime>
  <Words>1491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PowerPoint Presentation</vt:lpstr>
      <vt:lpstr>     Perquisites &amp; Background:  </vt:lpstr>
      <vt:lpstr>    Chinese Strategies: </vt:lpstr>
      <vt:lpstr>Complete lockdown </vt:lpstr>
      <vt:lpstr>Quick construction of Hospital  and quarantine centres</vt:lpstr>
      <vt:lpstr>Therapeutic % medical Strategies</vt:lpstr>
      <vt:lpstr>Noticeable Chinese Medical Equipment </vt:lpstr>
      <vt:lpstr>Chinese Educational Strategies:</vt:lpstr>
      <vt:lpstr>Conclusion and Future points of view </vt:lpstr>
      <vt:lpstr> Impacts of COVID-19 ~Personal Experience: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m.arsalan</dc:creator>
  <cp:lastModifiedBy>m.arsalan</cp:lastModifiedBy>
  <cp:revision>48</cp:revision>
  <dcterms:created xsi:type="dcterms:W3CDTF">2021-05-17T15:08:58Z</dcterms:created>
  <dcterms:modified xsi:type="dcterms:W3CDTF">2021-05-19T07:51:48Z</dcterms:modified>
</cp:coreProperties>
</file>