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57" r:id="rId8"/>
    <p:sldId id="258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86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D11F99-02ED-46CF-A925-6FF5B3D6104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CE6099-8342-42BD-A061-454C094C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3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10819"/>
            <a:ext cx="9440034" cy="1295632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Big Mountain Resort COR.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607973"/>
            <a:ext cx="9440034" cy="409548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location: northwestern Montana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Vertical: 2,353 ft (717 m)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Top elevation: 6,817 ft (2,078 m)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Base elevation: 4,464 ft (1,361 m)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Skiable area: 3,020 acres (12.2 km2)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Runs: 93</a:t>
            </a:r>
          </a:p>
          <a:p>
            <a:pPr algn="l"/>
            <a:r>
              <a:rPr lang="en-US" sz="2800" dirty="0"/>
              <a:t>														author: Ruslan S</a:t>
            </a:r>
          </a:p>
        </p:txBody>
      </p:sp>
    </p:spTree>
    <p:extLst>
      <p:ext uri="{BB962C8B-B14F-4D97-AF65-F5344CB8AC3E}">
        <p14:creationId xmlns:p14="http://schemas.microsoft.com/office/powerpoint/2010/main" val="23908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87875"/>
            <a:ext cx="9440034" cy="1450774"/>
          </a:xfrm>
        </p:spPr>
        <p:txBody>
          <a:bodyPr/>
          <a:lstStyle/>
          <a:p>
            <a:pPr algn="l"/>
            <a:r>
              <a:rPr lang="en-US" dirty="0"/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781837"/>
            <a:ext cx="9440034" cy="341934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Model works based on the idea that most resorts set their prices according to market support.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Currently, company undercharging for the admission by $5-$10 (within mean absolute error).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Adding new chair lift in the future will not increase the annual revenue (most likely it will decrease it significantly).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Investing in vertical drop will bring increase by $2 on average.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Dropping operational cost on a few runs (3 of them) will save some money.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6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10819"/>
            <a:ext cx="9440034" cy="1295632"/>
          </a:xfrm>
        </p:spPr>
        <p:txBody>
          <a:bodyPr/>
          <a:lstStyle/>
          <a:p>
            <a:pPr algn="l"/>
            <a:r>
              <a:rPr lang="en-US" dirty="0"/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807595"/>
            <a:ext cx="9440034" cy="28848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Recover from the financial loss of $1,500,000 due to the expense of maintaining the new chair lift.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Gain the knowledge of operational business models based on the existing market situation.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Optimize the cost of some services on particular objects.</a:t>
            </a:r>
          </a:p>
        </p:txBody>
      </p:sp>
    </p:spTree>
    <p:extLst>
      <p:ext uri="{BB962C8B-B14F-4D97-AF65-F5344CB8AC3E}">
        <p14:creationId xmlns:p14="http://schemas.microsoft.com/office/powerpoint/2010/main" val="220889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10819"/>
            <a:ext cx="9440034" cy="1295632"/>
          </a:xfrm>
        </p:spPr>
        <p:txBody>
          <a:bodyPr/>
          <a:lstStyle/>
          <a:p>
            <a:pPr algn="l"/>
            <a:r>
              <a:rPr lang="en-US" dirty="0"/>
              <a:t>Possible Targets: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807595"/>
            <a:ext cx="9719166" cy="314888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The value of admission during business days and weekends.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The operational cost of some services.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Business model.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Promotions.</a:t>
            </a:r>
          </a:p>
        </p:txBody>
      </p:sp>
    </p:spTree>
    <p:extLst>
      <p:ext uri="{BB962C8B-B14F-4D97-AF65-F5344CB8AC3E}">
        <p14:creationId xmlns:p14="http://schemas.microsoft.com/office/powerpoint/2010/main" val="28230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84" y="410819"/>
            <a:ext cx="10160343" cy="1089570"/>
          </a:xfrm>
        </p:spPr>
        <p:txBody>
          <a:bodyPr/>
          <a:lstStyle/>
          <a:p>
            <a:pPr algn="l"/>
            <a:r>
              <a:rPr lang="en-US" dirty="0"/>
              <a:t>Munging issues: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83" y="1868534"/>
            <a:ext cx="4958365" cy="428112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Missing features (variables) that will affect the performance of the model: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sz="2600" dirty="0"/>
              <a:t>Snow </a:t>
            </a:r>
            <a:r>
              <a:rPr lang="en-US" sz="2600" dirty="0" err="1"/>
              <a:t>Making_ac</a:t>
            </a:r>
            <a:endParaRPr lang="en-US" sz="2600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sz="2600" dirty="0"/>
              <a:t>Runs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sz="2600" dirty="0" err="1"/>
              <a:t>AdultWeekday</a:t>
            </a:r>
            <a:endParaRPr lang="en-US" sz="2600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sz="2600" dirty="0" err="1"/>
              <a:t>AdultWeekend</a:t>
            </a:r>
            <a:endParaRPr lang="en-US" sz="2600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sz="2600" dirty="0" err="1"/>
              <a:t>NightSkiitn_ac</a:t>
            </a:r>
            <a:endParaRPr lang="en-US" sz="26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1DC68A5-2C75-4F1F-BD5C-5F9C227D7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27" y="1868534"/>
            <a:ext cx="5975426" cy="4281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40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72" y="618185"/>
            <a:ext cx="5853449" cy="10560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Average ticket price by State: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83" y="1868534"/>
            <a:ext cx="4958365" cy="428112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Key points to take away: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Most prices are in California, Colorado, and Utah.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Some states show more variability than others between weekdays and weekends.</a:t>
            </a:r>
            <a:endParaRPr lang="en-US" sz="2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19915-6FFB-49B3-AC7B-B2C8413CD6BB}"/>
              </a:ext>
            </a:extLst>
          </p:cNvPr>
          <p:cNvGrpSpPr/>
          <p:nvPr/>
        </p:nvGrpSpPr>
        <p:grpSpPr>
          <a:xfrm>
            <a:off x="5737539" y="151052"/>
            <a:ext cx="6335428" cy="6555895"/>
            <a:chOff x="5737539" y="151052"/>
            <a:chExt cx="6335428" cy="6555895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4B4456E3-F7AF-4ADC-9B38-BB6DD04C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539" y="151052"/>
              <a:ext cx="6335428" cy="65558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3F239D66-31EF-4B8F-91F6-15F9B76F29E0}"/>
                </a:ext>
              </a:extLst>
            </p:cNvPr>
            <p:cNvSpPr/>
            <p:nvPr/>
          </p:nvSpPr>
          <p:spPr>
            <a:xfrm>
              <a:off x="9697792" y="2425819"/>
              <a:ext cx="1783723" cy="16927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18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72" y="135229"/>
            <a:ext cx="5853449" cy="15390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Correlations: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73" y="3429000"/>
            <a:ext cx="4597758" cy="310058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/>
              <a:t>Vertical_drop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/>
              <a:t>FastQuads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Runs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/>
              <a:t>Total_chairs</a:t>
            </a:r>
            <a:endParaRPr lang="en-US" sz="2600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B70D1523-D1E2-4D55-82A3-829F4D9E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19" y="0"/>
            <a:ext cx="720168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AF2341-944C-4A9E-964D-3B36F7728C7B}"/>
              </a:ext>
            </a:extLst>
          </p:cNvPr>
          <p:cNvSpPr/>
          <p:nvPr/>
        </p:nvSpPr>
        <p:spPr>
          <a:xfrm>
            <a:off x="5571919" y="135229"/>
            <a:ext cx="1223586" cy="46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B053FF7-51E8-4833-BC9D-719419C9ED3D}"/>
              </a:ext>
            </a:extLst>
          </p:cNvPr>
          <p:cNvSpPr/>
          <p:nvPr/>
        </p:nvSpPr>
        <p:spPr>
          <a:xfrm>
            <a:off x="5563628" y="1055345"/>
            <a:ext cx="1223586" cy="46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3748FFC-37A4-4F1A-BE96-DA87D8164C51}"/>
              </a:ext>
            </a:extLst>
          </p:cNvPr>
          <p:cNvSpPr/>
          <p:nvPr/>
        </p:nvSpPr>
        <p:spPr>
          <a:xfrm rot="16200000">
            <a:off x="8976285" y="3293103"/>
            <a:ext cx="1223586" cy="46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BD6AA44-7D1D-429F-9FAF-0D31ADB6CEDE}"/>
              </a:ext>
            </a:extLst>
          </p:cNvPr>
          <p:cNvSpPr/>
          <p:nvPr/>
        </p:nvSpPr>
        <p:spPr>
          <a:xfrm rot="16200000">
            <a:off x="10753555" y="3293103"/>
            <a:ext cx="1223586" cy="463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64" y="45000"/>
            <a:ext cx="10968507" cy="1455390"/>
          </a:xfrm>
        </p:spPr>
        <p:txBody>
          <a:bodyPr/>
          <a:lstStyle/>
          <a:p>
            <a:pPr algn="l"/>
            <a:r>
              <a:rPr lang="en-US" dirty="0"/>
              <a:t>Recommendation and key findings: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65" y="2227969"/>
            <a:ext cx="5996022" cy="393449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No clear relationship between state and ticket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F824117-772A-40C6-B4A6-5EFC96B8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2" y="2788200"/>
            <a:ext cx="4754475" cy="3774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5408A4A-35AE-4D98-AA1C-E8249A2A34F4}"/>
              </a:ext>
            </a:extLst>
          </p:cNvPr>
          <p:cNvSpPr txBox="1">
            <a:spLocks/>
          </p:cNvSpPr>
          <p:nvPr/>
        </p:nvSpPr>
        <p:spPr>
          <a:xfrm>
            <a:off x="5869713" y="2227969"/>
            <a:ext cx="5996022" cy="43351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Some valuable correlation among features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C0A3E2A-CB22-4639-BA5C-F97B49FF7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87" y="2788200"/>
            <a:ext cx="4493730" cy="37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22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4" y="110074"/>
            <a:ext cx="10641393" cy="1049867"/>
          </a:xfrm>
        </p:spPr>
        <p:txBody>
          <a:bodyPr/>
          <a:lstStyle/>
          <a:p>
            <a:pPr algn="l"/>
            <a:r>
              <a:rPr lang="en-US" dirty="0"/>
              <a:t>Modeling results and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34" y="1712385"/>
            <a:ext cx="5376333" cy="503554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Model we used for this task was “The Random Forest”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Main correlations among the existing features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D9A7886-A912-44C3-A54C-48C17ACF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3" y="1724628"/>
            <a:ext cx="6290733" cy="5035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C532273D-73DF-4374-A520-A6BBB1554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23" y="3188157"/>
            <a:ext cx="3530553" cy="3559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5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3BF-F38A-42A7-A020-3D847386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0074"/>
            <a:ext cx="9440034" cy="1049867"/>
          </a:xfrm>
        </p:spPr>
        <p:txBody>
          <a:bodyPr/>
          <a:lstStyle/>
          <a:p>
            <a:pPr algn="l"/>
            <a:r>
              <a:rPr lang="en-US" dirty="0"/>
              <a:t>Modeling results and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F9F-4F02-4A71-BFA9-D2C006C4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837268"/>
            <a:ext cx="10651972" cy="491065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The Random Forest model has lowest cross-validation mean absolute error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It produces less variability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3001A6-0DD7-433C-9326-A9028DB3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43" y="2895600"/>
            <a:ext cx="9059333" cy="368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3558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190</TotalTime>
  <Words>355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Wingdings</vt:lpstr>
      <vt:lpstr>Wingdings 2</vt:lpstr>
      <vt:lpstr>Slate</vt:lpstr>
      <vt:lpstr>Big Mountain Resort COR.</vt:lpstr>
      <vt:lpstr>Objectives:</vt:lpstr>
      <vt:lpstr>Possible Targets:</vt:lpstr>
      <vt:lpstr>Munging issues:</vt:lpstr>
      <vt:lpstr>Average ticket price by State:</vt:lpstr>
      <vt:lpstr>Correlations:</vt:lpstr>
      <vt:lpstr>Recommendation and key findings:</vt:lpstr>
      <vt:lpstr>Modeling results and analysis:</vt:lpstr>
      <vt:lpstr>Modeling results and analysis: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Ruslan Phoenix</dc:creator>
  <cp:lastModifiedBy>Ruslan Phoenix</cp:lastModifiedBy>
  <cp:revision>20</cp:revision>
  <dcterms:created xsi:type="dcterms:W3CDTF">2021-06-12T04:58:42Z</dcterms:created>
  <dcterms:modified xsi:type="dcterms:W3CDTF">2021-06-18T05:43:10Z</dcterms:modified>
</cp:coreProperties>
</file>