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263845ea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263845ea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263845ea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263845ea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263845ea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263845ea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263845ea5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263845ea5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263845ea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263845ea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263845ea5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263845ea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263845ea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263845ea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263845ea5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263845ea5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263845ea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263845ea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263845ea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263845ea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263845ea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263845ea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fa1cf5b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fa1cf5b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263845ea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263845ea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263845ea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263845ea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263845ea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263845ea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263845ea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263845ea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263845ea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263845ea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263845ea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263845ea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263845ea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263845ea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44625" y="152525"/>
            <a:ext cx="8847600" cy="121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2650" y="1703125"/>
            <a:ext cx="8619600" cy="31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SENTIMENT ANALYSIS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“Neural Network - Deep Learning”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Collaborator: Luka Anicin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 Scientist: Ruslan 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ctrTitle"/>
          </p:nvPr>
        </p:nvSpPr>
        <p:spPr>
          <a:xfrm>
            <a:off x="311700" y="167750"/>
            <a:ext cx="8520600" cy="14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common negative and positive words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75" y="1581650"/>
            <a:ext cx="4536825" cy="20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5200" y="3021075"/>
            <a:ext cx="4536823" cy="20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>
            <a:off x="311700" y="744575"/>
            <a:ext cx="8520600" cy="19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ctrTitle"/>
          </p:nvPr>
        </p:nvSpPr>
        <p:spPr>
          <a:xfrm>
            <a:off x="311700" y="410975"/>
            <a:ext cx="8520600" cy="10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ALGORITHM</a:t>
            </a:r>
            <a:endParaRPr/>
          </a:p>
        </p:txBody>
      </p:sp>
      <p:sp>
        <p:nvSpPr>
          <p:cNvPr id="126" name="Google Shape;126;p24"/>
          <p:cNvSpPr txBox="1"/>
          <p:nvPr>
            <p:ph idx="1" type="subTitle"/>
          </p:nvPr>
        </p:nvSpPr>
        <p:spPr>
          <a:xfrm>
            <a:off x="311700" y="1915975"/>
            <a:ext cx="8520600" cy="27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Model type: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Sequential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Architecture: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CNN (convolutional neural network 1 dimension)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Layers: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5 hidden layers: Embedding, SpetialDropout1D, LSTM, and 2 Dense layers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311700" y="175350"/>
            <a:ext cx="8520600" cy="10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SUMMARY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625" y="1216650"/>
            <a:ext cx="7240649" cy="374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ctrTitle"/>
          </p:nvPr>
        </p:nvSpPr>
        <p:spPr>
          <a:xfrm>
            <a:off x="311700" y="251350"/>
            <a:ext cx="8520600" cy="162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TOWARD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CHOSEN</a:t>
            </a:r>
            <a:r>
              <a:rPr lang="en"/>
              <a:t> MODEL</a:t>
            </a:r>
            <a:endParaRPr/>
          </a:p>
        </p:txBody>
      </p:sp>
      <p:sp>
        <p:nvSpPr>
          <p:cNvPr id="138" name="Google Shape;138;p26"/>
          <p:cNvSpPr txBox="1"/>
          <p:nvPr>
            <p:ph idx="1" type="subTitle"/>
          </p:nvPr>
        </p:nvSpPr>
        <p:spPr>
          <a:xfrm>
            <a:off x="311700" y="2622875"/>
            <a:ext cx="85206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Size of data set</a:t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Accuracy</a:t>
            </a:r>
            <a:endParaRPr sz="3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ctrTitle"/>
          </p:nvPr>
        </p:nvSpPr>
        <p:spPr>
          <a:xfrm>
            <a:off x="311700" y="1049475"/>
            <a:ext cx="8520600" cy="18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ctrTitle"/>
          </p:nvPr>
        </p:nvSpPr>
        <p:spPr>
          <a:xfrm>
            <a:off x="311700" y="274175"/>
            <a:ext cx="8520600" cy="10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300" y="1346075"/>
            <a:ext cx="4545401" cy="358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ctrTitle"/>
          </p:nvPr>
        </p:nvSpPr>
        <p:spPr>
          <a:xfrm>
            <a:off x="311700" y="251350"/>
            <a:ext cx="8520600" cy="11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SCORE</a:t>
            </a:r>
            <a:endParaRPr/>
          </a:p>
        </p:txBody>
      </p:sp>
      <p:sp>
        <p:nvSpPr>
          <p:cNvPr id="155" name="Google Shape;155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00" y="1772675"/>
            <a:ext cx="8727799" cy="2586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ctrTitle"/>
          </p:nvPr>
        </p:nvSpPr>
        <p:spPr>
          <a:xfrm>
            <a:off x="311700" y="296975"/>
            <a:ext cx="8520600" cy="9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162" name="Google Shape;162;p30"/>
          <p:cNvSpPr txBox="1"/>
          <p:nvPr>
            <p:ph idx="1" type="subTitle"/>
          </p:nvPr>
        </p:nvSpPr>
        <p:spPr>
          <a:xfrm>
            <a:off x="311700" y="3291750"/>
            <a:ext cx="8520600" cy="12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Slow to train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At risk of overfitting</a:t>
            </a:r>
            <a:endParaRPr/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25" y="1406975"/>
            <a:ext cx="8436676" cy="1385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ctrTitle"/>
          </p:nvPr>
        </p:nvSpPr>
        <p:spPr>
          <a:xfrm>
            <a:off x="311700" y="388175"/>
            <a:ext cx="8520600" cy="123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69" name="Google Shape;169;p31"/>
          <p:cNvSpPr txBox="1"/>
          <p:nvPr>
            <p:ph idx="1" type="subTitle"/>
          </p:nvPr>
        </p:nvSpPr>
        <p:spPr>
          <a:xfrm>
            <a:off x="311700" y="1703150"/>
            <a:ext cx="8520600" cy="29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Increase</a:t>
            </a:r>
            <a:r>
              <a:rPr lang="en"/>
              <a:t> size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Use most </a:t>
            </a:r>
            <a:r>
              <a:rPr lang="en"/>
              <a:t>recent</a:t>
            </a:r>
            <a:r>
              <a:rPr lang="en"/>
              <a:t> data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Play with hyper-</a:t>
            </a:r>
            <a:r>
              <a:rPr lang="en"/>
              <a:t>tuning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Reconstruct architecture of the model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Use more libraries to deal with text (to correct </a:t>
            </a:r>
            <a:r>
              <a:rPr lang="en"/>
              <a:t>grammar</a:t>
            </a:r>
            <a:r>
              <a:rPr lang="en"/>
              <a:t> mistakes or convert </a:t>
            </a:r>
            <a:r>
              <a:rPr lang="en"/>
              <a:t>emojis</a:t>
            </a:r>
            <a:r>
              <a:rPr lang="en"/>
              <a:t> into words and so on)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137300"/>
            <a:ext cx="8520600" cy="9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353475"/>
            <a:ext cx="8520600" cy="3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Problem</a:t>
            </a:r>
            <a:r>
              <a:rPr lang="en"/>
              <a:t>: predict the company’s </a:t>
            </a:r>
            <a:r>
              <a:rPr lang="en"/>
              <a:t>image</a:t>
            </a:r>
            <a:r>
              <a:rPr lang="en"/>
              <a:t> based on users’ reviews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Context</a:t>
            </a:r>
            <a:r>
              <a:rPr lang="en"/>
              <a:t>: </a:t>
            </a:r>
            <a:r>
              <a:rPr lang="en"/>
              <a:t>the "face" of the company plays a profound role in its success. It's reflected in its reputation, trustworthiness, accountability, and other important </a:t>
            </a:r>
            <a:r>
              <a:rPr lang="en"/>
              <a:t>aspects that drives the business’ success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ctrTitle"/>
          </p:nvPr>
        </p:nvSpPr>
        <p:spPr>
          <a:xfrm>
            <a:off x="311700" y="848675"/>
            <a:ext cx="8520600" cy="18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</a:t>
            </a:r>
            <a:r>
              <a:rPr lang="en"/>
              <a:t>slide show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87850" y="68950"/>
            <a:ext cx="2911200" cy="8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/>
              <a:t>METRICS</a:t>
            </a:r>
            <a:endParaRPr sz="328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-68400" y="912550"/>
            <a:ext cx="4287300" cy="19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Model accuracy: 65-89%</a:t>
            </a:r>
            <a:endParaRPr/>
          </a:p>
          <a:p>
            <a:pPr indent="-406400" lvl="0" marL="13716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Delivery: October 2021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4572000" y="912550"/>
            <a:ext cx="4549200" cy="19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Data</a:t>
            </a:r>
            <a:endParaRPr/>
          </a:p>
          <a:p>
            <a:pPr indent="508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Time</a:t>
            </a:r>
            <a:endParaRPr/>
          </a:p>
          <a:p>
            <a:pPr indent="56515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Limited stuff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type="ctrTitle"/>
          </p:nvPr>
        </p:nvSpPr>
        <p:spPr>
          <a:xfrm>
            <a:off x="4572000" y="68950"/>
            <a:ext cx="4104600" cy="8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/>
              <a:t>C</a:t>
            </a:r>
            <a:r>
              <a:rPr lang="en" sz="3280"/>
              <a:t>ONSTRAINTS </a:t>
            </a:r>
            <a:endParaRPr sz="3280"/>
          </a:p>
        </p:txBody>
      </p:sp>
      <p:sp>
        <p:nvSpPr>
          <p:cNvPr id="70" name="Google Shape;70;p15"/>
          <p:cNvSpPr txBox="1"/>
          <p:nvPr>
            <p:ph type="ctrTitle"/>
          </p:nvPr>
        </p:nvSpPr>
        <p:spPr>
          <a:xfrm>
            <a:off x="2440125" y="2655400"/>
            <a:ext cx="4153500" cy="8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/>
              <a:t>STAKEHOLDERS</a:t>
            </a:r>
            <a:endParaRPr sz="3280"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1839650" y="3499000"/>
            <a:ext cx="5016600" cy="15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13716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Business with t</a:t>
            </a:r>
            <a:r>
              <a:rPr lang="en"/>
              <a:t>witter</a:t>
            </a:r>
            <a:r>
              <a:rPr lang="en"/>
              <a:t> account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311700" y="250525"/>
            <a:ext cx="8520600" cy="9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311700" y="1824750"/>
            <a:ext cx="4393500" cy="18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Approach</a:t>
            </a:r>
            <a:r>
              <a:rPr lang="en" sz="2500"/>
              <a:t>:</a:t>
            </a:r>
            <a:endParaRPr sz="25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Supervised Classification </a:t>
            </a:r>
            <a:endParaRPr sz="25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(2 classes)</a:t>
            </a:r>
            <a:endParaRPr sz="2500"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4705200" y="2919425"/>
            <a:ext cx="3846300" cy="12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Learning algorithm</a:t>
            </a:r>
            <a:r>
              <a:rPr lang="en"/>
              <a:t>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Sequential 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 hidden layers)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ctrTitle"/>
          </p:nvPr>
        </p:nvSpPr>
        <p:spPr>
          <a:xfrm>
            <a:off x="311700" y="144950"/>
            <a:ext cx="8520600" cy="9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311700" y="1429525"/>
            <a:ext cx="85206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 names: “target” and “predictor”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</a:t>
            </a:r>
            <a:r>
              <a:rPr lang="en"/>
              <a:t>: (1,</a:t>
            </a:r>
            <a:r>
              <a:rPr lang="en"/>
              <a:t>583</a:t>
            </a:r>
            <a:r>
              <a:rPr lang="en"/>
              <a:t>,</a:t>
            </a:r>
            <a:r>
              <a:rPr lang="en"/>
              <a:t>691</a:t>
            </a:r>
            <a:r>
              <a:rPr lang="en"/>
              <a:t> by 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Date/time range: 04/06/2009-06/16/2009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100" y="3162550"/>
            <a:ext cx="6934525" cy="17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ctrTitle"/>
          </p:nvPr>
        </p:nvSpPr>
        <p:spPr>
          <a:xfrm>
            <a:off x="311700" y="2817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WRANGLING STEPS</a:t>
            </a:r>
            <a:endParaRPr/>
          </a:p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311700" y="1074375"/>
            <a:ext cx="8520600" cy="3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Dropping </a:t>
            </a:r>
            <a:r>
              <a:rPr lang="en" sz="2200"/>
              <a:t>irrelevant</a:t>
            </a:r>
            <a:r>
              <a:rPr lang="en" sz="2200"/>
              <a:t> columns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Id, date, query, user_name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Converting target class into binary with type “int”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Values 0 (negative) and 1 (</a:t>
            </a:r>
            <a:r>
              <a:rPr lang="en" sz="2200"/>
              <a:t>positive</a:t>
            </a:r>
            <a:r>
              <a:rPr lang="en" sz="2200"/>
              <a:t>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Dealing with duplicates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Removing noise in text (using </a:t>
            </a:r>
            <a:r>
              <a:rPr lang="en" sz="2200"/>
              <a:t>regular expression</a:t>
            </a:r>
            <a:r>
              <a:rPr lang="en" sz="2200"/>
              <a:t>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Dealing with stop words (using internal library)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Applying stemming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Splitting into training and testing datasets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Tokenization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ctrTitle"/>
          </p:nvPr>
        </p:nvSpPr>
        <p:spPr>
          <a:xfrm>
            <a:off x="311700" y="236150"/>
            <a:ext cx="8520600" cy="9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311700" y="1323100"/>
            <a:ext cx="85206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Working with text (in our case with tweets) gets complicated because of dealing with: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G</a:t>
            </a:r>
            <a:r>
              <a:rPr lang="en"/>
              <a:t>rammar</a:t>
            </a:r>
            <a:r>
              <a:rPr lang="en"/>
              <a:t> mistakes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The use of short (simplified) words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Combination of different types of characters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E</a:t>
            </a:r>
            <a:r>
              <a:rPr lang="en"/>
              <a:t>mojis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And so on...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ctrTitle"/>
          </p:nvPr>
        </p:nvSpPr>
        <p:spPr>
          <a:xfrm>
            <a:off x="-53000" y="943075"/>
            <a:ext cx="8885100" cy="22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55"/>
              <a:t>EDA</a:t>
            </a:r>
            <a:endParaRPr sz="47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55"/>
              <a:t>(</a:t>
            </a:r>
            <a:r>
              <a:rPr lang="en" sz="4755"/>
              <a:t>EXPLORATORY </a:t>
            </a:r>
            <a:endParaRPr sz="47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55"/>
              <a:t>DATA ANALYSIS)</a:t>
            </a:r>
            <a:endParaRPr sz="475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ctrTitle"/>
          </p:nvPr>
        </p:nvSpPr>
        <p:spPr>
          <a:xfrm>
            <a:off x="311700" y="114550"/>
            <a:ext cx="8520600" cy="9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 of classes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872" y="1041825"/>
            <a:ext cx="5418267" cy="3920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