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1" r:id="rId4"/>
    <p:sldId id="259" r:id="rId5"/>
    <p:sldId id="257" r:id="rId6"/>
    <p:sldId id="258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855980"/>
            <a:ext cx="9144000" cy="1391285"/>
          </a:xfrm>
        </p:spPr>
        <p:txBody>
          <a:bodyPr/>
          <a:p>
            <a:r>
              <a:rPr lang="x-none" altLang="ru-RU" sz="7200"/>
              <a:t>javascript</a:t>
            </a:r>
            <a:endParaRPr lang="x-none" altLang="ru-RU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11450"/>
            <a:ext cx="9144000" cy="1445260"/>
          </a:xfrm>
        </p:spPr>
        <p:txBody>
          <a:bodyPr>
            <a:normAutofit lnSpcReduction="10000"/>
          </a:bodyPr>
          <a:p>
            <a:r>
              <a:rPr lang="x-none" altLang="ru-RU" sz="3600"/>
              <a:t>Выпускная работа</a:t>
            </a:r>
            <a:endParaRPr lang="x-none" altLang="ru-RU" sz="3600"/>
          </a:p>
          <a:p>
            <a:r>
              <a:rPr lang="x-none" altLang="ru-RU" sz="4800" b="1"/>
              <a:t>"Игра в ШАХМАТЫ"</a:t>
            </a:r>
            <a:endParaRPr lang="x-none" altLang="ru-RU" sz="4800" b="1"/>
          </a:p>
        </p:txBody>
      </p:sp>
      <p:sp>
        <p:nvSpPr>
          <p:cNvPr id="4" name="TextBox 3"/>
          <p:cNvSpPr txBox="1"/>
          <p:nvPr/>
        </p:nvSpPr>
        <p:spPr>
          <a:xfrm>
            <a:off x="1694180" y="5666105"/>
            <a:ext cx="8844280" cy="3835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ru-RU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Мухаметзянов Руслан</a:t>
            </a:r>
            <a:endParaRPr lang="x-none" altLang="ru-RU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ru-RU"/>
              <a:t>Принцип игры</a:t>
            </a:r>
            <a:endParaRPr lang="x-none" alt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ru-RU"/>
              <a:t>Игра в шахматы между двумя пользователями</a:t>
            </a:r>
            <a:endParaRPr lang="x-none" altLang="ru-RU"/>
          </a:p>
          <a:p>
            <a:r>
              <a:rPr lang="x-none" altLang="ru-RU"/>
              <a:t>После того как вы зайдете на ресурс необходимо нажать кнопку "Начать игру"</a:t>
            </a:r>
            <a:endParaRPr lang="x-none" altLang="ru-RU"/>
          </a:p>
          <a:p>
            <a:r>
              <a:rPr lang="x-none" altLang="ru-RU"/>
              <a:t>Белыми будет играть тот, кто первый нажал кнопку</a:t>
            </a:r>
            <a:endParaRPr lang="x-none" altLang="ru-RU"/>
          </a:p>
          <a:p>
            <a:r>
              <a:rPr lang="x-none" altLang="ru-RU"/>
              <a:t>При нажатии кнопки "Завершить игру", игра завершиться у обоих пользователей.</a:t>
            </a:r>
            <a:endParaRPr lang="x-none" altLang="ru-RU"/>
          </a:p>
          <a:p>
            <a:r>
              <a:rPr lang="x-none" altLang="ru-RU"/>
              <a:t>Во время игры ведется контроль ходов фигур.</a:t>
            </a:r>
            <a:endParaRPr lang="x-none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365125"/>
            <a:ext cx="10884535" cy="834390"/>
          </a:xfrm>
        </p:spPr>
        <p:txBody>
          <a:bodyPr/>
          <a:p>
            <a:pPr algn="ctr"/>
            <a:r>
              <a:rPr lang="x-none" altLang="ru-RU"/>
              <a:t>Скриншоты</a:t>
            </a:r>
            <a:endParaRPr lang="x-none" altLang="ru-RU"/>
          </a:p>
        </p:txBody>
      </p:sp>
      <p:pic>
        <p:nvPicPr>
          <p:cNvPr id="4" name="Изображение 3" descr="fir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0" y="1331595"/>
            <a:ext cx="3772535" cy="2022475"/>
          </a:xfrm>
          <a:prstGeom prst="rect">
            <a:avLst/>
          </a:prstGeom>
        </p:spPr>
      </p:pic>
      <p:pic>
        <p:nvPicPr>
          <p:cNvPr id="5" name="Изображение 4" descr="firs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510" y="1323340"/>
            <a:ext cx="3832225" cy="1989455"/>
          </a:xfrm>
          <a:prstGeom prst="rect">
            <a:avLst/>
          </a:prstGeom>
        </p:spPr>
      </p:pic>
      <p:pic>
        <p:nvPicPr>
          <p:cNvPr id="6" name="Изображение 5" descr="pla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85" y="3562350"/>
            <a:ext cx="3712210" cy="2000250"/>
          </a:xfrm>
          <a:prstGeom prst="rect">
            <a:avLst/>
          </a:prstGeom>
        </p:spPr>
      </p:pic>
      <p:pic>
        <p:nvPicPr>
          <p:cNvPr id="7" name="Изображение 6" descr="play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0" y="3512820"/>
            <a:ext cx="3820795" cy="2078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96315"/>
          </a:xfrm>
        </p:spPr>
        <p:txBody>
          <a:bodyPr/>
          <a:p>
            <a:pPr algn="ctr"/>
            <a:r>
              <a:rPr lang="x-none" altLang="ru-RU" sz="3200" b="1"/>
              <a:t>Структура файлов</a:t>
            </a:r>
            <a:endParaRPr lang="x-none" altLang="ru-RU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260"/>
            <a:ext cx="2372360" cy="3389630"/>
          </a:xfrm>
        </p:spPr>
        <p:txBody>
          <a:bodyPr/>
          <a:p>
            <a:pPr marL="0" indent="0">
              <a:lnSpc>
                <a:spcPct val="50000"/>
              </a:lnSpc>
              <a:buNone/>
            </a:pPr>
            <a:r>
              <a:rPr lang="ru-RU" altLang="en-US" sz="2400"/>
              <a:t>index.html</a:t>
            </a:r>
            <a:endParaRPr lang="ru-RU" altLang="en-US" sz="2400"/>
          </a:p>
          <a:p>
            <a:pPr marL="0" indent="0">
              <a:lnSpc>
                <a:spcPct val="50000"/>
              </a:lnSpc>
              <a:buNone/>
            </a:pPr>
            <a:r>
              <a:rPr lang="ru-RU" altLang="en-US" sz="2400"/>
              <a:t>style.css</a:t>
            </a:r>
            <a:endParaRPr lang="ru-RU" altLang="en-US" sz="2400"/>
          </a:p>
          <a:p>
            <a:pPr marL="0" indent="0">
              <a:lnSpc>
                <a:spcPct val="50000"/>
              </a:lnSpc>
              <a:buNone/>
            </a:pPr>
            <a:endParaRPr lang="ru-RU" altLang="en-US" sz="2400"/>
          </a:p>
          <a:p>
            <a:pPr marL="0" indent="0">
              <a:lnSpc>
                <a:spcPct val="50000"/>
              </a:lnSpc>
              <a:buNone/>
            </a:pPr>
            <a:r>
              <a:rPr lang="x-none" altLang="ru-RU" sz="2400" b="1"/>
              <a:t>img </a:t>
            </a:r>
            <a:endParaRPr lang="x-none" altLang="ru-RU" sz="2400" b="1"/>
          </a:p>
          <a:p>
            <a:pPr marL="0" indent="0">
              <a:lnSpc>
                <a:spcPct val="50000"/>
              </a:lnSpc>
              <a:buNone/>
            </a:pPr>
            <a:r>
              <a:rPr lang="x-none" altLang="ru-RU" sz="2400"/>
              <a:t>  figures.png</a:t>
            </a:r>
            <a:endParaRPr lang="x-none" altLang="ru-RU" sz="2400"/>
          </a:p>
          <a:p>
            <a:pPr marL="0" indent="0">
              <a:lnSpc>
                <a:spcPct val="50000"/>
              </a:lnSpc>
              <a:buNone/>
            </a:pPr>
            <a:r>
              <a:rPr lang="x-none" altLang="ru-RU" sz="2400"/>
              <a:t>  fon.jpeg</a:t>
            </a:r>
            <a:endParaRPr lang="x-none" altLang="ru-RU" sz="2400"/>
          </a:p>
          <a:p>
            <a:pPr marL="0" indent="0">
              <a:lnSpc>
                <a:spcPct val="50000"/>
              </a:lnSpc>
              <a:buNone/>
            </a:pPr>
            <a:r>
              <a:rPr lang="x-none" altLang="ru-RU" sz="1400"/>
              <a:t>	</a:t>
            </a:r>
            <a:endParaRPr lang="x-none" altLang="ru-RU" sz="1400"/>
          </a:p>
        </p:txBody>
      </p:sp>
      <p:sp>
        <p:nvSpPr>
          <p:cNvPr id="4" name="TextBox 3"/>
          <p:cNvSpPr txBox="1"/>
          <p:nvPr/>
        </p:nvSpPr>
        <p:spPr>
          <a:xfrm>
            <a:off x="6148070" y="1552575"/>
            <a:ext cx="3457575" cy="3891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80000"/>
              </a:lnSpc>
              <a:buNone/>
            </a:pPr>
            <a:r>
              <a:rPr lang="x-none" altLang="ru-RU" sz="2800" b="1">
                <a:sym typeface="+mn-ea"/>
              </a:rPr>
              <a:t>js</a:t>
            </a:r>
            <a:endParaRPr lang="x-none" altLang="ru-RU" sz="2800" b="1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800">
                <a:sym typeface="+mn-ea"/>
              </a:rPr>
              <a:t>  </a:t>
            </a:r>
            <a:r>
              <a:rPr lang="x-none" altLang="ru-RU" sz="2400">
                <a:sym typeface="+mn-ea"/>
              </a:rPr>
              <a:t>chess</a:t>
            </a:r>
            <a:r>
              <a:rPr lang="x-none" altLang="ru-RU" sz="2000">
                <a:sym typeface="+mn-ea"/>
              </a:rPr>
              <a:t>.js</a:t>
            </a:r>
            <a:endParaRPr lang="x-none" altLang="ru-RU" sz="20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400">
                <a:sym typeface="+mn-ea"/>
              </a:rPr>
              <a:t>  chessmatrix.</a:t>
            </a:r>
            <a:r>
              <a:rPr lang="x-none" altLang="ru-RU" sz="2800">
                <a:sym typeface="+mn-ea"/>
              </a:rPr>
              <a:t>js</a:t>
            </a:r>
            <a:endParaRPr lang="x-none" altLang="ru-RU" sz="28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400">
                <a:sym typeface="+mn-ea"/>
              </a:rPr>
              <a:t>  client.</a:t>
            </a:r>
            <a:r>
              <a:rPr lang="x-none" altLang="ru-RU" sz="2800">
                <a:sym typeface="+mn-ea"/>
              </a:rPr>
              <a:t>js</a:t>
            </a:r>
            <a:endParaRPr lang="x-none" altLang="ru-RU" sz="28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400">
                <a:sym typeface="+mn-ea"/>
              </a:rPr>
              <a:t>  drawmatrix</a:t>
            </a:r>
            <a:r>
              <a:rPr lang="x-none" altLang="ru-RU" sz="2800">
                <a:sym typeface="+mn-ea"/>
              </a:rPr>
              <a:t>.js</a:t>
            </a:r>
            <a:endParaRPr lang="x-none" altLang="ru-RU" sz="28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400">
                <a:sym typeface="+mn-ea"/>
              </a:rPr>
              <a:t>  figure</a:t>
            </a:r>
            <a:r>
              <a:rPr lang="x-none" altLang="ru-RU" sz="2800">
                <a:sym typeface="+mn-ea"/>
              </a:rPr>
              <a:t>.js</a:t>
            </a:r>
            <a:endParaRPr lang="x-none" altLang="ru-RU" sz="28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400">
                <a:sym typeface="+mn-ea"/>
              </a:rPr>
              <a:t>  figures</a:t>
            </a:r>
            <a:r>
              <a:rPr lang="x-none" altLang="ru-RU" sz="2800">
                <a:sym typeface="+mn-ea"/>
              </a:rPr>
              <a:t>.js</a:t>
            </a:r>
            <a:endParaRPr lang="x-none" altLang="ru-RU" sz="28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400">
                <a:sym typeface="+mn-ea"/>
              </a:rPr>
              <a:t>  matrix</a:t>
            </a:r>
            <a:r>
              <a:rPr lang="x-none" altLang="ru-RU" sz="2800">
                <a:sym typeface="+mn-ea"/>
              </a:rPr>
              <a:t>.js</a:t>
            </a:r>
            <a:endParaRPr lang="x-none" altLang="ru-RU" sz="28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400">
                <a:sym typeface="+mn-ea"/>
              </a:rPr>
              <a:t>  movematrix</a:t>
            </a:r>
            <a:r>
              <a:rPr lang="x-none" altLang="ru-RU" sz="2800">
                <a:sym typeface="+mn-ea"/>
              </a:rPr>
              <a:t>.js</a:t>
            </a:r>
            <a:endParaRPr lang="x-none" altLang="ru-RU" sz="28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400">
                <a:sym typeface="+mn-ea"/>
              </a:rPr>
              <a:t>  script</a:t>
            </a:r>
            <a:r>
              <a:rPr lang="x-none" altLang="ru-RU" sz="2800">
                <a:sym typeface="+mn-ea"/>
              </a:rPr>
              <a:t>.js</a:t>
            </a:r>
            <a:endParaRPr lang="x-none" altLang="ru-RU" sz="28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400">
                <a:sym typeface="+mn-ea"/>
              </a:rPr>
              <a:t>  server</a:t>
            </a:r>
            <a:r>
              <a:rPr lang="x-none" altLang="ru-RU" sz="2400">
                <a:sym typeface="+mn-ea"/>
              </a:rPr>
              <a:t>.js</a:t>
            </a:r>
            <a:endParaRPr lang="x-none" altLang="ru-RU" sz="24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ru-RU"/>
              <a:t>Диаграммы классов</a:t>
            </a:r>
            <a:endParaRPr lang="x-none" alt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1674495" y="2134870"/>
            <a:ext cx="1358900" cy="3268980"/>
            <a:chOff x="11382" y="3150"/>
            <a:chExt cx="2140" cy="5148"/>
          </a:xfrm>
        </p:grpSpPr>
        <p:sp>
          <p:nvSpPr>
            <p:cNvPr id="6" name="Блок-схема: процесс  5"/>
            <p:cNvSpPr/>
            <p:nvPr/>
          </p:nvSpPr>
          <p:spPr>
            <a:xfrm>
              <a:off x="11393" y="3150"/>
              <a:ext cx="2124" cy="5148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x-none" altLang="ru-RU" sz="800" b="1">
                  <a:solidFill>
                    <a:schemeClr val="tx1"/>
                  </a:solidFill>
                </a:rPr>
                <a:t>ChessMatrix</a:t>
              </a:r>
              <a:endParaRPr lang="x-none" altLang="ru-RU" sz="800" b="1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oldX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oldY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oldValue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timer 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clicked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move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userID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clicked	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 b="1">
                  <a:solidFill>
                    <a:schemeClr val="tx1"/>
                  </a:solidFill>
                  <a:sym typeface="+mn-ea"/>
                </a:rPr>
                <a:t>Client </a:t>
              </a:r>
              <a:r>
                <a:rPr lang="x-none" altLang="ru-RU" sz="800">
                  <a:solidFill>
                    <a:schemeClr val="tx1"/>
                  </a:solidFill>
                  <a:sym typeface="+mn-ea"/>
                </a:rPr>
                <a:t>client 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 b="1">
                  <a:solidFill>
                    <a:schemeClr val="tx1"/>
                  </a:solidFill>
                </a:rPr>
                <a:t>MoveMatrix</a:t>
              </a:r>
              <a:r>
                <a:rPr lang="x-none" altLang="ru-RU" sz="800">
                  <a:solidFill>
                    <a:schemeClr val="tx1"/>
                  </a:solidFill>
                </a:rPr>
                <a:t> moveMatrix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 b="1">
                  <a:solidFill>
                    <a:schemeClr val="tx1"/>
                  </a:solidFill>
                  <a:sym typeface="+mn-ea"/>
                </a:rPr>
                <a:t>DrawMatrix </a:t>
              </a:r>
              <a:r>
                <a:rPr lang="x-none" altLang="ru-RU" sz="800">
                  <a:solidFill>
                    <a:schemeClr val="tx1"/>
                  </a:solidFill>
                  <a:sym typeface="+mn-ea"/>
                </a:rPr>
                <a:t>drawMatrix  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async getClientUserID()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click(x,y)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go(x,y)	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setValue(x, y, value)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getValue()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setMove(move)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setMatrix(matrix)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async getClientMatrix()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getMatrix()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startTimer()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reverseMatrix()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endGame()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setHost(host)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compareSigns(a,b)</a:t>
              </a:r>
              <a:endParaRPr lang="x-none" altLang="ru-RU" sz="800">
                <a:solidFill>
                  <a:schemeClr val="tx1"/>
                </a:solidFill>
              </a:endParaRPr>
            </a:p>
          </p:txBody>
        </p:sp>
        <p:cxnSp>
          <p:nvCxnSpPr>
            <p:cNvPr id="7" name="Прямое соединение 6"/>
            <p:cNvCxnSpPr/>
            <p:nvPr/>
          </p:nvCxnSpPr>
          <p:spPr>
            <a:xfrm>
              <a:off x="11386" y="3424"/>
              <a:ext cx="2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ое соединение 7"/>
            <p:cNvCxnSpPr/>
            <p:nvPr/>
          </p:nvCxnSpPr>
          <p:spPr>
            <a:xfrm>
              <a:off x="11382" y="5520"/>
              <a:ext cx="2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>
            <a:off x="9601200" y="2816225"/>
            <a:ext cx="1183640" cy="1212850"/>
            <a:chOff x="11490" y="3246"/>
            <a:chExt cx="1864" cy="1910"/>
          </a:xfrm>
        </p:grpSpPr>
        <p:sp>
          <p:nvSpPr>
            <p:cNvPr id="12" name="Блок-схема: процесс  11"/>
            <p:cNvSpPr/>
            <p:nvPr/>
          </p:nvSpPr>
          <p:spPr>
            <a:xfrm>
              <a:off x="11497" y="3246"/>
              <a:ext cx="1847" cy="1911"/>
            </a:xfrm>
            <a:prstGeom prst="flowChart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ru-RU" altLang="en-US" sz="800" b="1">
                  <a:solidFill>
                    <a:schemeClr val="tx1"/>
                  </a:solidFill>
                </a:rPr>
                <a:t>Matrix</a:t>
              </a:r>
              <a:endParaRPr lang="ru-RU" altLang="en-US" sz="800" b="1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this.matrix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setMatrix(matrix)	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getMatrix()	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setValue(x,y,value)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getValue(x,y)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getReverseMatrix()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reverseMatrix()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getNewMatrix()</a:t>
              </a:r>
              <a:endParaRPr lang="ru-RU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16" name="Прямое соединение 15"/>
            <p:cNvCxnSpPr/>
            <p:nvPr/>
          </p:nvCxnSpPr>
          <p:spPr>
            <a:xfrm>
              <a:off x="11494" y="3508"/>
              <a:ext cx="18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ое соединение 16"/>
            <p:cNvCxnSpPr/>
            <p:nvPr/>
          </p:nvCxnSpPr>
          <p:spPr>
            <a:xfrm>
              <a:off x="11490" y="3708"/>
              <a:ext cx="18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Группа 21"/>
          <p:cNvGrpSpPr/>
          <p:nvPr/>
        </p:nvGrpSpPr>
        <p:grpSpPr>
          <a:xfrm>
            <a:off x="4835833" y="5104801"/>
            <a:ext cx="1943292" cy="839470"/>
            <a:chOff x="7896" y="7777"/>
            <a:chExt cx="2303" cy="1442"/>
          </a:xfrm>
        </p:grpSpPr>
        <p:sp>
          <p:nvSpPr>
            <p:cNvPr id="19" name="Блок-схема: процесс  18"/>
            <p:cNvSpPr/>
            <p:nvPr/>
          </p:nvSpPr>
          <p:spPr>
            <a:xfrm>
              <a:off x="7908" y="7777"/>
              <a:ext cx="2291" cy="1442"/>
            </a:xfrm>
            <a:prstGeom prst="flowChart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ru-RU" altLang="en-US" sz="800" b="1">
                  <a:solidFill>
                    <a:schemeClr val="tx1"/>
                  </a:solidFill>
                </a:rPr>
                <a:t>DrawMatrix</a:t>
              </a:r>
              <a:endParaRPr lang="ru-RU" altLang="en-US" sz="800" b="1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this.figures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setDrawMatrix(ctx,cubWidth,img)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drawBoard()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drawMatrix()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draw()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endParaRPr lang="ru-RU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0" name="Прямое соединение 19"/>
            <p:cNvCxnSpPr/>
            <p:nvPr/>
          </p:nvCxnSpPr>
          <p:spPr>
            <a:xfrm>
              <a:off x="7902" y="8046"/>
              <a:ext cx="2292" cy="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ое соединение 20"/>
            <p:cNvCxnSpPr/>
            <p:nvPr/>
          </p:nvCxnSpPr>
          <p:spPr>
            <a:xfrm flipV="1">
              <a:off x="7896" y="8263"/>
              <a:ext cx="22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Группа 44"/>
          <p:cNvGrpSpPr/>
          <p:nvPr/>
        </p:nvGrpSpPr>
        <p:grpSpPr>
          <a:xfrm>
            <a:off x="5431155" y="2696210"/>
            <a:ext cx="1335405" cy="2302510"/>
            <a:chOff x="7831" y="2234"/>
            <a:chExt cx="2103" cy="3626"/>
          </a:xfrm>
        </p:grpSpPr>
        <p:sp>
          <p:nvSpPr>
            <p:cNvPr id="23" name="Блок-схема: процесс  22"/>
            <p:cNvSpPr/>
            <p:nvPr/>
          </p:nvSpPr>
          <p:spPr>
            <a:xfrm>
              <a:off x="7831" y="2234"/>
              <a:ext cx="2087" cy="3626"/>
            </a:xfrm>
            <a:prstGeom prst="flowChart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ru-RU" altLang="en-US" sz="800" b="1">
                  <a:solidFill>
                    <a:schemeClr val="tx1"/>
                  </a:solidFill>
                </a:rPr>
                <a:t>MoveMatrix</a:t>
              </a:r>
              <a:endParaRPr lang="ru-RU" altLang="en-US" sz="800" b="1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this.oldX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this.oldY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this.x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this.y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this.userID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setMove(oldX,oldY,x,y)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setUserID(userID)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setMatrix(matrix)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testMoveRook()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testMoveElephant()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testMoveHorse()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testMoveQueen()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testMoveKing()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testMovePawn()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testLastPoint()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testLineRook()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testLineElephant()</a:t>
              </a:r>
              <a:endParaRPr lang="ru-RU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ое соединение 23"/>
            <p:cNvCxnSpPr/>
            <p:nvPr/>
          </p:nvCxnSpPr>
          <p:spPr>
            <a:xfrm>
              <a:off x="7833" y="2488"/>
              <a:ext cx="2088" cy="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ое соединение 24"/>
            <p:cNvCxnSpPr/>
            <p:nvPr/>
          </p:nvCxnSpPr>
          <p:spPr>
            <a:xfrm>
              <a:off x="7846" y="3444"/>
              <a:ext cx="2088" cy="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Группа 31"/>
          <p:cNvGrpSpPr/>
          <p:nvPr/>
        </p:nvGrpSpPr>
        <p:grpSpPr>
          <a:xfrm>
            <a:off x="4961255" y="1459230"/>
            <a:ext cx="1463040" cy="969010"/>
            <a:chOff x="6535" y="2976"/>
            <a:chExt cx="2304" cy="1526"/>
          </a:xfrm>
        </p:grpSpPr>
        <p:sp>
          <p:nvSpPr>
            <p:cNvPr id="15" name="Блок-схема: процесс  14"/>
            <p:cNvSpPr/>
            <p:nvPr/>
          </p:nvSpPr>
          <p:spPr>
            <a:xfrm>
              <a:off x="6548" y="2976"/>
              <a:ext cx="2291" cy="1526"/>
            </a:xfrm>
            <a:prstGeom prst="flowChart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ru-RU" altLang="en-US" sz="800" b="1">
                  <a:solidFill>
                    <a:schemeClr val="tx1"/>
                  </a:solidFill>
                </a:rPr>
                <a:t>Client</a:t>
              </a:r>
              <a:endParaRPr lang="ru-RU" altLang="en-US" sz="800" b="1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this.host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async setMatrix (matrix)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async getMatrix()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async setMove(move)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async getMove()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async getUserID(userID)</a:t>
              </a:r>
              <a:endParaRPr lang="ru-RU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30" name="Прямое соединение 29"/>
            <p:cNvCxnSpPr/>
            <p:nvPr/>
          </p:nvCxnSpPr>
          <p:spPr>
            <a:xfrm>
              <a:off x="6535" y="3214"/>
              <a:ext cx="22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ое соединение 30"/>
            <p:cNvCxnSpPr/>
            <p:nvPr/>
          </p:nvCxnSpPr>
          <p:spPr>
            <a:xfrm>
              <a:off x="6547" y="3454"/>
              <a:ext cx="22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10328910" y="4396105"/>
            <a:ext cx="1468120" cy="1167130"/>
            <a:chOff x="14685" y="8246"/>
            <a:chExt cx="2312" cy="1838"/>
          </a:xfrm>
        </p:grpSpPr>
        <p:sp>
          <p:nvSpPr>
            <p:cNvPr id="34" name="Блок-схема: процесс  33"/>
            <p:cNvSpPr/>
            <p:nvPr/>
          </p:nvSpPr>
          <p:spPr>
            <a:xfrm>
              <a:off x="14685" y="8246"/>
              <a:ext cx="2291" cy="1838"/>
            </a:xfrm>
            <a:prstGeom prst="flowChart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ru-RU" altLang="en-US" sz="800" b="1">
                  <a:solidFill>
                    <a:schemeClr val="tx1"/>
                  </a:solidFill>
                </a:rPr>
                <a:t>Figure</a:t>
              </a:r>
              <a:endParaRPr lang="ru-RU" altLang="en-US" sz="800" b="1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this.ctx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this.cubWidth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this.img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this.x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this.y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this.w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this.h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draw(x,y)</a:t>
              </a:r>
              <a:endParaRPr lang="x-none" altLang="ru-RU" sz="800">
                <a:solidFill>
                  <a:schemeClr val="tx1"/>
                </a:solidFill>
              </a:endParaRPr>
            </a:p>
          </p:txBody>
        </p:sp>
        <p:cxnSp>
          <p:nvCxnSpPr>
            <p:cNvPr id="35" name="Прямое соединение 34"/>
            <p:cNvCxnSpPr/>
            <p:nvPr/>
          </p:nvCxnSpPr>
          <p:spPr>
            <a:xfrm>
              <a:off x="14694" y="8504"/>
              <a:ext cx="23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ое соединение 35"/>
            <p:cNvCxnSpPr/>
            <p:nvPr/>
          </p:nvCxnSpPr>
          <p:spPr>
            <a:xfrm>
              <a:off x="14695" y="9844"/>
              <a:ext cx="23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7776845" y="4397375"/>
            <a:ext cx="1546225" cy="1953895"/>
            <a:chOff x="5674" y="3170"/>
            <a:chExt cx="2435" cy="918"/>
          </a:xfrm>
        </p:grpSpPr>
        <p:sp>
          <p:nvSpPr>
            <p:cNvPr id="29" name="Блок-схема: процесс  28"/>
            <p:cNvSpPr/>
            <p:nvPr/>
          </p:nvSpPr>
          <p:spPr>
            <a:xfrm>
              <a:off x="5685" y="3170"/>
              <a:ext cx="2423" cy="918"/>
            </a:xfrm>
            <a:prstGeom prst="flowChart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ru-RU" altLang="en-US" sz="800" b="1">
                  <a:solidFill>
                    <a:schemeClr val="tx1"/>
                  </a:solidFill>
                </a:rPr>
                <a:t>Figures</a:t>
              </a:r>
              <a:endParaRPr lang="ru-RU" altLang="en-US" sz="800" b="1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this.pawnWhite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this.kingWhite 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this.queenWhite 	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this.horseWhite 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this.elephantWhite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this.rookWhite 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this.pawnBlack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this.kingBlack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this.queenBlack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this.horseBlack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this.elephantBlack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this.rookBlack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setDraw(ctx,cubWidth,img)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draw()</a:t>
              </a:r>
              <a:endParaRPr lang="x-none" altLang="ru-RU" sz="800">
                <a:solidFill>
                  <a:schemeClr val="tx1"/>
                </a:solidFill>
              </a:endParaRPr>
            </a:p>
          </p:txBody>
        </p:sp>
        <p:cxnSp>
          <p:nvCxnSpPr>
            <p:cNvPr id="38" name="Прямое соединение 37"/>
            <p:cNvCxnSpPr/>
            <p:nvPr/>
          </p:nvCxnSpPr>
          <p:spPr>
            <a:xfrm>
              <a:off x="5686" y="3251"/>
              <a:ext cx="24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ое соединение 38"/>
            <p:cNvCxnSpPr/>
            <p:nvPr/>
          </p:nvCxnSpPr>
          <p:spPr>
            <a:xfrm>
              <a:off x="5674" y="3930"/>
              <a:ext cx="24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Соединительная линия уступом 41"/>
          <p:cNvCxnSpPr/>
          <p:nvPr/>
        </p:nvCxnSpPr>
        <p:spPr>
          <a:xfrm flipV="1">
            <a:off x="3033395" y="1529715"/>
            <a:ext cx="1943100" cy="1811655"/>
          </a:xfrm>
          <a:prstGeom prst="bentConnector3">
            <a:avLst>
              <a:gd name="adj1" fmla="val 500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/>
          <p:nvPr/>
        </p:nvCxnSpPr>
        <p:spPr>
          <a:xfrm flipV="1">
            <a:off x="3033395" y="2784475"/>
            <a:ext cx="2412365" cy="698500"/>
          </a:xfrm>
          <a:prstGeom prst="bentConnector3">
            <a:avLst>
              <a:gd name="adj1" fmla="val 50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/>
          <p:nvPr/>
        </p:nvCxnSpPr>
        <p:spPr>
          <a:xfrm>
            <a:off x="3044190" y="3592195"/>
            <a:ext cx="1823085" cy="1604645"/>
          </a:xfrm>
          <a:prstGeom prst="bentConnector3">
            <a:avLst>
              <a:gd name="adj1" fmla="val 500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/>
          <p:nvPr/>
        </p:nvCxnSpPr>
        <p:spPr>
          <a:xfrm flipV="1">
            <a:off x="6777355" y="4519930"/>
            <a:ext cx="1014730" cy="807720"/>
          </a:xfrm>
          <a:prstGeom prst="bentConnector3">
            <a:avLst>
              <a:gd name="adj1" fmla="val 500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320530" y="4509135"/>
            <a:ext cx="1026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/>
          <p:nvPr/>
        </p:nvCxnSpPr>
        <p:spPr>
          <a:xfrm>
            <a:off x="6744335" y="2795270"/>
            <a:ext cx="2881630" cy="87630"/>
          </a:xfrm>
          <a:prstGeom prst="bentConnector3">
            <a:avLst>
              <a:gd name="adj1" fmla="val 5002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/>
          <p:nvPr/>
        </p:nvCxnSpPr>
        <p:spPr>
          <a:xfrm flipV="1">
            <a:off x="6788150" y="3035935"/>
            <a:ext cx="2837815" cy="2182495"/>
          </a:xfrm>
          <a:prstGeom prst="bentConnector3">
            <a:avLst>
              <a:gd name="adj1" fmla="val 1232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61910" y="2588895"/>
            <a:ext cx="839470" cy="22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ru-RU" sz="800"/>
              <a:t>extends</a:t>
            </a:r>
            <a:endParaRPr lang="x-none" altLang="ru-RU" sz="800"/>
          </a:p>
        </p:txBody>
      </p:sp>
      <p:sp>
        <p:nvSpPr>
          <p:cNvPr id="53" name="TextBox 52"/>
          <p:cNvSpPr txBox="1"/>
          <p:nvPr/>
        </p:nvSpPr>
        <p:spPr>
          <a:xfrm>
            <a:off x="7374255" y="2847340"/>
            <a:ext cx="839470" cy="22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ru-RU" sz="800"/>
              <a:t>extends</a:t>
            </a:r>
            <a:endParaRPr lang="x-none" altLang="ru-RU" sz="800"/>
          </a:p>
        </p:txBody>
      </p:sp>
      <p:sp>
        <p:nvSpPr>
          <p:cNvPr id="54" name="TextBox 53"/>
          <p:cNvSpPr txBox="1"/>
          <p:nvPr/>
        </p:nvSpPr>
        <p:spPr>
          <a:xfrm>
            <a:off x="4194175" y="1360170"/>
            <a:ext cx="403860" cy="22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ru-RU" sz="800"/>
              <a:t>use</a:t>
            </a:r>
            <a:endParaRPr lang="x-none" altLang="ru-RU"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ru-RU"/>
              <a:t>Были освоены материалы курса</a:t>
            </a:r>
            <a:endParaRPr lang="x-none" alt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2044700"/>
            <a:ext cx="10515600" cy="4351338"/>
          </a:xfrm>
        </p:spPr>
        <p:txBody>
          <a:bodyPr/>
          <a:p>
            <a:r>
              <a:rPr lang="x-none" altLang="ru-RU"/>
              <a:t>Promis</a:t>
            </a:r>
            <a:endParaRPr lang="x-none" altLang="ru-RU"/>
          </a:p>
          <a:p>
            <a:r>
              <a:rPr lang="x-none" altLang="ru-RU"/>
              <a:t>async await</a:t>
            </a:r>
            <a:endParaRPr lang="x-none" altLang="ru-RU"/>
          </a:p>
          <a:p>
            <a:r>
              <a:rPr lang="x-none" altLang="ru-RU"/>
              <a:t>node server</a:t>
            </a:r>
            <a:endParaRPr lang="x-none" altLang="ru-RU"/>
          </a:p>
          <a:p>
            <a:r>
              <a:rPr lang="x-none" altLang="ru-RU"/>
              <a:t>медоды работы с DOM</a:t>
            </a:r>
            <a:endParaRPr lang="x-none" altLang="ru-RU"/>
          </a:p>
          <a:p>
            <a:r>
              <a:rPr lang="x-none" altLang="ru-RU"/>
              <a:t>ООП в javascript</a:t>
            </a:r>
            <a:endParaRPr lang="x-none" alt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25" y="1921510"/>
            <a:ext cx="10515600" cy="296164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pPr marL="0" indent="0" algn="ctr">
              <a:buNone/>
            </a:pPr>
            <a:r>
              <a:rPr lang="x-none" altLang="ru-RU" sz="8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Спасибо за внимание!</a:t>
            </a:r>
            <a:endParaRPr lang="x-none" altLang="ru-RU" sz="8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1871</Words>
  <Application>Kingsoft Office WPP</Application>
  <PresentationFormat>Widescreen</PresentationFormat>
  <Paragraphs>155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javascript</vt:lpstr>
      <vt:lpstr>PowerPoint 演示文稿</vt:lpstr>
      <vt:lpstr>PowerPoint 演示文稿</vt:lpstr>
      <vt:lpstr>Структура файлов</vt:lpstr>
      <vt:lpstr>Диаграммы классов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ruslan</dc:creator>
  <cp:lastModifiedBy>ruslan</cp:lastModifiedBy>
  <cp:revision>5</cp:revision>
  <dcterms:created xsi:type="dcterms:W3CDTF">2018-05-10T22:47:59Z</dcterms:created>
  <dcterms:modified xsi:type="dcterms:W3CDTF">2018-05-10T22:47:59Z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1049-10.1.0.5672</vt:lpwstr>
  </property>
</Properties>
</file>