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6" r:id="rId4"/>
    <p:sldId id="267" r:id="rId5"/>
    <p:sldId id="261" r:id="rId6"/>
    <p:sldId id="262" r:id="rId7"/>
    <p:sldId id="268" r:id="rId8"/>
    <p:sldId id="263" r:id="rId9"/>
    <p:sldId id="264" r:id="rId10"/>
    <p:sldId id="260"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3F967A-F820-4F52-BC9C-670D2802B1B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4080EB6-BA30-4C8A-89B0-21F6F3FB3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AFB5EE9-3B5B-4E7F-A9C8-0A6C2F0732CE}"/>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8980BF55-35B3-47D5-BBA5-CAEF4C43AA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AEB3D5-BE0F-40C7-8DC7-D2758D9EFFD5}"/>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5277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45BA3-FB3D-48CC-A97C-E86CFFA4A08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F29A465-4A9E-4269-8EB5-6EDF083135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F3C3E1-A9DB-4C70-81E4-2AEFE005BCF6}"/>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EF212D33-0C7C-4E57-B45C-84546172A8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083952-AB58-471F-ADAC-66BDDCFA8F20}"/>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81087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4E7398F-CECF-4AC1-911C-5BA59FB1BD1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6FC77C-AB93-4014-86DC-B6AA8638A95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F2BFB8B-710E-406C-9504-C2AB240E77A1}"/>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7F2C6679-EC70-4FFB-B5FE-850F12872D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C627EE-979D-4A4E-8249-EEC6BF5681D7}"/>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803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FE3D5C-BADF-4516-A555-015711F65EC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56B08E7-1784-46E2-A8B6-C37C8FDF493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E82FDE-9A61-4145-9275-B34F4D947917}"/>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2F380A2A-52E5-43F3-84B3-87CC3BC679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3EEE47-9252-410E-9710-2B25AEBE0F9B}"/>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9184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5F802-364D-4676-A5F4-EA9B83A0568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EA5B5E6-4CD5-47A2-B082-F6EF5E16A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BA4D836-FA25-41B0-8A59-A7CFD4AC0D3D}"/>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A6EC8E4D-F895-4BA3-8511-45B77410DA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1EFA271-B5FB-4A26-A10B-594FCAD0E16C}"/>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0741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1B751-4F40-4BF8-A80B-EEC74526E47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1661800-DB8D-4188-9148-1159C242685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31B0B47-A61C-474C-88E0-1711B5F0C42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80254FE-BC1A-4610-8249-4BB920D0CFFE}"/>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6" name="Нижний колонтитул 5">
            <a:extLst>
              <a:ext uri="{FF2B5EF4-FFF2-40B4-BE49-F238E27FC236}">
                <a16:creationId xmlns:a16="http://schemas.microsoft.com/office/drawing/2014/main" id="{6DABCD40-56CA-451C-AF92-8B8D6EF9F27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352CDB-5C82-456C-BFAD-47C254934271}"/>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9821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CFB84-B6A5-40DF-832F-8422D387099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1FD9AD-97D7-46EC-8D56-FAF562F0C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C8227FD-60B7-4AD4-9142-A7239C79F99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6F22AB-E229-4939-975C-C398266CB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5BE68D2-EDD7-482F-BEC3-7D9B97CB1B8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E70922A-E51E-4912-9009-C4F45F399D4A}"/>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8" name="Нижний колонтитул 7">
            <a:extLst>
              <a:ext uri="{FF2B5EF4-FFF2-40B4-BE49-F238E27FC236}">
                <a16:creationId xmlns:a16="http://schemas.microsoft.com/office/drawing/2014/main" id="{569CC92F-A446-4793-83BA-F2470F2A0B3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AA97364-6BAB-4B41-894C-E9D48047551E}"/>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79351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2C512-DA9A-49ED-8F93-1C6D2403CD1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5264157-A684-4006-BD38-6A02D11116A8}"/>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4" name="Нижний колонтитул 3">
            <a:extLst>
              <a:ext uri="{FF2B5EF4-FFF2-40B4-BE49-F238E27FC236}">
                <a16:creationId xmlns:a16="http://schemas.microsoft.com/office/drawing/2014/main" id="{79091E92-0483-4BE6-9319-58C40322CB2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4AF1D35-F4DA-4E45-99CC-53A541F245B2}"/>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84495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8295327-CFD6-47CB-8639-BD85575C87D8}"/>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3" name="Нижний колонтитул 2">
            <a:extLst>
              <a:ext uri="{FF2B5EF4-FFF2-40B4-BE49-F238E27FC236}">
                <a16:creationId xmlns:a16="http://schemas.microsoft.com/office/drawing/2014/main" id="{40FC9F94-C08D-4B24-9687-A4E46579A00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27D58FB-CF7A-418E-B81C-628A15A6D400}"/>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04646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DED9C-7BAB-4C94-9601-8A88A4240F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7E06781-7DEC-481D-9182-EDB9E489E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A61A004-EC16-4370-8AFA-C86C5C7E3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070878-B2D0-45B1-98B3-274442728CC9}"/>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6" name="Нижний колонтитул 5">
            <a:extLst>
              <a:ext uri="{FF2B5EF4-FFF2-40B4-BE49-F238E27FC236}">
                <a16:creationId xmlns:a16="http://schemas.microsoft.com/office/drawing/2014/main" id="{C4124C1F-046B-455D-94B3-823833F296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1956ED-E25E-4AC0-8DFE-72E7971A029B}"/>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01109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728DF-8544-4B7D-8DFD-429721BFD64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D192D7A-A6DD-4562-98DA-05AE8AC1E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F6420D3-17C3-4295-9E6F-A26CAF774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91D4502-B14F-427F-BFDA-B89AE546BDC0}"/>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6" name="Нижний колонтитул 5">
            <a:extLst>
              <a:ext uri="{FF2B5EF4-FFF2-40B4-BE49-F238E27FC236}">
                <a16:creationId xmlns:a16="http://schemas.microsoft.com/office/drawing/2014/main" id="{198C91D0-CC98-4601-A9EB-3BF472C60A7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662FBA-2272-4F22-A61E-E15688738B06}"/>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01144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984C8-C4D1-497C-BC61-9BF1B44A2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B181A91-E4DB-4AA8-860A-52F73F743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0E6B8E-0A2C-4F0D-86A3-3E639D979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12B91273-2710-4C69-B6BB-E0C51DB0C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B955CB6-29CC-4C5B-86FF-2ABBE2CF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B222E-88B6-4999-9CCE-476CB25C398D}" type="slidenum">
              <a:rPr lang="ru-RU" smtClean="0"/>
              <a:t>‹#›</a:t>
            </a:fld>
            <a:endParaRPr lang="ru-RU"/>
          </a:p>
        </p:txBody>
      </p:sp>
    </p:spTree>
    <p:extLst>
      <p:ext uri="{BB962C8B-B14F-4D97-AF65-F5344CB8AC3E}">
        <p14:creationId xmlns:p14="http://schemas.microsoft.com/office/powerpoint/2010/main" val="185615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james@gmail.com" TargetMode="External"/><Relationship Id="rId2" Type="http://schemas.openxmlformats.org/officeDocument/2006/relationships/hyperlink" Target="mailto:Ivanov@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D05CFF-829E-4BB8-AA5C-3295C5E68C16}"/>
              </a:ext>
            </a:extLst>
          </p:cNvPr>
          <p:cNvSpPr>
            <a:spLocks noGrp="1"/>
          </p:cNvSpPr>
          <p:nvPr>
            <p:ph type="ctrTitle"/>
          </p:nvPr>
        </p:nvSpPr>
        <p:spPr>
          <a:xfrm>
            <a:off x="736979" y="628721"/>
            <a:ext cx="10686197" cy="971479"/>
          </a:xfrm>
        </p:spPr>
        <p:txBody>
          <a:bodyPr>
            <a:normAutofit fontScale="90000"/>
          </a:bodyPr>
          <a:lstStyle/>
          <a:p>
            <a:r>
              <a:rPr lang="en-US" dirty="0"/>
              <a:t>mkarta.uz a medical record web site</a:t>
            </a:r>
            <a:endParaRPr lang="ru-RU" dirty="0"/>
          </a:p>
        </p:txBody>
      </p:sp>
      <p:sp>
        <p:nvSpPr>
          <p:cNvPr id="3" name="Подзаголовок 2">
            <a:extLst>
              <a:ext uri="{FF2B5EF4-FFF2-40B4-BE49-F238E27FC236}">
                <a16:creationId xmlns:a16="http://schemas.microsoft.com/office/drawing/2014/main" id="{C8D6901D-EA59-4101-8F22-6EBCDA17C6F9}"/>
              </a:ext>
            </a:extLst>
          </p:cNvPr>
          <p:cNvSpPr>
            <a:spLocks noGrp="1"/>
          </p:cNvSpPr>
          <p:nvPr>
            <p:ph type="subTitle" idx="1"/>
          </p:nvPr>
        </p:nvSpPr>
        <p:spPr>
          <a:xfrm>
            <a:off x="1524000" y="1638798"/>
            <a:ext cx="9144000" cy="490253"/>
          </a:xfrm>
        </p:spPr>
        <p:txBody>
          <a:bodyPr/>
          <a:lstStyle/>
          <a:p>
            <a:r>
              <a:rPr lang="en-US" dirty="0"/>
              <a:t>technical task</a:t>
            </a:r>
            <a:endParaRPr lang="ru-RU" dirty="0"/>
          </a:p>
        </p:txBody>
      </p:sp>
      <p:pic>
        <p:nvPicPr>
          <p:cNvPr id="5" name="image3.jpg">
            <a:extLst>
              <a:ext uri="{FF2B5EF4-FFF2-40B4-BE49-F238E27FC236}">
                <a16:creationId xmlns:a16="http://schemas.microsoft.com/office/drawing/2014/main" id="{71D5E07B-0BF0-4495-8476-23AE9413D016}"/>
              </a:ext>
            </a:extLst>
          </p:cNvPr>
          <p:cNvPicPr/>
          <p:nvPr/>
        </p:nvPicPr>
        <p:blipFill>
          <a:blip r:embed="rId2"/>
          <a:srcRect/>
          <a:stretch>
            <a:fillRect/>
          </a:stretch>
        </p:blipFill>
        <p:spPr>
          <a:xfrm>
            <a:off x="2895031" y="2216151"/>
            <a:ext cx="6401937" cy="4496274"/>
          </a:xfrm>
          <a:prstGeom prst="rect">
            <a:avLst/>
          </a:prstGeom>
          <a:ln/>
        </p:spPr>
      </p:pic>
    </p:spTree>
    <p:extLst>
      <p:ext uri="{BB962C8B-B14F-4D97-AF65-F5344CB8AC3E}">
        <p14:creationId xmlns:p14="http://schemas.microsoft.com/office/powerpoint/2010/main" val="16151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EC30A4-2C32-4B9E-8F80-1A4ED40219EF}"/>
              </a:ext>
            </a:extLst>
          </p:cNvPr>
          <p:cNvSpPr>
            <a:spLocks noGrp="1"/>
          </p:cNvSpPr>
          <p:nvPr>
            <p:ph type="title"/>
          </p:nvPr>
        </p:nvSpPr>
        <p:spPr>
          <a:xfrm>
            <a:off x="838200" y="365126"/>
            <a:ext cx="10515600" cy="590218"/>
          </a:xfrm>
        </p:spPr>
        <p:txBody>
          <a:bodyPr>
            <a:normAutofit fontScale="90000"/>
          </a:bodyPr>
          <a:lstStyle/>
          <a:p>
            <a:pPr algn="ctr"/>
            <a:r>
              <a:rPr lang="en-US" dirty="0"/>
              <a:t>Users list</a:t>
            </a:r>
            <a:endParaRPr lang="ru-RU" dirty="0"/>
          </a:p>
        </p:txBody>
      </p:sp>
      <p:graphicFrame>
        <p:nvGraphicFramePr>
          <p:cNvPr id="4" name="Таблица 4">
            <a:extLst>
              <a:ext uri="{FF2B5EF4-FFF2-40B4-BE49-F238E27FC236}">
                <a16:creationId xmlns:a16="http://schemas.microsoft.com/office/drawing/2014/main" id="{DA7BEEFE-1C71-4734-8067-0DA2535B221C}"/>
              </a:ext>
            </a:extLst>
          </p:cNvPr>
          <p:cNvGraphicFramePr>
            <a:graphicFrameLocks noGrp="1"/>
          </p:cNvGraphicFramePr>
          <p:nvPr>
            <p:extLst>
              <p:ext uri="{D42A27DB-BD31-4B8C-83A1-F6EECF244321}">
                <p14:modId xmlns:p14="http://schemas.microsoft.com/office/powerpoint/2010/main" val="1228171234"/>
              </p:ext>
            </p:extLst>
          </p:nvPr>
        </p:nvGraphicFramePr>
        <p:xfrm>
          <a:off x="2553648" y="1719618"/>
          <a:ext cx="7084704" cy="1097280"/>
        </p:xfrm>
        <a:graphic>
          <a:graphicData uri="http://schemas.openxmlformats.org/drawingml/2006/table">
            <a:tbl>
              <a:tblPr firstRow="1" bandRow="1">
                <a:tableStyleId>{5C22544A-7EE6-4342-B048-85BDC9FD1C3A}</a:tableStyleId>
              </a:tblPr>
              <a:tblGrid>
                <a:gridCol w="2361568">
                  <a:extLst>
                    <a:ext uri="{9D8B030D-6E8A-4147-A177-3AD203B41FA5}">
                      <a16:colId xmlns:a16="http://schemas.microsoft.com/office/drawing/2014/main" val="2671108694"/>
                    </a:ext>
                  </a:extLst>
                </a:gridCol>
                <a:gridCol w="2361568">
                  <a:extLst>
                    <a:ext uri="{9D8B030D-6E8A-4147-A177-3AD203B41FA5}">
                      <a16:colId xmlns:a16="http://schemas.microsoft.com/office/drawing/2014/main" val="3254547712"/>
                    </a:ext>
                  </a:extLst>
                </a:gridCol>
                <a:gridCol w="2361568">
                  <a:extLst>
                    <a:ext uri="{9D8B030D-6E8A-4147-A177-3AD203B41FA5}">
                      <a16:colId xmlns:a16="http://schemas.microsoft.com/office/drawing/2014/main" val="2843107808"/>
                    </a:ext>
                  </a:extLst>
                </a:gridCol>
              </a:tblGrid>
              <a:tr h="295109">
                <a:tc>
                  <a:txBody>
                    <a:bodyPr/>
                    <a:lstStyle/>
                    <a:p>
                      <a:r>
                        <a:rPr lang="en-US" dirty="0"/>
                        <a:t>Login</a:t>
                      </a:r>
                      <a:endParaRPr lang="ru-RU" dirty="0"/>
                    </a:p>
                  </a:txBody>
                  <a:tcPr/>
                </a:tc>
                <a:tc>
                  <a:txBody>
                    <a:bodyPr/>
                    <a:lstStyle/>
                    <a:p>
                      <a:r>
                        <a:rPr lang="en-US" dirty="0"/>
                        <a:t>email</a:t>
                      </a:r>
                      <a:endParaRPr lang="ru-RU" dirty="0"/>
                    </a:p>
                  </a:txBody>
                  <a:tcPr/>
                </a:tc>
                <a:tc>
                  <a:txBody>
                    <a:bodyPr/>
                    <a:lstStyle/>
                    <a:p>
                      <a:r>
                        <a:rPr lang="en-US" dirty="0"/>
                        <a:t>Year of birth</a:t>
                      </a:r>
                      <a:endParaRPr lang="ru-RU" dirty="0"/>
                    </a:p>
                  </a:txBody>
                  <a:tcPr/>
                </a:tc>
                <a:extLst>
                  <a:ext uri="{0D108BD9-81ED-4DB2-BD59-A6C34878D82A}">
                    <a16:rowId xmlns:a16="http://schemas.microsoft.com/office/drawing/2014/main" val="3539756463"/>
                  </a:ext>
                </a:extLst>
              </a:tr>
              <a:tr h="355158">
                <a:tc>
                  <a:txBody>
                    <a:bodyPr/>
                    <a:lstStyle/>
                    <a:p>
                      <a:r>
                        <a:rPr lang="en-US" dirty="0"/>
                        <a:t>Ivanov</a:t>
                      </a:r>
                      <a:endParaRPr lang="ru-RU" dirty="0"/>
                    </a:p>
                  </a:txBody>
                  <a:tcPr/>
                </a:tc>
                <a:tc>
                  <a:txBody>
                    <a:bodyPr/>
                    <a:lstStyle/>
                    <a:p>
                      <a:r>
                        <a:rPr lang="en-US" dirty="0">
                          <a:hlinkClick r:id="rId2"/>
                        </a:rPr>
                        <a:t>Ivanov@gmail.com</a:t>
                      </a:r>
                      <a:endParaRPr lang="ru-RU" dirty="0"/>
                    </a:p>
                  </a:txBody>
                  <a:tcPr/>
                </a:tc>
                <a:tc>
                  <a:txBody>
                    <a:bodyPr/>
                    <a:lstStyle/>
                    <a:p>
                      <a:r>
                        <a:rPr lang="en-US" dirty="0"/>
                        <a:t>1980</a:t>
                      </a:r>
                      <a:endParaRPr lang="ru-RU" dirty="0"/>
                    </a:p>
                  </a:txBody>
                  <a:tcPr/>
                </a:tc>
                <a:extLst>
                  <a:ext uri="{0D108BD9-81ED-4DB2-BD59-A6C34878D82A}">
                    <a16:rowId xmlns:a16="http://schemas.microsoft.com/office/drawing/2014/main" val="1594175319"/>
                  </a:ext>
                </a:extLst>
              </a:tr>
              <a:tr h="355158">
                <a:tc>
                  <a:txBody>
                    <a:bodyPr/>
                    <a:lstStyle/>
                    <a:p>
                      <a:r>
                        <a:rPr lang="en-US" dirty="0"/>
                        <a:t>James</a:t>
                      </a:r>
                      <a:endParaRPr lang="ru-RU" dirty="0"/>
                    </a:p>
                  </a:txBody>
                  <a:tcPr/>
                </a:tc>
                <a:tc>
                  <a:txBody>
                    <a:bodyPr/>
                    <a:lstStyle/>
                    <a:p>
                      <a:r>
                        <a:rPr lang="en-US" dirty="0">
                          <a:hlinkClick r:id="rId3"/>
                        </a:rPr>
                        <a:t>james@gmail.com</a:t>
                      </a:r>
                      <a:endParaRPr lang="ru-RU" dirty="0"/>
                    </a:p>
                  </a:txBody>
                  <a:tcPr/>
                </a:tc>
                <a:tc>
                  <a:txBody>
                    <a:bodyPr/>
                    <a:lstStyle/>
                    <a:p>
                      <a:r>
                        <a:rPr lang="en-US" dirty="0"/>
                        <a:t>1965</a:t>
                      </a:r>
                      <a:endParaRPr lang="ru-RU" dirty="0"/>
                    </a:p>
                  </a:txBody>
                  <a:tcPr/>
                </a:tc>
                <a:extLst>
                  <a:ext uri="{0D108BD9-81ED-4DB2-BD59-A6C34878D82A}">
                    <a16:rowId xmlns:a16="http://schemas.microsoft.com/office/drawing/2014/main" val="251359142"/>
                  </a:ext>
                </a:extLst>
              </a:tr>
            </a:tbl>
          </a:graphicData>
        </a:graphic>
      </p:graphicFrame>
      <p:sp>
        <p:nvSpPr>
          <p:cNvPr id="6" name="Прямоугольник: скругленные углы 5">
            <a:extLst>
              <a:ext uri="{FF2B5EF4-FFF2-40B4-BE49-F238E27FC236}">
                <a16:creationId xmlns:a16="http://schemas.microsoft.com/office/drawing/2014/main" id="{855C8A97-CB36-4DC0-AE96-1BCCBFAAE0B1}"/>
              </a:ext>
            </a:extLst>
          </p:cNvPr>
          <p:cNvSpPr/>
          <p:nvPr/>
        </p:nvSpPr>
        <p:spPr>
          <a:xfrm>
            <a:off x="2947916" y="1296538"/>
            <a:ext cx="2060812" cy="2866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7" name="Прямоугольник: скругленные углы 6">
            <a:extLst>
              <a:ext uri="{FF2B5EF4-FFF2-40B4-BE49-F238E27FC236}">
                <a16:creationId xmlns:a16="http://schemas.microsoft.com/office/drawing/2014/main" id="{1108B54E-5233-4E24-96DE-A0269DE5CE8D}"/>
              </a:ext>
            </a:extLst>
          </p:cNvPr>
          <p:cNvSpPr/>
          <p:nvPr/>
        </p:nvSpPr>
        <p:spPr>
          <a:xfrm>
            <a:off x="5186149" y="1296538"/>
            <a:ext cx="1473958" cy="28660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Search</a:t>
            </a:r>
            <a:endParaRPr lang="ru-RU" dirty="0"/>
          </a:p>
        </p:txBody>
      </p:sp>
      <p:sp>
        <p:nvSpPr>
          <p:cNvPr id="10" name="TextBox 9">
            <a:extLst>
              <a:ext uri="{FF2B5EF4-FFF2-40B4-BE49-F238E27FC236}">
                <a16:creationId xmlns:a16="http://schemas.microsoft.com/office/drawing/2014/main" id="{7E149485-00E5-443E-A46D-D969FF477346}"/>
              </a:ext>
            </a:extLst>
          </p:cNvPr>
          <p:cNvSpPr txBox="1"/>
          <p:nvPr/>
        </p:nvSpPr>
        <p:spPr>
          <a:xfrm>
            <a:off x="1719618" y="3152632"/>
            <a:ext cx="8952931" cy="369332"/>
          </a:xfrm>
          <a:prstGeom prst="rect">
            <a:avLst/>
          </a:prstGeom>
          <a:noFill/>
        </p:spPr>
        <p:txBody>
          <a:bodyPr wrap="square" rtlCol="0">
            <a:spAutoFit/>
          </a:bodyPr>
          <a:lstStyle/>
          <a:p>
            <a:r>
              <a:rPr lang="en-US" dirty="0"/>
              <a:t>This table is visible only to doctors, and doctors will find the needed user.</a:t>
            </a:r>
            <a:endParaRPr lang="ru-RU" dirty="0"/>
          </a:p>
        </p:txBody>
      </p:sp>
    </p:spTree>
    <p:extLst>
      <p:ext uri="{BB962C8B-B14F-4D97-AF65-F5344CB8AC3E}">
        <p14:creationId xmlns:p14="http://schemas.microsoft.com/office/powerpoint/2010/main" val="384745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63649-6555-4028-836B-BAE379D5DEF8}"/>
              </a:ext>
            </a:extLst>
          </p:cNvPr>
          <p:cNvSpPr>
            <a:spLocks noGrp="1"/>
          </p:cNvSpPr>
          <p:nvPr>
            <p:ph type="title"/>
          </p:nvPr>
        </p:nvSpPr>
        <p:spPr/>
        <p:txBody>
          <a:bodyPr/>
          <a:lstStyle/>
          <a:p>
            <a:pPr algn="ctr"/>
            <a:r>
              <a:rPr lang="en-US" dirty="0"/>
              <a:t>Sources of site revenue</a:t>
            </a:r>
            <a:endParaRPr lang="ru-RU" dirty="0"/>
          </a:p>
        </p:txBody>
      </p:sp>
      <p:sp>
        <p:nvSpPr>
          <p:cNvPr id="3" name="Объект 2">
            <a:extLst>
              <a:ext uri="{FF2B5EF4-FFF2-40B4-BE49-F238E27FC236}">
                <a16:creationId xmlns:a16="http://schemas.microsoft.com/office/drawing/2014/main" id="{C1BFB3F5-A08B-4EE9-86DC-25F8FC916108}"/>
              </a:ext>
            </a:extLst>
          </p:cNvPr>
          <p:cNvSpPr>
            <a:spLocks noGrp="1"/>
          </p:cNvSpPr>
          <p:nvPr>
            <p:ph idx="1"/>
          </p:nvPr>
        </p:nvSpPr>
        <p:spPr/>
        <p:txBody>
          <a:bodyPr/>
          <a:lstStyle/>
          <a:p>
            <a:r>
              <a:rPr lang="en-US" dirty="0"/>
              <a:t>Advertising</a:t>
            </a:r>
            <a:r>
              <a:rPr lang="uz-Cyrl-UZ" dirty="0"/>
              <a:t>;</a:t>
            </a:r>
          </a:p>
          <a:p>
            <a:r>
              <a:rPr lang="en-US" dirty="0"/>
              <a:t>Due to the commission paid by users for the voluntary encouragement of doctors' recommendations.</a:t>
            </a:r>
            <a:endParaRPr lang="ru-RU" dirty="0"/>
          </a:p>
        </p:txBody>
      </p:sp>
    </p:spTree>
    <p:extLst>
      <p:ext uri="{BB962C8B-B14F-4D97-AF65-F5344CB8AC3E}">
        <p14:creationId xmlns:p14="http://schemas.microsoft.com/office/powerpoint/2010/main" val="18524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6E6F2-07D7-48A7-A371-B542F14A9C2E}"/>
              </a:ext>
            </a:extLst>
          </p:cNvPr>
          <p:cNvSpPr>
            <a:spLocks noGrp="1"/>
          </p:cNvSpPr>
          <p:nvPr>
            <p:ph type="title"/>
          </p:nvPr>
        </p:nvSpPr>
        <p:spPr/>
        <p:txBody>
          <a:bodyPr/>
          <a:lstStyle/>
          <a:p>
            <a:pPr algn="ctr"/>
            <a:r>
              <a:rPr lang="en-US" b="1" dirty="0"/>
              <a:t>The purpose of the website mkarta.uz</a:t>
            </a:r>
            <a:endParaRPr lang="ru-RU" b="1" dirty="0"/>
          </a:p>
        </p:txBody>
      </p:sp>
      <p:sp>
        <p:nvSpPr>
          <p:cNvPr id="3" name="Объект 2">
            <a:extLst>
              <a:ext uri="{FF2B5EF4-FFF2-40B4-BE49-F238E27FC236}">
                <a16:creationId xmlns:a16="http://schemas.microsoft.com/office/drawing/2014/main" id="{8859C80C-FC9D-440F-89FC-D3C43462C502}"/>
              </a:ext>
            </a:extLst>
          </p:cNvPr>
          <p:cNvSpPr>
            <a:spLocks noGrp="1"/>
          </p:cNvSpPr>
          <p:nvPr>
            <p:ph idx="1"/>
          </p:nvPr>
        </p:nvSpPr>
        <p:spPr/>
        <p:txBody>
          <a:bodyPr/>
          <a:lstStyle/>
          <a:p>
            <a:r>
              <a:rPr lang="en-US" dirty="0"/>
              <a:t>Keep user health information, diagnostic answers, treatment recommendations in one place;</a:t>
            </a:r>
          </a:p>
          <a:p>
            <a:r>
              <a:rPr lang="en-US" dirty="0"/>
              <a:t>Allows doctors to give advice on treatment or improving health;</a:t>
            </a:r>
          </a:p>
          <a:p>
            <a:r>
              <a:rPr lang="en-US" dirty="0"/>
              <a:t>Prepare reports on user health changes over time.</a:t>
            </a:r>
            <a:endParaRPr lang="ru-RU" dirty="0"/>
          </a:p>
        </p:txBody>
      </p:sp>
    </p:spTree>
    <p:extLst>
      <p:ext uri="{BB962C8B-B14F-4D97-AF65-F5344CB8AC3E}">
        <p14:creationId xmlns:p14="http://schemas.microsoft.com/office/powerpoint/2010/main" val="413910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A1854-1034-49EA-88D5-D14E7097B530}"/>
              </a:ext>
            </a:extLst>
          </p:cNvPr>
          <p:cNvSpPr>
            <a:spLocks noGrp="1"/>
          </p:cNvSpPr>
          <p:nvPr>
            <p:ph type="title"/>
          </p:nvPr>
        </p:nvSpPr>
        <p:spPr/>
        <p:txBody>
          <a:bodyPr/>
          <a:lstStyle/>
          <a:p>
            <a:pPr algn="ctr"/>
            <a:r>
              <a:rPr lang="en-US" b="1" dirty="0"/>
              <a:t>Information about software and hosting mkarta.uz</a:t>
            </a:r>
            <a:endParaRPr lang="ru-RU" b="1" dirty="0"/>
          </a:p>
        </p:txBody>
      </p:sp>
      <p:sp>
        <p:nvSpPr>
          <p:cNvPr id="3" name="Объект 2">
            <a:extLst>
              <a:ext uri="{FF2B5EF4-FFF2-40B4-BE49-F238E27FC236}">
                <a16:creationId xmlns:a16="http://schemas.microsoft.com/office/drawing/2014/main" id="{107ECFEE-5EE1-4108-826B-EDCB676BA63D}"/>
              </a:ext>
            </a:extLst>
          </p:cNvPr>
          <p:cNvSpPr>
            <a:spLocks noGrp="1"/>
          </p:cNvSpPr>
          <p:nvPr>
            <p:ph idx="1"/>
          </p:nvPr>
        </p:nvSpPr>
        <p:spPr/>
        <p:txBody>
          <a:bodyPr/>
          <a:lstStyle/>
          <a:p>
            <a:r>
              <a:rPr lang="en-US" dirty="0"/>
              <a:t>The site is developed in the </a:t>
            </a:r>
            <a:r>
              <a:rPr lang="en-US" dirty="0" err="1"/>
              <a:t>joomla</a:t>
            </a:r>
            <a:r>
              <a:rPr lang="en-US" dirty="0"/>
              <a:t> CMS environment.</a:t>
            </a:r>
          </a:p>
          <a:p>
            <a:r>
              <a:rPr lang="en-US" dirty="0"/>
              <a:t>Program codes are fully located in the public repository https://github.com/ruslanbek05/mkarta.uz.git;</a:t>
            </a:r>
          </a:p>
          <a:p>
            <a:r>
              <a:rPr lang="en-US" dirty="0"/>
              <a:t>Hosting service from hostinger.com.</a:t>
            </a:r>
            <a:endParaRPr lang="uz-Cyrl-UZ" dirty="0"/>
          </a:p>
        </p:txBody>
      </p:sp>
    </p:spTree>
    <p:extLst>
      <p:ext uri="{BB962C8B-B14F-4D97-AF65-F5344CB8AC3E}">
        <p14:creationId xmlns:p14="http://schemas.microsoft.com/office/powerpoint/2010/main" val="23448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4EBC6-B91D-48E0-9E77-F45CCEB4A35B}"/>
              </a:ext>
            </a:extLst>
          </p:cNvPr>
          <p:cNvSpPr>
            <a:spLocks noGrp="1"/>
          </p:cNvSpPr>
          <p:nvPr>
            <p:ph type="title"/>
          </p:nvPr>
        </p:nvSpPr>
        <p:spPr/>
        <p:txBody>
          <a:bodyPr/>
          <a:lstStyle/>
          <a:p>
            <a:pPr algn="ctr"/>
            <a:r>
              <a:rPr lang="en-US" b="1" dirty="0"/>
              <a:t>Confidentiality of information</a:t>
            </a:r>
            <a:endParaRPr lang="ru-RU" b="1" dirty="0"/>
          </a:p>
        </p:txBody>
      </p:sp>
      <p:sp>
        <p:nvSpPr>
          <p:cNvPr id="3" name="Объект 2">
            <a:extLst>
              <a:ext uri="{FF2B5EF4-FFF2-40B4-BE49-F238E27FC236}">
                <a16:creationId xmlns:a16="http://schemas.microsoft.com/office/drawing/2014/main" id="{F53F37A9-06B4-4260-B5D4-689C914E8F99}"/>
              </a:ext>
            </a:extLst>
          </p:cNvPr>
          <p:cNvSpPr>
            <a:spLocks noGrp="1"/>
          </p:cNvSpPr>
          <p:nvPr>
            <p:ph idx="1"/>
          </p:nvPr>
        </p:nvSpPr>
        <p:spPr/>
        <p:txBody>
          <a:bodyPr/>
          <a:lstStyle/>
          <a:p>
            <a:r>
              <a:rPr lang="en-US" dirty="0"/>
              <a:t>User data is accessible only to the user and the doctors. Not visible to other users.</a:t>
            </a:r>
          </a:p>
          <a:p>
            <a:r>
              <a:rPr lang="en-US" dirty="0"/>
              <a:t>User’s can be added into the group of doctors only on the basis of the submitted documents.</a:t>
            </a:r>
            <a:endParaRPr lang="ru-RU" dirty="0"/>
          </a:p>
        </p:txBody>
      </p:sp>
    </p:spTree>
    <p:extLst>
      <p:ext uri="{BB962C8B-B14F-4D97-AF65-F5344CB8AC3E}">
        <p14:creationId xmlns:p14="http://schemas.microsoft.com/office/powerpoint/2010/main" val="95422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5B0DF-5976-4475-8909-F0C1359DA68B}"/>
              </a:ext>
            </a:extLst>
          </p:cNvPr>
          <p:cNvSpPr>
            <a:spLocks noGrp="1"/>
          </p:cNvSpPr>
          <p:nvPr>
            <p:ph type="title"/>
          </p:nvPr>
        </p:nvSpPr>
        <p:spPr/>
        <p:txBody>
          <a:bodyPr/>
          <a:lstStyle/>
          <a:p>
            <a:pPr algn="ctr"/>
            <a:r>
              <a:rPr lang="en-US" dirty="0"/>
              <a:t>Menu</a:t>
            </a:r>
            <a:r>
              <a:rPr lang="uz-Cyrl-UZ" dirty="0"/>
              <a:t> (</a:t>
            </a:r>
            <a:r>
              <a:rPr lang="en-US" dirty="0"/>
              <a:t>for users</a:t>
            </a:r>
            <a:r>
              <a:rPr lang="uz-Cyrl-UZ" dirty="0"/>
              <a:t>)</a:t>
            </a:r>
            <a:endParaRPr lang="ru-RU" dirty="0"/>
          </a:p>
        </p:txBody>
      </p:sp>
      <p:graphicFrame>
        <p:nvGraphicFramePr>
          <p:cNvPr id="4" name="Таблица 4">
            <a:extLst>
              <a:ext uri="{FF2B5EF4-FFF2-40B4-BE49-F238E27FC236}">
                <a16:creationId xmlns:a16="http://schemas.microsoft.com/office/drawing/2014/main" id="{068F1E0F-891B-49A4-8288-331F18838ADC}"/>
              </a:ext>
            </a:extLst>
          </p:cNvPr>
          <p:cNvGraphicFramePr>
            <a:graphicFrameLocks noGrp="1"/>
          </p:cNvGraphicFramePr>
          <p:nvPr>
            <p:extLst>
              <p:ext uri="{D42A27DB-BD31-4B8C-83A1-F6EECF244321}">
                <p14:modId xmlns:p14="http://schemas.microsoft.com/office/powerpoint/2010/main" val="4234402088"/>
              </p:ext>
            </p:extLst>
          </p:nvPr>
        </p:nvGraphicFramePr>
        <p:xfrm>
          <a:off x="380619" y="1675406"/>
          <a:ext cx="11206330" cy="2834640"/>
        </p:xfrm>
        <a:graphic>
          <a:graphicData uri="http://schemas.openxmlformats.org/drawingml/2006/table">
            <a:tbl>
              <a:tblPr firstRow="1" bandRow="1">
                <a:tableStyleId>{2D5ABB26-0587-4C30-8999-92F81FD0307C}</a:tableStyleId>
              </a:tblPr>
              <a:tblGrid>
                <a:gridCol w="2567297">
                  <a:extLst>
                    <a:ext uri="{9D8B030D-6E8A-4147-A177-3AD203B41FA5}">
                      <a16:colId xmlns:a16="http://schemas.microsoft.com/office/drawing/2014/main" val="324926100"/>
                    </a:ext>
                  </a:extLst>
                </a:gridCol>
                <a:gridCol w="8639033">
                  <a:extLst>
                    <a:ext uri="{9D8B030D-6E8A-4147-A177-3AD203B41FA5}">
                      <a16:colId xmlns:a16="http://schemas.microsoft.com/office/drawing/2014/main" val="1749414321"/>
                    </a:ext>
                  </a:extLst>
                </a:gridCol>
              </a:tblGrid>
              <a:tr h="308516">
                <a:tc>
                  <a:txBody>
                    <a:bodyPr/>
                    <a:lstStyle/>
                    <a:p>
                      <a:pPr algn="ctr"/>
                      <a:r>
                        <a:rPr lang="uz-Cyrl-UZ" b="1" dirty="0"/>
                        <a:t>Меню</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b="1" dirty="0"/>
                        <a:t>Изоҳ</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431637"/>
                  </a:ext>
                </a:extLst>
              </a:tr>
              <a:tr h="308516">
                <a:tc>
                  <a:txBody>
                    <a:bodyPr/>
                    <a:lstStyle/>
                    <a:p>
                      <a:r>
                        <a:rPr lang="en-US" dirty="0">
                          <a:hlinkClick r:id="rId2" action="ppaction://hlinksldjump"/>
                        </a:rPr>
                        <a:t>Analyzes</a:t>
                      </a:r>
                      <a:r>
                        <a:rPr lang="uz-Cyrl-UZ" dirty="0"/>
                        <a:t>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 about the user's health is entered (description, image, date)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61725"/>
                  </a:ext>
                </a:extLst>
              </a:tr>
              <a:tr h="308516">
                <a:tc>
                  <a:txBody>
                    <a:bodyPr/>
                    <a:lstStyle/>
                    <a:p>
                      <a:r>
                        <a:rPr lang="en-US" dirty="0"/>
                        <a:t>Doctors Recommendations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32121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25101"/>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660426"/>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20500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55417"/>
                  </a:ext>
                </a:extLst>
              </a:tr>
            </a:tbl>
          </a:graphicData>
        </a:graphic>
      </p:graphicFrame>
    </p:spTree>
    <p:extLst>
      <p:ext uri="{BB962C8B-B14F-4D97-AF65-F5344CB8AC3E}">
        <p14:creationId xmlns:p14="http://schemas.microsoft.com/office/powerpoint/2010/main" val="243090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5B0DF-5976-4475-8909-F0C1359DA68B}"/>
              </a:ext>
            </a:extLst>
          </p:cNvPr>
          <p:cNvSpPr>
            <a:spLocks noGrp="1"/>
          </p:cNvSpPr>
          <p:nvPr>
            <p:ph type="title"/>
          </p:nvPr>
        </p:nvSpPr>
        <p:spPr/>
        <p:txBody>
          <a:bodyPr/>
          <a:lstStyle/>
          <a:p>
            <a:pPr algn="ctr"/>
            <a:r>
              <a:rPr lang="en-US" dirty="0"/>
              <a:t>Menu(for doctors)</a:t>
            </a:r>
            <a:endParaRPr lang="ru-RU" dirty="0"/>
          </a:p>
        </p:txBody>
      </p:sp>
      <p:graphicFrame>
        <p:nvGraphicFramePr>
          <p:cNvPr id="4" name="Таблица 4">
            <a:extLst>
              <a:ext uri="{FF2B5EF4-FFF2-40B4-BE49-F238E27FC236}">
                <a16:creationId xmlns:a16="http://schemas.microsoft.com/office/drawing/2014/main" id="{068F1E0F-891B-49A4-8288-331F18838ADC}"/>
              </a:ext>
            </a:extLst>
          </p:cNvPr>
          <p:cNvGraphicFramePr>
            <a:graphicFrameLocks noGrp="1"/>
          </p:cNvGraphicFramePr>
          <p:nvPr>
            <p:extLst>
              <p:ext uri="{D42A27DB-BD31-4B8C-83A1-F6EECF244321}">
                <p14:modId xmlns:p14="http://schemas.microsoft.com/office/powerpoint/2010/main" val="3569277760"/>
              </p:ext>
            </p:extLst>
          </p:nvPr>
        </p:nvGraphicFramePr>
        <p:xfrm>
          <a:off x="380619" y="1675406"/>
          <a:ext cx="11206330" cy="3383280"/>
        </p:xfrm>
        <a:graphic>
          <a:graphicData uri="http://schemas.openxmlformats.org/drawingml/2006/table">
            <a:tbl>
              <a:tblPr firstRow="1" bandRow="1">
                <a:tableStyleId>{2D5ABB26-0587-4C30-8999-92F81FD0307C}</a:tableStyleId>
              </a:tblPr>
              <a:tblGrid>
                <a:gridCol w="2567297">
                  <a:extLst>
                    <a:ext uri="{9D8B030D-6E8A-4147-A177-3AD203B41FA5}">
                      <a16:colId xmlns:a16="http://schemas.microsoft.com/office/drawing/2014/main" val="324926100"/>
                    </a:ext>
                  </a:extLst>
                </a:gridCol>
                <a:gridCol w="8639033">
                  <a:extLst>
                    <a:ext uri="{9D8B030D-6E8A-4147-A177-3AD203B41FA5}">
                      <a16:colId xmlns:a16="http://schemas.microsoft.com/office/drawing/2014/main" val="1749414321"/>
                    </a:ext>
                  </a:extLst>
                </a:gridCol>
              </a:tblGrid>
              <a:tr h="308516">
                <a:tc>
                  <a:txBody>
                    <a:bodyPr/>
                    <a:lstStyle/>
                    <a:p>
                      <a:pPr algn="ctr"/>
                      <a:r>
                        <a:rPr lang="uz-Cyrl-UZ" b="1" dirty="0"/>
                        <a:t>Меню</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b="1" dirty="0"/>
                        <a:t>Изоҳ</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431637"/>
                  </a:ext>
                </a:extLst>
              </a:tr>
              <a:tr h="308516">
                <a:tc>
                  <a:txBody>
                    <a:bodyPr/>
                    <a:lstStyle/>
                    <a:p>
                      <a:r>
                        <a:rPr lang="en-US" dirty="0">
                          <a:hlinkClick r:id="rId2" action="ppaction://hlinksldjump"/>
                        </a:rPr>
                        <a:t>Analyzes</a:t>
                      </a:r>
                      <a:r>
                        <a:rPr lang="uz-Cyrl-UZ" dirty="0"/>
                        <a:t>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 about the user's health is entered (description, image, date)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61725"/>
                  </a:ext>
                </a:extLst>
              </a:tr>
              <a:tr h="308516">
                <a:tc>
                  <a:txBody>
                    <a:bodyPr/>
                    <a:lstStyle/>
                    <a:p>
                      <a:r>
                        <a:rPr lang="en-US" dirty="0"/>
                        <a:t>Doctor Information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Here doctors upload documents confirming their doctorate. The site administrator adds the user to the group of doctors based on the uploaded documents. All users will have access to the doctor’s information.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321219"/>
                  </a:ext>
                </a:extLst>
              </a:tr>
              <a:tr h="308516">
                <a:tc>
                  <a:txBody>
                    <a:bodyPr/>
                    <a:lstStyle/>
                    <a:p>
                      <a:r>
                        <a:rPr lang="en-US" dirty="0">
                          <a:hlinkClick r:id="rId3" action="ppaction://hlinksldjump"/>
                        </a:rPr>
                        <a:t>Users list</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From this list, the doctor will find the patient he needs.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25101"/>
                  </a:ext>
                </a:extLst>
              </a:tr>
              <a:tr h="308516">
                <a:tc>
                  <a:txBody>
                    <a:bodyPr/>
                    <a:lstStyle/>
                    <a:p>
                      <a:r>
                        <a:rPr lang="en-US" dirty="0"/>
                        <a:t>Doctors Recommendations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660426"/>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20500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55417"/>
                  </a:ext>
                </a:extLst>
              </a:tr>
            </a:tbl>
          </a:graphicData>
        </a:graphic>
      </p:graphicFrame>
    </p:spTree>
    <p:extLst>
      <p:ext uri="{BB962C8B-B14F-4D97-AF65-F5344CB8AC3E}">
        <p14:creationId xmlns:p14="http://schemas.microsoft.com/office/powerpoint/2010/main" val="232822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8A5A7C-9C97-45EB-85CA-46980178478F}"/>
              </a:ext>
            </a:extLst>
          </p:cNvPr>
          <p:cNvSpPr>
            <a:spLocks noGrp="1"/>
          </p:cNvSpPr>
          <p:nvPr>
            <p:ph type="title"/>
          </p:nvPr>
        </p:nvSpPr>
        <p:spPr/>
        <p:txBody>
          <a:bodyPr/>
          <a:lstStyle/>
          <a:p>
            <a:r>
              <a:rPr lang="en-US" dirty="0"/>
              <a:t>Health Information Entry Form</a:t>
            </a:r>
            <a:endParaRPr lang="ru-RU" dirty="0"/>
          </a:p>
        </p:txBody>
      </p:sp>
      <p:pic>
        <p:nvPicPr>
          <p:cNvPr id="3" name="Рисунок 2">
            <a:extLst>
              <a:ext uri="{FF2B5EF4-FFF2-40B4-BE49-F238E27FC236}">
                <a16:creationId xmlns:a16="http://schemas.microsoft.com/office/drawing/2014/main" id="{8159F52F-49E2-4BAF-8848-94B2FEA75094}"/>
              </a:ext>
            </a:extLst>
          </p:cNvPr>
          <p:cNvPicPr>
            <a:picLocks noChangeAspect="1"/>
          </p:cNvPicPr>
          <p:nvPr/>
        </p:nvPicPr>
        <p:blipFill>
          <a:blip r:embed="rId2"/>
          <a:stretch>
            <a:fillRect/>
          </a:stretch>
        </p:blipFill>
        <p:spPr>
          <a:xfrm>
            <a:off x="2089316" y="1690688"/>
            <a:ext cx="8013368" cy="4899002"/>
          </a:xfrm>
          <a:prstGeom prst="rect">
            <a:avLst/>
          </a:prstGeom>
        </p:spPr>
      </p:pic>
    </p:spTree>
    <p:extLst>
      <p:ext uri="{BB962C8B-B14F-4D97-AF65-F5344CB8AC3E}">
        <p14:creationId xmlns:p14="http://schemas.microsoft.com/office/powerpoint/2010/main" val="23571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9A483-D05F-4D84-879D-F31D2CB2F666}"/>
              </a:ext>
            </a:extLst>
          </p:cNvPr>
          <p:cNvSpPr>
            <a:spLocks noGrp="1"/>
          </p:cNvSpPr>
          <p:nvPr>
            <p:ph type="title"/>
          </p:nvPr>
        </p:nvSpPr>
        <p:spPr>
          <a:xfrm>
            <a:off x="838200" y="119465"/>
            <a:ext cx="10515600" cy="562923"/>
          </a:xfrm>
        </p:spPr>
        <p:txBody>
          <a:bodyPr>
            <a:normAutofit fontScale="90000"/>
          </a:bodyPr>
          <a:lstStyle/>
          <a:p>
            <a:pPr algn="ctr"/>
            <a:r>
              <a:rPr lang="en-US" dirty="0"/>
              <a:t>List of analyzes</a:t>
            </a:r>
            <a:endParaRPr lang="ru-RU" dirty="0"/>
          </a:p>
        </p:txBody>
      </p:sp>
      <p:pic>
        <p:nvPicPr>
          <p:cNvPr id="4" name="Рисунок 3">
            <a:extLst>
              <a:ext uri="{FF2B5EF4-FFF2-40B4-BE49-F238E27FC236}">
                <a16:creationId xmlns:a16="http://schemas.microsoft.com/office/drawing/2014/main" id="{CE5D7A1A-B6CE-4264-AB0B-96FA12BD204A}"/>
              </a:ext>
            </a:extLst>
          </p:cNvPr>
          <p:cNvPicPr>
            <a:picLocks noChangeAspect="1"/>
          </p:cNvPicPr>
          <p:nvPr/>
        </p:nvPicPr>
        <p:blipFill>
          <a:blip r:embed="rId2"/>
          <a:stretch>
            <a:fillRect/>
          </a:stretch>
        </p:blipFill>
        <p:spPr>
          <a:xfrm>
            <a:off x="1785937" y="857819"/>
            <a:ext cx="10286260" cy="5597572"/>
          </a:xfrm>
          <a:prstGeom prst="rect">
            <a:avLst/>
          </a:prstGeom>
        </p:spPr>
      </p:pic>
      <p:sp>
        <p:nvSpPr>
          <p:cNvPr id="5" name="Выноска: линия 4">
            <a:extLst>
              <a:ext uri="{FF2B5EF4-FFF2-40B4-BE49-F238E27FC236}">
                <a16:creationId xmlns:a16="http://schemas.microsoft.com/office/drawing/2014/main" id="{B8B6B42D-DB9A-4D25-A554-FB520B42188F}"/>
              </a:ext>
            </a:extLst>
          </p:cNvPr>
          <p:cNvSpPr/>
          <p:nvPr/>
        </p:nvSpPr>
        <p:spPr>
          <a:xfrm>
            <a:off x="109182" y="2606722"/>
            <a:ext cx="1460311" cy="2101755"/>
          </a:xfrm>
          <a:prstGeom prst="borderCallout1">
            <a:avLst>
              <a:gd name="adj1" fmla="val 36574"/>
              <a:gd name="adj2" fmla="val 108210"/>
              <a:gd name="adj3" fmla="val -12445"/>
              <a:gd name="adj4" fmla="val 212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here for more information.</a:t>
            </a:r>
            <a:endParaRPr lang="ru-RU" dirty="0"/>
          </a:p>
        </p:txBody>
      </p:sp>
    </p:spTree>
    <p:extLst>
      <p:ext uri="{BB962C8B-B14F-4D97-AF65-F5344CB8AC3E}">
        <p14:creationId xmlns:p14="http://schemas.microsoft.com/office/powerpoint/2010/main" val="84322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660C3-019C-4088-9D4A-88559360F968}"/>
              </a:ext>
            </a:extLst>
          </p:cNvPr>
          <p:cNvSpPr>
            <a:spLocks noGrp="1"/>
          </p:cNvSpPr>
          <p:nvPr>
            <p:ph type="title"/>
          </p:nvPr>
        </p:nvSpPr>
        <p:spPr>
          <a:xfrm>
            <a:off x="838200" y="160410"/>
            <a:ext cx="10515600" cy="494684"/>
          </a:xfrm>
        </p:spPr>
        <p:txBody>
          <a:bodyPr>
            <a:normAutofit fontScale="90000"/>
          </a:bodyPr>
          <a:lstStyle/>
          <a:p>
            <a:pPr algn="ctr"/>
            <a:r>
              <a:rPr lang="en-US" dirty="0"/>
              <a:t>Analysis Details</a:t>
            </a:r>
            <a:endParaRPr lang="ru-RU" dirty="0"/>
          </a:p>
        </p:txBody>
      </p:sp>
      <p:sp>
        <p:nvSpPr>
          <p:cNvPr id="5" name="Прямоугольник: скругленные углы 4">
            <a:extLst>
              <a:ext uri="{FF2B5EF4-FFF2-40B4-BE49-F238E27FC236}">
                <a16:creationId xmlns:a16="http://schemas.microsoft.com/office/drawing/2014/main" id="{9E81AEA4-45B9-405D-BEA0-4823304D6C70}"/>
              </a:ext>
            </a:extLst>
          </p:cNvPr>
          <p:cNvSpPr/>
          <p:nvPr/>
        </p:nvSpPr>
        <p:spPr>
          <a:xfrm>
            <a:off x="420297" y="6048410"/>
            <a:ext cx="11351405" cy="709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doctor will review the client's analysis and give him / her instructions and recommendations as needed. Here will be a button to add a recommendation.</a:t>
            </a:r>
            <a:endParaRPr lang="ru-RU" dirty="0"/>
          </a:p>
        </p:txBody>
      </p:sp>
      <p:pic>
        <p:nvPicPr>
          <p:cNvPr id="4" name="Рисунок 3">
            <a:extLst>
              <a:ext uri="{FF2B5EF4-FFF2-40B4-BE49-F238E27FC236}">
                <a16:creationId xmlns:a16="http://schemas.microsoft.com/office/drawing/2014/main" id="{AFC77155-1F4C-427A-8BE0-EE4C896C337D}"/>
              </a:ext>
            </a:extLst>
          </p:cNvPr>
          <p:cNvPicPr>
            <a:picLocks noChangeAspect="1"/>
          </p:cNvPicPr>
          <p:nvPr/>
        </p:nvPicPr>
        <p:blipFill>
          <a:blip r:embed="rId2"/>
          <a:stretch>
            <a:fillRect/>
          </a:stretch>
        </p:blipFill>
        <p:spPr>
          <a:xfrm>
            <a:off x="936505" y="655094"/>
            <a:ext cx="10318987" cy="5275764"/>
          </a:xfrm>
          <a:prstGeom prst="rect">
            <a:avLst/>
          </a:prstGeom>
        </p:spPr>
      </p:pic>
    </p:spTree>
    <p:extLst>
      <p:ext uri="{BB962C8B-B14F-4D97-AF65-F5344CB8AC3E}">
        <p14:creationId xmlns:p14="http://schemas.microsoft.com/office/powerpoint/2010/main" val="4748027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342</Words>
  <Application>Microsoft Office PowerPoint</Application>
  <PresentationFormat>Широкоэкранный</PresentationFormat>
  <Paragraphs>49</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Calibri Light</vt:lpstr>
      <vt:lpstr>Тема Office</vt:lpstr>
      <vt:lpstr>mkarta.uz a medical record web site</vt:lpstr>
      <vt:lpstr>The purpose of the website mkarta.uz</vt:lpstr>
      <vt:lpstr>Information about software and hosting mkarta.uz</vt:lpstr>
      <vt:lpstr>Confidentiality of information</vt:lpstr>
      <vt:lpstr>Menu (for users)</vt:lpstr>
      <vt:lpstr>Menu(for doctors)</vt:lpstr>
      <vt:lpstr>Health Information Entry Form</vt:lpstr>
      <vt:lpstr>List of analyzes</vt:lpstr>
      <vt:lpstr>Analysis Details</vt:lpstr>
      <vt:lpstr>Users list</vt:lpstr>
      <vt:lpstr>Sources of site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mkarta.uz</dc:title>
  <dc:creator>Пользователь</dc:creator>
  <cp:lastModifiedBy>Пользователь</cp:lastModifiedBy>
  <cp:revision>20</cp:revision>
  <dcterms:created xsi:type="dcterms:W3CDTF">2020-02-19T13:56:54Z</dcterms:created>
  <dcterms:modified xsi:type="dcterms:W3CDTF">2020-02-20T18:34:39Z</dcterms:modified>
</cp:coreProperties>
</file>