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4" r:id="rId4"/>
    <p:sldId id="265"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652" autoAdjust="0"/>
  </p:normalViewPr>
  <p:slideViewPr>
    <p:cSldViewPr snapToGrid="0">
      <p:cViewPr varScale="1">
        <p:scale>
          <a:sx n="215" d="100"/>
          <a:sy n="215" d="100"/>
        </p:scale>
        <p:origin x="28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12.05.2025</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solution-strategy" TargetMode="External"/><Relationship Id="rId2" Type="http://schemas.openxmlformats.org/officeDocument/2006/relationships/hyperlink" Target="https://docs.arc42.org/section-4/"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biking.michael-simons.eu/docs/index.html#section-design-decisions" TargetMode="External"/><Relationship Id="rId2" Type="http://schemas.openxmlformats.org/officeDocument/2006/relationships/hyperlink" Target="https://docs.arc42.org/section-9/"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cs.arc42.org/examples/risk-htmlsc-1/" TargetMode="External"/><Relationship Id="rId2" Type="http://schemas.openxmlformats.org/officeDocument/2006/relationships/hyperlink" Target="https://docs.arc42.org/section-11/"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fontScale="90000"/>
          </a:bodyPr>
          <a:lstStyle/>
          <a:p>
            <a:r>
              <a:rPr lang="en-US" dirty="0"/>
              <a:t>Solutions, Decisions and Risks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Solution Strategy</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3" name="Textplatzhalter 6">
            <a:extLst>
              <a:ext uri="{FF2B5EF4-FFF2-40B4-BE49-F238E27FC236}">
                <a16:creationId xmlns:a16="http://schemas.microsoft.com/office/drawing/2014/main" id="{9AABE087-B7CE-3DE7-D0EE-9F2FE99CC12F}"/>
              </a:ext>
            </a:extLst>
          </p:cNvPr>
          <p:cNvSpPr txBox="1">
            <a:spLocks/>
          </p:cNvSpPr>
          <p:nvPr/>
        </p:nvSpPr>
        <p:spPr>
          <a:xfrm>
            <a:off x="179999" y="2605596"/>
            <a:ext cx="8775321" cy="2051904"/>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These decisions form the cornerstones for your architecture. They are the basis for many other detailed decisions or implementation rules.</a:t>
            </a:r>
          </a:p>
          <a:p>
            <a:pPr marL="0" indent="0">
              <a:buFont typeface="Arial" panose="020B0604020202020204" pitchFamily="34" charset="0"/>
              <a:buNone/>
            </a:pPr>
            <a:r>
              <a:rPr lang="en-US" sz="1200" dirty="0">
                <a:solidFill>
                  <a:schemeClr val="tx2"/>
                </a:solidFill>
              </a:rPr>
              <a:t>Define three goals/requirements and their architectural approach. The first approach must be the decision between a Monolith, Service-Oriented Architecture or Microservice approach.</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https://docs.arc42.org/section-4/</a:t>
            </a:r>
            <a:r>
              <a:rPr lang="en-US" sz="1200" dirty="0">
                <a:solidFill>
                  <a:schemeClr val="tx2"/>
                </a:solidFill>
              </a:rPr>
              <a:t> &amp; </a:t>
            </a:r>
            <a:r>
              <a:rPr lang="en-US" sz="1200" dirty="0">
                <a:solidFill>
                  <a:schemeClr val="tx2"/>
                </a:solidFill>
                <a:hlinkClick r:id="rId3"/>
              </a:rPr>
              <a:t>https://biking.michael-simons.eu/docs/index.html#section-solution-strategy</a:t>
            </a:r>
            <a:r>
              <a:rPr lang="en-US" sz="1200" dirty="0">
                <a:solidFill>
                  <a:schemeClr val="tx2"/>
                </a:solidFill>
              </a:rPr>
              <a:t> </a:t>
            </a:r>
          </a:p>
        </p:txBody>
      </p:sp>
      <p:graphicFrame>
        <p:nvGraphicFramePr>
          <p:cNvPr id="8" name="Table 7">
            <a:extLst>
              <a:ext uri="{FF2B5EF4-FFF2-40B4-BE49-F238E27FC236}">
                <a16:creationId xmlns:a16="http://schemas.microsoft.com/office/drawing/2014/main" id="{731D0967-8056-B975-8881-46DED55A6A9A}"/>
              </a:ext>
            </a:extLst>
          </p:cNvPr>
          <p:cNvGraphicFramePr>
            <a:graphicFrameLocks noGrp="1"/>
          </p:cNvGraphicFramePr>
          <p:nvPr>
            <p:extLst>
              <p:ext uri="{D42A27DB-BD31-4B8C-83A1-F6EECF244321}">
                <p14:modId xmlns:p14="http://schemas.microsoft.com/office/powerpoint/2010/main" val="1908714321"/>
              </p:ext>
            </p:extLst>
          </p:nvPr>
        </p:nvGraphicFramePr>
        <p:xfrm>
          <a:off x="179999" y="607500"/>
          <a:ext cx="8775319" cy="1879600"/>
        </p:xfrm>
        <a:graphic>
          <a:graphicData uri="http://schemas.openxmlformats.org/drawingml/2006/table">
            <a:tbl>
              <a:tblPr firstRow="1" bandRow="1">
                <a:tableStyleId>{5C22544A-7EE6-4342-B048-85BDC9FD1C3A}</a:tableStyleId>
              </a:tblPr>
              <a:tblGrid>
                <a:gridCol w="2328251">
                  <a:extLst>
                    <a:ext uri="{9D8B030D-6E8A-4147-A177-3AD203B41FA5}">
                      <a16:colId xmlns:a16="http://schemas.microsoft.com/office/drawing/2014/main" val="878654425"/>
                    </a:ext>
                  </a:extLst>
                </a:gridCol>
                <a:gridCol w="6447068">
                  <a:extLst>
                    <a:ext uri="{9D8B030D-6E8A-4147-A177-3AD203B41FA5}">
                      <a16:colId xmlns:a16="http://schemas.microsoft.com/office/drawing/2014/main" val="2853035927"/>
                    </a:ext>
                  </a:extLst>
                </a:gridCol>
              </a:tblGrid>
              <a:tr h="370840">
                <a:tc>
                  <a:txBody>
                    <a:bodyPr/>
                    <a:lstStyle/>
                    <a:p>
                      <a:r>
                        <a:rPr lang="en-US" dirty="0"/>
                        <a:t>Goal/Requirements</a:t>
                      </a:r>
                    </a:p>
                  </a:txBody>
                  <a:tcPr/>
                </a:tc>
                <a:tc>
                  <a:txBody>
                    <a:bodyPr/>
                    <a:lstStyle/>
                    <a:p>
                      <a:r>
                        <a:rPr lang="en-US" dirty="0"/>
                        <a:t>Architectural Approach</a:t>
                      </a:r>
                    </a:p>
                  </a:txBody>
                  <a:tcPr/>
                </a:tc>
                <a:extLst>
                  <a:ext uri="{0D108BD9-81ED-4DB2-BD59-A6C34878D82A}">
                    <a16:rowId xmlns:a16="http://schemas.microsoft.com/office/drawing/2014/main" val="2692723897"/>
                  </a:ext>
                </a:extLst>
              </a:tr>
              <a:tr h="370840">
                <a:tc>
                  <a:txBody>
                    <a:bodyPr/>
                    <a:lstStyle/>
                    <a:p>
                      <a:r>
                        <a:rPr lang="en-US" dirty="0"/>
                        <a:t>Rapid MVP delivery with low complexity</a:t>
                      </a:r>
                    </a:p>
                  </a:txBody>
                  <a:tcPr/>
                </a:tc>
                <a:tc>
                  <a:txBody>
                    <a:bodyPr/>
                    <a:lstStyle/>
                    <a:p>
                      <a:r>
                        <a:rPr lang="en-US" dirty="0"/>
                        <a:t>Modular Monolith using Node.js + Express; easy to evolve later if needed</a:t>
                      </a:r>
                      <a:endParaRPr lang="de-AT" dirty="0"/>
                    </a:p>
                  </a:txBody>
                  <a:tcPr anchor="ctr"/>
                </a:tc>
                <a:extLst>
                  <a:ext uri="{0D108BD9-81ED-4DB2-BD59-A6C34878D82A}">
                    <a16:rowId xmlns:a16="http://schemas.microsoft.com/office/drawing/2014/main" val="1989752836"/>
                  </a:ext>
                </a:extLst>
              </a:tr>
              <a:tr h="370840">
                <a:tc>
                  <a:txBody>
                    <a:bodyPr/>
                    <a:lstStyle/>
                    <a:p>
                      <a:r>
                        <a:rPr lang="en-US" dirty="0"/>
                        <a:t>Fast, cost-effective development</a:t>
                      </a:r>
                    </a:p>
                  </a:txBody>
                  <a:tcPr/>
                </a:tc>
                <a:tc>
                  <a:txBody>
                    <a:bodyPr/>
                    <a:lstStyle/>
                    <a:p>
                      <a:r>
                        <a:rPr lang="en-US" dirty="0"/>
                        <a:t>Tech Stack: Node.js, PostgreSQL, Cloud Storage (e.g. Firebase or AWS S3), REST API, GitHub Actions</a:t>
                      </a:r>
                    </a:p>
                  </a:txBody>
                  <a:tcPr/>
                </a:tc>
                <a:extLst>
                  <a:ext uri="{0D108BD9-81ED-4DB2-BD59-A6C34878D82A}">
                    <a16:rowId xmlns:a16="http://schemas.microsoft.com/office/drawing/2014/main" val="1183577803"/>
                  </a:ext>
                </a:extLst>
              </a:tr>
              <a:tr h="370840">
                <a:tc>
                  <a:txBody>
                    <a:bodyPr/>
                    <a:lstStyle/>
                    <a:p>
                      <a:r>
                        <a:rPr lang="en-US" dirty="0"/>
                        <a:t>Maintain basic quality and user trust</a:t>
                      </a:r>
                    </a:p>
                  </a:txBody>
                  <a:tcPr/>
                </a:tc>
                <a:tc>
                  <a:txBody>
                    <a:bodyPr/>
                    <a:lstStyle/>
                    <a:p>
                      <a:r>
                        <a:rPr lang="en-US" dirty="0"/>
                        <a:t>QA: Unit tests (Jest), manual UI testing, GitHub Actions CI, peer code reviews</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Architecture 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sp>
        <p:nvSpPr>
          <p:cNvPr id="3" name="Textplatzhalter 6">
            <a:extLst>
              <a:ext uri="{FF2B5EF4-FFF2-40B4-BE49-F238E27FC236}">
                <a16:creationId xmlns:a16="http://schemas.microsoft.com/office/drawing/2014/main" id="{C24D457D-5EB1-6B00-E191-180EBAE91817}"/>
              </a:ext>
            </a:extLst>
          </p:cNvPr>
          <p:cNvSpPr txBox="1">
            <a:spLocks/>
          </p:cNvSpPr>
          <p:nvPr/>
        </p:nvSpPr>
        <p:spPr>
          <a:xfrm>
            <a:off x="179999" y="3218154"/>
            <a:ext cx="8775321" cy="1439345"/>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Stakeholders of your system should be able to comprehend and retrace your decisions.</a:t>
            </a:r>
          </a:p>
          <a:p>
            <a:pPr marL="0" indent="0">
              <a:buFont typeface="Arial" panose="020B0604020202020204" pitchFamily="34" charset="0"/>
              <a:buNone/>
            </a:pPr>
            <a:r>
              <a:rPr lang="en-US" sz="1200" dirty="0">
                <a:solidFill>
                  <a:schemeClr val="tx2"/>
                </a:solidFill>
              </a:rPr>
              <a:t>Define three important, expensive, large scale or risky architecture decisions including rationales. With “decisions” we mean selecting one alternative based on given criteria.</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https://docs.arc42.org/section-9/</a:t>
            </a:r>
            <a:r>
              <a:rPr lang="en-US" sz="1200" dirty="0">
                <a:solidFill>
                  <a:schemeClr val="tx2"/>
                </a:solidFill>
              </a:rPr>
              <a:t> &amp; </a:t>
            </a:r>
            <a:r>
              <a:rPr lang="en-US" sz="1200" dirty="0">
                <a:solidFill>
                  <a:schemeClr val="tx2"/>
                </a:solidFill>
                <a:hlinkClick r:id="rId3"/>
              </a:rPr>
              <a:t>https://biking.michael-simons.eu/docs/index.html#section-design-decisions</a:t>
            </a:r>
            <a:r>
              <a:rPr lang="en-US" sz="1200" dirty="0">
                <a:solidFill>
                  <a:schemeClr val="tx2"/>
                </a:solidFill>
              </a:rPr>
              <a:t> </a:t>
            </a:r>
          </a:p>
        </p:txBody>
      </p:sp>
      <p:graphicFrame>
        <p:nvGraphicFramePr>
          <p:cNvPr id="8" name="Table 7">
            <a:extLst>
              <a:ext uri="{FF2B5EF4-FFF2-40B4-BE49-F238E27FC236}">
                <a16:creationId xmlns:a16="http://schemas.microsoft.com/office/drawing/2014/main" id="{85F9AEDF-D554-B3A6-F628-1864DEA33265}"/>
              </a:ext>
            </a:extLst>
          </p:cNvPr>
          <p:cNvGraphicFramePr>
            <a:graphicFrameLocks noGrp="1"/>
          </p:cNvGraphicFramePr>
          <p:nvPr>
            <p:extLst>
              <p:ext uri="{D42A27DB-BD31-4B8C-83A1-F6EECF244321}">
                <p14:modId xmlns:p14="http://schemas.microsoft.com/office/powerpoint/2010/main" val="3974750360"/>
              </p:ext>
            </p:extLst>
          </p:nvPr>
        </p:nvGraphicFramePr>
        <p:xfrm>
          <a:off x="179999" y="607500"/>
          <a:ext cx="8775318" cy="2496820"/>
        </p:xfrm>
        <a:graphic>
          <a:graphicData uri="http://schemas.openxmlformats.org/drawingml/2006/table">
            <a:tbl>
              <a:tblPr firstRow="1" bandRow="1">
                <a:tableStyleId>{5C22544A-7EE6-4342-B048-85BDC9FD1C3A}</a:tableStyleId>
              </a:tblPr>
              <a:tblGrid>
                <a:gridCol w="2455251">
                  <a:extLst>
                    <a:ext uri="{9D8B030D-6E8A-4147-A177-3AD203B41FA5}">
                      <a16:colId xmlns:a16="http://schemas.microsoft.com/office/drawing/2014/main" val="878654425"/>
                    </a:ext>
                  </a:extLst>
                </a:gridCol>
                <a:gridCol w="2997200">
                  <a:extLst>
                    <a:ext uri="{9D8B030D-6E8A-4147-A177-3AD203B41FA5}">
                      <a16:colId xmlns:a16="http://schemas.microsoft.com/office/drawing/2014/main" val="2853035927"/>
                    </a:ext>
                  </a:extLst>
                </a:gridCol>
                <a:gridCol w="3322867">
                  <a:extLst>
                    <a:ext uri="{9D8B030D-6E8A-4147-A177-3AD203B41FA5}">
                      <a16:colId xmlns:a16="http://schemas.microsoft.com/office/drawing/2014/main" val="886232727"/>
                    </a:ext>
                  </a:extLst>
                </a:gridCol>
              </a:tblGrid>
              <a:tr h="370840">
                <a:tc>
                  <a:txBody>
                    <a:bodyPr/>
                    <a:lstStyle/>
                    <a:p>
                      <a:r>
                        <a:rPr lang="en-US" dirty="0"/>
                        <a:t>Problem</a:t>
                      </a:r>
                    </a:p>
                  </a:txBody>
                  <a:tcPr/>
                </a:tc>
                <a:tc>
                  <a:txBody>
                    <a:bodyPr/>
                    <a:lstStyle/>
                    <a:p>
                      <a:r>
                        <a:rPr lang="en-US" dirty="0"/>
                        <a:t>Considered Alternatives</a:t>
                      </a:r>
                    </a:p>
                  </a:txBody>
                  <a:tcPr/>
                </a:tc>
                <a:tc>
                  <a:txBody>
                    <a:bodyPr/>
                    <a:lstStyle/>
                    <a:p>
                      <a:r>
                        <a:rPr lang="en-US" dirty="0"/>
                        <a:t>Decision</a:t>
                      </a:r>
                    </a:p>
                  </a:txBody>
                  <a:tcPr/>
                </a:tc>
                <a:extLst>
                  <a:ext uri="{0D108BD9-81ED-4DB2-BD59-A6C34878D82A}">
                    <a16:rowId xmlns:a16="http://schemas.microsoft.com/office/drawing/2014/main" val="2692723897"/>
                  </a:ext>
                </a:extLst>
              </a:tr>
              <a:tr h="370840">
                <a:tc>
                  <a:txBody>
                    <a:bodyPr/>
                    <a:lstStyle/>
                    <a:p>
                      <a:r>
                        <a:rPr lang="en-US" dirty="0"/>
                        <a:t>Backend architecture choice</a:t>
                      </a:r>
                    </a:p>
                  </a:txBody>
                  <a:tcPr/>
                </a:tc>
                <a:tc>
                  <a:txBody>
                    <a:bodyPr/>
                    <a:lstStyle/>
                    <a:p>
                      <a:r>
                        <a:rPr lang="en-US" dirty="0"/>
                        <a:t>Microservices, Monolith, SOA</a:t>
                      </a:r>
                    </a:p>
                  </a:txBody>
                  <a:tcPr/>
                </a:tc>
                <a:tc>
                  <a:txBody>
                    <a:bodyPr/>
                    <a:lstStyle/>
                    <a:p>
                      <a:r>
                        <a:rPr lang="en-US" dirty="0"/>
                        <a:t>Modular Monolith: Simpler to build/maintain; easier for a small startup team</a:t>
                      </a:r>
                    </a:p>
                  </a:txBody>
                  <a:tcPr/>
                </a:tc>
                <a:extLst>
                  <a:ext uri="{0D108BD9-81ED-4DB2-BD59-A6C34878D82A}">
                    <a16:rowId xmlns:a16="http://schemas.microsoft.com/office/drawing/2014/main" val="1989752836"/>
                  </a:ext>
                </a:extLst>
              </a:tr>
              <a:tr h="370840">
                <a:tc>
                  <a:txBody>
                    <a:bodyPr/>
                    <a:lstStyle/>
                    <a:p>
                      <a:r>
                        <a:rPr lang="en-US" dirty="0"/>
                        <a:t>Image storage solution</a:t>
                      </a:r>
                    </a:p>
                  </a:txBody>
                  <a:tcPr/>
                </a:tc>
                <a:tc>
                  <a:txBody>
                    <a:bodyPr/>
                    <a:lstStyle/>
                    <a:p>
                      <a:r>
                        <a:rPr lang="en-US" dirty="0"/>
                        <a:t>Local filesystem, Cloud Storage (AWS S3, Firebase), CDN-backed storage</a:t>
                      </a:r>
                    </a:p>
                  </a:txBody>
                  <a:tcPr/>
                </a:tc>
                <a:tc>
                  <a:txBody>
                    <a:bodyPr/>
                    <a:lstStyle/>
                    <a:p>
                      <a:r>
                        <a:rPr lang="en-US" dirty="0"/>
                        <a:t>Cloud Storage (Firebase or AWS S3): Scalable, low-maintenance, and reliable delivery</a:t>
                      </a:r>
                    </a:p>
                  </a:txBody>
                  <a:tcPr/>
                </a:tc>
                <a:extLst>
                  <a:ext uri="{0D108BD9-81ED-4DB2-BD59-A6C34878D82A}">
                    <a16:rowId xmlns:a16="http://schemas.microsoft.com/office/drawing/2014/main" val="1183577803"/>
                  </a:ext>
                </a:extLst>
              </a:tr>
              <a:tr h="370840">
                <a:tc>
                  <a:txBody>
                    <a:bodyPr/>
                    <a:lstStyle/>
                    <a:p>
                      <a:r>
                        <a:rPr lang="en-US" dirty="0"/>
                        <a:t>CI/CD and deployment</a:t>
                      </a:r>
                    </a:p>
                  </a:txBody>
                  <a:tcPr/>
                </a:tc>
                <a:tc>
                  <a:txBody>
                    <a:bodyPr/>
                    <a:lstStyle/>
                    <a:p>
                      <a:r>
                        <a:rPr lang="en-US" dirty="0"/>
                        <a:t>Manual deployment, GitHub Actions + Heroku/Firebase, Full Kubernetes pipeline</a:t>
                      </a:r>
                    </a:p>
                  </a:txBody>
                  <a:tcPr/>
                </a:tc>
                <a:tc>
                  <a:txBody>
                    <a:bodyPr/>
                    <a:lstStyle/>
                    <a:p>
                      <a:r>
                        <a:rPr lang="en-US" dirty="0"/>
                        <a:t>GitHub Actions + Firebase Hosting: Fast, low-friction, ideal for early-stage startup</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6015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Risks and Technical Debt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BE07B452-8C72-079E-20E6-5F0646EAD70D}"/>
              </a:ext>
            </a:extLst>
          </p:cNvPr>
          <p:cNvSpPr txBox="1">
            <a:spLocks/>
          </p:cNvSpPr>
          <p:nvPr/>
        </p:nvSpPr>
        <p:spPr>
          <a:xfrm>
            <a:off x="179999" y="3249228"/>
            <a:ext cx="8775321" cy="1408272"/>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This should be your motto for systematic detection and evaluation of risks and technical debts in the architecture, which will be needed by management stakeholders (e.g. project managers, product owners) as part of the overall risk analysis and measurement planning.</a:t>
            </a:r>
          </a:p>
          <a:p>
            <a:pPr marL="0" indent="0">
              <a:buFont typeface="Arial" panose="020B0604020202020204" pitchFamily="34" charset="0"/>
              <a:buNone/>
            </a:pPr>
            <a:r>
              <a:rPr lang="en-US" sz="1200" dirty="0">
                <a:solidFill>
                  <a:schemeClr val="tx2"/>
                </a:solidFill>
              </a:rPr>
              <a:t>Define three risks and/or technical debts, probably including suggested measures to minimize, mitigate or avoid risks or reduce technical debts.</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https://docs.arc42.org/section-11/</a:t>
            </a:r>
            <a:r>
              <a:rPr lang="en-US" sz="1200" dirty="0">
                <a:solidFill>
                  <a:schemeClr val="tx2"/>
                </a:solidFill>
              </a:rPr>
              <a:t> &amp; </a:t>
            </a:r>
            <a:r>
              <a:rPr lang="en-US" sz="1200" dirty="0">
                <a:solidFill>
                  <a:schemeClr val="tx2"/>
                </a:solidFill>
                <a:hlinkClick r:id="rId3"/>
              </a:rPr>
              <a:t>https://docs.arc42.org/examples/risk-htmlsc-1/</a:t>
            </a:r>
            <a:r>
              <a:rPr lang="en-US" sz="1200" dirty="0">
                <a:solidFill>
                  <a:schemeClr val="tx2"/>
                </a:solidFill>
              </a:rPr>
              <a:t> </a:t>
            </a:r>
          </a:p>
        </p:txBody>
      </p:sp>
      <p:graphicFrame>
        <p:nvGraphicFramePr>
          <p:cNvPr id="3" name="Table 2">
            <a:extLst>
              <a:ext uri="{FF2B5EF4-FFF2-40B4-BE49-F238E27FC236}">
                <a16:creationId xmlns:a16="http://schemas.microsoft.com/office/drawing/2014/main" id="{3DC80293-11D7-A446-9378-11BD6A38D4B5}"/>
              </a:ext>
            </a:extLst>
          </p:cNvPr>
          <p:cNvGraphicFramePr>
            <a:graphicFrameLocks noGrp="1"/>
          </p:cNvGraphicFramePr>
          <p:nvPr>
            <p:extLst>
              <p:ext uri="{D42A27DB-BD31-4B8C-83A1-F6EECF244321}">
                <p14:modId xmlns:p14="http://schemas.microsoft.com/office/powerpoint/2010/main" val="2394187977"/>
              </p:ext>
            </p:extLst>
          </p:nvPr>
        </p:nvGraphicFramePr>
        <p:xfrm>
          <a:off x="179999" y="607500"/>
          <a:ext cx="8052348" cy="249682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878654425"/>
                    </a:ext>
                  </a:extLst>
                </a:gridCol>
                <a:gridCol w="6205768">
                  <a:extLst>
                    <a:ext uri="{9D8B030D-6E8A-4147-A177-3AD203B41FA5}">
                      <a16:colId xmlns:a16="http://schemas.microsoft.com/office/drawing/2014/main" val="2853035927"/>
                    </a:ext>
                  </a:extLst>
                </a:gridCol>
              </a:tblGrid>
              <a:tr h="370840">
                <a:tc>
                  <a:txBody>
                    <a:bodyPr/>
                    <a:lstStyle/>
                    <a:p>
                      <a:r>
                        <a:rPr lang="en-US" dirty="0"/>
                        <a:t>Risk/Technical Debt</a:t>
                      </a:r>
                    </a:p>
                  </a:txBody>
                  <a:tcPr/>
                </a:tc>
                <a:tc>
                  <a:txBody>
                    <a:bodyPr/>
                    <a:lstStyle/>
                    <a:p>
                      <a:r>
                        <a:rPr lang="en-US" dirty="0"/>
                        <a:t>Description</a:t>
                      </a:r>
                    </a:p>
                  </a:txBody>
                  <a:tcPr/>
                </a:tc>
                <a:extLst>
                  <a:ext uri="{0D108BD9-81ED-4DB2-BD59-A6C34878D82A}">
                    <a16:rowId xmlns:a16="http://schemas.microsoft.com/office/drawing/2014/main" val="2692723897"/>
                  </a:ext>
                </a:extLst>
              </a:tr>
              <a:tr h="370840">
                <a:tc>
                  <a:txBody>
                    <a:bodyPr/>
                    <a:lstStyle/>
                    <a:p>
                      <a:r>
                        <a:rPr lang="en-US" dirty="0"/>
                        <a:t>Scaling bottlenecks in monolith</a:t>
                      </a:r>
                    </a:p>
                  </a:txBody>
                  <a:tcPr/>
                </a:tc>
                <a:tc>
                  <a:txBody>
                    <a:bodyPr/>
                    <a:lstStyle/>
                    <a:p>
                      <a:r>
                        <a:rPr lang="en-US" dirty="0"/>
                        <a:t>A monolithic backend may become difficult to scale or maintain as user base grows rapidly. Mitigation: Plan modular code structure and identify future split points early.</a:t>
                      </a:r>
                    </a:p>
                  </a:txBody>
                  <a:tcPr/>
                </a:tc>
                <a:extLst>
                  <a:ext uri="{0D108BD9-81ED-4DB2-BD59-A6C34878D82A}">
                    <a16:rowId xmlns:a16="http://schemas.microsoft.com/office/drawing/2014/main" val="1989752836"/>
                  </a:ext>
                </a:extLst>
              </a:tr>
              <a:tr h="370840">
                <a:tc>
                  <a:txBody>
                    <a:bodyPr/>
                    <a:lstStyle/>
                    <a:p>
                      <a:r>
                        <a:rPr lang="en-US" dirty="0"/>
                        <a:t>Vendor lock-in with cloud services</a:t>
                      </a:r>
                    </a:p>
                  </a:txBody>
                  <a:tcPr/>
                </a:tc>
                <a:tc>
                  <a:txBody>
                    <a:bodyPr/>
                    <a:lstStyle/>
                    <a:p>
                      <a:r>
                        <a:rPr lang="en-US" dirty="0"/>
                        <a:t>Heavy reliance on Firebase or AWS S3 may limit flexibility and increase costs long-term. Mitigation: Use abstraction layers or wrappers to allow migration later.</a:t>
                      </a:r>
                    </a:p>
                  </a:txBody>
                  <a:tcPr/>
                </a:tc>
                <a:extLst>
                  <a:ext uri="{0D108BD9-81ED-4DB2-BD59-A6C34878D82A}">
                    <a16:rowId xmlns:a16="http://schemas.microsoft.com/office/drawing/2014/main" val="1183577803"/>
                  </a:ext>
                </a:extLst>
              </a:tr>
              <a:tr h="370840">
                <a:tc>
                  <a:txBody>
                    <a:bodyPr/>
                    <a:lstStyle/>
                    <a:p>
                      <a:r>
                        <a:rPr lang="en-US" dirty="0"/>
                        <a:t>Insufficient test coverage</a:t>
                      </a:r>
                    </a:p>
                  </a:txBody>
                  <a:tcPr/>
                </a:tc>
                <a:tc>
                  <a:txBody>
                    <a:bodyPr/>
                    <a:lstStyle/>
                    <a:p>
                      <a:r>
                        <a:rPr lang="en-US" dirty="0"/>
                        <a:t>Limited automated testing (due to tight MVP deadlines) could lead to regression bugs. Mitigation: Gradually increase unit test coverage post-launch; CI setup from day one.</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2132674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544</Words>
  <Application>Microsoft Office PowerPoint</Application>
  <PresentationFormat>Bildschirmpräsentation (16:9)</PresentationFormat>
  <Paragraphs>48</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Solutions, Decisions and Risks</vt:lpstr>
      <vt:lpstr>Solution Strategy</vt:lpstr>
      <vt:lpstr>Architecture Decisions</vt:lpstr>
      <vt:lpstr>Risks and Technical Debt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Laurin Sonner</cp:lastModifiedBy>
  <cp:revision>9</cp:revision>
  <dcterms:created xsi:type="dcterms:W3CDTF">2022-06-08T12:45:54Z</dcterms:created>
  <dcterms:modified xsi:type="dcterms:W3CDTF">2025-05-12T15:16:04Z</dcterms:modified>
</cp:coreProperties>
</file>