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Nunito SemiBold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Nunito"/>
      <p:regular r:id="rId56"/>
      <p:bold r:id="rId57"/>
      <p:italic r:id="rId58"/>
      <p:boldItalic r:id="rId59"/>
    </p:embeddedFont>
    <p:embeddedFont>
      <p:font typeface="Nunito ExtraBold"/>
      <p:bold r:id="rId60"/>
      <p:boldItalic r:id="rId61"/>
    </p:embeddedFont>
    <p:embeddedFont>
      <p:font typeface="Nunito Medium"/>
      <p:regular r:id="rId62"/>
      <p:bold r:id="rId63"/>
      <p:italic r:id="rId64"/>
      <p:boldItalic r:id="rId65"/>
    </p:embeddedFont>
    <p:embeddedFont>
      <p:font typeface="Alfa Slab One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unitoSemiBold-regular.fntdata"/><Relationship Id="rId47" Type="http://schemas.openxmlformats.org/officeDocument/2006/relationships/slide" Target="slides/slide40.xml"/><Relationship Id="rId49" Type="http://schemas.openxmlformats.org/officeDocument/2006/relationships/font" Target="fonts/Nunito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NunitoMedium-regular.fntdata"/><Relationship Id="rId61" Type="http://schemas.openxmlformats.org/officeDocument/2006/relationships/font" Target="fonts/NunitoExtraBold-boldItalic.fntdata"/><Relationship Id="rId20" Type="http://schemas.openxmlformats.org/officeDocument/2006/relationships/slide" Target="slides/slide13.xml"/><Relationship Id="rId64" Type="http://schemas.openxmlformats.org/officeDocument/2006/relationships/font" Target="fonts/NunitoMedium-italic.fntdata"/><Relationship Id="rId63" Type="http://schemas.openxmlformats.org/officeDocument/2006/relationships/font" Target="fonts/NunitoMedium-bold.fntdata"/><Relationship Id="rId22" Type="http://schemas.openxmlformats.org/officeDocument/2006/relationships/slide" Target="slides/slide15.xml"/><Relationship Id="rId66" Type="http://schemas.openxmlformats.org/officeDocument/2006/relationships/font" Target="fonts/AlfaSlabOne-regular.fntdata"/><Relationship Id="rId21" Type="http://schemas.openxmlformats.org/officeDocument/2006/relationships/slide" Target="slides/slide14.xml"/><Relationship Id="rId65" Type="http://schemas.openxmlformats.org/officeDocument/2006/relationships/font" Target="fonts/NunitoMedium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NunitoExtraBold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unitoSemiBold-boldItalic.fntdata"/><Relationship Id="rId50" Type="http://schemas.openxmlformats.org/officeDocument/2006/relationships/font" Target="fonts/NunitoSemiBold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3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6.xml"/><Relationship Id="rId57" Type="http://schemas.openxmlformats.org/officeDocument/2006/relationships/font" Target="fonts/Nunito-bold.fntdata"/><Relationship Id="rId12" Type="http://schemas.openxmlformats.org/officeDocument/2006/relationships/slide" Target="slides/slide5.xml"/><Relationship Id="rId56" Type="http://schemas.openxmlformats.org/officeDocument/2006/relationships/font" Target="fonts/Nunito-regular.fntdata"/><Relationship Id="rId15" Type="http://schemas.openxmlformats.org/officeDocument/2006/relationships/slide" Target="slides/slide8.xml"/><Relationship Id="rId59" Type="http://schemas.openxmlformats.org/officeDocument/2006/relationships/font" Target="fonts/Nunito-boldItalic.fntdata"/><Relationship Id="rId14" Type="http://schemas.openxmlformats.org/officeDocument/2006/relationships/slide" Target="slides/slide7.xml"/><Relationship Id="rId58" Type="http://schemas.openxmlformats.org/officeDocument/2006/relationships/font" Target="fonts/Nuni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6d7fc735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386d7fc735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386d7fc73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386d7fc735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87acc960a_0_1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g1487acc960a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g1487acc96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87acc960a_0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g1487acc960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g1487acc96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87acc960a_0_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g1487acc960a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1487acc96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87acc960a_0_6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g1487acc960a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487acc96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87acc960a_0_3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g1487acc960a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1487acc96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87acc960a_0_8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g1487acc960a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1487acc96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87acc960a_0_11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g1487acc960a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g1487acc96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87acc960a_0_13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g1487acc960a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g1487acc960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86d7fc735_0_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" name="Google Shape;275;g1386d7fc73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g1386d7fc7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87acc960a_0_15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g1487acc960a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g1487acc960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6d7fc735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386d7fc735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386d7fc73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87acc960a_0_16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g1487acc960a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g1487acc960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87acc960a_0_17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1" name="Google Shape;301;g1487acc960a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g1487acc960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87acc960a_0_17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g1487acc960a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1487acc96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87acc960a_0_18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g1487acc960a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1487acc96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87acc960a_0_13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g1487acc960a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g1487acc960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87acc960a_0_19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g1487acc960a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g1487acc960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87acc960a_0_2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1" name="Google Shape;361;g1487acc960a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g1487acc960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87950c233_0_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g1487950c23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g1487950c2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87950c233_0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g1487950c23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1" name="Google Shape;381;g1487950c2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487950c233_0_2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g1487950c23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g1487950c2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6d7fc735_0_2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386d7fc73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386d7fc7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89c681457_0_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9" name="Google Shape;399;g1489c68145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0" name="Google Shape;400;g1489c681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86d7fc735_0_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g1386d7fc73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g1386d7fc7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89c681457_0_7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7" name="Google Shape;417;g1489c681457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g1489c6814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489c681457_0_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g1489c68145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g1489c6814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89c681457_0_8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3" name="Google Shape;453;g1489c681457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g1489c6814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89c681457_0_11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g1489c681457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g1489c6814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489c681457_0_1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1" name="Google Shape;471;g1489c681457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2" name="Google Shape;472;g1489c6814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489c681457_0_9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1" name="Google Shape;481;g1489c681457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g1489c6814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489c681457_0_10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g1489c681457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1" name="Google Shape;491;g1489c6814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86d7fc735_0_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9" name="Google Shape;499;g1386d7fc735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g1386d7fc7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9c681457_0_17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489c681457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489c68145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86d7fc735_2_8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8" name="Google Shape;508;g1386d7fc735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g1386d7fc735_2_83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386d7fc735_2_83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89c681457_0_15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g1489c681457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1489c68145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89c681457_0_18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g1489c681457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1489c6814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86d7fc735_0_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g1386d7fc73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g1386d7fc7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87acc960a_0_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" name="Google Shape;172;g1487acc960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487acc96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6d7fc735_0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g1386d7fc73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1386d7fc7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oracle.com/javase/8/docs/api/java/util/Collection.htm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Интерфейсы Comparable и Comparator. Коллекции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333900" y="968900"/>
            <a:ext cx="85110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 List: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 get(int index) </a:t>
            </a:r>
            <a:r>
              <a:rPr lang="ru" sz="1800"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получение элемента с индексом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indexOf(Object obj)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индекс элемента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 subList(int start, int end)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список, начиная с индекса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 заканчивая индексом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 remove(int index)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удаление элемента с индексом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 void sort(Comparator&lt;? super E&gt; c)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сортировка коллекции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5" name="Google Shape;195;p3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/>
        </p:nvSpPr>
        <p:spPr>
          <a:xfrm>
            <a:off x="333900" y="1861175"/>
            <a:ext cx="85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>
                <a:solidFill>
                  <a:srgbClr val="2F3748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ArrayList </a:t>
            </a:r>
            <a:r>
              <a:rPr lang="ru" sz="1800">
                <a:solidFill>
                  <a:srgbClr val="2F3748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содержит поля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elementData </a:t>
            </a:r>
            <a:r>
              <a:rPr lang="ru" sz="1800">
                <a:solidFill>
                  <a:srgbClr val="2F3748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и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ru" sz="1800">
                <a:solidFill>
                  <a:srgbClr val="2F3748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. </a:t>
            </a:r>
            <a:endParaRPr sz="1800">
              <a:solidFill>
                <a:srgbClr val="2F3748"/>
              </a:solidFill>
              <a:highlight>
                <a:schemeClr val="accent6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316500" y="838300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ArrayList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реализация интерфейса List, представляет собой динамический список, способный расширяться по мере необходимости. Класс может содержать null и повторяющиеся элементы.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ArrayList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16500" y="2270375"/>
            <a:ext cx="8127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elementData </a:t>
            </a:r>
            <a:r>
              <a:rPr lang="ru" sz="1800">
                <a:solidFill>
                  <a:srgbClr val="2F3748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является массивом определенного типа, указанного в generic, и хранит элементы коллекции. По умолчанию размер этого внутреннего массива будет иметь размер 16. Если в ArrayList будет добавлено больше 16 элементов, произойдет неявное пересоздание внутреннего массива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elementData </a:t>
            </a:r>
            <a:r>
              <a:rPr lang="ru" sz="1800">
                <a:solidFill>
                  <a:srgbClr val="2F3748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(в отличие от массивов, где будет выброшено исключение).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ArrayList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333900" y="929700"/>
            <a:ext cx="8583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>
                <a:solidFill>
                  <a:srgbClr val="2F3748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Когда максимальное количество элементов в создаваемой коллекции известно заранее, размер массива можно указать передав нужное значение в конструктор ArrayList. Такая программа не будет тратить ресурсы на пересоздание внутреннего массива и будет работать немного быстрее.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333900" y="3254875"/>
            <a:ext cx="85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List&lt;String&gt; list2=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ArrayList&lt;&gt;(30);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первоначальный размер списка - 30 элементов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33900" y="2347200"/>
            <a:ext cx="702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&lt;String&gt; list1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ArrayList&lt;&gt;();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первоначальный размер списка - 16 элементов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395875" y="2571750"/>
            <a:ext cx="85830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Медленная вставка и удаление элементов из середины. Такие операции имеют сложность O(n).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ArrayList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333900" y="929700"/>
            <a:ext cx="85830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Достоинства: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Быстрый доступ по индексу. Скорость такой операции  - O(1).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Быстрая вставка и удаление элементов с конца. Скорость операций опять же - O(1).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LinkedList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333900" y="868425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Linked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реализация интерфейса List. Также может содержать null и повторяющиеся элементы.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Особенностью реализации данной коллекции является то, что в её основе лежит двунаправленный связный список (каждый элемент имеет ссылку на предыдущий и следующий).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16500" y="2285925"/>
            <a:ext cx="851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Элементы фактически представляют собой звенья одной цепи. У каждого элемента помимо тех данных, которые он хранит, имеется ссылка на 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предыдущий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следующий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элемент. По этим ссылкам можно переходить от одного элемента к другому.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33900" y="3523275"/>
            <a:ext cx="851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Внутри самого LinkedList содержатся ссылки на первый и последний элемент списка.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LinkedList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333900" y="868425"/>
            <a:ext cx="85110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List&lt;String&gt; linkedList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LinkedList&lt;&gt;();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3" name="Google Shape;243;p41"/>
          <p:cNvGrpSpPr/>
          <p:nvPr/>
        </p:nvGrpSpPr>
        <p:grpSpPr>
          <a:xfrm>
            <a:off x="1844925" y="2643725"/>
            <a:ext cx="5207550" cy="1264200"/>
            <a:chOff x="333900" y="2704000"/>
            <a:chExt cx="5207550" cy="1264200"/>
          </a:xfrm>
        </p:grpSpPr>
        <p:grpSp>
          <p:nvGrpSpPr>
            <p:cNvPr id="244" name="Google Shape;244;p41"/>
            <p:cNvGrpSpPr/>
            <p:nvPr/>
          </p:nvGrpSpPr>
          <p:grpSpPr>
            <a:xfrm>
              <a:off x="333900" y="3104200"/>
              <a:ext cx="5207550" cy="864000"/>
              <a:chOff x="421925" y="2672200"/>
              <a:chExt cx="5207550" cy="864000"/>
            </a:xfrm>
          </p:grpSpPr>
          <p:sp>
            <p:nvSpPr>
              <p:cNvPr id="245" name="Google Shape;245;p41"/>
              <p:cNvSpPr/>
              <p:nvPr/>
            </p:nvSpPr>
            <p:spPr>
              <a:xfrm>
                <a:off x="421925" y="2672200"/>
                <a:ext cx="1456800" cy="8640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value: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a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next: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b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previous: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null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46" name="Google Shape;246;p41"/>
              <p:cNvSpPr/>
              <p:nvPr/>
            </p:nvSpPr>
            <p:spPr>
              <a:xfrm>
                <a:off x="2297300" y="2672200"/>
                <a:ext cx="1456800" cy="8640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value: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b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next: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c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previous: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a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47" name="Google Shape;247;p41"/>
              <p:cNvSpPr/>
              <p:nvPr/>
            </p:nvSpPr>
            <p:spPr>
              <a:xfrm>
                <a:off x="4172675" y="2672200"/>
                <a:ext cx="1456800" cy="8640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value: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c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next: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null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previous:</a:t>
                </a:r>
                <a:r>
                  <a:rPr lang="ru" sz="1500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b</a:t>
                </a:r>
                <a:endParaRPr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48" name="Google Shape;248;p41"/>
              <p:cNvSpPr/>
              <p:nvPr/>
            </p:nvSpPr>
            <p:spPr>
              <a:xfrm>
                <a:off x="1878725" y="2933400"/>
                <a:ext cx="423600" cy="180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1"/>
              <p:cNvSpPr/>
              <p:nvPr/>
            </p:nvSpPr>
            <p:spPr>
              <a:xfrm>
                <a:off x="3749025" y="2933400"/>
                <a:ext cx="423600" cy="180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1"/>
              <p:cNvSpPr/>
              <p:nvPr/>
            </p:nvSpPr>
            <p:spPr>
              <a:xfrm flipH="1">
                <a:off x="1873700" y="3177925"/>
                <a:ext cx="423600" cy="180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1"/>
              <p:cNvSpPr/>
              <p:nvPr/>
            </p:nvSpPr>
            <p:spPr>
              <a:xfrm flipH="1">
                <a:off x="3749025" y="3177925"/>
                <a:ext cx="423600" cy="180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41"/>
            <p:cNvSpPr txBox="1"/>
            <p:nvPr/>
          </p:nvSpPr>
          <p:spPr>
            <a:xfrm>
              <a:off x="462100" y="2704000"/>
              <a:ext cx="1265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Element 1</a:t>
              </a:r>
              <a:endParaRPr b="1" sz="16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41"/>
            <p:cNvSpPr txBox="1"/>
            <p:nvPr/>
          </p:nvSpPr>
          <p:spPr>
            <a:xfrm>
              <a:off x="2304825" y="2704000"/>
              <a:ext cx="1265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Element 2</a:t>
              </a:r>
              <a:endParaRPr b="1" sz="16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41"/>
            <p:cNvSpPr txBox="1"/>
            <p:nvPr/>
          </p:nvSpPr>
          <p:spPr>
            <a:xfrm>
              <a:off x="4147550" y="2704000"/>
              <a:ext cx="1265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Element 3</a:t>
              </a:r>
              <a:endParaRPr b="1" sz="16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1" name="Google Shape;261;p4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LinkedList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33900" y="969150"/>
            <a:ext cx="85110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addFisrt(), addLast()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методы для добавления элемента в начала и конец списка;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peekFisrt(), peekLast()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первый/последний элемент списка, возвращают null, если список пуст;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pollFisrt(), pollLast()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первый/последний элемент и удаляют его из списка, возвращают null, если список пуст;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toArray()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массив из элементов списка.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LinkedList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333900" y="969150"/>
            <a:ext cx="85110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Преимущества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Вставка и удаление элементов в любое место списка происходит быстро. Скорость операции - O(1).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Быстрый доступ к первому и последнему элементу.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Скорость операции - O(1).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316500" y="2839425"/>
            <a:ext cx="85110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Доступ к элементу по индексу медленнее, чем в ArrayList. Скорость операции O(n).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325200" y="4093000"/>
            <a:ext cx="84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* вставка/удаление в середину не всегда работает быстро, так как перед тем как вставить элемент, нужно сначала найти его по индексу 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316500" y="895925"/>
            <a:ext cx="8511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Queue (очередь)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интерфейс, реализации которого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представляют собой список с дисциплиной "первый вошел, первый вышел" (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FIFO, First In, First Out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 Это означает, что новые элементы всегда добавляется в конец списка, а получить можно только первый элемент. Очереди не могут хранить значения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Queue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333900" y="2571750"/>
            <a:ext cx="87600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element()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элемент из головы очереди.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очередь пуста, выбрасывается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NoSuchElementException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remove()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удаляет элемент из головы очереди, возвращая его.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очередь пуста, инициируется исключение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NoSuchElementException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Queue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333900" y="941600"/>
            <a:ext cx="87600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peek()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элемент из головы очереди. Возвращает null, если очередь пуста.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роll()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элемент из головы очереди и удаляет его. Возвращает null, если очередь пуста.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offer(Е оbj)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пытается добавить оbj в очередь. Возвращает true, если оbj добавлен, и false в противном случае.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0300" y="762900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 Comparable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 Comparator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Collection Framework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 List и его реализации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Интерфейсы Queue и Deque и их реализации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 Set и его реализации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 Map и его реализации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 Collections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/>
        </p:nvSpPr>
        <p:spPr>
          <a:xfrm>
            <a:off x="333900" y="917625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Deq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ue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интерфейс, расширяющий Queue, представляет собой двунаправленную очередь. Двунаправленная очередь может работать как по схеме FIFO, так и LIFO (Последний пришел, первый вышел, Last In, First Out).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Deque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333900" y="2187325"/>
            <a:ext cx="87600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 addFirst(Е obj), addLast(Е obj)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- добавляет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голову/хвост двунаправленной очереди. Выбрасывает исключение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IllegalStateException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в очереди нет места.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getFirst(), getLast()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первый/последний элемент. В случае пустой очереди выбрасывается исключение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NoSuchElementException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/>
        </p:nvSpPr>
        <p:spPr>
          <a:xfrm>
            <a:off x="333900" y="849875"/>
            <a:ext cx="87600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offerFirst(Е obj), offerLast(E obj)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пытается добавить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голову/хвост двунаправленной очереди. Возвращает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добавлен, и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противном случае.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рор()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элемент, находящийся в голове двунаправленной очереди, одновременно удаляя его из очереди. Выбрасывает исключение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NoSuchElementException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очередь пуста.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 push(Е obj)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добавляет элемент в голову двунаправленной очереди. Если в очереди нет места, возбуждает исключение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IllegalStateException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Deque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3" name="Google Shape;313;p4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Deque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333900" y="849875"/>
            <a:ext cx="8760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peekFirst(), peekLast()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возвращает элемент, находящийся в голове/хвосте. Возвращает null, если очередь пуста.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pollFirst(), pollLast()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элемент, находящийся в голове/хвосте, одновременно удаляя его из очереди. Возвращает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очередь пуста.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Е removeFirst(), removeLast()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возвращает элемент, находящийся в голове/хвосте, удаляя его в процессе. Выбрасывает исключение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NoSuchElementException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очередь пуста.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removeFirstOccurrence(Object obj), removeLastOccurrence(Object obj)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удаляет первое/последнее вхождение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из двунаправленной очереди. Возвращает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 случае успеха и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если очередь не содержала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333900" y="3216150"/>
            <a:ext cx="876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LinkedList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является реализацией сразу двух интерфейсов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Deque,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представляет собой двунаправленную очередь, с возможность вставки и удаления элементов в середину списка.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49"/>
          <p:cNvSpPr txBox="1"/>
          <p:nvPr/>
        </p:nvSpPr>
        <p:spPr>
          <a:xfrm>
            <a:off x="333900" y="2179925"/>
            <a:ext cx="876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ArrayDeq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350">
                <a:solidFill>
                  <a:srgbClr val="2F3748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реализация интерфейса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Deq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По умолчанию создается двунаправленная очередь размером 16. Однако можно задать вместимость самостоятельно с помощью конструктора.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333900" y="849875"/>
            <a:ext cx="876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PriorityQueue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350">
                <a:solidFill>
                  <a:srgbClr val="2F3748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 очереди с приоритетами,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реализация интерфейса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Queue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 умолчанию очередь с приоритетами размещает элементы согласно естественному порядку сортировки используя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Comparable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Также можно указать специальный порядок размещения, используя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Comparator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Реализации очередей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340350" y="1733325"/>
            <a:ext cx="8463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Метод </a:t>
            </a:r>
            <a:r>
              <a:rPr lang="ru" sz="1800">
                <a:solidFill>
                  <a:srgbClr val="2683C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add()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возвращает </a:t>
            </a:r>
            <a:r>
              <a:rPr lang="ru" sz="1800">
                <a:solidFill>
                  <a:srgbClr val="2683C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если делается попытка добавить дублированный элемент в набор. Уникальность объектов определяется при помощи метода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поэтому если объекты некого класса будут использованы в Set, необходимо переопределить у него метод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>
              <a:highlight>
                <a:schemeClr val="accent6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2" name="Google Shape;332;p5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333900" y="917625"/>
            <a:ext cx="851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интерфейс, определяющий множество (набор) элементов, не допускающий повторение элементов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0" name="Google Shape;340;p5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Иерархия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41" name="Google Shape;341;p51"/>
          <p:cNvGrpSpPr/>
          <p:nvPr/>
        </p:nvGrpSpPr>
        <p:grpSpPr>
          <a:xfrm>
            <a:off x="1324541" y="933050"/>
            <a:ext cx="6494921" cy="3693712"/>
            <a:chOff x="333904" y="943100"/>
            <a:chExt cx="6494921" cy="3693712"/>
          </a:xfrm>
        </p:grpSpPr>
        <p:grpSp>
          <p:nvGrpSpPr>
            <p:cNvPr id="342" name="Google Shape;342;p51"/>
            <p:cNvGrpSpPr/>
            <p:nvPr/>
          </p:nvGrpSpPr>
          <p:grpSpPr>
            <a:xfrm>
              <a:off x="333904" y="1010077"/>
              <a:ext cx="4889925" cy="3626735"/>
              <a:chOff x="2147275" y="874000"/>
              <a:chExt cx="5047925" cy="3755550"/>
            </a:xfrm>
          </p:grpSpPr>
          <p:sp>
            <p:nvSpPr>
              <p:cNvPr id="343" name="Google Shape;343;p51"/>
              <p:cNvSpPr/>
              <p:nvPr/>
            </p:nvSpPr>
            <p:spPr>
              <a:xfrm>
                <a:off x="3817375" y="874000"/>
                <a:ext cx="1402200" cy="7533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Set</a:t>
                </a:r>
                <a:endParaRPr b="1" sz="18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44" name="Google Shape;344;p51"/>
              <p:cNvSpPr/>
              <p:nvPr/>
            </p:nvSpPr>
            <p:spPr>
              <a:xfrm>
                <a:off x="2169775" y="1818450"/>
                <a:ext cx="1647600" cy="7533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Sorted</a:t>
                </a: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Set</a:t>
                </a:r>
                <a:endParaRPr b="1" sz="18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45" name="Google Shape;345;p51"/>
              <p:cNvSpPr/>
              <p:nvPr/>
            </p:nvSpPr>
            <p:spPr>
              <a:xfrm>
                <a:off x="5219700" y="1818450"/>
                <a:ext cx="1975500" cy="7533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Hash</a:t>
                </a: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Set</a:t>
                </a:r>
                <a:endParaRPr b="1" sz="18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46" name="Google Shape;346;p51"/>
              <p:cNvSpPr/>
              <p:nvPr/>
            </p:nvSpPr>
            <p:spPr>
              <a:xfrm>
                <a:off x="5219700" y="2847350"/>
                <a:ext cx="1975500" cy="7533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LinkedHash</a:t>
                </a: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Set</a:t>
                </a:r>
                <a:endParaRPr b="1" sz="18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47" name="Google Shape;347;p51"/>
              <p:cNvSpPr/>
              <p:nvPr/>
            </p:nvSpPr>
            <p:spPr>
              <a:xfrm>
                <a:off x="2147275" y="2847338"/>
                <a:ext cx="1692600" cy="7533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Navigable</a:t>
                </a: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Set</a:t>
                </a:r>
                <a:endParaRPr b="1" sz="18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48" name="Google Shape;348;p51"/>
              <p:cNvSpPr/>
              <p:nvPr/>
            </p:nvSpPr>
            <p:spPr>
              <a:xfrm>
                <a:off x="2147275" y="3876250"/>
                <a:ext cx="1692600" cy="7533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Tree</a:t>
                </a:r>
                <a:r>
                  <a:rPr b="1" lang="ru" sz="1800">
                    <a:latin typeface="Nunito"/>
                    <a:ea typeface="Nunito"/>
                    <a:cs typeface="Nunito"/>
                    <a:sym typeface="Nunito"/>
                  </a:rPr>
                  <a:t>Set</a:t>
                </a:r>
                <a:endParaRPr b="1" sz="18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cxnSp>
            <p:nvCxnSpPr>
              <p:cNvPr id="349" name="Google Shape;349;p51"/>
              <p:cNvCxnSpPr>
                <a:stCxn id="343" idx="2"/>
                <a:endCxn id="344" idx="3"/>
              </p:cNvCxnSpPr>
              <p:nvPr/>
            </p:nvCxnSpPr>
            <p:spPr>
              <a:xfrm flipH="1">
                <a:off x="3817375" y="1627300"/>
                <a:ext cx="701100" cy="56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0" name="Google Shape;350;p51"/>
              <p:cNvCxnSpPr>
                <a:stCxn id="343" idx="2"/>
                <a:endCxn id="345" idx="1"/>
              </p:cNvCxnSpPr>
              <p:nvPr/>
            </p:nvCxnSpPr>
            <p:spPr>
              <a:xfrm>
                <a:off x="4518475" y="1627300"/>
                <a:ext cx="701100" cy="56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1" name="Google Shape;351;p51"/>
              <p:cNvCxnSpPr>
                <a:stCxn id="344" idx="2"/>
                <a:endCxn id="347" idx="0"/>
              </p:cNvCxnSpPr>
              <p:nvPr/>
            </p:nvCxnSpPr>
            <p:spPr>
              <a:xfrm>
                <a:off x="2993575" y="2571750"/>
                <a:ext cx="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2" name="Google Shape;352;p51"/>
              <p:cNvCxnSpPr>
                <a:stCxn id="347" idx="2"/>
                <a:endCxn id="348" idx="0"/>
              </p:cNvCxnSpPr>
              <p:nvPr/>
            </p:nvCxnSpPr>
            <p:spPr>
              <a:xfrm>
                <a:off x="2993575" y="3600638"/>
                <a:ext cx="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3" name="Google Shape;353;p51"/>
              <p:cNvCxnSpPr>
                <a:stCxn id="345" idx="2"/>
                <a:endCxn id="346" idx="0"/>
              </p:cNvCxnSpPr>
              <p:nvPr/>
            </p:nvCxnSpPr>
            <p:spPr>
              <a:xfrm>
                <a:off x="6207450" y="2571750"/>
                <a:ext cx="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54" name="Google Shape;354;p51"/>
            <p:cNvGrpSpPr/>
            <p:nvPr/>
          </p:nvGrpSpPr>
          <p:grpSpPr>
            <a:xfrm>
              <a:off x="5223825" y="943100"/>
              <a:ext cx="1605000" cy="697275"/>
              <a:chOff x="5404700" y="973225"/>
              <a:chExt cx="1605000" cy="697275"/>
            </a:xfrm>
          </p:grpSpPr>
          <p:sp>
            <p:nvSpPr>
              <p:cNvPr id="355" name="Google Shape;355;p51"/>
              <p:cNvSpPr/>
              <p:nvPr/>
            </p:nvSpPr>
            <p:spPr>
              <a:xfrm>
                <a:off x="5404700" y="1044775"/>
                <a:ext cx="602700" cy="2109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51"/>
              <p:cNvSpPr/>
              <p:nvPr/>
            </p:nvSpPr>
            <p:spPr>
              <a:xfrm>
                <a:off x="5404700" y="1388050"/>
                <a:ext cx="602700" cy="2109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51"/>
              <p:cNvSpPr txBox="1"/>
              <p:nvPr/>
            </p:nvSpPr>
            <p:spPr>
              <a:xfrm>
                <a:off x="6007400" y="973225"/>
                <a:ext cx="10023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1100">
                    <a:latin typeface="Nunito"/>
                    <a:ea typeface="Nunito"/>
                    <a:cs typeface="Nunito"/>
                    <a:sym typeface="Nunito"/>
                  </a:rPr>
                  <a:t>Интерфейс</a:t>
                </a:r>
                <a:endParaRPr sz="11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58" name="Google Shape;358;p51"/>
              <p:cNvSpPr txBox="1"/>
              <p:nvPr/>
            </p:nvSpPr>
            <p:spPr>
              <a:xfrm>
                <a:off x="6007400" y="1316500"/>
                <a:ext cx="10023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1100">
                    <a:latin typeface="Nunito"/>
                    <a:ea typeface="Nunito"/>
                    <a:cs typeface="Nunito"/>
                    <a:sym typeface="Nunito"/>
                  </a:rPr>
                  <a:t>Класс</a:t>
                </a:r>
                <a:endParaRPr sz="11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/>
        </p:nvSpPr>
        <p:spPr>
          <a:xfrm>
            <a:off x="357750" y="3572625"/>
            <a:ext cx="8463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Поэтому для работы с HashSet необходимо переопределять в классе методы </a:t>
            </a:r>
            <a:r>
              <a:rPr i="1" lang="ru" sz="2000">
                <a:solidFill>
                  <a:schemeClr val="accent5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equals()</a:t>
            </a:r>
            <a:r>
              <a:rPr lang="ru" sz="20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 </a:t>
            </a:r>
            <a:r>
              <a:rPr i="1" lang="ru" sz="2000">
                <a:solidFill>
                  <a:schemeClr val="accent5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hashcode()</a:t>
            </a:r>
            <a:r>
              <a:rPr lang="ru" sz="20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340350" y="2245125"/>
            <a:ext cx="8463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Хэш-таблица</a:t>
            </a:r>
            <a:r>
              <a:rPr lang="ru" sz="2000">
                <a:solidFill>
                  <a:schemeClr val="dk1"/>
                </a:solidFill>
                <a:highlight>
                  <a:schemeClr val="accent6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таблица, строки которой представляют собой пары ключ-значение, где ключ - это хэш-код объекта, а значение - сам объект.</a:t>
            </a:r>
            <a:endParaRPr sz="2000">
              <a:highlight>
                <a:schemeClr val="accent6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66" name="Google Shape;366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7" name="Google Shape;367;p5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HashSet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333900" y="917625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Hash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Set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класс, реализующий интерфейс Set, в него нельзя добавить повторяющиеся объекты, но можно хранить null. HashSet хранит элементы в </a:t>
            </a:r>
            <a:r>
              <a:rPr i="1"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хэш-таблице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/>
        </p:nvSpPr>
        <p:spPr>
          <a:xfrm>
            <a:off x="333900" y="91762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Достоинства: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операции удаления, добавления и поиска в среднем выполняются за константное время O(1), так как они используют хэш-код элемента.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HashSet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333900" y="247222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 гарантирует упорядоченности элементов из-за использование хэш-таблицы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нельзя получить доступ к элементу по индексу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/>
        </p:nvSpPr>
        <p:spPr>
          <a:xfrm>
            <a:off x="325200" y="21365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Достоинства: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элементы коллекции хранятся в порядке добавления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5" name="Google Shape;385;p5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LinkedHashSet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307800" y="303945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Недостатки: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операции выполняются медленнее, чем в HashSet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316500" y="935900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Linked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HashSet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класс, наследующий HashSet, не добавляет новых методов, но является связным списком, позволяя хранить элементы упорядоченно.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/>
        </p:nvSpPr>
        <p:spPr>
          <a:xfrm>
            <a:off x="316500" y="1538375"/>
            <a:ext cx="85110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</a:t>
            </a: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endParaRPr b="1" sz="16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comparator()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компаратор, используемый для сортировки элементов или </a:t>
            </a:r>
            <a:r>
              <a:rPr lang="ru" sz="17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если компаратор не был задан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subSet(Object fromElement, Object toElement)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подмножество от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fromElement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toElement</a:t>
            </a:r>
            <a:endParaRPr sz="1600">
              <a:solidFill>
                <a:srgbClr val="2683C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tailSet(Object fromElement)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подмножество от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fromElement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 конца множества.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headSet(Object toElement)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подмножество от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первого элемента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toElement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first()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первый элемент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last()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последний элемент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316500" y="8805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Sorted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Set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интерфейс, позволяющий сортировать элементы множества. Доступна сортировка по умолчанию и с помощью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SortedSet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1936825"/>
            <a:ext cx="8511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 compareTo: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возвращает 1, если текущий объект больше object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возвращает -1, если текущий объект меньше object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возвращает 0, если объекты равны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Comparable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961750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Comparable&lt;T&gt;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интерфейс, содержащий метод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compareTo(T object)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который вызывается при сортировке массива или коллекции объектов T.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16500" y="373922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Интерфейс предназначен для реализации </a:t>
            </a:r>
            <a:r>
              <a:rPr i="1"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стандартной сортировки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для объекта.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3" name="Google Shape;403;p5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TreeSet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333900" y="877775"/>
            <a:ext cx="867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Tree</a:t>
            </a: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Set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реализация интерфейса SortedSet.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Поиск, вставка, удаление записей выполняется со сложностью O(log(n)). Выполнение операции добавления проигрывает по скорости HashSet.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333900" y="2112250"/>
            <a:ext cx="781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Random random = new Random(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SortedSet&lt;Integer&gt; numberSet =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TreeSet&lt;&gt;();</a:t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numberSet.add(random.nextInt(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ru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8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.println(numberSet); </a:t>
            </a:r>
            <a:r>
              <a:rPr lang="ru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числа в порядке возрастания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/>
        </p:nvSpPr>
        <p:spPr>
          <a:xfrm>
            <a:off x="247200" y="2051525"/>
            <a:ext cx="8649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отличии от интерфейсов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List, Queue и Set, </a:t>
            </a:r>
            <a:r>
              <a:rPr i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 расширяет интерфейс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Collection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13" name="Google Shape;413;p5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57"/>
          <p:cNvSpPr txBox="1"/>
          <p:nvPr/>
        </p:nvSpPr>
        <p:spPr>
          <a:xfrm>
            <a:off x="267175" y="850925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Map (ассоциативный массив)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интерфейс, позволяющий хранить данные в формате ключ-значение, где ключ является уникальным значением. Каждый ключ имеет только одно значение.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/>
        </p:nvSpPr>
        <p:spPr>
          <a:xfrm>
            <a:off x="333900" y="806963"/>
            <a:ext cx="85110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Методы: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put(K key, V value)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добавление новой записи. Если запись с ключом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уже существует, исходное значение перезаписывается на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Medium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putIfAbsent(K key, V value)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добавление новой записи, если ключа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еще не существует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get(Object key)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получение значение по ключу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remove(Object key)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удаление записи по ключу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containsKey(Object key)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если ключ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присутствует, иначе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solidFill>
                <a:srgbClr val="2683C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containsValue(Object value)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если значение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присутствует, иначе </a:t>
            </a:r>
            <a:r>
              <a:rPr lang="ru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size()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количество записей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22" name="Google Shape;422;p5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29" name="Google Shape;429;p5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Иерархия 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0" name="Google Shape;430;p59"/>
          <p:cNvGrpSpPr/>
          <p:nvPr/>
        </p:nvGrpSpPr>
        <p:grpSpPr>
          <a:xfrm>
            <a:off x="1089776" y="903400"/>
            <a:ext cx="7582512" cy="3804799"/>
            <a:chOff x="1334351" y="903400"/>
            <a:chExt cx="7582512" cy="3804799"/>
          </a:xfrm>
        </p:grpSpPr>
        <p:grpSp>
          <p:nvGrpSpPr>
            <p:cNvPr id="431" name="Google Shape;431;p59"/>
            <p:cNvGrpSpPr/>
            <p:nvPr/>
          </p:nvGrpSpPr>
          <p:grpSpPr>
            <a:xfrm>
              <a:off x="1334351" y="903400"/>
              <a:ext cx="7582512" cy="3804799"/>
              <a:chOff x="1163913" y="943100"/>
              <a:chExt cx="7582512" cy="3804799"/>
            </a:xfrm>
          </p:grpSpPr>
          <p:grpSp>
            <p:nvGrpSpPr>
              <p:cNvPr id="432" name="Google Shape;432;p59"/>
              <p:cNvGrpSpPr/>
              <p:nvPr/>
            </p:nvGrpSpPr>
            <p:grpSpPr>
              <a:xfrm>
                <a:off x="1163913" y="943100"/>
                <a:ext cx="4071289" cy="3804799"/>
                <a:chOff x="3004103" y="804644"/>
                <a:chExt cx="4202838" cy="3939939"/>
              </a:xfrm>
            </p:grpSpPr>
            <p:sp>
              <p:nvSpPr>
                <p:cNvPr id="433" name="Google Shape;433;p59"/>
                <p:cNvSpPr/>
                <p:nvPr/>
              </p:nvSpPr>
              <p:spPr>
                <a:xfrm>
                  <a:off x="5231441" y="804644"/>
                  <a:ext cx="1975500" cy="753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FFF2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" sz="1800">
                      <a:latin typeface="Nunito"/>
                      <a:ea typeface="Nunito"/>
                      <a:cs typeface="Nunito"/>
                      <a:sym typeface="Nunito"/>
                    </a:rPr>
                    <a:t>Map</a:t>
                  </a:r>
                  <a:endParaRPr b="1" sz="18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434" name="Google Shape;434;p59"/>
                <p:cNvSpPr/>
                <p:nvPr/>
              </p:nvSpPr>
              <p:spPr>
                <a:xfrm>
                  <a:off x="3026710" y="1933475"/>
                  <a:ext cx="1770300" cy="753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FFF2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" sz="1800">
                      <a:latin typeface="Nunito"/>
                      <a:ea typeface="Nunito"/>
                      <a:cs typeface="Nunito"/>
                      <a:sym typeface="Nunito"/>
                    </a:rPr>
                    <a:t>SortedMap</a:t>
                  </a:r>
                  <a:endParaRPr b="1" sz="18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435" name="Google Shape;435;p59"/>
                <p:cNvSpPr/>
                <p:nvPr/>
              </p:nvSpPr>
              <p:spPr>
                <a:xfrm>
                  <a:off x="5231339" y="1933444"/>
                  <a:ext cx="1975500" cy="7533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C9DAF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" sz="1800">
                      <a:latin typeface="Nunito"/>
                      <a:ea typeface="Nunito"/>
                      <a:cs typeface="Nunito"/>
                      <a:sym typeface="Nunito"/>
                    </a:rPr>
                    <a:t>HashMap</a:t>
                  </a:r>
                  <a:endParaRPr b="1" sz="18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436" name="Google Shape;436;p59"/>
                <p:cNvSpPr/>
                <p:nvPr/>
              </p:nvSpPr>
              <p:spPr>
                <a:xfrm>
                  <a:off x="5231339" y="2962344"/>
                  <a:ext cx="1975500" cy="7533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C9DAF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" sz="1800">
                      <a:latin typeface="Nunito"/>
                      <a:ea typeface="Nunito"/>
                      <a:cs typeface="Nunito"/>
                      <a:sym typeface="Nunito"/>
                    </a:rPr>
                    <a:t>LinkedHashMap</a:t>
                  </a:r>
                  <a:endParaRPr b="1" sz="18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437" name="Google Shape;437;p59"/>
                <p:cNvSpPr/>
                <p:nvPr/>
              </p:nvSpPr>
              <p:spPr>
                <a:xfrm>
                  <a:off x="3004103" y="2962366"/>
                  <a:ext cx="1815300" cy="7533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FFF2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" sz="1800">
                      <a:latin typeface="Nunito"/>
                      <a:ea typeface="Nunito"/>
                      <a:cs typeface="Nunito"/>
                      <a:sym typeface="Nunito"/>
                    </a:rPr>
                    <a:t>NavigableMap</a:t>
                  </a:r>
                  <a:endParaRPr b="1" sz="18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438" name="Google Shape;438;p59"/>
                <p:cNvSpPr/>
                <p:nvPr/>
              </p:nvSpPr>
              <p:spPr>
                <a:xfrm>
                  <a:off x="3026711" y="3991283"/>
                  <a:ext cx="1792800" cy="7533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C9DAF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" sz="1800">
                      <a:latin typeface="Nunito"/>
                      <a:ea typeface="Nunito"/>
                      <a:cs typeface="Nunito"/>
                      <a:sym typeface="Nunito"/>
                    </a:rPr>
                    <a:t>TreeMap</a:t>
                  </a:r>
                  <a:endParaRPr b="1" sz="18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cxnSp>
              <p:nvCxnSpPr>
                <p:cNvPr id="439" name="Google Shape;439;p59"/>
                <p:cNvCxnSpPr>
                  <a:stCxn id="433" idx="2"/>
                  <a:endCxn id="434" idx="0"/>
                </p:cNvCxnSpPr>
                <p:nvPr/>
              </p:nvCxnSpPr>
              <p:spPr>
                <a:xfrm flipH="1">
                  <a:off x="3911891" y="1557944"/>
                  <a:ext cx="2307300" cy="37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40" name="Google Shape;440;p59"/>
                <p:cNvCxnSpPr>
                  <a:stCxn id="433" idx="2"/>
                  <a:endCxn id="435" idx="0"/>
                </p:cNvCxnSpPr>
                <p:nvPr/>
              </p:nvCxnSpPr>
              <p:spPr>
                <a:xfrm>
                  <a:off x="6219191" y="1557944"/>
                  <a:ext cx="0" cy="37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41" name="Google Shape;441;p59"/>
                <p:cNvCxnSpPr>
                  <a:stCxn id="434" idx="2"/>
                  <a:endCxn id="437" idx="0"/>
                </p:cNvCxnSpPr>
                <p:nvPr/>
              </p:nvCxnSpPr>
              <p:spPr>
                <a:xfrm>
                  <a:off x="3911860" y="2686775"/>
                  <a:ext cx="0" cy="27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42" name="Google Shape;442;p59"/>
                <p:cNvCxnSpPr>
                  <a:stCxn id="437" idx="2"/>
                  <a:endCxn id="438" idx="0"/>
                </p:cNvCxnSpPr>
                <p:nvPr/>
              </p:nvCxnSpPr>
              <p:spPr>
                <a:xfrm>
                  <a:off x="3911753" y="3715666"/>
                  <a:ext cx="11400" cy="27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43" name="Google Shape;443;p59"/>
                <p:cNvCxnSpPr>
                  <a:stCxn id="435" idx="2"/>
                  <a:endCxn id="436" idx="0"/>
                </p:cNvCxnSpPr>
                <p:nvPr/>
              </p:nvCxnSpPr>
              <p:spPr>
                <a:xfrm>
                  <a:off x="6219089" y="2686744"/>
                  <a:ext cx="0" cy="275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444" name="Google Shape;444;p59"/>
              <p:cNvGrpSpPr/>
              <p:nvPr/>
            </p:nvGrpSpPr>
            <p:grpSpPr>
              <a:xfrm>
                <a:off x="7141425" y="943100"/>
                <a:ext cx="1605000" cy="697275"/>
                <a:chOff x="7322300" y="973225"/>
                <a:chExt cx="1605000" cy="697275"/>
              </a:xfrm>
            </p:grpSpPr>
            <p:sp>
              <p:nvSpPr>
                <p:cNvPr id="445" name="Google Shape;445;p59"/>
                <p:cNvSpPr/>
                <p:nvPr/>
              </p:nvSpPr>
              <p:spPr>
                <a:xfrm>
                  <a:off x="7322300" y="1044775"/>
                  <a:ext cx="602700" cy="210900"/>
                </a:xfrm>
                <a:prstGeom prst="rect">
                  <a:avLst/>
                </a:prstGeom>
                <a:solidFill>
                  <a:srgbClr val="FFF2CC"/>
                </a:solidFill>
                <a:ln cap="flat" cmpd="sng" w="9525">
                  <a:solidFill>
                    <a:srgbClr val="FFF2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59"/>
                <p:cNvSpPr/>
                <p:nvPr/>
              </p:nvSpPr>
              <p:spPr>
                <a:xfrm>
                  <a:off x="7322300" y="1388050"/>
                  <a:ext cx="602700" cy="210900"/>
                </a:xfrm>
                <a:prstGeom prst="rect">
                  <a:avLst/>
                </a:prstGeom>
                <a:solidFill>
                  <a:srgbClr val="C9DAF8"/>
                </a:solidFill>
                <a:ln cap="flat" cmpd="sng" w="9525">
                  <a:solidFill>
                    <a:srgbClr val="C9DAF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59"/>
                <p:cNvSpPr txBox="1"/>
                <p:nvPr/>
              </p:nvSpPr>
              <p:spPr>
                <a:xfrm>
                  <a:off x="7925000" y="973225"/>
                  <a:ext cx="1002300" cy="35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" sz="1100">
                      <a:latin typeface="Nunito"/>
                      <a:ea typeface="Nunito"/>
                      <a:cs typeface="Nunito"/>
                      <a:sym typeface="Nunito"/>
                    </a:rPr>
                    <a:t>Интерфейс</a:t>
                  </a:r>
                  <a:endParaRPr sz="11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448" name="Google Shape;448;p59"/>
                <p:cNvSpPr txBox="1"/>
                <p:nvPr/>
              </p:nvSpPr>
              <p:spPr>
                <a:xfrm>
                  <a:off x="7925000" y="1316500"/>
                  <a:ext cx="1002300" cy="35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" sz="1100">
                      <a:latin typeface="Nunito"/>
                      <a:ea typeface="Nunito"/>
                      <a:cs typeface="Nunito"/>
                      <a:sym typeface="Nunito"/>
                    </a:rPr>
                    <a:t>Класс</a:t>
                  </a:r>
                  <a:endParaRPr sz="1100"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</p:grpSp>
        <p:sp>
          <p:nvSpPr>
            <p:cNvPr id="449" name="Google Shape;449;p59"/>
            <p:cNvSpPr/>
            <p:nvPr/>
          </p:nvSpPr>
          <p:spPr>
            <a:xfrm>
              <a:off x="5804499" y="1993458"/>
              <a:ext cx="1913700" cy="7275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800">
                  <a:latin typeface="Nunito"/>
                  <a:ea typeface="Nunito"/>
                  <a:cs typeface="Nunito"/>
                  <a:sym typeface="Nunito"/>
                </a:rPr>
                <a:t>HashTable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450" name="Google Shape;450;p59"/>
          <p:cNvCxnSpPr>
            <a:stCxn id="433" idx="2"/>
            <a:endCxn id="449" idx="0"/>
          </p:cNvCxnSpPr>
          <p:nvPr/>
        </p:nvCxnSpPr>
        <p:spPr>
          <a:xfrm>
            <a:off x="4204232" y="1630862"/>
            <a:ext cx="2312400" cy="3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0"/>
          <p:cNvSpPr txBox="1"/>
          <p:nvPr/>
        </p:nvSpPr>
        <p:spPr>
          <a:xfrm>
            <a:off x="333900" y="85092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Hash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Map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класс, реализующий интерфейс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Map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использует хэш-таблицу для хранения записей. Ключи и значения могут быть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6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58" name="Google Shape;458;p6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HashMap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60"/>
          <p:cNvSpPr txBox="1"/>
          <p:nvPr/>
        </p:nvSpPr>
        <p:spPr>
          <a:xfrm>
            <a:off x="333900" y="1668875"/>
            <a:ext cx="85110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entrySet() - помогает итерироваться по HashMap в цикле foreach. Метод возвращает коллекцию объектов Map.Entry, представляющего собой одну запись, у каждой из которых можно получить ключ и значение.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Set() - коллекция ключей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values() - коллекция значений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/>
        </p:nvSpPr>
        <p:spPr>
          <a:xfrm>
            <a:off x="316500" y="1010075"/>
            <a:ext cx="85110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Достоинства: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добавление записи происходит за константное время O(1)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получение и удаление записи по ключу происходит в худшем случае за O(n), в лучшем - O(1)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6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7" name="Google Shape;467;p6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HashMap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61"/>
          <p:cNvSpPr txBox="1"/>
          <p:nvPr/>
        </p:nvSpPr>
        <p:spPr>
          <a:xfrm>
            <a:off x="316500" y="3001625"/>
            <a:ext cx="8511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данные хранятся в произвольном порядке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75" name="Google Shape;475;p6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LinkedHashMap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62"/>
          <p:cNvSpPr txBox="1"/>
          <p:nvPr/>
        </p:nvSpPr>
        <p:spPr>
          <a:xfrm>
            <a:off x="351300" y="183262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Достоинства: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элементы коллекции хранятся в порядке добавления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p62"/>
          <p:cNvSpPr txBox="1"/>
          <p:nvPr/>
        </p:nvSpPr>
        <p:spPr>
          <a:xfrm>
            <a:off x="333900" y="27355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Недостатки: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операции выполняются медленнее, чем в HashMap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62"/>
          <p:cNvSpPr txBox="1"/>
          <p:nvPr/>
        </p:nvSpPr>
        <p:spPr>
          <a:xfrm>
            <a:off x="316500" y="9359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LinkedHashMap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класс, наследующий HashMap, является связным списком, позволяя хранить элементы упорядоченно.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85" name="Google Shape;485;p6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SortedMap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63"/>
          <p:cNvSpPr txBox="1"/>
          <p:nvPr/>
        </p:nvSpPr>
        <p:spPr>
          <a:xfrm>
            <a:off x="333900" y="1501875"/>
            <a:ext cx="85110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Методы: </a:t>
            </a:r>
            <a:endParaRPr b="1" sz="16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comparator()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компаратор, используемый для сортировки элементов или </a:t>
            </a:r>
            <a:r>
              <a:rPr lang="ru" sz="17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если компаратор не был задан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subMap(Object from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Object to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мапу от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toKey</a:t>
            </a:r>
            <a:endParaRPr sz="1600">
              <a:solidFill>
                <a:srgbClr val="2683C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tailMap(Object fromKey)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мапу от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 конца множества.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headMap(Object to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мапу от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первого элемента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ru" sz="1600">
                <a:solidFill>
                  <a:srgbClr val="2683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firstKey()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первый ключ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lastKey()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последний ключ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63"/>
          <p:cNvSpPr txBox="1"/>
          <p:nvPr/>
        </p:nvSpPr>
        <p:spPr>
          <a:xfrm>
            <a:off x="316500" y="821300"/>
            <a:ext cx="8511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SortedMap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интерфейс, позволяющий сортировать записи по ключам. Доступна сортировка по умолчанию и с помощью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/>
        </p:nvSpPr>
        <p:spPr>
          <a:xfrm>
            <a:off x="333900" y="85092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TreeMap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реализация интерфейса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SortedMap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Хранит записи в отсортированном виде. Поиск, вставка, удаление записей выполняется со сложностью O(log(n)).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Выполнение операции вставки проигрывает по скорости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HashMap.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4" name="Google Shape;494;p6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95" name="Google Shape;495;p6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Tree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Map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p64"/>
          <p:cNvSpPr txBox="1"/>
          <p:nvPr/>
        </p:nvSpPr>
        <p:spPr>
          <a:xfrm>
            <a:off x="333900" y="2475425"/>
            <a:ext cx="851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SortedMap&lt;Integer, Integer&gt; pageToWordsAmountMap = 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TreeMap&lt;&gt;();</a:t>
            </a:r>
            <a:endParaRPr sz="16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// ключ - номер страницы книги, значение - количество слов на странице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pageToWordsMap.put(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pageToWordsMap.put(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95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pageToWordsMap.put(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(pageToWordsAmount);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03" name="Google Shape;503;p6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Collections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65"/>
          <p:cNvSpPr txBox="1"/>
          <p:nvPr/>
        </p:nvSpPr>
        <p:spPr>
          <a:xfrm>
            <a:off x="316500" y="865750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Collections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класс, содержащий статические методы для работы с коллекциями.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65"/>
          <p:cNvSpPr txBox="1"/>
          <p:nvPr/>
        </p:nvSpPr>
        <p:spPr>
          <a:xfrm>
            <a:off x="333900" y="1498275"/>
            <a:ext cx="88449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 </a:t>
            </a:r>
            <a:endParaRPr b="1" sz="17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ru" sz="17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ru" sz="17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(Collection</a:t>
            </a:r>
            <a:r>
              <a:rPr lang="ru" sz="17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&lt;? extends T&gt; c</a:t>
            </a:r>
            <a:r>
              <a:rPr lang="ru" sz="17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максимальный элемент коллекции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 Medium"/>
              <a:buChar char="●"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min(Collection&lt;? extends T&gt; c)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возвращает максимальный элемент коллекции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copy(List&lt;? super T&gt; dest, List&lt;? extends T&gt; src)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копирует элементы из списка </a:t>
            </a:r>
            <a:r>
              <a:rPr lang="ru" sz="17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в </a:t>
            </a:r>
            <a:r>
              <a:rPr lang="ru" sz="17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dest</a:t>
            </a:r>
            <a:endParaRPr sz="1700">
              <a:solidFill>
                <a:srgbClr val="2683C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"/>
              <a:buChar char="●"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reverse(List&lt;?&gt; list)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перезаписывает элементы списка </a:t>
            </a:r>
            <a:r>
              <a:rPr lang="ru" sz="17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в обратном порядке</a:t>
            </a:r>
            <a:endParaRPr sz="1700">
              <a:solidFill>
                <a:srgbClr val="2683C6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98075"/>
            <a:ext cx="8229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Comparable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733700"/>
            <a:ext cx="85830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 implements Comparable&lt;Car&gt;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maxSpeed;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yearOfManufacture;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compareTo(Car car){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f (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yearOfManufacture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== car.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yearOfManufacture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 else if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yearOfManufacture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&lt; car.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yearOfManufacture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return 1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14" name="Google Shape;514;p66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333900" y="961750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Comparator&lt;T&gt;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интерфейс, содержащий метод 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compare(T o1, T o2)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Используется для реализации </a:t>
            </a:r>
            <a:r>
              <a:rPr i="1"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нестандартной сортировки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объектов. В отличии от </a:t>
            </a:r>
            <a:r>
              <a:rPr i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Comparable</a:t>
            </a:r>
            <a:r>
              <a:rPr lang="ru" sz="1800">
                <a:solidFill>
                  <a:srgbClr val="11111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реализуется в отдельном классе или с помощью анонимного класса.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900" y="98075"/>
            <a:ext cx="8229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Comparator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2243075"/>
            <a:ext cx="64920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CarComparator implements Comparator&lt;Car&gt;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compare(Car car1, Car car2){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 (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.maxSpeed ==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car2.maxSpeed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 else if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car1.maxSpeed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car2.maxSpeed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1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333900" y="839775"/>
            <a:ext cx="82782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Car[] cars = new Car[3];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B2B2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… </a:t>
            </a:r>
            <a:endParaRPr sz="1100">
              <a:solidFill>
                <a:srgbClr val="2B2B2B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B2B2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заполняем массив данными</a:t>
            </a:r>
            <a:endParaRPr sz="1100">
              <a:solidFill>
                <a:srgbClr val="2B2B2B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2B2B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Arrays.sort(cars);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(Arrays.toString(cars)); // сортировка по </a:t>
            </a:r>
            <a:r>
              <a:rPr lang="ru" sz="11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yearOfManufacture</a:t>
            </a:r>
            <a:endParaRPr sz="1100">
              <a:solidFill>
                <a:srgbClr val="43434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Comparator&lt;Car&gt; carComparator = new Comparator()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compare(Car car1, Car car2){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 (car1.maxSpeed == car2.maxSpeed)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 else if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(car1.maxSpeed &lt; car2.maxSpeed)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1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1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Arrays.sort(cars, carComparator);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1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(Arrays.toString(cars)); // сортировка по </a:t>
            </a:r>
            <a:r>
              <a:rPr lang="ru" sz="1100">
                <a:solidFill>
                  <a:srgbClr val="43434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maxSpeed</a:t>
            </a:r>
            <a:endParaRPr sz="1100"/>
          </a:p>
        </p:txBody>
      </p:sp>
      <p:sp>
        <p:nvSpPr>
          <p:cNvPr id="159" name="Google Shape;159;p32"/>
          <p:cNvSpPr txBox="1"/>
          <p:nvPr/>
        </p:nvSpPr>
        <p:spPr>
          <a:xfrm>
            <a:off x="333900" y="98075"/>
            <a:ext cx="8229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Comparator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333900" y="2411025"/>
            <a:ext cx="85110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Collection Framework состоит из 3 частей:</a:t>
            </a:r>
            <a:endParaRPr b="1" sz="16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unito"/>
              <a:buChar char="●"/>
            </a:pP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Интерфейсы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Представляют коллекции и позволяют манипулировать данными таким образом, чтобы создавать собственные коллекции для специфичных задач.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unito"/>
              <a:buChar char="●"/>
            </a:pP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Классы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Конкретные имплементации интерфейсов, которые представляют собой структуры данных.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unito"/>
              <a:buChar char="●"/>
            </a:pP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Алгоритмы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Набор методов для эффективного выполнения поиска и сортировки в структурах данных.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333900" y="1777075"/>
            <a:ext cx="868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Коллекции похожи на массивы, но имеют намного больше возможностей.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Практически все коллекции являются </a:t>
            </a: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обобщенными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333900" y="917625"/>
            <a:ext cx="85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Collection Framework</a:t>
            </a:r>
            <a:r>
              <a:rPr lang="ru" sz="1600">
                <a:solidFill>
                  <a:srgbClr val="11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иерархия интерфейсов и их реализаций, которая является частью JDK и позволяет разработчику пользоваться большим количеством структур данных из «коробки».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Collection Framework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5404600" y="1010075"/>
            <a:ext cx="36567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Iterable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интерфейс, позволяющий итерироваться по коллекциям в цикле foreach.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Collection</a:t>
            </a:r>
            <a:r>
              <a:rPr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— интерфейс, определяющий основные методы работы с простыми наборами элементов, которые будут общими для всех его реализаций (например size(), isEmpty(), add(E e) и др.).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Иерархия коллекций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00" y="878375"/>
            <a:ext cx="5000375" cy="38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313800" y="873725"/>
            <a:ext cx="8677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интерфейс, реализации которого представляют собой упорядоченный список. Основными особенностями интерфейса являются возможности добавления элемента в конец списка и поиск элемента по индексу.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List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333900" y="1972613"/>
            <a:ext cx="86370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 List: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 add(Object obj)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вставляет </a:t>
            </a:r>
            <a:r>
              <a:rPr lang="ru" sz="1800">
                <a:solidFill>
                  <a:srgbClr val="2683C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в конец списка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add(int index, Object obj)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вставляет </a:t>
            </a:r>
            <a:r>
              <a:rPr lang="ru" sz="1800">
                <a:solidFill>
                  <a:srgbClr val="2683C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obj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в позицию, указанную в </a:t>
            </a:r>
            <a:r>
              <a:rPr lang="ru" sz="1800">
                <a:solidFill>
                  <a:srgbClr val="2683C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. Любые ранее вставленные элементы за указанной позицией вставки смещаются вверх.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addAll(</a:t>
            </a:r>
            <a:r>
              <a:rPr lang="ru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Collection&lt;? extends Е&gt; с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вставляет все элементы </a:t>
            </a:r>
            <a:r>
              <a:rPr lang="ru" sz="1800">
                <a:solidFill>
                  <a:srgbClr val="2683C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 конец списка.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