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Nunito SemiBold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Nunito"/>
      <p:regular r:id="rId51"/>
      <p:bold r:id="rId52"/>
      <p:italic r:id="rId53"/>
      <p:boldItalic r:id="rId54"/>
    </p:embeddedFont>
    <p:embeddedFont>
      <p:font typeface="Nunito ExtraBold"/>
      <p:bold r:id="rId55"/>
      <p:boldItalic r:id="rId56"/>
    </p:embeddedFont>
    <p:embeddedFont>
      <p:font typeface="Alfa Slab One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emiBold-bold.fntdata"/><Relationship Id="rId42" Type="http://schemas.openxmlformats.org/officeDocument/2006/relationships/font" Target="fonts/NunitoSemiBold-boldItalic.fntdata"/><Relationship Id="rId41" Type="http://schemas.openxmlformats.org/officeDocument/2006/relationships/font" Target="fonts/NunitoSemiBold-italic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font" Target="fonts/NunitoSemiBold-regular.fntdata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Nunito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Nunito-italic.fntdata"/><Relationship Id="rId52" Type="http://schemas.openxmlformats.org/officeDocument/2006/relationships/font" Target="fonts/Nunito-bold.fntdata"/><Relationship Id="rId11" Type="http://schemas.openxmlformats.org/officeDocument/2006/relationships/slide" Target="slides/slide4.xml"/><Relationship Id="rId55" Type="http://schemas.openxmlformats.org/officeDocument/2006/relationships/font" Target="fonts/NunitoExtraBold-bold.fntdata"/><Relationship Id="rId10" Type="http://schemas.openxmlformats.org/officeDocument/2006/relationships/slide" Target="slides/slide3.xml"/><Relationship Id="rId54" Type="http://schemas.openxmlformats.org/officeDocument/2006/relationships/font" Target="fonts/Nunito-boldItalic.fntdata"/><Relationship Id="rId13" Type="http://schemas.openxmlformats.org/officeDocument/2006/relationships/slide" Target="slides/slide6.xml"/><Relationship Id="rId57" Type="http://schemas.openxmlformats.org/officeDocument/2006/relationships/font" Target="fonts/AlfaSlabOne-regular.fntdata"/><Relationship Id="rId12" Type="http://schemas.openxmlformats.org/officeDocument/2006/relationships/slide" Target="slides/slide5.xml"/><Relationship Id="rId56" Type="http://schemas.openxmlformats.org/officeDocument/2006/relationships/font" Target="fonts/NunitoExtraBold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11bc2b74d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511bc2b74d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511bc2b74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511bc2b74d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92bbafca4_1_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3" name="Google Shape;193;g1392bbafca4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g1392bbafca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92bbafca4_1_1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" name="Google Shape;202;g1392bbafca4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g1392bbafca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92bbafca4_1_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2" name="Google Shape;212;g1392bbafca4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g1392bbafca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92bbafca4_1_4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0" name="Google Shape;220;g1392bbafca4_1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g1392bbafca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16f5acd3c_0_14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1" name="Google Shape;231;g1516f5acd3c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g1516f5acd3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16f5acd3c_0_4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g1516f5acd3c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g1516f5acd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16f5acd3c_0_12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0" name="Google Shape;250;g1516f5acd3c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g1516f5acd3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16f5acd3c_0_3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0" name="Google Shape;260;g1516f5acd3c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g1516f5acd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16f5acd3c_0_6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8" name="Google Shape;268;g1516f5acd3c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g1516f5acd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16f5acd3c_0_10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g1516f5acd3c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g1516f5acd3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1bc2b74d_2_20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g1511bc2b74d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511bc2b74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16f5acd3c_0_11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5" name="Google Shape;285;g1516f5acd3c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g1516f5acd3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11bc2b74d_0_5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g1511bc2b74d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6" name="Google Shape;296;g1511bc2b7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16f5acd3c_0_1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4" name="Google Shape;304;g1516f5acd3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g1516f5acd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16f5acd3c_0_2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2" name="Google Shape;312;g1516f5acd3c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3" name="Google Shape;313;g1516f5acd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11bc2b74d_0_11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4" name="Google Shape;324;g1511bc2b74d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g1511bc2b74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11bc2b74d_0_13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2" name="Google Shape;332;g1511bc2b74d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3" name="Google Shape;333;g1511bc2b74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92bbafca4_1_5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0" name="Google Shape;340;g1392bbafca4_1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g1392bbafca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92bbafca4_1_12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9" name="Google Shape;349;g1392bbafca4_1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g1392bbafca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92bbafca4_1_7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g1392bbafca4_1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g1392bbafca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92bbafca4_1_9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8" name="Google Shape;368;g1392bbafca4_1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9" name="Google Shape;369;g1392bbafca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11bc2b74d_0_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g1511bc2b74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1511bc2b7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92bbafca4_1_10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8" name="Google Shape;378;g1392bbafca4_1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9" name="Google Shape;379;g1392bbafca4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511bc2b74d_2_8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7" name="Google Shape;387;g1511bc2b74d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8" name="Google Shape;388;g1511bc2b74d_2_84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511bc2b74d_2_84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11bc2b74d_2_2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7" name="Google Shape;137;g1511bc2b74d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g1511bc2b74d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11bc2b74d_0_7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g1511bc2b74d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g1511bc2b7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91c31f79e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g1391c31f79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g1391c31f7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11bc2b74d_0_8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4" name="Google Shape;164;g1511bc2b74d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g1511bc2b74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16f5acd3c_0_9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g1516f5acd3c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516f5acd3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16f5acd3c_0_8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g1516f5acd3c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g1516f5acd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Многопоточность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244475" y="954375"/>
            <a:ext cx="878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редставим, что несколько незнакомых людей участвует в тренинге, где необходимо поочередно высказывать идеи и что-то обсуждать. Чтобы постоянно не перебивать друг друга, используется правило c «говорящим мячиком»: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говорить может только один человек — тот, у кого в руках мячик.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synchronized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244475" y="2247375"/>
            <a:ext cx="873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ячик здесь будет являтся объектом, у которого потоки будут проверять монитор.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монитор объекта находится в руках одного потока, другие потоки не смогут получить доступ к работе с этим объектом. 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6" name="Google Shape;206;p37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synchronized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244475" y="2949100"/>
            <a:ext cx="9249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Training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private final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Object ball =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Object();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throwBallToPerson(Person person)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synchronized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(ball)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   System.</a:t>
            </a:r>
            <a:r>
              <a:rPr i="1"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90060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"%s высказывается\n"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 person.getName());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244475" y="914200"/>
            <a:ext cx="878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Представим, что несколько незнакомых людей участвует в тренинге, где необходимо поочередно высказывать идеи и что-то обсуждать. Чтобы постоянно не перебивать друг друга, используется правило c «говорящим мячиком»: </a:t>
            </a:r>
            <a:r>
              <a:rPr i="1"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говорить может только один человек — тот, у кого в руках мячик.</a:t>
            </a:r>
            <a:endParaRPr i="1"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203700" y="2063850"/>
            <a:ext cx="8736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Мячик здесь будет являтся объектом, у которого потоки будут проверять монитор. </a:t>
            </a:r>
            <a:r>
              <a:rPr i="1"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монитор объекта находится в руках одного потока, другие потоки не смогут получить доступ к работе с этим объектом. </a:t>
            </a:r>
            <a:endParaRPr i="1"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6" name="Google Shape;216;p38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synchronized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244475" y="919175"/>
            <a:ext cx="8840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static void main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Training training = new Training();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Person ivan =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Person(</a:t>
            </a:r>
            <a:r>
              <a:rPr lang="ru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"Ваня"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ru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создаем нужное количество людей</a:t>
            </a:r>
            <a:endParaRPr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// ..</a:t>
            </a:r>
            <a:endParaRPr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Runnable throwBallToIvan =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Runnable()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CC7832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CC7832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   training.throwBallToPerson(ivan);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}; // создаем Runnable для каждого человека, участвующего в дискуссии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// ..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Thread thread =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Thread(throwBallToIvan);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thread.start() </a:t>
            </a:r>
            <a:r>
              <a:rPr lang="ru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создаем потоки на основе Runnable и запускаем их</a:t>
            </a:r>
            <a:endParaRPr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4" name="Google Shape;224;p39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synchronized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244475" y="1667625"/>
            <a:ext cx="521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doSomething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implementation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/>
          </a:p>
        </p:txBody>
      </p:sp>
      <p:sp>
        <p:nvSpPr>
          <p:cNvPr id="226" name="Google Shape;226;p39"/>
          <p:cNvSpPr txBox="1"/>
          <p:nvPr/>
        </p:nvSpPr>
        <p:spPr>
          <a:xfrm>
            <a:off x="244475" y="2513450"/>
            <a:ext cx="878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таком случае потоки будут проверять монитор объекта, вызвавшего этот метод (текущего объекта). То есть синхронизация по методу эквивалентна следующей записи:</a:t>
            </a:r>
            <a:endParaRPr i="1"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244475" y="914200"/>
            <a:ext cx="878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synchronized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можно использовать не только для синхронизации на объекте, но и на методе. 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286375" y="3428075"/>
            <a:ext cx="521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doSomething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synchronized (this) {</a:t>
            </a:r>
            <a:endParaRPr sz="15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implementation</a:t>
            </a:r>
            <a:endParaRPr sz="15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5" name="Google Shape;235;p40"/>
          <p:cNvSpPr txBox="1"/>
          <p:nvPr/>
        </p:nvSpPr>
        <p:spPr>
          <a:xfrm>
            <a:off x="244475" y="112750"/>
            <a:ext cx="82296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synchronized в статических методах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235800" y="1342450"/>
            <a:ext cx="8672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Если в простых методах роль монитора выполняет текущий объект (this), то в статических - сам класс.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244475" y="3130450"/>
            <a:ext cx="695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Main {</a:t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doSomething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synchronized 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Main.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implementation</a:t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/>
          </a:p>
        </p:txBody>
      </p:sp>
      <p:sp>
        <p:nvSpPr>
          <p:cNvPr id="238" name="Google Shape;238;p40"/>
          <p:cNvSpPr txBox="1"/>
          <p:nvPr/>
        </p:nvSpPr>
        <p:spPr>
          <a:xfrm>
            <a:off x="244475" y="2032350"/>
            <a:ext cx="753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Main {</a:t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doSomething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implementation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326500" y="164800"/>
            <a:ext cx="82296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Проблемы взаимодействия потоков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326500" y="2571738"/>
            <a:ext cx="85905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Deadlock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Livelock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Состояние гонки (race condition)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41"/>
          <p:cNvSpPr txBox="1"/>
          <p:nvPr/>
        </p:nvSpPr>
        <p:spPr>
          <a:xfrm>
            <a:off x="326500" y="1456888"/>
            <a:ext cx="8590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Неправильное проектирование многопоточной системы может привести к ее непредсказуемому поведению из-за некорректной работы потоков друг с другом. К проблемам взаимодействия потоков относятся: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4" name="Google Shape;254;p42"/>
          <p:cNvSpPr txBox="1"/>
          <p:nvPr/>
        </p:nvSpPr>
        <p:spPr>
          <a:xfrm>
            <a:off x="326500" y="164800"/>
            <a:ext cx="8229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Deadlock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5" name="Google Shape;255;p42"/>
          <p:cNvPicPr preferRelativeResize="0"/>
          <p:nvPr/>
        </p:nvPicPr>
        <p:blipFill rotWithShape="1">
          <a:blip r:embed="rId3">
            <a:alphaModFix/>
          </a:blip>
          <a:srcRect b="6497" l="12259" r="15071" t="11041"/>
          <a:stretch/>
        </p:blipFill>
        <p:spPr>
          <a:xfrm>
            <a:off x="5108800" y="1422663"/>
            <a:ext cx="3447276" cy="229817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/>
          <p:nvPr/>
        </p:nvSpPr>
        <p:spPr>
          <a:xfrm>
            <a:off x="326500" y="958550"/>
            <a:ext cx="47823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Deadlock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ситуация, при которой несколько потоков находятся в состоянии ожидания ресурсов, занятых друг другом, и ни один из них не может продолжать выполнение.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326500" y="2694650"/>
            <a:ext cx="4861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«В некоторых штатах Индии вам не продадут землю сельскохозяйственного назначения, если вы не зарегистрированы как фермер. При этом вас не зарегистрируют в качестве фермера, если вы не владеете сельскохозяйственными землями»</a:t>
            </a:r>
            <a:endParaRPr i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4" name="Google Shape;264;p43"/>
          <p:cNvSpPr txBox="1"/>
          <p:nvPr/>
        </p:nvSpPr>
        <p:spPr>
          <a:xfrm>
            <a:off x="326500" y="164800"/>
            <a:ext cx="8229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Deadlock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326500" y="763425"/>
            <a:ext cx="8846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Friend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name;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Friend(String name)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.name = name;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.name;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(Friend bower)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"%s: %s has bowed to me!%n"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.name, bower.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bower.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bowBack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bowBack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(Friend bower)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"%s: %s has bowed back to me!%n"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.name, bower.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2" name="Google Shape;272;p44"/>
          <p:cNvSpPr txBox="1"/>
          <p:nvPr/>
        </p:nvSpPr>
        <p:spPr>
          <a:xfrm>
            <a:off x="326500" y="164800"/>
            <a:ext cx="822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Deadlock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326500" y="809350"/>
            <a:ext cx="8817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Friend alphonse =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Friend(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"Alphonse"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Friend gaston =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Friend(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"Gaston"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Runnable bowToGaston =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Runnable()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BF9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BF9000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alphonse.bow(gaston);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Runnable bowToAlphonse =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Runnable()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BF9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BF9000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    gaston.bow(alphonse);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Thread(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bowToGaston)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Альфонсо кланяется Гастону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Thread(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bowToAlphonse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ru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Гастон кланяется Альфонсо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/>
        </p:nvSpPr>
        <p:spPr>
          <a:xfrm>
            <a:off x="326500" y="982900"/>
            <a:ext cx="8271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Thread-0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начинает выполнение и выполняет метод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bow()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Он помечен ключевым словом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synchronized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то есть монитор блокируется. Затем поток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Thread-0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вызывает метод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bowBack()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у другого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Friend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тем самым, блокируя монитор и у него.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1" name="Google Shape;281;p45"/>
          <p:cNvSpPr txBox="1"/>
          <p:nvPr/>
        </p:nvSpPr>
        <p:spPr>
          <a:xfrm>
            <a:off x="326500" y="164800"/>
            <a:ext cx="822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Deadlock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326500" y="2476600"/>
            <a:ext cx="8556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это время Thread-1 тоже начинает выполнение метода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bow() и монитор блокируется. Затем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если другой поток (в данном случае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Thread-0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 успел войти в метод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то лок уже занят и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Thread-1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ждёт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Thread-0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и наоборот. Блокировка неразрешимая, поэтому она Dead, то есть мёртвая. Как мёртвая хватка (которую не разжать), так и мёртвая блокировка, из которой не выйти.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379275" y="903050"/>
            <a:ext cx="8229600" cy="29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Понятия процесса и потока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Thead и Runnable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Синхронизация потоков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Ключевое слово synchronized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Проблемы взаимодействия потоков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Жизненный цикл потока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Методы wait и notify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/>
        </p:nvSpPr>
        <p:spPr>
          <a:xfrm>
            <a:off x="244475" y="858888"/>
            <a:ext cx="8916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0480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Livelock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- проблема параллелизма, возникающая когда два или более потока продолжают передавать состояния друг другу. Следовательно, потоки не могут выполнять свои соответствующие задачи.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4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0" name="Google Shape;290;p46"/>
          <p:cNvSpPr txBox="1"/>
          <p:nvPr/>
        </p:nvSpPr>
        <p:spPr>
          <a:xfrm>
            <a:off x="244475" y="0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Livelock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244475" y="3405575"/>
            <a:ext cx="857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 сути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livelock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похож на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deadlock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но только потоки не "зависают" на системном ожидании монитора, а что-то вечно делают.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244475" y="1957800"/>
            <a:ext cx="8916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0480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Отличным примером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livelock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является ситуация,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когда два человека встречаются в узком коридоре и каждый, пытаясь быть вежливым, отходит в сторону, и так они бесконечно двигаются из стороны в сторону, абсолютно не продвигаясь в нужном им направлении.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9" name="Google Shape;299;p47"/>
          <p:cNvSpPr txBox="1"/>
          <p:nvPr/>
        </p:nvSpPr>
        <p:spPr>
          <a:xfrm>
            <a:off x="235800" y="785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Состояние гонки (race condition)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47"/>
          <p:cNvSpPr txBox="1"/>
          <p:nvPr/>
        </p:nvSpPr>
        <p:spPr>
          <a:xfrm>
            <a:off x="235800" y="1070075"/>
            <a:ext cx="8672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Состояние гонки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ошибка проектирования многопоточной системы или приложения, при которой потоки делят общий ресурс и результат выполнения программы зависит от того, какой из потоков первым добрался до него.</a:t>
            </a:r>
            <a:endParaRPr sz="18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235800" y="2487575"/>
            <a:ext cx="8672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Напишем программу, где несколько потоков в цикле увеличивают значение общей для всех потоков переменной </a:t>
            </a:r>
            <a:r>
              <a:rPr lang="ru" sz="1800">
                <a:solidFill>
                  <a:schemeClr val="accent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на 1. При этом, если в итерации цикла значение </a:t>
            </a:r>
            <a:r>
              <a:rPr lang="ru" sz="1800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было увеличено больше, чем на 1, необходимо выбросить исключение.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8" name="Google Shape;308;p48"/>
          <p:cNvSpPr txBox="1"/>
          <p:nvPr/>
        </p:nvSpPr>
        <p:spPr>
          <a:xfrm>
            <a:off x="244475" y="0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Состояние гонки (race condition)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235800" y="817188"/>
            <a:ext cx="86724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App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 = 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Runnable task = () -&gt;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oldValue = value;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newValue = ++value;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(oldValue + 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!= newValue)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IllegalStateException(oldValue + </a:t>
            </a:r>
            <a:r>
              <a:rPr lang="ru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+ 1 != "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newValue);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Thread(task).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Thread(task).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Thread(task).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6" name="Google Shape;316;p49"/>
          <p:cNvSpPr txBox="1"/>
          <p:nvPr/>
        </p:nvSpPr>
        <p:spPr>
          <a:xfrm>
            <a:off x="244475" y="0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Состояние гонки (race condition)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49"/>
          <p:cNvSpPr txBox="1"/>
          <p:nvPr/>
        </p:nvSpPr>
        <p:spPr>
          <a:xfrm>
            <a:off x="244475" y="858900"/>
            <a:ext cx="86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235800" y="858900"/>
            <a:ext cx="8672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Результат выполнения программы непредсказуем. Выполнение может завершится без ошибок, а может закончится подобным образом: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244475" y="1677375"/>
            <a:ext cx="866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 in thread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"Thread-1"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java.lang.IllegalStateException: </a:t>
            </a:r>
            <a:r>
              <a:rPr lang="ru" sz="15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1321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ru" sz="15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ru" sz="15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1323</a:t>
            </a:r>
            <a:endParaRPr sz="1500"/>
          </a:p>
        </p:txBody>
      </p:sp>
      <p:sp>
        <p:nvSpPr>
          <p:cNvPr id="320" name="Google Shape;320;p49"/>
          <p:cNvSpPr txBox="1"/>
          <p:nvPr/>
        </p:nvSpPr>
        <p:spPr>
          <a:xfrm>
            <a:off x="244475" y="2248425"/>
            <a:ext cx="8672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Такая ошибка возникает из-за того, что потоки выполняются не изолированно друг от друга, что привело к повторному инкременту </a:t>
            </a:r>
            <a:r>
              <a:rPr lang="ru" sz="1800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49"/>
          <p:cNvSpPr txBox="1"/>
          <p:nvPr/>
        </p:nvSpPr>
        <p:spPr>
          <a:xfrm>
            <a:off x="235800" y="3184275"/>
            <a:ext cx="8672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Подобное поведение является воплощением состояния гонки, когда </a:t>
            </a:r>
            <a:r>
              <a:rPr i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невозможно предсказать, какой результат будет получен после выполнения кода в результате неконтролируемого доступа к общему ресурсу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8" name="Google Shape;328;p50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Жизненный цикл потоков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Image" id="329" name="Google Shape;32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896825"/>
            <a:ext cx="7018350" cy="35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6" name="Google Shape;336;p51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wait и notify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51"/>
          <p:cNvSpPr txBox="1"/>
          <p:nvPr/>
        </p:nvSpPr>
        <p:spPr>
          <a:xfrm>
            <a:off x="235800" y="916225"/>
            <a:ext cx="86724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Иногда при взаимодействии потоков необходимо оповестить одни потоки о действиях других. Например, надо как-то известить один поток, что второй поток произвел некую работу. И для подобных ситуаций у класса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Object</a:t>
            </a:r>
            <a:r>
              <a:rPr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определено ряд методов: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wait()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освобождает монитор и переводит вызывающий поток в состояние ожидания до тех пор, пока другой поток не вызовет метод notify()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notify()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продолжает работу потока, у которого ранее был вызван метод wait()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notifyAll()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возобновляет работу всех потоков, у которых ранее был вызван метод wait()</a:t>
            </a:r>
            <a:endParaRPr b="1" sz="24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/>
        </p:nvSpPr>
        <p:spPr>
          <a:xfrm>
            <a:off x="235800" y="2481350"/>
            <a:ext cx="86724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Класс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Shop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содержит методы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get()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put()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: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get()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сначала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проверяет есть ли товары на складе, при отсутствии - ожидаем, когда  товары будут произведены, при наличии - покупаем товар;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сначала проверяет есть ли необходимость производить новые товары. Если нет - ожидаем, когда товары будут раскуплены, при отсутствии - производим товар.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45" name="Google Shape;345;p52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wait и notify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52"/>
          <p:cNvSpPr txBox="1"/>
          <p:nvPr/>
        </p:nvSpPr>
        <p:spPr>
          <a:xfrm>
            <a:off x="235800" y="916225"/>
            <a:ext cx="8672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Стандартная задача </a:t>
            </a:r>
            <a:r>
              <a:rPr i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"Производитель-Потребитель" (Producer-Consumer)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-  пока </a:t>
            </a:r>
            <a:r>
              <a:rPr i="1"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производитель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не произвел продукт, </a:t>
            </a:r>
            <a:r>
              <a:rPr i="1"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потребитель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не может его купить. </a:t>
            </a:r>
            <a:r>
              <a:rPr i="1"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Производитель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должен произвести 5 товаров, соответственно </a:t>
            </a:r>
            <a:r>
              <a:rPr i="1"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потребитель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должен их все купить. При этом одновременно на складе может находиться не более 3 товаров.</a:t>
            </a:r>
            <a:endParaRPr b="1" sz="3000">
              <a:solidFill>
                <a:schemeClr val="accent5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/>
        </p:nvSpPr>
        <p:spPr>
          <a:xfrm>
            <a:off x="4972725" y="973800"/>
            <a:ext cx="39441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Если товар отсутсвует, вызывается метод </a:t>
            </a:r>
            <a:r>
              <a:rPr b="1" lang="ru" sz="16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wait()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. Этот метод освобождает монитор объекта Shop (монитор был заблокирован, так как потоком был выполнен вход в synchronized метод) и блокирует выполнение метода get, пока для монитора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объекта Shop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не будет вызван метод </a:t>
            </a:r>
            <a:r>
              <a:rPr b="1" lang="ru" sz="16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notify()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b="1" sz="16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5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54" name="Google Shape;354;p53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wait и notify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5" y="1104375"/>
            <a:ext cx="4647875" cy="28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3"/>
          <p:cNvSpPr txBox="1"/>
          <p:nvPr/>
        </p:nvSpPr>
        <p:spPr>
          <a:xfrm>
            <a:off x="4972725" y="3266775"/>
            <a:ext cx="40785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Когда в методе put() добавляется товар и вызывается </a:t>
            </a:r>
            <a:r>
              <a:rPr b="1" lang="ru" sz="16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notify()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, то метод get() получает монитор и выходит из конструкции while (product&lt;1), так как товар добавлен.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63" name="Google Shape;363;p54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wait и notify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5" y="1104376"/>
            <a:ext cx="4788524" cy="28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4"/>
          <p:cNvSpPr txBox="1"/>
          <p:nvPr/>
        </p:nvSpPr>
        <p:spPr>
          <a:xfrm>
            <a:off x="5143500" y="1104375"/>
            <a:ext cx="3773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В методе put() работает похожая логика, только теперь метод put() должен срабатывать, если в магазине не более трех товаров. Поэтому в цикле проверяется наличие товара, и если товар уже есть, то освобождаем монитор с помощью </a:t>
            </a:r>
            <a:r>
              <a:rPr b="1" lang="ru" sz="16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wait()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и ждем вызова </a:t>
            </a:r>
            <a:r>
              <a:rPr b="1" lang="ru" sz="16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notify()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в методе get().</a:t>
            </a:r>
            <a:endParaRPr sz="1600"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72" name="Google Shape;372;p55"/>
          <p:cNvSpPr txBox="1"/>
          <p:nvPr/>
        </p:nvSpPr>
        <p:spPr>
          <a:xfrm>
            <a:off x="244475" y="112875"/>
            <a:ext cx="82296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wait и notify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3" name="Google Shape;3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" y="1803050"/>
            <a:ext cx="3392125" cy="28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875" y="1803050"/>
            <a:ext cx="3440647" cy="28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5"/>
          <p:cNvSpPr txBox="1"/>
          <p:nvPr/>
        </p:nvSpPr>
        <p:spPr>
          <a:xfrm>
            <a:off x="244475" y="763500"/>
            <a:ext cx="8736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Классы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потребитель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производитель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являются реализациями интерфейса Runnable.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Производитель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должен произвести 5 товаров, а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потребитель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их все приобрести.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1" name="Google Shape;131;p2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многопоточности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333900" y="994675"/>
            <a:ext cx="863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Многопоточность (multithreading)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механизм, позволяющий выполнять одновременно несколько потоков в одном процессе.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1774975"/>
            <a:ext cx="8634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Процесс (process)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это объект, который создается операционной системой, когда пользователь запускает приложение. Процессу выделяется отдельное адресное пространство, причем это пространство физически недоступно для других процессов.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33900" y="3154850"/>
            <a:ext cx="8967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Поток (thread)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единица выполнения кода. К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аждый процесс (программа) имеет один главный поток. При необходимости главный поток может создавать другие потоки.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82" name="Google Shape;382;p56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wait и notify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3" name="Google Shape;38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75" y="1325650"/>
            <a:ext cx="4989425" cy="33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6"/>
          <p:cNvSpPr txBox="1"/>
          <p:nvPr/>
        </p:nvSpPr>
        <p:spPr>
          <a:xfrm>
            <a:off x="244475" y="863950"/>
            <a:ext cx="87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Создаем потоки производителя и потребителя и запускаем.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93" name="Google Shape;393;p57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333900" y="1010825"/>
            <a:ext cx="86340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Достоинства: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параллельное выполнение нескольких действий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улучшение производительности при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грамотном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использовании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333900" y="2489875"/>
            <a:ext cx="86340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Недостатки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нагрузка на приложение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сложность проектирования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многопоточности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333900" y="892250"/>
            <a:ext cx="86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Thread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класс, представляющий собой поток.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Thread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333900" y="1230775"/>
            <a:ext cx="7455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MyThread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System.out.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"I'm Thread! My name is 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ru" sz="13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ru" sz="13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MyThread thread =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MyThread();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thread.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333900" y="1012800"/>
            <a:ext cx="86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0" name="Google Shape;160;p3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Thread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333900" y="1416475"/>
            <a:ext cx="82296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getName() 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получить имя потока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getPriority()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получить приоритет потока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isAlive()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определить, выполняется ли поток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join()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ожидать завершение потока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run()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выполняется при запуске потока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sleep()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приостановить поток на заданное время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start()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запустить поток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333900" y="892250"/>
            <a:ext cx="86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Runnable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интерфейс, позволяющий создавать экземпляры потоков.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9" name="Google Shape;169;p3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Runnable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333900" y="1287225"/>
            <a:ext cx="7455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MyThread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Runnable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System.out.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"I'm Thread! My name is 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ru" sz="13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ru" sz="13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Thread thread =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Thread(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MyThread());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thread.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/>
        </p:nvSpPr>
        <p:spPr>
          <a:xfrm>
            <a:off x="240138" y="2814638"/>
            <a:ext cx="8672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Монитор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- инструмент для управления доступа, который есть у каждого объекта. Поток проверяет заблокирован ли монитор объекта: если нет, поток блокирует монитор и продолжает выполнение, иначе - ждет, когда монитор освободится. 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После окончания работы потока, монитор объекта освобождается и становится доступным для других потоков.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235800" y="2034350"/>
            <a:ext cx="8672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Возможность обеспечить одновременный доступ к объекту только для одного потока реализовывается при помощи </a:t>
            </a:r>
            <a:r>
              <a:rPr i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монитора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9" name="Google Shape;179;p34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Синхронизация потоков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235800" y="1007950"/>
            <a:ext cx="8672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Синхронизация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настройка взаимодействия потоков друг с другом. Ее задача обеспечить такой механизм работы потоков, при котором доступ к объекту в определенное время мог быть только у одного потока. </a:t>
            </a:r>
            <a:endParaRPr sz="18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7" name="Google Shape;187;p35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synchronized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235800" y="967350"/>
            <a:ext cx="86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Синхронизация реализовывается с помощью ключевого слова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synchronized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235800" y="1429050"/>
            <a:ext cx="8672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Оператор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synchronized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можно использовать на методах или объектах. Ресурс, помеченный как </a:t>
            </a: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synchronized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(метод или объект), может быть доступен только одному потоку в момент времени. Если </a:t>
            </a: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synchronized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 уже выполняется каким-либо потоком, остальным придется подождать, когда текущий поток закончит выполнение метода.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244475" y="3249450"/>
            <a:ext cx="8672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Когда выполнение кода доходит до оператора </a:t>
            </a:r>
            <a:r>
              <a:rPr i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synchronized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, монитор используемого объекта блокируется, и на время его блокировки монопольный доступ к блоку кода имеет только один поток, который и произвел блокировку.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