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 SemiBold"/>
      <p:regular r:id="rId20"/>
      <p:bold r:id="rId21"/>
      <p:italic r:id="rId22"/>
      <p:boldItalic r:id="rId23"/>
    </p:embeddedFont>
    <p:embeddedFont>
      <p:font typeface="Proxima Nova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  <p:embeddedFont>
      <p:font typeface="Nunito ExtraBold"/>
      <p:bold r:id="rId32"/>
      <p:boldItalic r:id="rId33"/>
    </p:embeddedFont>
    <p:embeddedFont>
      <p:font typeface="Nunito Medium"/>
      <p:regular r:id="rId34"/>
      <p:bold r:id="rId35"/>
      <p:italic r:id="rId36"/>
      <p:boldItalic r:id="rId37"/>
    </p:embeddedFont>
    <p:embeddedFont>
      <p:font typeface="Alfa Slab One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regular.fntdata"/><Relationship Id="rId22" Type="http://schemas.openxmlformats.org/officeDocument/2006/relationships/font" Target="fonts/NunitoSemiBold-italic.fntdata"/><Relationship Id="rId21" Type="http://schemas.openxmlformats.org/officeDocument/2006/relationships/font" Target="fonts/NunitoSemiBold-bold.fntdata"/><Relationship Id="rId24" Type="http://schemas.openxmlformats.org/officeDocument/2006/relationships/font" Target="fonts/ProximaNova-regular.fntdata"/><Relationship Id="rId23" Type="http://schemas.openxmlformats.org/officeDocument/2006/relationships/font" Target="fonts/Nunito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Nunito-regular.fntdata"/><Relationship Id="rId27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5.xml"/><Relationship Id="rId33" Type="http://schemas.openxmlformats.org/officeDocument/2006/relationships/font" Target="fonts/NunitoExtraBold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ExtraBold-bold.fntdata"/><Relationship Id="rId13" Type="http://schemas.openxmlformats.org/officeDocument/2006/relationships/slide" Target="slides/slide7.xml"/><Relationship Id="rId35" Type="http://schemas.openxmlformats.org/officeDocument/2006/relationships/font" Target="fonts/NunitoMedium-bold.fntdata"/><Relationship Id="rId12" Type="http://schemas.openxmlformats.org/officeDocument/2006/relationships/slide" Target="slides/slide6.xml"/><Relationship Id="rId34" Type="http://schemas.openxmlformats.org/officeDocument/2006/relationships/font" Target="fonts/NunitoMedium-regular.fntdata"/><Relationship Id="rId15" Type="http://schemas.openxmlformats.org/officeDocument/2006/relationships/slide" Target="slides/slide9.xml"/><Relationship Id="rId37" Type="http://schemas.openxmlformats.org/officeDocument/2006/relationships/font" Target="fonts/NunitoMedium-boldItalic.fntdata"/><Relationship Id="rId14" Type="http://schemas.openxmlformats.org/officeDocument/2006/relationships/slide" Target="slides/slide8.xml"/><Relationship Id="rId36" Type="http://schemas.openxmlformats.org/officeDocument/2006/relationships/font" Target="fonts/NunitoMedium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AlfaSlabOne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ff9e46445_2_13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7" name="Google Shape;67;g13ff9e46445_2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" name="Google Shape;68;g13ff9e46445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3ff9e46445_2_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6f45c57ba_0_3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7" name="Google Shape;147;g136f45c57ba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8" name="Google Shape;148;g136f45c57b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6f45c57ba_0_3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5" name="Google Shape;155;g136f45c57ba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6" name="Google Shape;156;g136f45c57b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6f45c57ba_0_5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4" name="Google Shape;164;g136f45c57ba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5" name="Google Shape;165;g136f45c57b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6f45c57ba_0_7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5" name="Google Shape;175;g136f45c57ba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6" name="Google Shape;176;g136f45c57ba_0_74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36f45c57ba_0_74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ff9e46445_2_21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5" name="Google Shape;75;g13ff9e46445_2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" name="Google Shape;76;g13ff9e46445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ff9e46445_0_23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3" name="Google Shape;83;g13ff9e46445_0_2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" name="Google Shape;84;g13ff9e46445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f9e46445_0_24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2" name="Google Shape;92;g13ff9e46445_0_2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g13ff9e4644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30d7beadd_0_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3" name="Google Shape;103;g1430d7beadd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" name="Google Shape;104;g1430d7bead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6f45c57ba_0_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3" name="Google Shape;113;g136f45c57b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g136f45c57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30d7beadd_0_2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2" name="Google Shape;122;g1430d7beadd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3" name="Google Shape;123;g1430d7bead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6f45c57ba_0_2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1" name="Google Shape;131;g136f45c57ba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g136f45c57b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6f45c57ba_0_1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9" name="Google Shape;139;g136f45c57ba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" name="Google Shape;140;g136f45c57b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22325" y="4844653"/>
            <a:ext cx="1851025" cy="271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2765425" y="4844653"/>
            <a:ext cx="3613150" cy="271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7424737" y="4844653"/>
            <a:ext cx="981075" cy="271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3175" y="4800600"/>
            <a:ext cx="9140825" cy="342900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0" y="4750594"/>
            <a:ext cx="9142412" cy="47625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66125" y="214313"/>
            <a:ext cx="534987" cy="54887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822325" y="215503"/>
            <a:ext cx="7540625" cy="1084659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822325" y="1384696"/>
            <a:ext cx="7540625" cy="301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0" spcFirstLastPara="1" rIns="0" wrap="square" tIns="468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22325" y="4844653"/>
            <a:ext cx="1851025" cy="271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2765425" y="4844653"/>
            <a:ext cx="3613150" cy="271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7424737" y="4844653"/>
            <a:ext cx="981075" cy="271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173600" y="1381725"/>
            <a:ext cx="67968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</a:pPr>
            <a:r>
              <a:rPr lang="ru" sz="4000">
                <a:solidFill>
                  <a:srgbClr val="00206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Операторы ветвления if/else и switch/case</a:t>
            </a:r>
            <a:endParaRPr sz="40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059112" y="2914650"/>
            <a:ext cx="5537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333900" y="101025"/>
            <a:ext cx="8229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Оператор switch. Особенности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373350" y="746550"/>
            <a:ext cx="8397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break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 не является обязательным, если его нет – код продолжит выполнение (игнорируя дальнейшие сравнения значений в блоках </a:t>
            </a:r>
            <a:r>
              <a:rPr b="1" lang="ru" sz="20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case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) до первого встреченного 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break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 или до конца оператора </a:t>
            </a:r>
            <a:r>
              <a:rPr b="1" lang="ru" sz="20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switch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если необходимо выполнять один и тот же код для нескольких вариантов выбора, для исключения дублирования перед ним указываем несколько соответствующих значений в подряд идущих блоках 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case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333900" y="101025"/>
            <a:ext cx="8229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Оператор switch. Особенности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308150" y="785350"/>
            <a:ext cx="82296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Возможные типы данных выражения:</a:t>
            </a:r>
            <a:endParaRPr b="1" sz="20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ru" sz="2000">
                <a:latin typeface="Nunito"/>
                <a:ea typeface="Nunito"/>
                <a:cs typeface="Nunito"/>
                <a:sym typeface="Nunito"/>
              </a:rPr>
              <a:t>byte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ru" sz="2000">
                <a:latin typeface="Nunito"/>
                <a:ea typeface="Nunito"/>
                <a:cs typeface="Nunito"/>
                <a:sym typeface="Nunito"/>
              </a:rPr>
              <a:t>short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ru" sz="2000">
                <a:latin typeface="Nunito"/>
                <a:ea typeface="Nunito"/>
                <a:cs typeface="Nunito"/>
                <a:sym typeface="Nunito"/>
              </a:rPr>
              <a:t>int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ru" sz="2000">
                <a:latin typeface="Nunito"/>
                <a:ea typeface="Nunito"/>
                <a:cs typeface="Nunito"/>
                <a:sym typeface="Nunito"/>
              </a:rPr>
              <a:t>char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ru" sz="2000">
                <a:latin typeface="Nunito"/>
                <a:ea typeface="Nunito"/>
                <a:cs typeface="Nunito"/>
                <a:sym typeface="Nunito"/>
              </a:rPr>
              <a:t>enum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Font typeface="Nunito"/>
              <a:buChar char="●"/>
            </a:pPr>
            <a:r>
              <a:rPr lang="ru" sz="2000">
                <a:latin typeface="Nunito"/>
                <a:ea typeface="Nunito"/>
                <a:cs typeface="Nunito"/>
                <a:sym typeface="Nunito"/>
              </a:rPr>
              <a:t>String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308150" y="3841700"/>
            <a:ext cx="8203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Вместо примитивных типов могут быть их типы-обертки.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Нельзя указать </a:t>
            </a:r>
            <a:r>
              <a:rPr lang="ru" sz="20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null</a:t>
            </a:r>
            <a:r>
              <a:rPr lang="ru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вместо выражения.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333900" y="101025"/>
            <a:ext cx="8229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Тернарный оператор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333900" y="821050"/>
            <a:ext cx="82038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Тернарную операция имеет следующий синтаксис: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[первый операнд - условие] ? [второй операнд] : [третий операнд]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333900" y="3255225"/>
            <a:ext cx="814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5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a = </a:t>
            </a:r>
            <a:r>
              <a:rPr lang="ru" sz="2000">
                <a:solidFill>
                  <a:srgbClr val="0026B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? </a:t>
            </a:r>
            <a:r>
              <a:rPr lang="ru" sz="2000">
                <a:solidFill>
                  <a:srgbClr val="0026B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ru" sz="2000">
                <a:solidFill>
                  <a:srgbClr val="0026B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" sz="2000">
                <a:solidFill>
                  <a:schemeClr val="lt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5</a:t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333900" y="1886175"/>
            <a:ext cx="8172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Таким образом, в этой операции участвуют сразу три операнда. В зависимости от условия тернарная операция возвращает второй или третий операнд: если условие равно true, то возвращается второй операнд; если условие равно false, то третий.</a:t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333900" y="3913000"/>
            <a:ext cx="806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5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 = </a:t>
            </a:r>
            <a:r>
              <a:rPr lang="ru" sz="20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r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? </a:t>
            </a:r>
            <a:r>
              <a:rPr lang="ru" sz="20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r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ru" sz="20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10</a:t>
            </a:r>
            <a:endParaRPr sz="10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/>
          <p:nvPr/>
        </p:nvSpPr>
        <p:spPr>
          <a:xfrm>
            <a:off x="228600" y="114300"/>
            <a:ext cx="8229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304800" y="971550"/>
            <a:ext cx="8610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None/>
            </a:pPr>
            <a:r>
              <a:rPr b="1" i="0" lang="ru" sz="240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Спасибо за внимание!</a:t>
            </a:r>
            <a:endParaRPr b="1" sz="40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511900" y="874463"/>
            <a:ext cx="8229600" cy="339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Nunito SemiBold"/>
              <a:buChar char="➢"/>
            </a:pPr>
            <a:r>
              <a:rPr lang="ru"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Общий вид условных операторов(операторов управления)</a:t>
            </a:r>
            <a:endParaRPr sz="24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 SemiBold"/>
              <a:buChar char="➢"/>
            </a:pPr>
            <a:r>
              <a:rPr lang="ru"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Упрощенная конструкция if</a:t>
            </a:r>
            <a:endParaRPr sz="24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 SemiBold"/>
              <a:buChar char="➢"/>
            </a:pPr>
            <a:r>
              <a:rPr lang="ru"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Конструкция if/else</a:t>
            </a:r>
            <a:endParaRPr sz="24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Char char="➢"/>
            </a:pPr>
            <a:r>
              <a:rPr lang="ru"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Конструкция if/else if</a:t>
            </a:r>
            <a:endParaRPr sz="24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 SemiBold"/>
              <a:buChar char="➢"/>
            </a:pPr>
            <a:r>
              <a:rPr lang="ru"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Оператор switch-case</a:t>
            </a:r>
            <a:endParaRPr sz="24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Char char="➢"/>
            </a:pPr>
            <a:r>
              <a:rPr lang="ru"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Тернарный оператор</a:t>
            </a:r>
            <a:endParaRPr sz="24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23850" y="142875"/>
            <a:ext cx="8229600" cy="526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Рассматриваемые вопросы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8474075" y="4767263"/>
            <a:ext cx="4429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333900" y="1484675"/>
            <a:ext cx="84075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Линейные алгоритмы позволяют решать очень ограниченный круг задач. Чаще встречаются ситуации, когда надо выполнить </a:t>
            </a:r>
            <a:r>
              <a:rPr b="1" lang="ru" sz="20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определенные действия в зависимости от условия</a:t>
            </a: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. 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33900" y="2332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Общий вид условных операторов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33900" y="3043925"/>
            <a:ext cx="8111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Для этого существует набор операторов, позволяющих реализовать такое поведение: </a:t>
            </a:r>
            <a:r>
              <a:rPr b="1" lang="ru" sz="20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if, else, switch, case</a:t>
            </a: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.  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379600" y="1004575"/>
            <a:ext cx="8018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У</a:t>
            </a:r>
            <a:r>
              <a:rPr b="1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словный оператор</a:t>
            </a:r>
            <a:r>
              <a:rPr lang="ru" sz="2400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– специальное ключевое слово, которое позволяет выполнять разные блоки команд в зависимости от правдивости условия.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333900" y="2332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Оператор if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79600" y="3546225"/>
            <a:ext cx="811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33900" y="3546225"/>
            <a:ext cx="8063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После ключевого слова </a:t>
            </a:r>
            <a:r>
              <a:rPr lang="ru" sz="24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if</a:t>
            </a:r>
            <a:r>
              <a:rPr lang="ru" sz="24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ставится условие. И если это условие выполняется, то срабатывает код, который помещен в далее в блоке </a:t>
            </a:r>
            <a:r>
              <a:rPr lang="ru" sz="24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if</a:t>
            </a:r>
            <a:r>
              <a:rPr lang="ru" sz="24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после фигурных скобок.</a:t>
            </a:r>
            <a:endParaRPr sz="2400"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79600" y="2414000"/>
            <a:ext cx="818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 %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800">
                <a:solidFill>
                  <a:srgbClr val="900606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"Число x является четным"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33900" y="233275"/>
            <a:ext cx="8229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Операторы if/else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33900" y="3785775"/>
            <a:ext cx="858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Если условие в </a:t>
            </a:r>
            <a:r>
              <a:rPr b="1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if</a:t>
            </a:r>
            <a:r>
              <a:rPr lang="ru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окажется ложным, то выполнится код в блоке </a:t>
            </a:r>
            <a:r>
              <a:rPr b="1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else</a:t>
            </a:r>
            <a:r>
              <a:rPr lang="ru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33900" y="840175"/>
            <a:ext cx="829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Конструкция </a:t>
            </a:r>
            <a:r>
              <a:rPr b="1" lang="ru" sz="24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if/else</a:t>
            </a:r>
            <a:r>
              <a:rPr lang="ru" sz="24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позволяет задать логику </a:t>
            </a:r>
            <a:r>
              <a:rPr b="1" lang="ru" sz="24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если-иначе</a:t>
            </a:r>
            <a:r>
              <a:rPr lang="ru" sz="24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. </a:t>
            </a:r>
            <a:endParaRPr sz="2400"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73350" y="1661775"/>
            <a:ext cx="8397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age = </a:t>
            </a:r>
            <a:r>
              <a:rPr lang="ru" sz="18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17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age &lt; </a:t>
            </a:r>
            <a:r>
              <a:rPr lang="ru" sz="1800">
                <a:solidFill>
                  <a:srgbClr val="0026B3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800">
                <a:solidFill>
                  <a:srgbClr val="900606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("Ты еще ребенок")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800">
                <a:solidFill>
                  <a:srgbClr val="900606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("Ты уже взрослый")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333900" y="101025"/>
            <a:ext cx="8229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Конструкция if/else if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299700" y="770025"/>
            <a:ext cx="829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Также можно задавать больше одного условия, используя оператор </a:t>
            </a:r>
            <a:r>
              <a:rPr b="1" lang="ru" sz="24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else if</a:t>
            </a:r>
            <a:r>
              <a:rPr lang="ru" sz="24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. </a:t>
            </a:r>
            <a:endParaRPr sz="2400"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333900" y="1755550"/>
            <a:ext cx="8397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 = </a:t>
            </a:r>
            <a:r>
              <a:rPr lang="ru" sz="18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 &gt; </a:t>
            </a:r>
            <a:r>
              <a:rPr lang="ru" sz="1800">
                <a:solidFill>
                  <a:srgbClr val="0026B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800">
                <a:solidFill>
                  <a:srgbClr val="900606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("Положительное")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(number &lt; 0)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800">
                <a:solidFill>
                  <a:srgbClr val="900606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("Отрицательное")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800">
                <a:solidFill>
                  <a:srgbClr val="900606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("0")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333900" y="101025"/>
            <a:ext cx="8229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Оператор switch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333900" y="707925"/>
            <a:ext cx="839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Оператор switch также является оператором ветвления. Используется в тех случаях, когда в зависимости от значения выражения выполняется то или иное условие.</a:t>
            </a:r>
            <a:endParaRPr sz="2000"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333900" y="1773600"/>
            <a:ext cx="86577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(ВыражениеДляВыбора) {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(Значение</a:t>
            </a:r>
            <a:r>
              <a:rPr lang="ru" sz="135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Код</a:t>
            </a:r>
            <a:r>
              <a:rPr lang="ru" sz="135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(Значение</a:t>
            </a:r>
            <a:r>
              <a:rPr lang="ru" sz="135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Код</a:t>
            </a:r>
            <a:r>
              <a:rPr lang="ru" sz="135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(ЗначениеN):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КодN;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КодВыбораПоУмолчанию;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308150" y="254425"/>
            <a:ext cx="82296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Оператор switch. Порядок выполнения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308150" y="1293725"/>
            <a:ext cx="8607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Вычисляется </a:t>
            </a:r>
            <a:r>
              <a:rPr b="1" lang="ru" sz="2000">
                <a:solidFill>
                  <a:schemeClr val="accent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ВыражениеДляВыбора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Далее оператор 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switch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сравнивает полученное выражение с очередным </a:t>
            </a:r>
            <a:r>
              <a:rPr b="1" lang="ru" sz="2000">
                <a:solidFill>
                  <a:schemeClr val="accent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Значением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(в порядке перечисления).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Если </a:t>
            </a:r>
            <a:r>
              <a:rPr b="1" lang="ru" sz="2000">
                <a:solidFill>
                  <a:schemeClr val="accent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ВыражениеДляВыбора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совпало со </a:t>
            </a:r>
            <a:r>
              <a:rPr b="1" lang="ru" sz="2000">
                <a:solidFill>
                  <a:schemeClr val="accent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Значением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то выполняется код, идущий после двоеточия.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Если встречается конструкция </a:t>
            </a:r>
            <a:r>
              <a:rPr b="1" lang="ru" sz="20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break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то управление передается за пределы команды 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switch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Если совпадений </a:t>
            </a:r>
            <a:r>
              <a:rPr b="1" lang="ru" sz="2000">
                <a:solidFill>
                  <a:schemeClr val="accent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ВыражениеДляВыбора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и </a:t>
            </a:r>
            <a:r>
              <a:rPr b="1" lang="ru" sz="2000">
                <a:solidFill>
                  <a:schemeClr val="accent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Значений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не выявлено, то управление передаётся </a:t>
            </a:r>
            <a:r>
              <a:rPr b="1" lang="ru" sz="2000">
                <a:solidFill>
                  <a:schemeClr val="accent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КодуВыбораПоУмолчанию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333900" y="101025"/>
            <a:ext cx="8229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Оператор switch. Особенности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333900" y="939675"/>
            <a:ext cx="83973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ru" sz="22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Все значения </a:t>
            </a:r>
            <a:r>
              <a:rPr b="1" lang="ru" sz="22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case</a:t>
            </a:r>
            <a:r>
              <a:rPr lang="ru" sz="22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должны быть того же типа, что и указанное выражение.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ru" sz="22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Во всех </a:t>
            </a:r>
            <a:r>
              <a:rPr b="1" lang="ru" sz="22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case</a:t>
            </a:r>
            <a:r>
              <a:rPr lang="ru" sz="22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значения должны быть уникальны. Дублирование значений не допускается.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ru" sz="22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Блоки </a:t>
            </a:r>
            <a:r>
              <a:rPr b="1" lang="ru" sz="22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case</a:t>
            </a:r>
            <a:r>
              <a:rPr lang="ru" sz="22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указываются без фигурных скобок, при этом количество операторов в них не ограничен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о.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72B53"/>
              </a:buClr>
              <a:buSzPts val="2000"/>
              <a:buFont typeface="Nunito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Блок </a:t>
            </a:r>
            <a:r>
              <a:rPr b="1" lang="ru" sz="20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default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необязательный, тогда в случае отсутствия совпадений </a:t>
            </a:r>
            <a:r>
              <a:rPr b="1" lang="ru" sz="2000">
                <a:solidFill>
                  <a:schemeClr val="accent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ВыраженияДляВыбора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и </a:t>
            </a:r>
            <a:r>
              <a:rPr b="1" lang="ru" sz="2000">
                <a:solidFill>
                  <a:schemeClr val="accent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Значений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 не будет выполнено никаких действий.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