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Nunito SemiBold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Nunito"/>
      <p:regular r:id="rId56"/>
      <p:bold r:id="rId57"/>
      <p:italic r:id="rId58"/>
      <p:boldItalic r:id="rId59"/>
    </p:embeddedFont>
    <p:embeddedFont>
      <p:font typeface="Nunito ExtraBold"/>
      <p:bold r:id="rId60"/>
      <p:boldItalic r:id="rId61"/>
    </p:embeddedFont>
    <p:embeddedFont>
      <p:font typeface="Alfa Slab One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unitoSemiBold-regular.fntdata"/><Relationship Id="rId47" Type="http://schemas.openxmlformats.org/officeDocument/2006/relationships/slide" Target="slides/slide40.xml"/><Relationship Id="rId49" Type="http://schemas.openxmlformats.org/officeDocument/2006/relationships/font" Target="fonts/Nunito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AlfaSlabOne-regular.fntdata"/><Relationship Id="rId61" Type="http://schemas.openxmlformats.org/officeDocument/2006/relationships/font" Target="fonts/NunitoExtra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NunitoExtraBold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unitoSemiBold-boldItalic.fntdata"/><Relationship Id="rId50" Type="http://schemas.openxmlformats.org/officeDocument/2006/relationships/font" Target="fonts/NunitoSemiBold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3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6.xml"/><Relationship Id="rId57" Type="http://schemas.openxmlformats.org/officeDocument/2006/relationships/font" Target="fonts/Nunito-bold.fntdata"/><Relationship Id="rId12" Type="http://schemas.openxmlformats.org/officeDocument/2006/relationships/slide" Target="slides/slide5.xml"/><Relationship Id="rId56" Type="http://schemas.openxmlformats.org/officeDocument/2006/relationships/font" Target="fonts/Nunito-regular.fntdata"/><Relationship Id="rId15" Type="http://schemas.openxmlformats.org/officeDocument/2006/relationships/slide" Target="slides/slide8.xml"/><Relationship Id="rId59" Type="http://schemas.openxmlformats.org/officeDocument/2006/relationships/font" Target="fonts/Nunito-boldItalic.fntdata"/><Relationship Id="rId14" Type="http://schemas.openxmlformats.org/officeDocument/2006/relationships/slide" Target="slides/slide7.xml"/><Relationship Id="rId58" Type="http://schemas.openxmlformats.org/officeDocument/2006/relationships/font" Target="fonts/Nuni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a1cf6211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0a1cf6211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0a1cf621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0a1cf6211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0a1cf6211_0_23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g140a1cf6211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140a1cf621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0a1cf6211_0_2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g140a1cf6211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g140a1cf62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0a1cf6211_0_26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g140a1cf6211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140a1cf621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0a1cf6211_0_3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g140a1cf6211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g140a1cf62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0a1cf6211_0_27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g140a1cf6211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g140a1cf621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a1cf6211_0_29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g140a1cf6211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140a1cf621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0a1cf6211_0_30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g140a1cf6211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g140a1cf621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a1cf6211_0_31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g140a1cf6211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g140a1cf621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0a1cf6211_0_3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g140a1cf6211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140a1cf621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a1cf6211_0_34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g140a1cf6211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g140a1cf621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0a1cf6211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40a1cf6211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0a1cf621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0a1cf6211_0_3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g140a1cf6211_0_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g140a1cf621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0a1cf6211_0_36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g140a1cf6211_0_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g140a1cf62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0a1cf6211_0_4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g140a1cf6211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g140a1cf62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0a1cf6211_0_36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0" name="Google Shape;310;g140a1cf6211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g140a1cf621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a1cf6211_0_37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g140a1cf6211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g140a1cf621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0a1cf6211_0_39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g140a1cf6211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g140a1cf621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0a1cf6211_0_40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g140a1cf6211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g140a1cf621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0a1cf6211_0_43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g140a1cf6211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g140a1cf621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0a1cf6211_0_5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g140a1cf621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g140a1cf62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0a1cf6211_0_44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g140a1cf6211_0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g140a1cf621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a1cf6211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40a1cf6211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40a1cf621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0a1cf6211_0_46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4" name="Google Shape;374;g140a1cf6211_0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5" name="Google Shape;375;g140a1cf621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0a1cf6211_0_48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5" name="Google Shape;385;g140a1cf6211_0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g140a1cf621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0a1cf6211_0_50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5" name="Google Shape;395;g140a1cf6211_0_5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g140a1cf621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0a1cf6211_0_8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4" name="Google Shape;404;g140a1cf6211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g140a1cf62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0a1cf6211_0_7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5" name="Google Shape;415;g140a1cf6211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g140a1cf621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40a1cf6211_0_10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g140a1cf6211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g140a1cf621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0a1cf6211_0_1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6" name="Google Shape;436;g140a1cf621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g140a1cf621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0a1cf6211_0_1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g140a1cf6211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7" name="Google Shape;447;g140a1cf621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0a1cf6211_0_15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g140a1cf6211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7" name="Google Shape;457;g140a1cf621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40a1cf6211_0_16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6" name="Google Shape;466;g140a1cf6211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g140a1cf621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a1cf6211_0_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40a1cf621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40a1cf62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40a1cf6211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5" name="Google Shape;475;g140a1cf6211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g140a1cf6211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40a1cf6211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a1cf6211_0_17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g140a1cf6211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g140a1cf621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a1cf6211_0_18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g140a1cf6211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140a1cf621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0a1cf6211_0_20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g140a1cf6211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140a1cf621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0a1cf6211_0_2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g140a1cf6211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g140a1cf621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a1cf6211_0_1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g140a1cf621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140a1cf62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Принципы проектирования ПО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333900" y="936900"/>
            <a:ext cx="863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необходимо, кроме отправки сообщения по электронной почте, отправлять еще смс сообщения. Для этого можно дописать метод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таким образом: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333900" y="2035800"/>
            <a:ext cx="799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NotificationService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typeMessage, String message)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(typeMessage.equals(</a:t>
            </a:r>
            <a:r>
              <a:rPr lang="ru" sz="1200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//write email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//use JavaMailSenderAPI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(typeMessage.equals(</a:t>
            </a:r>
            <a:r>
              <a:rPr lang="ru" sz="1200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"sms"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//write sms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//send sms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8959A8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/>
        </p:nvSpPr>
        <p:spPr>
          <a:xfrm>
            <a:off x="280500" y="3223700"/>
            <a:ext cx="85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Поэтому нужно создать интерфейс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NotificationService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поместить в нем метод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Таким образом,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открытости-закрытости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будет нарушен.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33900" y="936900"/>
            <a:ext cx="863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Такая реализация нарушает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открытости-закрытости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потому что класс должен быть закрыт для модификации, но открыт для расширения, а мы модифицируем метод.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33900" y="2080300"/>
            <a:ext cx="8916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того чтобы придерживаться принципа, необходимо спроектировать код таким образом, чтобы каждый мог повторно использовать метод, просто расширив его.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7" name="Google Shape;217;p3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333900" y="1089575"/>
            <a:ext cx="87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NotificationService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message)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9" name="Google Shape;219;p38"/>
          <p:cNvSpPr txBox="1"/>
          <p:nvPr/>
        </p:nvSpPr>
        <p:spPr>
          <a:xfrm>
            <a:off x="333900" y="1920875"/>
            <a:ext cx="686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EmailNotification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NotificationService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message)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//write email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0" name="Google Shape;220;p38"/>
          <p:cNvSpPr txBox="1"/>
          <p:nvPr/>
        </p:nvSpPr>
        <p:spPr>
          <a:xfrm>
            <a:off x="333900" y="3349475"/>
            <a:ext cx="814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MobileNotification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NotificationService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message)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//write sms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280500" y="961475"/>
            <a:ext cx="863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подстановки Барбары Лисков (Liskov Substitution Principle):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бъекты в программе можно заменить их наследниками без изменения свойств программы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280500" y="2060375"/>
            <a:ext cx="85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означает, что класс, разработанный путем расширения на основании базового класса, должен переопределять его методы так, чтобы не нарушалась функциональность с точки зрения клиента. То есть, если разработчик расширяет ваш класс и использует его в приложении, он не должен изменять ожидаемое поведение переопределенных методов.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/>
        </p:nvSpPr>
        <p:spPr>
          <a:xfrm>
            <a:off x="333900" y="936900"/>
            <a:ext cx="8639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Пример: 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базовый класс </a:t>
            </a:r>
            <a:r>
              <a:rPr lang="ru" sz="16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имеет три метода: просмотр остатка на счете, пополнение счета и оплата. Необходимо написать еще два класса: </a:t>
            </a:r>
            <a:r>
              <a:rPr b="1" i="1"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зарплатный счет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i="1"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депозитный счет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При этом зарплатный счет должен поддерживать все операции, представленные в базовом классе, а депозитный счет - не должен поддерживать проведение оплаты.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333900" y="2411825"/>
            <a:ext cx="620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numberAccount) 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refill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String numberAccount, BigDecimal sum) 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 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333900" y="973900"/>
            <a:ext cx="770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SalaryAccount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numberAccount)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refill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333900" y="994200"/>
            <a:ext cx="7640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DepositAccount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numberAccount)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refill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UnsupportedOperationException(</a:t>
            </a:r>
            <a:r>
              <a:rPr lang="ru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"Operation not supported"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333900" y="943500"/>
            <a:ext cx="8583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сейчас в коде программы везде, где мы использовали класс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Account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заменить на его класс-наследник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SalaryAccount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программа продолжит нормально работать, так как в классе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SalaryAccount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доступны все операции, которые есть и в классе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333900" y="2378975"/>
            <a:ext cx="8826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же такое сделать с классом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DepositAccount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программа начнет неправильно работать, так как при вызове метода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payment()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будет выбрасываться исключение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UnsupportedOperationException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333900" y="3682650"/>
            <a:ext cx="90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Таким образом произошло нарушение принципа подстановки Барбары Лисков.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333900" y="1014525"/>
            <a:ext cx="85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того чтобы следовать принципу подстановки Барбары Лисков необходимо в базовый класс выносить только общую логику, характерную для классов наследников, которые будут ее реализовывать и, соответственно, можно будет базовый класс без проблем заменить на его класс-наследник.</a:t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333900" y="2750625"/>
            <a:ext cx="6402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ru" sz="13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numberAccount)</a:t>
            </a:r>
            <a:r>
              <a:rPr lang="ru" sz="13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refill</a:t>
            </a:r>
            <a:r>
              <a:rPr lang="ru" sz="13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</a:t>
            </a:r>
            <a:r>
              <a:rPr lang="ru" sz="13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333900" y="994200"/>
            <a:ext cx="774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DepositAccount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Account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String numberAccount)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refill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Принципы SOLID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Низкая связанность (low coupling) и высокое зацепление (high cohesion)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Принцип YAGNI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Принцип DRY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Принцип KISS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8" name="Google Shape;288;p4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333900" y="963750"/>
            <a:ext cx="7741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PaymentAccount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 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SalaryAccount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PaymentAccount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1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numberAccount)</a:t>
            </a:r>
            <a:r>
              <a:rPr lang="ru" sz="11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bigDecimal;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1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refill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 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1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numberAccount, BigDecimal sum) 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6" name="Google Shape;296;p4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333900" y="963750"/>
            <a:ext cx="77415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Сейчас замена класса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PaymentAccount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его класс-наследник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SalaryAccount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"поломает" программу, так как класс SalaryAccount имеет доступ ко всем методам, что и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PaymentAccount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Также все будет хорошо при замене класса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его класс-наследник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PaymentAccount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подстановки Барбары Лисков заключается в правильном использовании отношения наследования. Необходимо создавать наследников какого-либо базового класса тогда и только тогда, когда они собираются правильно реализовать его логику, не вызывая проблем при замене родителей на наследников.</a:t>
            </a:r>
            <a:endParaRPr b="1" sz="1800">
              <a:solidFill>
                <a:srgbClr val="8959A8"/>
              </a:solidFill>
              <a:highlight>
                <a:srgbClr val="FBFD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4" name="Google Shape;304;p4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80500" y="961475"/>
            <a:ext cx="863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разделения интерфейсов (Interface Segregation Principle):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клиенты не должны быть вынуждены реализовывать методы, которые они не будут использовать.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8"/>
          <p:cNvSpPr txBox="1"/>
          <p:nvPr/>
        </p:nvSpPr>
        <p:spPr>
          <a:xfrm>
            <a:off x="280500" y="2140100"/>
            <a:ext cx="8833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разделения интерфейсов говорит о том, что слишком «толстые» интерфейсы необходимо разделять на более мелкие и специфические, чтобы клиенты мелких интерфейсов знали только о методах, необходимых в работе. </a:t>
            </a:r>
            <a:endParaRPr/>
          </a:p>
        </p:txBody>
      </p:sp>
      <p:sp>
        <p:nvSpPr>
          <p:cNvPr id="307" name="Google Shape;307;p48"/>
          <p:cNvSpPr txBox="1"/>
          <p:nvPr/>
        </p:nvSpPr>
        <p:spPr>
          <a:xfrm>
            <a:off x="280500" y="3318725"/>
            <a:ext cx="870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итоге, при изменении метода интерфейса не должны меняться клиенты, которые этот метод не используют.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/>
        </p:nvSpPr>
        <p:spPr>
          <a:xfrm>
            <a:off x="333900" y="936900"/>
            <a:ext cx="8639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Пример:</a:t>
            </a: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интерфейс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содержит три метода: оплата WebMoney, оплата банковской карточкой и оплата по номеру телефона. Надо реализовать два класса-сервиса, которые будут у себя реализовывать различные виды проведения оплат (класс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InternetPaymentService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TerminalPaymentService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 При этом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TerminalPaymentService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будет поддерживать проведение оплат по номеру телефона.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333900" y="2949500"/>
            <a:ext cx="620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payWebMoney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payCreditCard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payPhoneNumber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8959A8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3" name="Google Shape;323;p5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50"/>
          <p:cNvSpPr txBox="1"/>
          <p:nvPr/>
        </p:nvSpPr>
        <p:spPr>
          <a:xfrm>
            <a:off x="333900" y="984075"/>
            <a:ext cx="6757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InternetPaymentService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payWebMoney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payCreditCard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payPhoneNumber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1" name="Google Shape;331;p5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333900" y="1014500"/>
            <a:ext cx="722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TerminalPaymentService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payWebMoney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payCreditCard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payPhoneNumber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//???????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9" name="Google Shape;339;p5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52"/>
          <p:cNvSpPr txBox="1"/>
          <p:nvPr/>
        </p:nvSpPr>
        <p:spPr>
          <a:xfrm>
            <a:off x="333900" y="963750"/>
            <a:ext cx="85830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Таким образом произойдет нарушение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принципа разделения интерфейсов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того чтобы этого не происходило необходимо разделить исходный интерфейс </a:t>
            </a:r>
            <a:r>
              <a:rPr b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Payments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несколько и, создавая классы, имплементить в них только те интерфейсы с методами, которые им нужны.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52"/>
          <p:cNvSpPr txBox="1"/>
          <p:nvPr/>
        </p:nvSpPr>
        <p:spPr>
          <a:xfrm>
            <a:off x="333900" y="2612250"/>
            <a:ext cx="382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WebMoneyPayment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payWebMoney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342" name="Google Shape;342;p52"/>
          <p:cNvSpPr txBox="1"/>
          <p:nvPr/>
        </p:nvSpPr>
        <p:spPr>
          <a:xfrm>
            <a:off x="333900" y="3500025"/>
            <a:ext cx="3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CreditCardPayment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payCreditCard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343" name="Google Shape;343;p52"/>
          <p:cNvSpPr txBox="1"/>
          <p:nvPr/>
        </p:nvSpPr>
        <p:spPr>
          <a:xfrm>
            <a:off x="4179750" y="2612250"/>
            <a:ext cx="382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PhoneNumberPayment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payPhoneNumber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0" name="Google Shape;350;p5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53"/>
          <p:cNvSpPr txBox="1"/>
          <p:nvPr/>
        </p:nvSpPr>
        <p:spPr>
          <a:xfrm>
            <a:off x="333900" y="842500"/>
            <a:ext cx="875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InternetPaymentService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WebMoneyPayment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CreditCardPayment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PhoneNumberPayment 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payWebMoney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payCreditCard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payPhoneNumber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/>
          </a:p>
        </p:txBody>
      </p:sp>
      <p:sp>
        <p:nvSpPr>
          <p:cNvPr id="352" name="Google Shape;352;p53"/>
          <p:cNvSpPr txBox="1"/>
          <p:nvPr/>
        </p:nvSpPr>
        <p:spPr>
          <a:xfrm>
            <a:off x="333900" y="3083100"/>
            <a:ext cx="886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TerminalPaymentService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WebMoneyPayment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CreditCardPayment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payWebMoney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payCreditCard</a:t>
            </a:r>
            <a:r>
              <a:rPr lang="ru" sz="10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9" name="Google Shape;359;p5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280500" y="961475"/>
            <a:ext cx="8639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инверсии зависимостей (Dependency Inversion Principle):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зависимости 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280500" y="2446450"/>
            <a:ext cx="8916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Программное обеспечение нужно разрабатывать так, чтобы различные модули были автономными и соединялись друг с другом с помощью абстракции.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/>
        </p:nvSpPr>
        <p:spPr>
          <a:xfrm>
            <a:off x="333900" y="936900"/>
            <a:ext cx="863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Пример:</a:t>
            </a: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приложение для магазина изначально имеет оплату только наличными. Это реализовано классами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Cash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9" name="Google Shape;369;p5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333900" y="1717200"/>
            <a:ext cx="64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Cash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doTransaction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(BigDecimal amount) 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371" name="Google Shape;371;p55"/>
          <p:cNvSpPr txBox="1"/>
          <p:nvPr/>
        </p:nvSpPr>
        <p:spPr>
          <a:xfrm>
            <a:off x="333900" y="2825400"/>
            <a:ext cx="818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Cash cash;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(Cash cash)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.cash = cash;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doPayment</a:t>
            </a:r>
            <a:r>
              <a:rPr lang="ru" sz="12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(Object order, BigDecimal amount) 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cash.doTransaction(amount);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2327250"/>
            <a:ext cx="4398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SOLID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это принципы разработки программного обеспечения, позволяющие писать чистый код, который в дальнейшем будет хорошо масштабироваться и поддерживаться в рабочем состоянии.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1089575"/>
            <a:ext cx="4709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SOLID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это акроним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образованный из заглавных букв первых пяти принципов ООП и проектирования.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12906" l="14117" r="15922" t="12058"/>
          <a:stretch/>
        </p:blipFill>
        <p:spPr>
          <a:xfrm>
            <a:off x="4937075" y="1062788"/>
            <a:ext cx="3979801" cy="30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/>
        </p:nvSpPr>
        <p:spPr>
          <a:xfrm>
            <a:off x="333900" y="906450"/>
            <a:ext cx="8639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Такое проектирование нарушает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инверсии зависимостей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так как тесно связывает оплату наличными к магазину. И если в дальнейшем необходимо будет добавить оплату еще банковской картой и телефоном ("100% понадобится"), то придется переписывать и изменять много кода.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9" name="Google Shape;379;p5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362250" y="2270538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итоге такой реализации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модуль верхнего уровня тесно связан с модулем нижнего уровня, а нужно чтобы оба уровня зависели от абстракции.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56"/>
          <p:cNvSpPr txBox="1"/>
          <p:nvPr/>
        </p:nvSpPr>
        <p:spPr>
          <a:xfrm>
            <a:off x="333900" y="3050850"/>
            <a:ext cx="84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Поэтому создадим интерфейс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362250" y="3601475"/>
            <a:ext cx="712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doTransaction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(BigDecimal amount)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9" name="Google Shape;389;p5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57"/>
          <p:cNvSpPr txBox="1"/>
          <p:nvPr/>
        </p:nvSpPr>
        <p:spPr>
          <a:xfrm>
            <a:off x="333900" y="1034750"/>
            <a:ext cx="752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Cash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doTransaction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(BigDecimal amount)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391" name="Google Shape;391;p57"/>
          <p:cNvSpPr txBox="1"/>
          <p:nvPr/>
        </p:nvSpPr>
        <p:spPr>
          <a:xfrm>
            <a:off x="333900" y="2327750"/>
            <a:ext cx="752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BankCard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doTransaction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(BigDecimal amount)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333900" y="3539575"/>
            <a:ext cx="719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PayByPhone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Payments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doTransaction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(BigDecimal amount)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//logic 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9" name="Google Shape;399;p5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333900" y="990900"/>
            <a:ext cx="7821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Payments payments;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(Payments payments)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.payments = payments;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doPayment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(Object order, BigDecimal amount)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payments.doTransaction(amount);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6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333900" y="3769775"/>
            <a:ext cx="8644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Сейчас магазин слабо связан с системой оплаты, то есть он зависит от абстракции и уже не важно каким способом оплаты будут пользоваться (наличными, картой или телефоном) - все будет работать.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/>
        </p:nvSpPr>
        <p:spPr>
          <a:xfrm>
            <a:off x="333900" y="1439125"/>
            <a:ext cx="87531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Низкая связанность (Low Coupling):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7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необходимо распределить ответственности между классами так, чтобы обеспечить минимальную связанность.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5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9" name="Google Shape;409;p59"/>
          <p:cNvSpPr txBox="1"/>
          <p:nvPr/>
        </p:nvSpPr>
        <p:spPr>
          <a:xfrm>
            <a:off x="333900" y="98075"/>
            <a:ext cx="82296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Низкая связанность и высокое зацепление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333900" y="2267950"/>
            <a:ext cx="87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 нарушения: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циклическая зависимость</a:t>
            </a:r>
            <a:endParaRPr sz="1800">
              <a:solidFill>
                <a:schemeClr val="dk1"/>
              </a:solidFill>
              <a:highlight>
                <a:srgbClr val="FBFD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333900" y="2729650"/>
            <a:ext cx="3588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 b;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ru" sz="13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.a = a;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.b =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B(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  <p:sp>
        <p:nvSpPr>
          <p:cNvPr id="412" name="Google Shape;412;p59"/>
          <p:cNvSpPr txBox="1"/>
          <p:nvPr/>
        </p:nvSpPr>
        <p:spPr>
          <a:xfrm>
            <a:off x="3922200" y="2793475"/>
            <a:ext cx="3972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 a;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3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ru" sz="13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(A a)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3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.a = a;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/>
        </p:nvSpPr>
        <p:spPr>
          <a:xfrm>
            <a:off x="5181600" y="1994250"/>
            <a:ext cx="3955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 нарушения: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класс, представляет из себя данные с какого-либо счетчика и содержит логику по работе с температурой и со временем.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необходимо переиспользовать бизнес-логику, связанную по работе только с температурой, то осуществить это легко не получится. </a:t>
            </a:r>
            <a:endParaRPr sz="1600">
              <a:solidFill>
                <a:schemeClr val="dk1"/>
              </a:solidFill>
              <a:highlight>
                <a:srgbClr val="FBFD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60"/>
          <p:cNvSpPr txBox="1"/>
          <p:nvPr/>
        </p:nvSpPr>
        <p:spPr>
          <a:xfrm>
            <a:off x="333900" y="1439113"/>
            <a:ext cx="863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Высокое зацепление (High Cohesion):</a:t>
            </a:r>
            <a:r>
              <a:rPr b="1" lang="ru" sz="17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классы должны содержать связанную бизнес — логику.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21" name="Google Shape;421;p60"/>
          <p:cNvSpPr txBox="1"/>
          <p:nvPr/>
        </p:nvSpPr>
        <p:spPr>
          <a:xfrm>
            <a:off x="333900" y="98075"/>
            <a:ext cx="82296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Низкая связанность и высокое зацепление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60"/>
          <p:cNvSpPr txBox="1"/>
          <p:nvPr/>
        </p:nvSpPr>
        <p:spPr>
          <a:xfrm>
            <a:off x="333900" y="2186425"/>
            <a:ext cx="484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temperature;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time;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calculateTimeDifference</a:t>
            </a:r>
            <a:r>
              <a:rPr lang="ru" sz="105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5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time)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.time - time; 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calculateTemperatureDifference</a:t>
            </a:r>
            <a:r>
              <a:rPr lang="ru" sz="105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5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temperature)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05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.temperature - temperature; 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333900" y="1353200"/>
            <a:ext cx="8803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 соблюдения: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создать два класса-конвертера: один для температуры, другой для времени.</a:t>
            </a:r>
            <a:endParaRPr sz="1600">
              <a:solidFill>
                <a:schemeClr val="dk1"/>
              </a:solidFill>
              <a:highlight>
                <a:srgbClr val="FBFD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30" name="Google Shape;430;p61"/>
          <p:cNvSpPr txBox="1"/>
          <p:nvPr/>
        </p:nvSpPr>
        <p:spPr>
          <a:xfrm>
            <a:off x="333900" y="98075"/>
            <a:ext cx="82296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Низкая связанность и высокое зацепление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61"/>
          <p:cNvSpPr txBox="1"/>
          <p:nvPr/>
        </p:nvSpPr>
        <p:spPr>
          <a:xfrm>
            <a:off x="333900" y="2019800"/>
            <a:ext cx="483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TimeData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time;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calculateTimeDifference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time)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.time - time; 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432" name="Google Shape;432;p61"/>
          <p:cNvSpPr txBox="1"/>
          <p:nvPr/>
        </p:nvSpPr>
        <p:spPr>
          <a:xfrm>
            <a:off x="333900" y="3354125"/>
            <a:ext cx="6260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TemperatureData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temperature;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calculateTemperatureDifference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temperature)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.temperature - temperature; 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433" name="Google Shape;433;p61"/>
          <p:cNvSpPr txBox="1"/>
          <p:nvPr/>
        </p:nvSpPr>
        <p:spPr>
          <a:xfrm>
            <a:off x="5935975" y="2019800"/>
            <a:ext cx="3139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Таким образом, бизнес-логика в каждом из классов является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«сильно зацепленной»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эти классы легко переиспользовать, образуя любые комбинации.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/>
          <p:nvPr/>
        </p:nvSpPr>
        <p:spPr>
          <a:xfrm>
            <a:off x="333900" y="1496325"/>
            <a:ext cx="8731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Low Coupling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 Cohesion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представляют из себя два связанных между собой паттерна, рассматривать которые имеет смысл только вместе.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6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41" name="Google Shape;441;p62"/>
          <p:cNvSpPr txBox="1"/>
          <p:nvPr/>
        </p:nvSpPr>
        <p:spPr>
          <a:xfrm>
            <a:off x="333900" y="98075"/>
            <a:ext cx="82296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Низкая связанность и высокое зацепление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62"/>
          <p:cNvSpPr txBox="1"/>
          <p:nvPr/>
        </p:nvSpPr>
        <p:spPr>
          <a:xfrm>
            <a:off x="333900" y="2394425"/>
            <a:ext cx="8855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Их суть можно объединить следующим образом: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система должна состоять из слабо связанных классов, которые содержат связанную бизнес-логику.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333900" y="3611125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Соблюдение этих принципов позволяет удобно переиспользовать созданные классы, не теряя понимания их зоны ответственности.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/>
        </p:nvSpPr>
        <p:spPr>
          <a:xfrm>
            <a:off x="333900" y="1120625"/>
            <a:ext cx="8731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YAGNI (You Aren’t Gonna Need It / Вам это не понадобится)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пишете код, то будьте уверены, что он вам понадобится. Не пишите код, если думаете, что он пригодится позже.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6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51" name="Google Shape;451;p63"/>
          <p:cNvSpPr txBox="1"/>
          <p:nvPr/>
        </p:nvSpPr>
        <p:spPr>
          <a:xfrm>
            <a:off x="333900" y="98075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YAGNI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63"/>
          <p:cNvSpPr txBox="1"/>
          <p:nvPr/>
        </p:nvSpPr>
        <p:spPr>
          <a:xfrm>
            <a:off x="333900" y="2219525"/>
            <a:ext cx="8731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Этот принцип применим при рефакторинге: когда вы занимаетесь рефакторингом, не бойтесь удалять лишние методы. Даже если раньше они были полезны – теперь они не нужны.</a:t>
            </a:r>
            <a:endParaRPr/>
          </a:p>
        </p:txBody>
      </p:sp>
      <p:sp>
        <p:nvSpPr>
          <p:cNvPr id="453" name="Google Shape;453;p63"/>
          <p:cNvSpPr txBox="1"/>
          <p:nvPr/>
        </p:nvSpPr>
        <p:spPr>
          <a:xfrm>
            <a:off x="333900" y="3435350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Может наступить день, когда они снова понадобятся – тогда вы сможете воспользоваться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git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-репозиторием, чтобы воскресить их из мертвых.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/>
        </p:nvSpPr>
        <p:spPr>
          <a:xfrm>
            <a:off x="333900" y="1120625"/>
            <a:ext cx="87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DRY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(Don’t repeat yourself/ Не повторяйтесь)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избегайте дублирования кода.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1" name="Google Shape;461;p64"/>
          <p:cNvSpPr txBox="1"/>
          <p:nvPr/>
        </p:nvSpPr>
        <p:spPr>
          <a:xfrm>
            <a:off x="333900" y="98075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DRY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333900" y="1627925"/>
            <a:ext cx="873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Дублирование кода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пустая трата времени и ресурсов. Вам придется поддерживать одну и ту же логику и тестировать код сразу в двух местах, причем если вы измените код в одном месте, его нужно будет изменить и в другом.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333900" y="3091025"/>
            <a:ext cx="8916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большинстве случаев дублирование кода происходит из-за незнания системы. Прежде чем что-либо писать, необходимо проверить, реализована ли эта функция где-то. Возможно, эта бизнес-логика существует в другом месте.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Повторное использование кода – всегда разумное решение.</a:t>
            </a:r>
            <a:endParaRPr b="1" i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/>
        </p:nvSpPr>
        <p:spPr>
          <a:xfrm>
            <a:off x="333900" y="1120625"/>
            <a:ext cx="8731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KISS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(Keep it simple, Stupid!/ Будь проще!)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простые системы работают лучше и надежнее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6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71" name="Google Shape;471;p65"/>
          <p:cNvSpPr txBox="1"/>
          <p:nvPr/>
        </p:nvSpPr>
        <p:spPr>
          <a:xfrm>
            <a:off x="333900" y="98075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KISS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2" name="Google Shape;472;p65"/>
          <p:cNvSpPr txBox="1"/>
          <p:nvPr/>
        </p:nvSpPr>
        <p:spPr>
          <a:xfrm>
            <a:off x="333900" y="1900925"/>
            <a:ext cx="8731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 придумывайте к задаче более сложного решения, чем ей требуется. Иногда самое разумное решение оказывается и самым простым.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33900" y="1089575"/>
            <a:ext cx="863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единой ответственности (Single Responsibility Principle):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никогда не должно быть больше одной причины изменить класс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1869875"/>
            <a:ext cx="85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 каждый объект возлагается </a:t>
            </a:r>
            <a:r>
              <a:rPr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одна обязанность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полностью инкапсулированная в класс. Все члены класса направлены на обеспечение этой обязанности.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333900" y="2965900"/>
            <a:ext cx="863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Такие классы всегда будет просто изменять, если это понадобится, потому что понятно, за что класс отвечает, а за что — нет. То есть можно будет вносить изменения и не бояться последствий — влияния на другие объекты.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81" name="Google Shape;481;p66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333900" y="851025"/>
            <a:ext cx="863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Пример: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 </a:t>
            </a:r>
            <a:r>
              <a:rPr lang="ru" sz="16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CarService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содержит несколько методов: найти машину по номеру, забронировать машину, распечатать заказ, отправить сообщение.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333900" y="1422200"/>
            <a:ext cx="7996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CarService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findCar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carNo)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//find car by number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car;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Order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orderCar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carNo, Client client)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//client order car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order;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printOrder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(Order order)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//print order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 sz="1100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typeMessage, String message)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1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(typeMessage.equals(</a:t>
            </a:r>
            <a:r>
              <a:rPr lang="ru" sz="1100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100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//write email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333900" y="985075"/>
            <a:ext cx="8583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 данного класса есть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несколько зон ответственности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логика работы с машинами (поиск по номеру и бронирование)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логика для печати информации о заказе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отправка сообщений пользователю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333900" y="2856500"/>
            <a:ext cx="85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Такое проектирование нарушает принцип единой ответственности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333900" y="1700325"/>
            <a:ext cx="8583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CarService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findCar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carNo)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//find car by number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car;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Order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orderCar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carNo, Client client)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//client order car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order;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1" name="Google Shape;171;p33"/>
          <p:cNvSpPr txBox="1"/>
          <p:nvPr/>
        </p:nvSpPr>
        <p:spPr>
          <a:xfrm>
            <a:off x="333900" y="972925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Необходимо разделить класс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CarService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несколько, так в дальнейшем его будет проще дополнять и модифицировать: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333900" y="899275"/>
            <a:ext cx="858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PrinterService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printOrder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(Order order)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//print order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333900" y="2287900"/>
            <a:ext cx="732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NotificationService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sendMessage</a:t>
            </a:r>
            <a:r>
              <a:rPr lang="ru">
                <a:solidFill>
                  <a:schemeClr val="dk1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(String typeMessage, String message)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(typeMessage.equals(</a:t>
            </a:r>
            <a:r>
              <a:rPr lang="ru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//write email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320700" y="4091150"/>
            <a:ext cx="8502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Теперь каждый класс несет ответственность только за одну зону и есть только одна причина для его изменения.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333900" y="1089575"/>
            <a:ext cx="863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открытости-закрытости (Open-Closed Principle):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программные сущности (классы, модули, функции и т.п.) должны быть открыты для расширения, но закрыты для изменения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SOLID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33900" y="2188475"/>
            <a:ext cx="85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означает, что должна быть возможность изменять внешнее поведение класса, не внося физические изменения в сам класс. Следуя этому принципу, классы разрабатываются так, чтобы для адаптации поведения класса к конкретным условиям применения было достаточно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расширить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его и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переопределить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некоторые функции.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304050" y="3874425"/>
            <a:ext cx="853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Поэтому система должна быть гибкой, с возможностью работы в переменных условиях без изменения исходного кода.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