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y="5143500" cx="9144000"/>
  <p:notesSz cx="6858000" cy="9144000"/>
  <p:embeddedFontLst>
    <p:embeddedFont>
      <p:font typeface="Nunito SemiBold"/>
      <p:regular r:id="rId53"/>
      <p:bold r:id="rId54"/>
      <p:italic r:id="rId55"/>
      <p:boldItalic r:id="rId56"/>
    </p:embeddedFont>
    <p:embeddedFont>
      <p:font typeface="Proxima Nova"/>
      <p:regular r:id="rId57"/>
      <p:bold r:id="rId58"/>
      <p:italic r:id="rId59"/>
      <p:boldItalic r:id="rId60"/>
    </p:embeddedFont>
    <p:embeddedFont>
      <p:font typeface="Roboto"/>
      <p:regular r:id="rId61"/>
      <p:bold r:id="rId62"/>
      <p:italic r:id="rId63"/>
      <p:boldItalic r:id="rId64"/>
    </p:embeddedFont>
    <p:embeddedFont>
      <p:font typeface="Nunito"/>
      <p:regular r:id="rId65"/>
      <p:bold r:id="rId66"/>
      <p:italic r:id="rId67"/>
      <p:boldItalic r:id="rId68"/>
    </p:embeddedFont>
    <p:embeddedFont>
      <p:font typeface="Nunito ExtraBold"/>
      <p:bold r:id="rId69"/>
      <p:boldItalic r:id="rId70"/>
    </p:embeddedFont>
    <p:embeddedFont>
      <p:font typeface="Nunito Medium"/>
      <p:regular r:id="rId71"/>
      <p:bold r:id="rId72"/>
      <p:italic r:id="rId73"/>
      <p:boldItalic r:id="rId74"/>
    </p:embeddedFont>
    <p:embeddedFont>
      <p:font typeface="Alfa Slab One"/>
      <p:regular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font" Target="fonts/NunitoMedium-italic.fntdata"/><Relationship Id="rId72" Type="http://schemas.openxmlformats.org/officeDocument/2006/relationships/font" Target="fonts/NunitoMedium-bold.fntdata"/><Relationship Id="rId31" Type="http://schemas.openxmlformats.org/officeDocument/2006/relationships/slide" Target="slides/slide24.xml"/><Relationship Id="rId75" Type="http://schemas.openxmlformats.org/officeDocument/2006/relationships/font" Target="fonts/AlfaSlabOne-regular.fntdata"/><Relationship Id="rId30" Type="http://schemas.openxmlformats.org/officeDocument/2006/relationships/slide" Target="slides/slide23.xml"/><Relationship Id="rId74" Type="http://schemas.openxmlformats.org/officeDocument/2006/relationships/font" Target="fonts/NunitoMedium-boldItalic.fntdata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schemas.openxmlformats.org/officeDocument/2006/relationships/font" Target="fonts/NunitoMedium-regular.fntdata"/><Relationship Id="rId70" Type="http://schemas.openxmlformats.org/officeDocument/2006/relationships/font" Target="fonts/NunitoExtraBold-boldItalic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Roboto-bold.fntdata"/><Relationship Id="rId61" Type="http://schemas.openxmlformats.org/officeDocument/2006/relationships/font" Target="fonts/Roboto-regular.fntdata"/><Relationship Id="rId20" Type="http://schemas.openxmlformats.org/officeDocument/2006/relationships/slide" Target="slides/slide13.xml"/><Relationship Id="rId64" Type="http://schemas.openxmlformats.org/officeDocument/2006/relationships/font" Target="fonts/Roboto-boldItalic.fntdata"/><Relationship Id="rId63" Type="http://schemas.openxmlformats.org/officeDocument/2006/relationships/font" Target="fonts/Roboto-italic.fntdata"/><Relationship Id="rId22" Type="http://schemas.openxmlformats.org/officeDocument/2006/relationships/slide" Target="slides/slide15.xml"/><Relationship Id="rId66" Type="http://schemas.openxmlformats.org/officeDocument/2006/relationships/font" Target="fonts/Nunito-bold.fntdata"/><Relationship Id="rId21" Type="http://schemas.openxmlformats.org/officeDocument/2006/relationships/slide" Target="slides/slide14.xml"/><Relationship Id="rId65" Type="http://schemas.openxmlformats.org/officeDocument/2006/relationships/font" Target="fonts/Nunito-regular.fntdata"/><Relationship Id="rId24" Type="http://schemas.openxmlformats.org/officeDocument/2006/relationships/slide" Target="slides/slide17.xml"/><Relationship Id="rId68" Type="http://schemas.openxmlformats.org/officeDocument/2006/relationships/font" Target="fonts/Nunito-boldItalic.fntdata"/><Relationship Id="rId23" Type="http://schemas.openxmlformats.org/officeDocument/2006/relationships/slide" Target="slides/slide16.xml"/><Relationship Id="rId67" Type="http://schemas.openxmlformats.org/officeDocument/2006/relationships/font" Target="fonts/Nunito-italic.fntdata"/><Relationship Id="rId60" Type="http://schemas.openxmlformats.org/officeDocument/2006/relationships/font" Target="fonts/ProximaNova-bold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NunitoExtraBold-bold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font" Target="fonts/NunitoSemiBold-regular.fntdata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NunitoSemiBold-italic.fntdata"/><Relationship Id="rId10" Type="http://schemas.openxmlformats.org/officeDocument/2006/relationships/slide" Target="slides/slide3.xml"/><Relationship Id="rId54" Type="http://schemas.openxmlformats.org/officeDocument/2006/relationships/font" Target="fonts/NunitoSemiBold-bold.fntdata"/><Relationship Id="rId13" Type="http://schemas.openxmlformats.org/officeDocument/2006/relationships/slide" Target="slides/slide6.xml"/><Relationship Id="rId57" Type="http://schemas.openxmlformats.org/officeDocument/2006/relationships/font" Target="fonts/ProximaNova-regular.fntdata"/><Relationship Id="rId12" Type="http://schemas.openxmlformats.org/officeDocument/2006/relationships/slide" Target="slides/slide5.xml"/><Relationship Id="rId56" Type="http://schemas.openxmlformats.org/officeDocument/2006/relationships/font" Target="fonts/NunitoSemiBold-boldItalic.fntdata"/><Relationship Id="rId15" Type="http://schemas.openxmlformats.org/officeDocument/2006/relationships/slide" Target="slides/slide8.xml"/><Relationship Id="rId59" Type="http://schemas.openxmlformats.org/officeDocument/2006/relationships/font" Target="fonts/ProximaNova-italic.fntdata"/><Relationship Id="rId14" Type="http://schemas.openxmlformats.org/officeDocument/2006/relationships/slide" Target="slides/slide7.xml"/><Relationship Id="rId58" Type="http://schemas.openxmlformats.org/officeDocument/2006/relationships/font" Target="fonts/ProximaNova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11bc2b74d_2_13:notes"/>
          <p:cNvSpPr txBox="1"/>
          <p:nvPr/>
        </p:nvSpPr>
        <p:spPr>
          <a:xfrm>
            <a:off x="3884612" y="8685212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2" name="Google Shape;112;g1511bc2b74d_2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3" name="Google Shape;113;g1511bc2b74d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511bc2b74d_2_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92bbafca4_1_1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3" name="Google Shape;193;g1392bbafca4_1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4" name="Google Shape;194;g1392bbafca4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92bbafca4_1_2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3" name="Google Shape;203;g1392bbafca4_1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4" name="Google Shape;204;g1392bbafca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92bbafca4_1_4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1" name="Google Shape;211;g1392bbafca4_1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2" name="Google Shape;212;g1392bbafca4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516f5acd3c_0_14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2" name="Google Shape;222;g1516f5acd3c_0_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3" name="Google Shape;223;g1516f5acd3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516f5acd3c_0_45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2" name="Google Shape;232;g1516f5acd3c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3" name="Google Shape;233;g1516f5acd3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516f5acd3c_0_125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1" name="Google Shape;241;g1516f5acd3c_0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2" name="Google Shape;242;g1516f5acd3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516f5acd3c_0_36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1" name="Google Shape;251;g1516f5acd3c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2" name="Google Shape;252;g1516f5acd3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16f5acd3c_0_69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9" name="Google Shape;259;g1516f5acd3c_0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0" name="Google Shape;260;g1516f5acd3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516f5acd3c_0_106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7" name="Google Shape;267;g1516f5acd3c_0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8" name="Google Shape;268;g1516f5acd3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516f5acd3c_0_114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6" name="Google Shape;276;g1516f5acd3c_0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7" name="Google Shape;277;g1516f5acd3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11bc2b74d_2_20:notes"/>
          <p:cNvSpPr txBox="1"/>
          <p:nvPr/>
        </p:nvSpPr>
        <p:spPr>
          <a:xfrm>
            <a:off x="3884612" y="8685212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9" name="Google Shape;119;g1511bc2b74d_2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" name="Google Shape;120;g1511bc2b74d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511bc2b74d_0_5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6" name="Google Shape;286;g1511bc2b74d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7" name="Google Shape;287;g1511bc2b74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516f5acd3c_0_1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5" name="Google Shape;295;g1516f5acd3c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6" name="Google Shape;296;g1516f5acd3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516f5acd3c_0_2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3" name="Google Shape;303;g1516f5acd3c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4" name="Google Shape;304;g1516f5acd3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511bc2b74d_0_11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5" name="Google Shape;315;g1511bc2b74d_0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6" name="Google Shape;316;g1511bc2b74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511bc2b74d_0_13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3" name="Google Shape;323;g1511bc2b74d_0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4" name="Google Shape;324;g1511bc2b74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392bbafca4_1_5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1" name="Google Shape;331;g1392bbafca4_1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2" name="Google Shape;332;g1392bbafca4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392bbafca4_1_125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0" name="Google Shape;340;g1392bbafca4_1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1" name="Google Shape;341;g1392bbafca4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392bbafca4_1_73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0" name="Google Shape;350;g1392bbafca4_1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1" name="Google Shape;351;g1392bbafca4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392bbafca4_1_93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9" name="Google Shape;359;g1392bbafca4_1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0" name="Google Shape;360;g1392bbafca4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392bbafca4_1_109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9" name="Google Shape;369;g1392bbafca4_1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0" name="Google Shape;370;g1392bbafca4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11bc2b74d_0_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7" name="Google Shape;127;g1511bc2b74d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8" name="Google Shape;128;g1511bc2b74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393122d0b0_0_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8" name="Google Shape;378;g1393122d0b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9" name="Google Shape;379;g1393122d0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393122d0b0_0_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8" name="Google Shape;388;g1393122d0b0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9" name="Google Shape;389;g1393122d0b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393122d0b0_0_15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7" name="Google Shape;397;g1393122d0b0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8" name="Google Shape;398;g1393122d0b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393122d0b0_0_55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6" name="Google Shape;406;g1393122d0b0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7" name="Google Shape;407;g1393122d0b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393122d0b0_0_66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5" name="Google Shape;415;g1393122d0b0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6" name="Google Shape;416;g1393122d0b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393122d0b0_0_76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7" name="Google Shape;437;g1393122d0b0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8" name="Google Shape;438;g1393122d0b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393122d0b0_0_2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59" name="Google Shape;459;g1393122d0b0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0" name="Google Shape;460;g1393122d0b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393122d0b0_0_29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68" name="Google Shape;468;g1393122d0b0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9" name="Google Shape;469;g1393122d0b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393122d0b0_0_156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8" name="Google Shape;478;g1393122d0b0_0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9" name="Google Shape;479;g1393122d0b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393122d0b0_0_17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86" name="Google Shape;486;g1393122d0b0_0_1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7" name="Google Shape;487;g1393122d0b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11bc2b74d_2_2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7" name="Google Shape;137;g1511bc2b74d_2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g1511bc2b74d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393122d0b0_0_144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94" name="Google Shape;494;g1393122d0b0_0_1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5" name="Google Shape;495;g1393122d0b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393122d0b0_0_19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05" name="Google Shape;505;g1393122d0b0_0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6" name="Google Shape;506;g1393122d0b0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393122d0b0_0_20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14" name="Google Shape;514;g1393122d0b0_0_2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5" name="Google Shape;515;g1393122d0b0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393122d0b0_0_36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24" name="Google Shape;524;g1393122d0b0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5" name="Google Shape;525;g1393122d0b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511bc2b74d_2_84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33" name="Google Shape;533;g1511bc2b74d_2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4" name="Google Shape;534;g1511bc2b74d_2_84:notes"/>
          <p:cNvSpPr txBox="1"/>
          <p:nvPr/>
        </p:nvSpPr>
        <p:spPr>
          <a:xfrm>
            <a:off x="1177925" y="4629150"/>
            <a:ext cx="448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 subclass method with superclass reference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error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methods are not superclass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g1511bc2b74d_2_84:notes"/>
          <p:cNvSpPr txBox="1"/>
          <p:nvPr>
            <p:ph idx="1" type="body"/>
          </p:nvPr>
        </p:nvSpPr>
        <p:spPr>
          <a:xfrm>
            <a:off x="685800" y="4343400"/>
            <a:ext cx="5486400" cy="61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5313d89576_0_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57" name="Google Shape;557;g15313d8957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8" name="Google Shape;558;g15313d89576_0_0:notes"/>
          <p:cNvSpPr txBox="1"/>
          <p:nvPr/>
        </p:nvSpPr>
        <p:spPr>
          <a:xfrm>
            <a:off x="1177925" y="4629150"/>
            <a:ext cx="448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 subclass method with superclass reference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error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methods are not superclass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g15313d89576_0_0:notes"/>
          <p:cNvSpPr txBox="1"/>
          <p:nvPr>
            <p:ph idx="1" type="body"/>
          </p:nvPr>
        </p:nvSpPr>
        <p:spPr>
          <a:xfrm>
            <a:off x="685800" y="4343400"/>
            <a:ext cx="5486400" cy="61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11bc2b74d_0_7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6" name="Google Shape;146;g1511bc2b74d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7" name="Google Shape;147;g1511bc2b74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91c31f79e_0_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5" name="Google Shape;155;g1391c31f79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6" name="Google Shape;156;g1391c31f7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11bc2b74d_0_85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4" name="Google Shape;164;g1511bc2b74d_0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5" name="Google Shape;165;g1511bc2b74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16f5acd3c_0_9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3" name="Google Shape;173;g1516f5acd3c_0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1516f5acd3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16f5acd3c_0_89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3" name="Google Shape;183;g1516f5acd3c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4" name="Google Shape;184;g1516f5acd3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0" type="dt"/>
          </p:nvPr>
        </p:nvSpPr>
        <p:spPr>
          <a:xfrm>
            <a:off x="822325" y="4844653"/>
            <a:ext cx="185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2765425" y="4844653"/>
            <a:ext cx="36132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424737" y="4844653"/>
            <a:ext cx="98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6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23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98" name="Google Shape;98;p23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9" name="Google Shape;99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175" y="4800600"/>
            <a:ext cx="9140700" cy="342900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750594"/>
            <a:ext cx="9142500" cy="47700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66125" y="214313"/>
            <a:ext cx="534987" cy="54887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type="title"/>
          </p:nvPr>
        </p:nvSpPr>
        <p:spPr>
          <a:xfrm>
            <a:off x="822325" y="215503"/>
            <a:ext cx="75405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822325" y="1384696"/>
            <a:ext cx="7540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0" spcFirstLastPara="1" rIns="0" wrap="square" tIns="468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822325" y="4844653"/>
            <a:ext cx="185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2765425" y="4844653"/>
            <a:ext cx="36132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7424737" y="4844653"/>
            <a:ext cx="98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/>
        </p:nvSpPr>
        <p:spPr>
          <a:xfrm>
            <a:off x="1173600" y="1381725"/>
            <a:ext cx="6796800" cy="14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</a:pPr>
            <a:r>
              <a:rPr lang="ru" sz="4000">
                <a:solidFill>
                  <a:srgbClr val="00206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Многопоточность</a:t>
            </a:r>
            <a:endParaRPr sz="40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97" name="Google Shape;197;p36"/>
          <p:cNvSpPr txBox="1"/>
          <p:nvPr/>
        </p:nvSpPr>
        <p:spPr>
          <a:xfrm>
            <a:off x="244475" y="1128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Ключевое слово synchronized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8" name="Google Shape;198;p36"/>
          <p:cNvSpPr txBox="1"/>
          <p:nvPr/>
        </p:nvSpPr>
        <p:spPr>
          <a:xfrm>
            <a:off x="244475" y="2949100"/>
            <a:ext cx="9249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Training {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private final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Object ball = </a:t>
            </a: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Object();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public void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throwBallToPerson(Person person) {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synchronized 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(ball) {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    System.</a:t>
            </a:r>
            <a:r>
              <a:rPr i="1"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900606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0080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"%s высказывается\n"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, person.getName());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36"/>
          <p:cNvSpPr txBox="1"/>
          <p:nvPr/>
        </p:nvSpPr>
        <p:spPr>
          <a:xfrm>
            <a:off x="244475" y="914200"/>
            <a:ext cx="8780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Представим, что несколько незнакомых людей участвует в тренинге, где необходимо поочередно высказывать идеи и что-то обсуждать. Чтобы постоянно не перебивать друг друга, используется правило c «говорящим мячиком»: </a:t>
            </a:r>
            <a:r>
              <a:rPr i="1" lang="ru" sz="17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говорить может только один человек — тот, у кого в руках мячик.</a:t>
            </a:r>
            <a:endParaRPr i="1" sz="17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0" name="Google Shape;200;p36"/>
          <p:cNvSpPr txBox="1"/>
          <p:nvPr/>
        </p:nvSpPr>
        <p:spPr>
          <a:xfrm>
            <a:off x="203700" y="2063850"/>
            <a:ext cx="8736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Мячик здесь будет являтся объектом, у которого потоки будут проверять монитор. </a:t>
            </a:r>
            <a:r>
              <a:rPr i="1" lang="ru" sz="17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Если монитор объекта находится в руках одного потока, другие потоки не смогут получить доступ к работе с этим объектом. </a:t>
            </a:r>
            <a:endParaRPr i="1" sz="17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07" name="Google Shape;207;p37"/>
          <p:cNvSpPr txBox="1"/>
          <p:nvPr/>
        </p:nvSpPr>
        <p:spPr>
          <a:xfrm>
            <a:off x="244475" y="1128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Ключевое слово synchronized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8" name="Google Shape;208;p37"/>
          <p:cNvSpPr txBox="1"/>
          <p:nvPr/>
        </p:nvSpPr>
        <p:spPr>
          <a:xfrm>
            <a:off x="244475" y="919175"/>
            <a:ext cx="8840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public static void main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(String[] args) {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Training training = new Training();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Person ivan = </a:t>
            </a: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Person(</a:t>
            </a:r>
            <a:r>
              <a:rPr lang="ru">
                <a:solidFill>
                  <a:srgbClr val="0080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"Ваня"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ru">
                <a:solidFill>
                  <a:srgbClr val="434343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// создаем нужное количество людей</a:t>
            </a:r>
            <a:endParaRPr>
              <a:solidFill>
                <a:srgbClr val="434343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// ..</a:t>
            </a:r>
            <a:endParaRPr>
              <a:solidFill>
                <a:srgbClr val="434343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Runnable throwBallToIvan = </a:t>
            </a: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Runnable() {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ru">
                <a:solidFill>
                  <a:srgbClr val="CC7832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rgbClr val="CC7832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public void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run() {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    training.throwBallToPerson(ivan);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}; // создаем Runnable для каждого человека, участвующего в дискуссии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// ..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Thread thread = </a:t>
            </a:r>
            <a:r>
              <a:rPr lang="ru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Thread(throwBallToIvan);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thread.start() </a:t>
            </a:r>
            <a:r>
              <a:rPr lang="ru">
                <a:solidFill>
                  <a:srgbClr val="434343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// создаем потоки на основе Runnable и запускаем их</a:t>
            </a:r>
            <a:endParaRPr>
              <a:solidFill>
                <a:srgbClr val="434343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15" name="Google Shape;215;p38"/>
          <p:cNvSpPr txBox="1"/>
          <p:nvPr/>
        </p:nvSpPr>
        <p:spPr>
          <a:xfrm>
            <a:off x="244475" y="1128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Ключевое слово synchronized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6" name="Google Shape;216;p38"/>
          <p:cNvSpPr txBox="1"/>
          <p:nvPr/>
        </p:nvSpPr>
        <p:spPr>
          <a:xfrm>
            <a:off x="244475" y="1667625"/>
            <a:ext cx="5210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synchronized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5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doSomething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// implementation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/>
          </a:p>
        </p:txBody>
      </p:sp>
      <p:sp>
        <p:nvSpPr>
          <p:cNvPr id="217" name="Google Shape;217;p38"/>
          <p:cNvSpPr txBox="1"/>
          <p:nvPr/>
        </p:nvSpPr>
        <p:spPr>
          <a:xfrm>
            <a:off x="244475" y="2513450"/>
            <a:ext cx="8780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 таком случае потоки будут проверять монитор объекта, вызвавшего этот метод (текущего объекта). То есть синхронизация по методу эквивалентна следующей записи:</a:t>
            </a:r>
            <a:endParaRPr i="1" sz="17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8" name="Google Shape;218;p38"/>
          <p:cNvSpPr txBox="1"/>
          <p:nvPr/>
        </p:nvSpPr>
        <p:spPr>
          <a:xfrm>
            <a:off x="244475" y="914200"/>
            <a:ext cx="878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synchronized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можно использовать не только для синхронизации на объекте, но и на методе. 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9" name="Google Shape;219;p38"/>
          <p:cNvSpPr txBox="1"/>
          <p:nvPr/>
        </p:nvSpPr>
        <p:spPr>
          <a:xfrm>
            <a:off x="286375" y="3428075"/>
            <a:ext cx="5210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5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doSomething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synchronized (this) {</a:t>
            </a:r>
            <a:endParaRPr sz="15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implementation</a:t>
            </a:r>
            <a:endParaRPr sz="15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26" name="Google Shape;226;p39"/>
          <p:cNvSpPr txBox="1"/>
          <p:nvPr/>
        </p:nvSpPr>
        <p:spPr>
          <a:xfrm>
            <a:off x="244475" y="112750"/>
            <a:ext cx="82296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synchronized в статических методах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7" name="Google Shape;227;p39"/>
          <p:cNvSpPr txBox="1"/>
          <p:nvPr/>
        </p:nvSpPr>
        <p:spPr>
          <a:xfrm>
            <a:off x="235800" y="1342450"/>
            <a:ext cx="8672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Если в простых методах роль монитора выполняет текущий объект (this), то в статических - сам класс.</a:t>
            </a: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8" name="Google Shape;228;p39"/>
          <p:cNvSpPr txBox="1"/>
          <p:nvPr/>
        </p:nvSpPr>
        <p:spPr>
          <a:xfrm>
            <a:off x="244475" y="3130450"/>
            <a:ext cx="6950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Main {</a:t>
            </a:r>
            <a:endParaRPr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doSomething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synchronized (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Main.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ru">
                <a:solidFill>
                  <a:srgbClr val="4343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implementation</a:t>
            </a:r>
            <a:endParaRPr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/>
          </a:p>
        </p:txBody>
      </p:sp>
      <p:sp>
        <p:nvSpPr>
          <p:cNvPr id="229" name="Google Shape;229;p39"/>
          <p:cNvSpPr txBox="1"/>
          <p:nvPr/>
        </p:nvSpPr>
        <p:spPr>
          <a:xfrm>
            <a:off x="244475" y="2032350"/>
            <a:ext cx="7531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Main {</a:t>
            </a:r>
            <a:endParaRPr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synchronized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doSomething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ru">
                <a:solidFill>
                  <a:srgbClr val="4343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implementation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36" name="Google Shape;236;p40"/>
          <p:cNvSpPr txBox="1"/>
          <p:nvPr/>
        </p:nvSpPr>
        <p:spPr>
          <a:xfrm>
            <a:off x="326500" y="164800"/>
            <a:ext cx="8229600" cy="1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Проблемы взаимодействия потоков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7" name="Google Shape;237;p40"/>
          <p:cNvSpPr txBox="1"/>
          <p:nvPr/>
        </p:nvSpPr>
        <p:spPr>
          <a:xfrm>
            <a:off x="326500" y="2571738"/>
            <a:ext cx="8590500" cy="13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Deadlock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Livelock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Состояние гонки (race condition)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8" name="Google Shape;238;p40"/>
          <p:cNvSpPr txBox="1"/>
          <p:nvPr/>
        </p:nvSpPr>
        <p:spPr>
          <a:xfrm>
            <a:off x="326500" y="1456888"/>
            <a:ext cx="85905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Неправильное проектирование многопоточной системы может привести к ее непредсказуемому поведению из-за некорректной работы потоков друг с другом. К проблемам взаимодействия потоков относятся: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45" name="Google Shape;245;p41"/>
          <p:cNvSpPr txBox="1"/>
          <p:nvPr/>
        </p:nvSpPr>
        <p:spPr>
          <a:xfrm>
            <a:off x="326500" y="164800"/>
            <a:ext cx="82296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Deadlock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46" name="Google Shape;246;p41"/>
          <p:cNvPicPr preferRelativeResize="0"/>
          <p:nvPr/>
        </p:nvPicPr>
        <p:blipFill rotWithShape="1">
          <a:blip r:embed="rId3">
            <a:alphaModFix/>
          </a:blip>
          <a:srcRect b="6497" l="12259" r="15071" t="11041"/>
          <a:stretch/>
        </p:blipFill>
        <p:spPr>
          <a:xfrm>
            <a:off x="5108800" y="1422663"/>
            <a:ext cx="3447276" cy="2298173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1"/>
          <p:cNvSpPr txBox="1"/>
          <p:nvPr/>
        </p:nvSpPr>
        <p:spPr>
          <a:xfrm>
            <a:off x="326500" y="958550"/>
            <a:ext cx="47823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Deadlock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ситуация, при которой несколько потоков находятся в состоянии ожидания ресурсов, занятых друг другом, и ни один из них не может продолжать выполнение.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8" name="Google Shape;248;p41"/>
          <p:cNvSpPr txBox="1"/>
          <p:nvPr/>
        </p:nvSpPr>
        <p:spPr>
          <a:xfrm>
            <a:off x="326500" y="2694650"/>
            <a:ext cx="4861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«В некоторых штатах Индии вам не продадут землю сельскохозяйственного назначения, если вы не зарегистрированы как фермер. При этом вас не зарегистрируют в качестве фермера, если вы не владеете сельскохозяйственными землями»</a:t>
            </a:r>
            <a:endParaRPr i="1"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55" name="Google Shape;255;p42"/>
          <p:cNvSpPr txBox="1"/>
          <p:nvPr/>
        </p:nvSpPr>
        <p:spPr>
          <a:xfrm>
            <a:off x="326500" y="164800"/>
            <a:ext cx="82296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Deadlock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6" name="Google Shape;256;p42"/>
          <p:cNvSpPr txBox="1"/>
          <p:nvPr/>
        </p:nvSpPr>
        <p:spPr>
          <a:xfrm>
            <a:off x="326500" y="763425"/>
            <a:ext cx="88461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Friend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String name;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Friend(String name)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.name = name;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.name;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synchronized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bow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(Friend bower)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System.out.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"%s: %s has bowed to me!%n"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.name, bower.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bower.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bowBack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synchronized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bowBack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(Friend bower)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System.out.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"%s: %s has bowed back to me!%n"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.name, bower.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63" name="Google Shape;263;p43"/>
          <p:cNvSpPr txBox="1"/>
          <p:nvPr/>
        </p:nvSpPr>
        <p:spPr>
          <a:xfrm>
            <a:off x="326500" y="164800"/>
            <a:ext cx="8229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Deadlock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4" name="Google Shape;264;p43"/>
          <p:cNvSpPr txBox="1"/>
          <p:nvPr/>
        </p:nvSpPr>
        <p:spPr>
          <a:xfrm>
            <a:off x="326500" y="809350"/>
            <a:ext cx="8817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(String[] args)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Friend alphonse =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Friend(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"Alphonse"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Friend gaston =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Friend(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"Gaston"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Runnable bowToGaston = </a:t>
            </a: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Runnable() {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BF90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rgbClr val="BF9000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public void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run() {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 alphonse.bow(gaston);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};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Runnable bowToAlphonse = </a:t>
            </a: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Runnable() {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BF90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rgbClr val="BF9000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public void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run() {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     gaston.bow(alphonse);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};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Thread(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bowToGaston)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ru">
                <a:solidFill>
                  <a:srgbClr val="4343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Альфонсо кланяется Гастону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Thread(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bowToAlphonse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ru">
                <a:solidFill>
                  <a:srgbClr val="40404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Гастон кланяется Альфонсо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/>
        </p:nvSpPr>
        <p:spPr>
          <a:xfrm>
            <a:off x="326500" y="982900"/>
            <a:ext cx="82716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Thread-0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начинает выполнение и выполняет метод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bow()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Он помечен ключевым словом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synchronized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то есть монитор блокируется. Затем поток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Thread-0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вызывает метод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bowBack()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у другого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Friend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тем самым, блокируя монитор и у него. 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1" name="Google Shape;271;p44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72" name="Google Shape;272;p44"/>
          <p:cNvSpPr txBox="1"/>
          <p:nvPr/>
        </p:nvSpPr>
        <p:spPr>
          <a:xfrm>
            <a:off x="326500" y="164800"/>
            <a:ext cx="8229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Deadlock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3" name="Google Shape;273;p44"/>
          <p:cNvSpPr txBox="1"/>
          <p:nvPr/>
        </p:nvSpPr>
        <p:spPr>
          <a:xfrm>
            <a:off x="326500" y="2476600"/>
            <a:ext cx="8556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 это время Thread-1 тоже начинает выполнение метода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bow() и монитор блокируется. Затем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если другой поток (в данном случае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Thread-0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) успел войти в метод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bow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то лок уже занят и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Thread-1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ждёт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Thread-0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и наоборот. Блокировка неразрешимая, поэтому она Dead, то есть мёртвая. Как мёртвая хватка (которую не разжать), так и мёртвая блокировка, из которой не выйти.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/>
        </p:nvSpPr>
        <p:spPr>
          <a:xfrm>
            <a:off x="244475" y="858888"/>
            <a:ext cx="89169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04800" rtl="0" algn="l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Livelock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 - проблема параллелизма, возникающая когда два или более потока продолжают передавать состояния друг другу. Следовательно, потоки не могут выполнять свои соответствующие задачи.</a:t>
            </a:r>
            <a:endParaRPr sz="1800"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45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81" name="Google Shape;281;p45"/>
          <p:cNvSpPr txBox="1"/>
          <p:nvPr/>
        </p:nvSpPr>
        <p:spPr>
          <a:xfrm>
            <a:off x="244475" y="0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Livelock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2" name="Google Shape;282;p45"/>
          <p:cNvSpPr txBox="1"/>
          <p:nvPr/>
        </p:nvSpPr>
        <p:spPr>
          <a:xfrm>
            <a:off x="244475" y="3405575"/>
            <a:ext cx="857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По сути </a:t>
            </a: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livelock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похож на </a:t>
            </a: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deadlock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но только потоки не "зависают" на системном ожидании монитора, а что-то вечно делают.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3" name="Google Shape;283;p45"/>
          <p:cNvSpPr txBox="1"/>
          <p:nvPr/>
        </p:nvSpPr>
        <p:spPr>
          <a:xfrm>
            <a:off x="244475" y="1957800"/>
            <a:ext cx="89169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04800" rtl="0" algn="l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Отличным примером </a:t>
            </a:r>
            <a:r>
              <a:rPr b="1" lang="ru" sz="18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livelock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является ситуация,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когда два человека встречаются в узком коридоре и каждый, пытаясь быть вежливым, отходит в сторону, и так они бесконечно двигаются из стороны в сторону, абсолютно не продвигаясь в нужном им направлении.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/>
        </p:nvSpPr>
        <p:spPr>
          <a:xfrm>
            <a:off x="379275" y="903050"/>
            <a:ext cx="8229600" cy="29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Понятия процесса и потока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Thead и Runnable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Синхронизация потоков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Ключевое слово synchronized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Проблемы взаимодействия потоков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Жизненный цикл потока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Методы wait и notify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23" name="Google Shape;123;p28"/>
          <p:cNvSpPr txBox="1"/>
          <p:nvPr/>
        </p:nvSpPr>
        <p:spPr>
          <a:xfrm>
            <a:off x="323850" y="142875"/>
            <a:ext cx="8229600" cy="526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i="0" lang="ru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Рассматриваемые вопросы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8474075" y="4767263"/>
            <a:ext cx="4429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90" name="Google Shape;290;p46"/>
          <p:cNvSpPr txBox="1"/>
          <p:nvPr/>
        </p:nvSpPr>
        <p:spPr>
          <a:xfrm>
            <a:off x="235800" y="785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Состояние гонки (race condition)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46"/>
          <p:cNvSpPr txBox="1"/>
          <p:nvPr/>
        </p:nvSpPr>
        <p:spPr>
          <a:xfrm>
            <a:off x="235800" y="1070075"/>
            <a:ext cx="86724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Состояние гонки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ошибка проектирования многопоточной системы или приложения, при которой потоки делят общий ресурс и результат выполнения программы зависит от того, какой из потоков первым добрался до него.</a:t>
            </a:r>
            <a:endParaRPr sz="1800">
              <a:solidFill>
                <a:srgbClr val="172B5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2" name="Google Shape;292;p46"/>
          <p:cNvSpPr txBox="1"/>
          <p:nvPr/>
        </p:nvSpPr>
        <p:spPr>
          <a:xfrm>
            <a:off x="235800" y="2487575"/>
            <a:ext cx="86724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Напишем программу, где несколько потоков в цикле увеличивают значение общей для всех потоков переменной </a:t>
            </a:r>
            <a:r>
              <a:rPr lang="ru" sz="1800">
                <a:solidFill>
                  <a:schemeClr val="accent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на 1. При этом, если в итерации цикла значение </a:t>
            </a:r>
            <a:r>
              <a:rPr lang="ru" sz="1800">
                <a:solidFill>
                  <a:schemeClr val="accent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value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было увеличено больше, чем на 1, необходимо выбросить исключение.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99" name="Google Shape;299;p47"/>
          <p:cNvSpPr txBox="1"/>
          <p:nvPr/>
        </p:nvSpPr>
        <p:spPr>
          <a:xfrm>
            <a:off x="244475" y="0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Состояние гонки (race condition)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47"/>
          <p:cNvSpPr txBox="1"/>
          <p:nvPr/>
        </p:nvSpPr>
        <p:spPr>
          <a:xfrm>
            <a:off x="235800" y="817188"/>
            <a:ext cx="86724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App {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value = </a:t>
            </a:r>
            <a:r>
              <a:rPr lang="ru" sz="135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5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(String[] args) {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Runnable task = () -&gt; {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lang="ru" sz="135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 &lt; </a:t>
            </a:r>
            <a:r>
              <a:rPr lang="ru" sz="135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10000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i++) {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oldValue = value;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newValue = ++value;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(oldValue + </a:t>
            </a:r>
            <a:r>
              <a:rPr lang="ru" sz="135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!= newValue) {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IllegalStateException(oldValue + </a:t>
            </a:r>
            <a:r>
              <a:rPr lang="ru" sz="13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+ 1 != "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newValue);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Thread(task).</a:t>
            </a:r>
            <a:r>
              <a:rPr lang="ru" sz="135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Thread(task).</a:t>
            </a:r>
            <a:r>
              <a:rPr lang="ru" sz="135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3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Thread(task).</a:t>
            </a:r>
            <a:r>
              <a:rPr lang="ru" sz="135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07" name="Google Shape;307;p48"/>
          <p:cNvSpPr txBox="1"/>
          <p:nvPr/>
        </p:nvSpPr>
        <p:spPr>
          <a:xfrm>
            <a:off x="244475" y="0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Состояние гонки (race condition)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48"/>
          <p:cNvSpPr txBox="1"/>
          <p:nvPr/>
        </p:nvSpPr>
        <p:spPr>
          <a:xfrm>
            <a:off x="244475" y="858900"/>
            <a:ext cx="86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48"/>
          <p:cNvSpPr txBox="1"/>
          <p:nvPr/>
        </p:nvSpPr>
        <p:spPr>
          <a:xfrm>
            <a:off x="235800" y="858900"/>
            <a:ext cx="8672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Результат выполнения программы непредсказуем. Выполнение может завершится без ошибок, а может закончится подобным образом: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48"/>
          <p:cNvSpPr txBox="1"/>
          <p:nvPr/>
        </p:nvSpPr>
        <p:spPr>
          <a:xfrm>
            <a:off x="244475" y="1677375"/>
            <a:ext cx="8663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Exception in thread 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"Thread-1"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java.lang.IllegalStateException: </a:t>
            </a:r>
            <a:r>
              <a:rPr lang="ru" sz="15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1321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ru" sz="15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!= </a:t>
            </a:r>
            <a:r>
              <a:rPr lang="ru" sz="15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1323</a:t>
            </a:r>
            <a:endParaRPr sz="1500"/>
          </a:p>
        </p:txBody>
      </p:sp>
      <p:sp>
        <p:nvSpPr>
          <p:cNvPr id="311" name="Google Shape;311;p48"/>
          <p:cNvSpPr txBox="1"/>
          <p:nvPr/>
        </p:nvSpPr>
        <p:spPr>
          <a:xfrm>
            <a:off x="244475" y="2248425"/>
            <a:ext cx="8672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Такая ошибка возникает из-за того, что потоки выполняются не изолированно друг от друга, что привело к повторному инкременту </a:t>
            </a:r>
            <a:r>
              <a:rPr lang="ru" sz="1800">
                <a:solidFill>
                  <a:schemeClr val="accent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.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2" name="Google Shape;312;p48"/>
          <p:cNvSpPr txBox="1"/>
          <p:nvPr/>
        </p:nvSpPr>
        <p:spPr>
          <a:xfrm>
            <a:off x="235800" y="3184275"/>
            <a:ext cx="86724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Подобное поведение является воплощением состояния гонки, когда </a:t>
            </a:r>
            <a:r>
              <a:rPr i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невозможно предсказать, какой результат будет получен после выполнения кода в результате неконтролируемого доступа к общему ресурсу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19" name="Google Shape;319;p49"/>
          <p:cNvSpPr txBox="1"/>
          <p:nvPr/>
        </p:nvSpPr>
        <p:spPr>
          <a:xfrm>
            <a:off x="244475" y="1128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Жизненный цикл потоков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Image" id="320" name="Google Shape;32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5" y="896825"/>
            <a:ext cx="7018350" cy="357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27" name="Google Shape;327;p50"/>
          <p:cNvSpPr txBox="1"/>
          <p:nvPr/>
        </p:nvSpPr>
        <p:spPr>
          <a:xfrm>
            <a:off x="244475" y="1128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Методы wait и notify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8" name="Google Shape;328;p50"/>
          <p:cNvSpPr txBox="1"/>
          <p:nvPr/>
        </p:nvSpPr>
        <p:spPr>
          <a:xfrm>
            <a:off x="235800" y="916225"/>
            <a:ext cx="86724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Иногда при взаимодействии потоков необходимо оповестить одни потоки о действиях других. Например, надо как-то известить один поток, что второй поток произвел некую работу. И для подобных ситуаций у класса </a:t>
            </a:r>
            <a:r>
              <a:rPr b="1" lang="ru" sz="18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Object</a:t>
            </a:r>
            <a:r>
              <a:rPr lang="ru" sz="18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определено ряд методов: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 sz="18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wait()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освобождает монитор и переводит вызывающий поток в состояние ожидания до тех пор, пока другой поток не вызовет метод notify()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 sz="18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notify()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продолжает работу потока, у которого ранее был вызван метод wait()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 sz="18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notifyAll()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возобновляет работу всех потоков, у которых ранее был вызван метод wait()</a:t>
            </a:r>
            <a:endParaRPr b="1" sz="2400">
              <a:solidFill>
                <a:schemeClr val="accent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1"/>
          <p:cNvSpPr txBox="1"/>
          <p:nvPr/>
        </p:nvSpPr>
        <p:spPr>
          <a:xfrm>
            <a:off x="235800" y="2481350"/>
            <a:ext cx="86724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Класс 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Shop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 содержит методы 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get()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и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put()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: </a:t>
            </a:r>
            <a:endParaRPr sz="1800"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get()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 сначала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 проверяет есть ли товары на складе, при отсутствии - ожидаем, когда  товары будут произведены, при наличии - покупаем товар;</a:t>
            </a:r>
            <a:endParaRPr sz="1800"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сначала проверяет есть ли необходимость производить новые товары. Если нет - ожидаем, когда товары будут раскуплены, при отсутствии - производим товар.</a:t>
            </a:r>
            <a:endParaRPr sz="1800"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5" name="Google Shape;335;p5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36" name="Google Shape;336;p51"/>
          <p:cNvSpPr txBox="1"/>
          <p:nvPr/>
        </p:nvSpPr>
        <p:spPr>
          <a:xfrm>
            <a:off x="244475" y="1128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Методы wait и notify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7" name="Google Shape;337;p51"/>
          <p:cNvSpPr txBox="1"/>
          <p:nvPr/>
        </p:nvSpPr>
        <p:spPr>
          <a:xfrm>
            <a:off x="235800" y="916225"/>
            <a:ext cx="86724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Стандартная задача </a:t>
            </a:r>
            <a:r>
              <a:rPr i="1" lang="ru" sz="1800">
                <a:solidFill>
                  <a:schemeClr val="accent2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"Производитель-Потребитель" (Producer-Consumer) 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-  пока </a:t>
            </a:r>
            <a:r>
              <a:rPr i="1"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производитель 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не произвел продукт, </a:t>
            </a:r>
            <a:r>
              <a:rPr i="1"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потребитель 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не может его купить. </a:t>
            </a:r>
            <a:r>
              <a:rPr i="1"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Производитель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 должен произвести 5 товаров, соответственно </a:t>
            </a:r>
            <a:r>
              <a:rPr i="1"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потребитель 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должен их все купить. При этом одновременно на складе может находиться не более 3 товаров.</a:t>
            </a:r>
            <a:endParaRPr b="1" sz="3000">
              <a:solidFill>
                <a:schemeClr val="accent5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2"/>
          <p:cNvSpPr txBox="1"/>
          <p:nvPr/>
        </p:nvSpPr>
        <p:spPr>
          <a:xfrm>
            <a:off x="4972725" y="973800"/>
            <a:ext cx="3944100" cy="2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Если товар отсутсвует, вызывается метод </a:t>
            </a:r>
            <a:r>
              <a:rPr b="1" lang="ru" sz="1600">
                <a:solidFill>
                  <a:schemeClr val="accent2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wait()</a:t>
            </a:r>
            <a:r>
              <a:rPr lang="ru" sz="16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. Этот метод освобождает монитор объекта Shop (монитор был заблокирован, так как потоком был выполнен вход в synchronized метод) и блокирует выполнение метода get, пока для монитора </a:t>
            </a:r>
            <a:r>
              <a:rPr lang="ru" sz="16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объекта Shop</a:t>
            </a:r>
            <a:r>
              <a:rPr lang="ru" sz="16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 не будет вызван метод </a:t>
            </a:r>
            <a:r>
              <a:rPr b="1" lang="ru" sz="1600">
                <a:solidFill>
                  <a:schemeClr val="accent2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notify()</a:t>
            </a:r>
            <a:r>
              <a:rPr lang="ru" sz="16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. </a:t>
            </a:r>
            <a:endParaRPr b="1" sz="1600"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4" name="Google Shape;344;p52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45" name="Google Shape;345;p52"/>
          <p:cNvSpPr txBox="1"/>
          <p:nvPr/>
        </p:nvSpPr>
        <p:spPr>
          <a:xfrm>
            <a:off x="244475" y="1128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Методы wait и notify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6" name="Google Shape;34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5" y="1104375"/>
            <a:ext cx="4647875" cy="2881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52"/>
          <p:cNvSpPr txBox="1"/>
          <p:nvPr/>
        </p:nvSpPr>
        <p:spPr>
          <a:xfrm>
            <a:off x="4972725" y="3266775"/>
            <a:ext cx="40785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Когда в методе put() добавляется товар и вызывается </a:t>
            </a:r>
            <a:r>
              <a:rPr b="1" lang="ru" sz="16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notify()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, то метод get() получает монитор и выходит из конструкции while (product&lt;1), так как товар добавлен.</a:t>
            </a:r>
            <a:endParaRPr b="1" sz="16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3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54" name="Google Shape;354;p53"/>
          <p:cNvSpPr txBox="1"/>
          <p:nvPr/>
        </p:nvSpPr>
        <p:spPr>
          <a:xfrm>
            <a:off x="244475" y="1128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Методы wait и notify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5" name="Google Shape;35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5" y="1104376"/>
            <a:ext cx="4788524" cy="28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3"/>
          <p:cNvSpPr txBox="1"/>
          <p:nvPr/>
        </p:nvSpPr>
        <p:spPr>
          <a:xfrm>
            <a:off x="5143500" y="1104375"/>
            <a:ext cx="3773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В методе put() работает похожая логика, только теперь метод put() должен срабатывать, если в магазине не более трех товаров. Поэтому в цикле проверяется наличие товара, и если товар уже есть, то освобождаем монитор с помощью </a:t>
            </a:r>
            <a:r>
              <a:rPr b="1" lang="ru" sz="1600">
                <a:solidFill>
                  <a:schemeClr val="accent2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wait() </a:t>
            </a:r>
            <a:r>
              <a:rPr lang="ru" sz="16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и ждем вызова </a:t>
            </a:r>
            <a:r>
              <a:rPr b="1" lang="ru" sz="1600">
                <a:solidFill>
                  <a:schemeClr val="accent5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notify()</a:t>
            </a:r>
            <a:r>
              <a:rPr lang="ru" sz="16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 в методе get().</a:t>
            </a:r>
            <a:endParaRPr sz="1600"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4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63" name="Google Shape;363;p54"/>
          <p:cNvSpPr txBox="1"/>
          <p:nvPr/>
        </p:nvSpPr>
        <p:spPr>
          <a:xfrm>
            <a:off x="244475" y="112875"/>
            <a:ext cx="82296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Методы wait и notify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4" name="Google Shape;36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50" y="1803050"/>
            <a:ext cx="3392125" cy="28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0875" y="1803050"/>
            <a:ext cx="3440647" cy="28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4"/>
          <p:cNvSpPr txBox="1"/>
          <p:nvPr/>
        </p:nvSpPr>
        <p:spPr>
          <a:xfrm>
            <a:off x="244475" y="763500"/>
            <a:ext cx="8736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Классы </a:t>
            </a:r>
            <a:r>
              <a:rPr i="1"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потребитель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и </a:t>
            </a:r>
            <a:r>
              <a:rPr i="1"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производитель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являются реализациями интерфейса Runnable. </a:t>
            </a:r>
            <a:r>
              <a:rPr i="1"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Производитель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должен произвести 5 товаров, а </a:t>
            </a:r>
            <a:r>
              <a:rPr i="1"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потребитель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- их все приобрести.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73" name="Google Shape;373;p55"/>
          <p:cNvSpPr txBox="1"/>
          <p:nvPr/>
        </p:nvSpPr>
        <p:spPr>
          <a:xfrm>
            <a:off x="244475" y="1128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Методы wait и notify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4" name="Google Shape;37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875" y="1325650"/>
            <a:ext cx="4989425" cy="33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5"/>
          <p:cNvSpPr txBox="1"/>
          <p:nvPr/>
        </p:nvSpPr>
        <p:spPr>
          <a:xfrm>
            <a:off x="244475" y="863950"/>
            <a:ext cx="873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Создаем потоки производителя и потребителя и запускаем.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31" name="Google Shape;131;p29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Понятие многопоточности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2" name="Google Shape;132;p29"/>
          <p:cNvSpPr txBox="1"/>
          <p:nvPr/>
        </p:nvSpPr>
        <p:spPr>
          <a:xfrm>
            <a:off x="333900" y="994675"/>
            <a:ext cx="8634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Многопоточность (multithreading)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- механизм, позволяющий выполнять одновременно несколько потоков в одном процессе.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Google Shape;133;p29"/>
          <p:cNvSpPr txBox="1"/>
          <p:nvPr/>
        </p:nvSpPr>
        <p:spPr>
          <a:xfrm>
            <a:off x="333900" y="1774975"/>
            <a:ext cx="86340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Процесс (process)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- 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это объект, который создается операционной системой, когда пользователь запускает приложение. Процессу выделяется отдельное адресное пространство, причем это пространство физически недоступно для других процессов.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9"/>
          <p:cNvSpPr txBox="1"/>
          <p:nvPr/>
        </p:nvSpPr>
        <p:spPr>
          <a:xfrm>
            <a:off x="333900" y="3154850"/>
            <a:ext cx="89679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Поток (thread)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единица выполнения кода. К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аждый процесс (программа) имеет один главный поток. При необходимости главный поток может создавать другие потоки.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6"/>
          <p:cNvSpPr txBox="1"/>
          <p:nvPr/>
        </p:nvSpPr>
        <p:spPr>
          <a:xfrm>
            <a:off x="244475" y="3258325"/>
            <a:ext cx="8736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Так как атомарные операции выполняются либо целиком, либо никак, в многопоточной среде их синхронизировать не нужно.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2" name="Google Shape;382;p56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83" name="Google Shape;383;p56"/>
          <p:cNvSpPr txBox="1"/>
          <p:nvPr/>
        </p:nvSpPr>
        <p:spPr>
          <a:xfrm>
            <a:off x="244475" y="1128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Атомарность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4" name="Google Shape;384;p56"/>
          <p:cNvSpPr txBox="1"/>
          <p:nvPr/>
        </p:nvSpPr>
        <p:spPr>
          <a:xfrm>
            <a:off x="244475" y="964400"/>
            <a:ext cx="8736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Атомарная операция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—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это 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операция, которая либо выполняется целиком, либо не выполняется вовсе. Такая операция не может быть частично выполнена и частично не выполнена.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5" name="Google Shape;385;p56"/>
          <p:cNvSpPr txBox="1"/>
          <p:nvPr/>
        </p:nvSpPr>
        <p:spPr>
          <a:xfrm>
            <a:off x="244475" y="2063300"/>
            <a:ext cx="8736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В</a:t>
            </a:r>
            <a:r>
              <a:rPr b="1" lang="ru" sz="18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 Java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к атомарным операциям можно отнести операции присваивания, простые арифметические операции, чтение элемента массива по индексу, запись элемента в массив и т.п (для всех типов кроме long и double).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7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92" name="Google Shape;392;p57"/>
          <p:cNvSpPr txBox="1"/>
          <p:nvPr/>
        </p:nvSpPr>
        <p:spPr>
          <a:xfrm>
            <a:off x="244475" y="1128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Ключевое слово volatile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3" name="Google Shape;393;p57"/>
          <p:cNvSpPr txBox="1"/>
          <p:nvPr/>
        </p:nvSpPr>
        <p:spPr>
          <a:xfrm>
            <a:off x="244475" y="3757150"/>
            <a:ext cx="668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volatile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ru" sz="18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1.99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Google Shape;394;p57"/>
          <p:cNvSpPr txBox="1"/>
          <p:nvPr/>
        </p:nvSpPr>
        <p:spPr>
          <a:xfrm>
            <a:off x="244475" y="994525"/>
            <a:ext cx="8736600" cy="26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volatile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—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ключевое слово, используемое для переменных. Если в программе объявлена переменная </a:t>
            </a:r>
            <a:r>
              <a:rPr b="1" lang="ru" sz="18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volatile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то: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Она всегда будет атомарно читаться и записываться. Даже если это 64-битные double или long.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800"/>
              <a:buFont typeface="Nunito"/>
              <a:buAutoNum type="arabicPeriod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Результат операции записи значения в </a:t>
            </a: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volatile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переменную одним потоком, становится виден всем другим потокам, которые используют эту переменную для чтения из нее значения.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8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01" name="Google Shape;401;p58"/>
          <p:cNvSpPr txBox="1"/>
          <p:nvPr/>
        </p:nvSpPr>
        <p:spPr>
          <a:xfrm>
            <a:off x="244475" y="1128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Метод yield() 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2" name="Google Shape;402;p58"/>
          <p:cNvSpPr txBox="1"/>
          <p:nvPr/>
        </p:nvSpPr>
        <p:spPr>
          <a:xfrm>
            <a:off x="244475" y="984500"/>
            <a:ext cx="8736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yield()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является методом класса </a:t>
            </a:r>
            <a:r>
              <a:rPr i="1"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Thread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 Когда у потока вызван этот метод, он </a:t>
            </a:r>
            <a:r>
              <a:rPr i="1"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уступает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свое время остальным потокам и продолжает свое выполнения после них.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3" name="Google Shape;403;p58"/>
          <p:cNvSpPr txBox="1"/>
          <p:nvPr/>
        </p:nvSpPr>
        <p:spPr>
          <a:xfrm>
            <a:off x="244475" y="2083400"/>
            <a:ext cx="9081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ThreadExample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Thread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ThreadExample()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System.out.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(Thread.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currentThread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+ 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уступает свое место"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Thread.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System.out.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(Thread.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currentThread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+ 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has finished executing."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10" name="Google Shape;410;p59"/>
          <p:cNvSpPr txBox="1"/>
          <p:nvPr/>
        </p:nvSpPr>
        <p:spPr>
          <a:xfrm>
            <a:off x="244475" y="1128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Метод yield() 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1" name="Google Shape;411;p59"/>
          <p:cNvSpPr txBox="1"/>
          <p:nvPr/>
        </p:nvSpPr>
        <p:spPr>
          <a:xfrm>
            <a:off x="244475" y="1104375"/>
            <a:ext cx="8726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(String[] args)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ThreadExample();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ThreadExample();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ThreadExample();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2" name="Google Shape;412;p59"/>
          <p:cNvSpPr txBox="1"/>
          <p:nvPr/>
        </p:nvSpPr>
        <p:spPr>
          <a:xfrm>
            <a:off x="244475" y="2441150"/>
            <a:ext cx="7511100" cy="22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Вариант вывода в консоль:</a:t>
            </a:r>
            <a:endParaRPr b="1" sz="1800">
              <a:solidFill>
                <a:schemeClr val="accent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Thread-0 уступает свое место другим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Thread-1 уступает свое место другим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Thread-2 уступает свое место другим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Thread-1 закончил выполнение.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Thread-0 закончил выполнение.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Thread-2 закончил выполнение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19" name="Google Shape;419;p60"/>
          <p:cNvSpPr txBox="1"/>
          <p:nvPr/>
        </p:nvSpPr>
        <p:spPr>
          <a:xfrm>
            <a:off x="244475" y="1128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Метод yield() 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420" name="Google Shape;420;p60"/>
          <p:cNvGrpSpPr/>
          <p:nvPr/>
        </p:nvGrpSpPr>
        <p:grpSpPr>
          <a:xfrm>
            <a:off x="1141250" y="2521450"/>
            <a:ext cx="6436039" cy="341700"/>
            <a:chOff x="334875" y="2400900"/>
            <a:chExt cx="6436039" cy="341700"/>
          </a:xfrm>
        </p:grpSpPr>
        <p:sp>
          <p:nvSpPr>
            <p:cNvPr id="421" name="Google Shape;421;p60"/>
            <p:cNvSpPr/>
            <p:nvPr/>
          </p:nvSpPr>
          <p:spPr>
            <a:xfrm>
              <a:off x="334875" y="2400900"/>
              <a:ext cx="1674000" cy="3417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Nunito"/>
                  <a:ea typeface="Nunito"/>
                  <a:cs typeface="Nunito"/>
                  <a:sym typeface="Nunito"/>
                </a:rPr>
                <a:t>Thread-0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2" name="Google Shape;422;p60"/>
            <p:cNvSpPr/>
            <p:nvPr/>
          </p:nvSpPr>
          <p:spPr>
            <a:xfrm>
              <a:off x="5096914" y="2400900"/>
              <a:ext cx="1674000" cy="3417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Nunito"/>
                  <a:ea typeface="Nunito"/>
                  <a:cs typeface="Nunito"/>
                  <a:sym typeface="Nunito"/>
                </a:rPr>
                <a:t>Thread-2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3" name="Google Shape;423;p60"/>
            <p:cNvSpPr/>
            <p:nvPr/>
          </p:nvSpPr>
          <p:spPr>
            <a:xfrm>
              <a:off x="2715895" y="2400900"/>
              <a:ext cx="1674000" cy="3417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Nunito"/>
                  <a:ea typeface="Nunito"/>
                  <a:cs typeface="Nunito"/>
                  <a:sym typeface="Nunito"/>
                </a:rPr>
                <a:t>Thread-1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424" name="Google Shape;424;p60"/>
            <p:cNvCxnSpPr>
              <a:stCxn id="421" idx="3"/>
              <a:endCxn id="423" idx="1"/>
            </p:cNvCxnSpPr>
            <p:nvPr/>
          </p:nvCxnSpPr>
          <p:spPr>
            <a:xfrm>
              <a:off x="2008875" y="2571750"/>
              <a:ext cx="707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5" name="Google Shape;425;p60"/>
            <p:cNvCxnSpPr>
              <a:stCxn id="423" idx="3"/>
              <a:endCxn id="422" idx="1"/>
            </p:cNvCxnSpPr>
            <p:nvPr/>
          </p:nvCxnSpPr>
          <p:spPr>
            <a:xfrm>
              <a:off x="4389895" y="2571750"/>
              <a:ext cx="707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26" name="Google Shape;426;p60"/>
          <p:cNvSpPr txBox="1"/>
          <p:nvPr/>
        </p:nvSpPr>
        <p:spPr>
          <a:xfrm>
            <a:off x="244475" y="1048925"/>
            <a:ext cx="8672400" cy="14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1. П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отоки 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Thread-0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Thread-1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и 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Thread-2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запускаются последовательно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2.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Thread-0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запускается первым и сразу уступает место другим. После него запускается 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Thread-1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и тоже уступает. После — запускается 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Thread-2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который тоже уступает.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7" name="Google Shape;427;p60"/>
          <p:cNvSpPr txBox="1"/>
          <p:nvPr/>
        </p:nvSpPr>
        <p:spPr>
          <a:xfrm>
            <a:off x="244475" y="2914563"/>
            <a:ext cx="8672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3. После того, как 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Thread-2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последним уступил свое место, планировщик потоков смотрит, какие потоки стоят в очереди на запуск - это 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Thread-1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и 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Thread-0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 sz="1800"/>
          </a:p>
        </p:txBody>
      </p:sp>
      <p:grpSp>
        <p:nvGrpSpPr>
          <p:cNvPr id="428" name="Google Shape;428;p60"/>
          <p:cNvGrpSpPr/>
          <p:nvPr/>
        </p:nvGrpSpPr>
        <p:grpSpPr>
          <a:xfrm>
            <a:off x="2214039" y="3897013"/>
            <a:ext cx="3918761" cy="745275"/>
            <a:chOff x="2214039" y="3897013"/>
            <a:chExt cx="3918761" cy="745275"/>
          </a:xfrm>
        </p:grpSpPr>
        <p:sp>
          <p:nvSpPr>
            <p:cNvPr id="429" name="Google Shape;429;p60"/>
            <p:cNvSpPr/>
            <p:nvPr/>
          </p:nvSpPr>
          <p:spPr>
            <a:xfrm>
              <a:off x="2214039" y="4098813"/>
              <a:ext cx="1674000" cy="3417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Nunito"/>
                  <a:ea typeface="Nunito"/>
                  <a:cs typeface="Nunito"/>
                  <a:sym typeface="Nunito"/>
                </a:rPr>
                <a:t>Thread-2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0" name="Google Shape;430;p60"/>
            <p:cNvSpPr/>
            <p:nvPr/>
          </p:nvSpPr>
          <p:spPr>
            <a:xfrm>
              <a:off x="4458800" y="4300588"/>
              <a:ext cx="1674000" cy="3417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Nunito"/>
                  <a:ea typeface="Nunito"/>
                  <a:cs typeface="Nunito"/>
                  <a:sym typeface="Nunito"/>
                </a:rPr>
                <a:t>Thread-0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1" name="Google Shape;431;p60"/>
            <p:cNvSpPr/>
            <p:nvPr/>
          </p:nvSpPr>
          <p:spPr>
            <a:xfrm>
              <a:off x="4458795" y="3897013"/>
              <a:ext cx="1674000" cy="3417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Nunito"/>
                  <a:ea typeface="Nunito"/>
                  <a:cs typeface="Nunito"/>
                  <a:sym typeface="Nunito"/>
                </a:rPr>
                <a:t>Thread-1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432" name="Google Shape;432;p6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55275" y="4132713"/>
              <a:ext cx="273900" cy="273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33" name="Google Shape;43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7250" y="3930363"/>
            <a:ext cx="273900" cy="2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7250" y="4327013"/>
            <a:ext cx="273900" cy="2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1"/>
          <p:cNvSpPr txBox="1"/>
          <p:nvPr/>
        </p:nvSpPr>
        <p:spPr>
          <a:xfrm>
            <a:off x="244475" y="2313850"/>
            <a:ext cx="891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5.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После того как 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Thread-1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выполнил свою работу до конца, планировщик потоков  проверяет очередь. Так как 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Thread-2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уступает, в очереди на выполнение остается 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Thread-0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1" name="Google Shape;441;p6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42" name="Google Shape;442;p61"/>
          <p:cNvSpPr txBox="1"/>
          <p:nvPr/>
        </p:nvSpPr>
        <p:spPr>
          <a:xfrm>
            <a:off x="244475" y="1128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Метод yield() 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3" name="Google Shape;443;p61"/>
          <p:cNvSpPr txBox="1"/>
          <p:nvPr/>
        </p:nvSpPr>
        <p:spPr>
          <a:xfrm>
            <a:off x="244475" y="1014625"/>
            <a:ext cx="861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4. 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Thread-1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уступал свое место последним, поэтому выполняется он. </a:t>
            </a:r>
            <a:endParaRPr/>
          </a:p>
        </p:txBody>
      </p:sp>
      <p:grpSp>
        <p:nvGrpSpPr>
          <p:cNvPr id="444" name="Google Shape;444;p61"/>
          <p:cNvGrpSpPr/>
          <p:nvPr/>
        </p:nvGrpSpPr>
        <p:grpSpPr>
          <a:xfrm>
            <a:off x="2399889" y="1476325"/>
            <a:ext cx="3918761" cy="745275"/>
            <a:chOff x="2214039" y="3897013"/>
            <a:chExt cx="3918761" cy="745275"/>
          </a:xfrm>
        </p:grpSpPr>
        <p:sp>
          <p:nvSpPr>
            <p:cNvPr id="445" name="Google Shape;445;p61"/>
            <p:cNvSpPr/>
            <p:nvPr/>
          </p:nvSpPr>
          <p:spPr>
            <a:xfrm>
              <a:off x="2214039" y="4098813"/>
              <a:ext cx="1674000" cy="3417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Nunito"/>
                  <a:ea typeface="Nunito"/>
                  <a:cs typeface="Nunito"/>
                  <a:sym typeface="Nunito"/>
                </a:rPr>
                <a:t>Thread-2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6" name="Google Shape;446;p61"/>
            <p:cNvSpPr/>
            <p:nvPr/>
          </p:nvSpPr>
          <p:spPr>
            <a:xfrm>
              <a:off x="4458800" y="4300588"/>
              <a:ext cx="1674000" cy="3417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Nunito"/>
                  <a:ea typeface="Nunito"/>
                  <a:cs typeface="Nunito"/>
                  <a:sym typeface="Nunito"/>
                </a:rPr>
                <a:t>Thread-0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7" name="Google Shape;447;p61"/>
            <p:cNvSpPr/>
            <p:nvPr/>
          </p:nvSpPr>
          <p:spPr>
            <a:xfrm>
              <a:off x="4458795" y="3897013"/>
              <a:ext cx="1674000" cy="3417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Nunito"/>
                  <a:ea typeface="Nunito"/>
                  <a:cs typeface="Nunito"/>
                  <a:sym typeface="Nunito"/>
                </a:rPr>
                <a:t>Thread-1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448" name="Google Shape;448;p6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73975" y="4132713"/>
              <a:ext cx="273900" cy="273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49" name="Google Shape;44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6500" y="1384325"/>
            <a:ext cx="555974" cy="55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500" y="1900100"/>
            <a:ext cx="273900" cy="273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1" name="Google Shape;451;p61"/>
          <p:cNvGrpSpPr/>
          <p:nvPr/>
        </p:nvGrpSpPr>
        <p:grpSpPr>
          <a:xfrm>
            <a:off x="2399889" y="3224528"/>
            <a:ext cx="3747961" cy="555974"/>
            <a:chOff x="2399889" y="2893003"/>
            <a:chExt cx="3747961" cy="555974"/>
          </a:xfrm>
        </p:grpSpPr>
        <p:sp>
          <p:nvSpPr>
            <p:cNvPr id="452" name="Google Shape;452;p61"/>
            <p:cNvSpPr/>
            <p:nvPr/>
          </p:nvSpPr>
          <p:spPr>
            <a:xfrm>
              <a:off x="2399889" y="3040350"/>
              <a:ext cx="1674000" cy="3417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Nunito"/>
                  <a:ea typeface="Nunito"/>
                  <a:cs typeface="Nunito"/>
                  <a:sym typeface="Nunito"/>
                </a:rPr>
                <a:t>Thread-2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3" name="Google Shape;453;p61"/>
            <p:cNvSpPr/>
            <p:nvPr/>
          </p:nvSpPr>
          <p:spPr>
            <a:xfrm>
              <a:off x="4473850" y="3040350"/>
              <a:ext cx="1674000" cy="3417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Nunito"/>
                  <a:ea typeface="Nunito"/>
                  <a:cs typeface="Nunito"/>
                  <a:sym typeface="Nunito"/>
                </a:rPr>
                <a:t>Thread-0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454" name="Google Shape;454;p6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59825" y="3074250"/>
              <a:ext cx="273900" cy="27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5" name="Google Shape;455;p61"/>
            <p:cNvPicPr preferRelativeResize="0"/>
            <p:nvPr/>
          </p:nvPicPr>
          <p:blipFill rotWithShape="1">
            <a:blip r:embed="rId4">
              <a:alphaModFix/>
            </a:blip>
            <a:srcRect b="12650" l="0" r="0" t="-12650"/>
            <a:stretch/>
          </p:blipFill>
          <p:spPr>
            <a:xfrm>
              <a:off x="5417000" y="2893003"/>
              <a:ext cx="555974" cy="555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6" name="Google Shape;456;p61"/>
          <p:cNvSpPr txBox="1"/>
          <p:nvPr/>
        </p:nvSpPr>
        <p:spPr>
          <a:xfrm>
            <a:off x="235800" y="3780500"/>
            <a:ext cx="867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6. После того, как 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Thread-0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завершит свою работу, настанет очередь 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Thread-2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2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63" name="Google Shape;463;p62"/>
          <p:cNvSpPr txBox="1"/>
          <p:nvPr/>
        </p:nvSpPr>
        <p:spPr>
          <a:xfrm>
            <a:off x="244475" y="1128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Метод join() 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4" name="Google Shape;464;p62"/>
          <p:cNvSpPr txBox="1"/>
          <p:nvPr/>
        </p:nvSpPr>
        <p:spPr>
          <a:xfrm>
            <a:off x="244475" y="1004600"/>
            <a:ext cx="8736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join()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 метод класса Thread, позволяющая начать работу следующего потока только после завершения текущего.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5" name="Google Shape;465;p62"/>
          <p:cNvSpPr txBox="1"/>
          <p:nvPr/>
        </p:nvSpPr>
        <p:spPr>
          <a:xfrm>
            <a:off x="235800" y="1694500"/>
            <a:ext cx="86724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(String[] args) 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Runnable runnable =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Runnable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System.</a:t>
            </a:r>
            <a:r>
              <a:rPr i="1"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6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"Поток начал свою работу"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i="1"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6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"Поток завершил свою работу"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Thread thread1 =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Thread(runnable);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thread1.</a:t>
            </a:r>
            <a:r>
              <a:rPr lang="ru" sz="16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thread1.</a:t>
            </a:r>
            <a:r>
              <a:rPr lang="ru" sz="16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ru" sz="1600">
                <a:solidFill>
                  <a:srgbClr val="4343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главный поток остановит свое выполнение до тех пор, пока thread1 не завершится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3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72" name="Google Shape;472;p63"/>
          <p:cNvSpPr txBox="1"/>
          <p:nvPr/>
        </p:nvSpPr>
        <p:spPr>
          <a:xfrm>
            <a:off x="244475" y="1128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ThreadLocal</a:t>
            </a: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3" name="Google Shape;473;p63"/>
          <p:cNvSpPr txBox="1"/>
          <p:nvPr/>
        </p:nvSpPr>
        <p:spPr>
          <a:xfrm>
            <a:off x="244475" y="1004600"/>
            <a:ext cx="8736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Класс </a:t>
            </a:r>
            <a:r>
              <a:rPr b="1" lang="ru" sz="1800">
                <a:solidFill>
                  <a:schemeClr val="accent5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ThreadLocal&lt;T&gt;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 используется для хранения различных значений в переменной для каждого потока. </a:t>
            </a:r>
            <a:r>
              <a:rPr b="1" lang="ru" sz="1800">
                <a:solidFill>
                  <a:schemeClr val="accent5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ThreadLocal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 имеет методы 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 и 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, которые позволяют получить текущее значение и установить новое значение.</a:t>
            </a:r>
            <a:endParaRPr sz="1800"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4" name="Google Shape;474;p63"/>
          <p:cNvSpPr txBox="1"/>
          <p:nvPr/>
        </p:nvSpPr>
        <p:spPr>
          <a:xfrm>
            <a:off x="235800" y="2103500"/>
            <a:ext cx="86724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Обычно экземпляры </a:t>
            </a: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ThreadLocal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 объявляются как приватные статические переменные в классе. Каждый поток получает из метода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своё значение и устанавливает через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тоже своё значение, изолированное от других потоков.</a:t>
            </a:r>
            <a:endParaRPr/>
          </a:p>
        </p:txBody>
      </p:sp>
      <p:sp>
        <p:nvSpPr>
          <p:cNvPr id="475" name="Google Shape;475;p63"/>
          <p:cNvSpPr txBox="1"/>
          <p:nvPr/>
        </p:nvSpPr>
        <p:spPr>
          <a:xfrm>
            <a:off x="235800" y="3521000"/>
            <a:ext cx="8672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6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*</a:t>
            </a:r>
            <a:r>
              <a:rPr i="1" lang="ru" sz="16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ThreadLocal гарантирует лишь то, что каждый поток получит ссылку на свой объект, но он не изолирует сами объекты. Если два разных потока положат в ThreadLocal один и тот же объект, то при доступе к нему будут возникать все проблемы многопоточности.</a:t>
            </a:r>
            <a:endParaRPr sz="1600"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4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82" name="Google Shape;482;p64"/>
          <p:cNvSpPr txBox="1"/>
          <p:nvPr/>
        </p:nvSpPr>
        <p:spPr>
          <a:xfrm>
            <a:off x="244475" y="1128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ThreadLocal 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3" name="Google Shape;483;p64"/>
          <p:cNvSpPr txBox="1"/>
          <p:nvPr/>
        </p:nvSpPr>
        <p:spPr>
          <a:xfrm>
            <a:off x="244475" y="1024675"/>
            <a:ext cx="88995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MyRunnable </a:t>
            </a:r>
            <a:r>
              <a:rPr lang="ru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Runnable {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CC783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CC783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rgbClr val="CC783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public void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run() {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String name = Thread.currentThread().getName();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System.</a:t>
            </a:r>
            <a:r>
              <a:rPr i="1"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90060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(name + </a:t>
            </a:r>
            <a:r>
              <a:rPr lang="ru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 first threadLocal: "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+ threadLocal.get());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threadLocal.set(name + </a:t>
            </a:r>
            <a:r>
              <a:rPr lang="ru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 thread value"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System.</a:t>
            </a:r>
            <a:r>
              <a:rPr i="1"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90060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(name + </a:t>
            </a:r>
            <a:r>
              <a:rPr lang="ru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 end threadLocal: "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+ threadLocal.get());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5"/>
          <p:cNvSpPr txBox="1"/>
          <p:nvPr/>
        </p:nvSpPr>
        <p:spPr>
          <a:xfrm>
            <a:off x="331525" y="996900"/>
            <a:ext cx="8659500" cy="3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private static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ThreadLocal&lt;String&gt; threadLocal = </a:t>
            </a: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ThreadLocal&lt;&gt;();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public static void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00606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(String[] args) </a:t>
            </a: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InterruptedException {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 threadLocal.set(</a:t>
            </a:r>
            <a:r>
              <a:rPr lang="ru">
                <a:solidFill>
                  <a:srgbClr val="0080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"From main thread"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 Thread thread1 = </a:t>
            </a:r>
            <a:r>
              <a:rPr lang="ru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Thread(new MyRunnable(), </a:t>
            </a:r>
            <a:r>
              <a:rPr lang="ru">
                <a:solidFill>
                  <a:srgbClr val="0080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"first_thread"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 thread1.start();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 Thread thread2 = </a:t>
            </a:r>
            <a:r>
              <a:rPr lang="ru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Thread(new MyRunnable(), </a:t>
            </a:r>
            <a:r>
              <a:rPr lang="ru">
                <a:solidFill>
                  <a:srgbClr val="0080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"second_thread"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 thread2.start();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 thread1.join();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 thread2.join();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i="1"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rgbClr val="90060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00800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"fromMainThread: "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+ threadLocal.get());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Google Shape;490;p65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91" name="Google Shape;491;p65"/>
          <p:cNvSpPr txBox="1"/>
          <p:nvPr/>
        </p:nvSpPr>
        <p:spPr>
          <a:xfrm>
            <a:off x="244475" y="1128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ThreadLocal 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333900" y="1010825"/>
            <a:ext cx="8634000" cy="13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Достоинства:</a:t>
            </a:r>
            <a:endParaRPr b="1" sz="1800">
              <a:solidFill>
                <a:schemeClr val="accent5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параллельное выполнение нескольких действий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улучшение производительности при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грамотном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использовании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1" name="Google Shape;141;p3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42" name="Google Shape;142;p30"/>
          <p:cNvSpPr txBox="1"/>
          <p:nvPr/>
        </p:nvSpPr>
        <p:spPr>
          <a:xfrm>
            <a:off x="333900" y="2489875"/>
            <a:ext cx="8634000" cy="13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Недостатки</a:t>
            </a: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:</a:t>
            </a:r>
            <a:endParaRPr b="1" sz="1800">
              <a:solidFill>
                <a:schemeClr val="accent5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нагрузка на приложение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сложность проектирования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3" name="Google Shape;143;p30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Понятие многопоточности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6"/>
          <p:cNvSpPr txBox="1"/>
          <p:nvPr/>
        </p:nvSpPr>
        <p:spPr>
          <a:xfrm>
            <a:off x="235800" y="2756075"/>
            <a:ext cx="8672400" cy="1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Способы создания потока-демона: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вызвать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setDaemon(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у потока до его старта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создать поток внутри потока, являющегося демоном</a:t>
            </a:r>
            <a:endParaRPr/>
          </a:p>
        </p:txBody>
      </p:sp>
      <p:sp>
        <p:nvSpPr>
          <p:cNvPr id="498" name="Google Shape;498;p66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99" name="Google Shape;499;p66"/>
          <p:cNvSpPr txBox="1"/>
          <p:nvPr/>
        </p:nvSpPr>
        <p:spPr>
          <a:xfrm>
            <a:off x="244475" y="1128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Потоки-демоны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0" name="Google Shape;500;p66"/>
          <p:cNvSpPr txBox="1"/>
          <p:nvPr/>
        </p:nvSpPr>
        <p:spPr>
          <a:xfrm>
            <a:off x="244475" y="974450"/>
            <a:ext cx="873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Потоки-демоны</a:t>
            </a:r>
            <a:r>
              <a:rPr lang="ru" sz="1800">
                <a:solidFill>
                  <a:srgbClr val="2B3238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—</a:t>
            </a:r>
            <a:r>
              <a:rPr lang="ru" sz="1800">
                <a:solidFill>
                  <a:srgbClr val="2B3238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это потоки, выполняющие фоновую работу.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1" name="Google Shape;501;p66"/>
          <p:cNvSpPr txBox="1"/>
          <p:nvPr/>
        </p:nvSpPr>
        <p:spPr>
          <a:xfrm>
            <a:off x="235800" y="1365825"/>
            <a:ext cx="86724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Когда все </a:t>
            </a:r>
            <a:r>
              <a:rPr i="1"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пользовательские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потоки (</a:t>
            </a:r>
            <a:r>
              <a:rPr i="1"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не демоны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) завершились, программа завершает работу. </a:t>
            </a: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Демоны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же</a:t>
            </a: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не выполняют фоновые задания, поэтому не препятствуют остановке программы. И процесс завершается, не дожидаясь окончания работы </a:t>
            </a: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потоков-демонов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2" name="Google Shape;502;p66"/>
          <p:cNvSpPr txBox="1"/>
          <p:nvPr/>
        </p:nvSpPr>
        <p:spPr>
          <a:xfrm>
            <a:off x="235800" y="4028375"/>
            <a:ext cx="867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Для того чтобы проверить является ли поток демоном, можно использовать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isDaemon()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7"/>
          <p:cNvSpPr txBox="1"/>
          <p:nvPr/>
        </p:nvSpPr>
        <p:spPr>
          <a:xfrm>
            <a:off x="235800" y="894075"/>
            <a:ext cx="867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Создадим класс Clock, реализующий Runnable, который каждую секунду выводит текущее время на экран.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9" name="Google Shape;509;p67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510" name="Google Shape;510;p67"/>
          <p:cNvSpPr txBox="1"/>
          <p:nvPr/>
        </p:nvSpPr>
        <p:spPr>
          <a:xfrm>
            <a:off x="244475" y="1128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Потоки-демоны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1" name="Google Shape;511;p67"/>
          <p:cNvSpPr txBox="1"/>
          <p:nvPr/>
        </p:nvSpPr>
        <p:spPr>
          <a:xfrm>
            <a:off x="242250" y="1559500"/>
            <a:ext cx="8659500" cy="3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Clock </a:t>
            </a:r>
            <a:r>
              <a:rPr lang="ru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Runnable {  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CC783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CC783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rgbClr val="CC783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public void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run() {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System.</a:t>
            </a:r>
            <a:r>
              <a:rPr i="1"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300">
                <a:solidFill>
                  <a:srgbClr val="90060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(LocalDateTime.</a:t>
            </a:r>
            <a:r>
              <a:rPr i="1" lang="ru" sz="1300">
                <a:solidFill>
                  <a:srgbClr val="90060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now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Thread.sleep(</a:t>
            </a:r>
            <a:r>
              <a:rPr lang="ru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} </a:t>
            </a:r>
            <a:r>
              <a:rPr lang="ru" sz="13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catch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(InterruptedException e) {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System.</a:t>
            </a:r>
            <a:r>
              <a:rPr i="1"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300">
                <a:solidFill>
                  <a:srgbClr val="90060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(LocalDateTime.</a:t>
            </a:r>
            <a:r>
              <a:rPr i="1" lang="ru" sz="1300">
                <a:solidFill>
                  <a:srgbClr val="90060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now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8"/>
          <p:cNvSpPr txBox="1"/>
          <p:nvPr/>
        </p:nvSpPr>
        <p:spPr>
          <a:xfrm>
            <a:off x="2542750" y="3687700"/>
            <a:ext cx="6539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6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*Н</a:t>
            </a:r>
            <a:r>
              <a:rPr i="1" lang="ru" sz="16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есмотря на то, что метод </a:t>
            </a:r>
            <a:r>
              <a:rPr i="1" lang="ru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run() </a:t>
            </a:r>
            <a:r>
              <a:rPr i="1" lang="ru" sz="16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содержит бесконечный цикл, п</a:t>
            </a:r>
            <a:r>
              <a:rPr i="1" lang="ru" sz="16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оток-демон</a:t>
            </a:r>
            <a:r>
              <a:rPr i="1" lang="ru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i="1" lang="ru" sz="1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thread </a:t>
            </a:r>
            <a:r>
              <a:rPr i="1" lang="ru" sz="16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будет выполнятся до тех пор, пока не завершится главный поток.   </a:t>
            </a:r>
            <a:endParaRPr i="1" sz="16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518" name="Google Shape;518;p68"/>
          <p:cNvSpPr txBox="1"/>
          <p:nvPr/>
        </p:nvSpPr>
        <p:spPr>
          <a:xfrm>
            <a:off x="242250" y="2783500"/>
            <a:ext cx="2372100" cy="18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Пример вывода:</a:t>
            </a:r>
            <a:endParaRPr b="1" sz="1600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2022-01-31 00:00:00</a:t>
            </a:r>
            <a:endParaRPr sz="16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2022-01-31 00:00:01</a:t>
            </a:r>
            <a:endParaRPr sz="16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2022-01-31 00:00:02</a:t>
            </a:r>
            <a:endParaRPr sz="16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2022-01-31 00:00:03</a:t>
            </a:r>
            <a:endParaRPr sz="16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2022-01-31 00:00:04</a:t>
            </a:r>
            <a:endParaRPr sz="16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519" name="Google Shape;519;p68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520" name="Google Shape;520;p68"/>
          <p:cNvSpPr txBox="1"/>
          <p:nvPr/>
        </p:nvSpPr>
        <p:spPr>
          <a:xfrm>
            <a:off x="244475" y="1128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Потоки-демоны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1" name="Google Shape;521;p68"/>
          <p:cNvSpPr txBox="1"/>
          <p:nvPr/>
        </p:nvSpPr>
        <p:spPr>
          <a:xfrm>
            <a:off x="242250" y="896500"/>
            <a:ext cx="86595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public static void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00606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(String[] args) </a:t>
            </a: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InterruptedException {    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Thread thread = </a:t>
            </a:r>
            <a:r>
              <a:rPr lang="ru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Thread(</a:t>
            </a: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Clock());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thread.setDaemon(</a:t>
            </a:r>
            <a:r>
              <a:rPr lang="ru">
                <a:solidFill>
                  <a:srgbClr val="000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ru">
                <a:solidFill>
                  <a:srgbClr val="434343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// делаем поток thread демоном</a:t>
            </a:r>
            <a:endParaRPr>
              <a:solidFill>
                <a:srgbClr val="434343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thread.start();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Thread.sleep(</a:t>
            </a:r>
            <a:r>
              <a:rPr lang="ru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5000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); // усыпляем главный поток на 5 секунд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528" name="Google Shape;528;p69"/>
          <p:cNvSpPr txBox="1"/>
          <p:nvPr/>
        </p:nvSpPr>
        <p:spPr>
          <a:xfrm>
            <a:off x="244475" y="1128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Правила happens before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9" name="Google Shape;529;p69"/>
          <p:cNvSpPr txBox="1"/>
          <p:nvPr/>
        </p:nvSpPr>
        <p:spPr>
          <a:xfrm>
            <a:off x="244475" y="1104375"/>
            <a:ext cx="873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Правила </a:t>
            </a:r>
            <a:r>
              <a:rPr b="1" lang="ru" sz="18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“happens before”</a:t>
            </a:r>
            <a:r>
              <a:rPr b="1"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истинны для любой многопоточной системы.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0" name="Google Shape;530;p69"/>
          <p:cNvSpPr txBox="1"/>
          <p:nvPr/>
        </p:nvSpPr>
        <p:spPr>
          <a:xfrm>
            <a:off x="244475" y="1647525"/>
            <a:ext cx="8672400" cy="30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1.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Освобождение монитора происходит раньше (</a:t>
            </a:r>
            <a:r>
              <a:rPr i="1"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happens before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) захвата этого же монитора другим потоком.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2.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Метод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Thread.start()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выполняется раньше (</a:t>
            </a:r>
            <a:r>
              <a:rPr i="1"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happens before)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Thread.run()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3.  Завершение метода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run()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происходит раньше (</a:t>
            </a:r>
            <a:r>
              <a:rPr i="1"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happens before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) выхода из метода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join()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4. Запись в volatile переменную происходит раньше (</a:t>
            </a:r>
            <a:r>
              <a:rPr i="1"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happens before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) чтения из той же переменной.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0"/>
          <p:cNvSpPr/>
          <p:nvPr/>
        </p:nvSpPr>
        <p:spPr>
          <a:xfrm>
            <a:off x="228600" y="114300"/>
            <a:ext cx="8229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7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539" name="Google Shape;539;p70"/>
          <p:cNvSpPr/>
          <p:nvPr/>
        </p:nvSpPr>
        <p:spPr>
          <a:xfrm>
            <a:off x="4137150" y="1837950"/>
            <a:ext cx="1523400" cy="1467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70"/>
          <p:cNvSpPr/>
          <p:nvPr/>
        </p:nvSpPr>
        <p:spPr>
          <a:xfrm>
            <a:off x="2753450" y="1856000"/>
            <a:ext cx="1069200" cy="82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70"/>
          <p:cNvSpPr/>
          <p:nvPr/>
        </p:nvSpPr>
        <p:spPr>
          <a:xfrm>
            <a:off x="4304800" y="1034300"/>
            <a:ext cx="1301400" cy="69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70"/>
          <p:cNvSpPr/>
          <p:nvPr/>
        </p:nvSpPr>
        <p:spPr>
          <a:xfrm>
            <a:off x="3163000" y="3305550"/>
            <a:ext cx="1141800" cy="7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70"/>
          <p:cNvSpPr/>
          <p:nvPr/>
        </p:nvSpPr>
        <p:spPr>
          <a:xfrm>
            <a:off x="5915225" y="1907850"/>
            <a:ext cx="947400" cy="82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70"/>
          <p:cNvSpPr/>
          <p:nvPr/>
        </p:nvSpPr>
        <p:spPr>
          <a:xfrm>
            <a:off x="5478950" y="3305550"/>
            <a:ext cx="1343400" cy="82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70"/>
          <p:cNvSpPr/>
          <p:nvPr/>
        </p:nvSpPr>
        <p:spPr>
          <a:xfrm>
            <a:off x="4276925" y="2383050"/>
            <a:ext cx="202800" cy="18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70"/>
          <p:cNvSpPr/>
          <p:nvPr/>
        </p:nvSpPr>
        <p:spPr>
          <a:xfrm>
            <a:off x="4767538" y="2011300"/>
            <a:ext cx="202800" cy="18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70"/>
          <p:cNvSpPr/>
          <p:nvPr/>
        </p:nvSpPr>
        <p:spPr>
          <a:xfrm>
            <a:off x="5343475" y="2421625"/>
            <a:ext cx="202800" cy="18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70"/>
          <p:cNvSpPr/>
          <p:nvPr/>
        </p:nvSpPr>
        <p:spPr>
          <a:xfrm>
            <a:off x="5069575" y="2882175"/>
            <a:ext cx="202800" cy="18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70"/>
          <p:cNvSpPr/>
          <p:nvPr/>
        </p:nvSpPr>
        <p:spPr>
          <a:xfrm>
            <a:off x="4432275" y="2882175"/>
            <a:ext cx="202800" cy="18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0" name="Google Shape;550;p70"/>
          <p:cNvCxnSpPr/>
          <p:nvPr/>
        </p:nvCxnSpPr>
        <p:spPr>
          <a:xfrm flipH="1">
            <a:off x="4360700" y="2739475"/>
            <a:ext cx="111900" cy="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70"/>
          <p:cNvCxnSpPr/>
          <p:nvPr/>
        </p:nvCxnSpPr>
        <p:spPr>
          <a:xfrm>
            <a:off x="4877950" y="2956125"/>
            <a:ext cx="0" cy="1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70"/>
          <p:cNvCxnSpPr/>
          <p:nvPr/>
        </p:nvCxnSpPr>
        <p:spPr>
          <a:xfrm>
            <a:off x="5262300" y="2704525"/>
            <a:ext cx="223500" cy="1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70"/>
          <p:cNvCxnSpPr/>
          <p:nvPr/>
        </p:nvCxnSpPr>
        <p:spPr>
          <a:xfrm flipH="1" rot="10800000">
            <a:off x="5178450" y="2166350"/>
            <a:ext cx="153900" cy="1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70"/>
          <p:cNvCxnSpPr/>
          <p:nvPr/>
        </p:nvCxnSpPr>
        <p:spPr>
          <a:xfrm rot="10800000">
            <a:off x="4486450" y="2166300"/>
            <a:ext cx="202800" cy="1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1"/>
          <p:cNvSpPr/>
          <p:nvPr/>
        </p:nvSpPr>
        <p:spPr>
          <a:xfrm>
            <a:off x="228600" y="114300"/>
            <a:ext cx="8229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7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563" name="Google Shape;563;p71"/>
          <p:cNvSpPr txBox="1"/>
          <p:nvPr/>
        </p:nvSpPr>
        <p:spPr>
          <a:xfrm>
            <a:off x="304800" y="971550"/>
            <a:ext cx="8610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None/>
            </a:pPr>
            <a:r>
              <a:rPr b="1" i="0" lang="ru" sz="240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b="1" i="0" lang="ru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Спасибо за внимание!</a:t>
            </a:r>
            <a:endParaRPr b="1" sz="40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/>
        </p:nvSpPr>
        <p:spPr>
          <a:xfrm>
            <a:off x="333900" y="892250"/>
            <a:ext cx="863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Thread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- класс, представляющий собой поток.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3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51" name="Google Shape;151;p31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Класс Thread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2" name="Google Shape;152;p31"/>
          <p:cNvSpPr txBox="1"/>
          <p:nvPr/>
        </p:nvSpPr>
        <p:spPr>
          <a:xfrm>
            <a:off x="333900" y="1230775"/>
            <a:ext cx="74556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MyThread 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Thread {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300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System.out.</a:t>
            </a:r>
            <a:r>
              <a:rPr lang="ru" sz="13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3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"I'm Thread! My name is "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ru" sz="13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(String[] args) {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lang="ru" sz="13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 &lt; </a:t>
            </a:r>
            <a:r>
              <a:rPr lang="ru" sz="13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i++) {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MyThread thread = 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MyThread();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thread.</a:t>
            </a:r>
            <a:r>
              <a:rPr lang="ru" sz="13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/>
        </p:nvSpPr>
        <p:spPr>
          <a:xfrm>
            <a:off x="333900" y="1012800"/>
            <a:ext cx="863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Методы: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9" name="Google Shape;159;p32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60" name="Google Shape;160;p32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Класс Thread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1" name="Google Shape;161;p32"/>
          <p:cNvSpPr txBox="1"/>
          <p:nvPr/>
        </p:nvSpPr>
        <p:spPr>
          <a:xfrm>
            <a:off x="333900" y="1416475"/>
            <a:ext cx="8229600" cy="3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getName() </a:t>
            </a:r>
            <a:r>
              <a:rPr lang="ru" sz="1800">
                <a:solidFill>
                  <a:srgbClr val="2125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получить имя потока</a:t>
            </a:r>
            <a:endParaRPr sz="1800">
              <a:solidFill>
                <a:srgbClr val="21252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getPriority()</a:t>
            </a:r>
            <a:r>
              <a:rPr lang="ru" sz="1800">
                <a:solidFill>
                  <a:srgbClr val="2125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получить приоритет потока</a:t>
            </a:r>
            <a:endParaRPr sz="1800">
              <a:solidFill>
                <a:srgbClr val="21252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isAlive()</a:t>
            </a:r>
            <a:r>
              <a:rPr lang="ru" sz="1800">
                <a:solidFill>
                  <a:srgbClr val="2125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определить, выполняется ли поток</a:t>
            </a:r>
            <a:endParaRPr sz="1800">
              <a:solidFill>
                <a:srgbClr val="21252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join()</a:t>
            </a:r>
            <a:r>
              <a:rPr lang="ru" sz="1800">
                <a:solidFill>
                  <a:srgbClr val="2125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ожидать завершение потока</a:t>
            </a:r>
            <a:endParaRPr sz="1800">
              <a:solidFill>
                <a:srgbClr val="21252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run()</a:t>
            </a:r>
            <a:r>
              <a:rPr lang="ru" sz="1800">
                <a:solidFill>
                  <a:srgbClr val="2125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выполняется при запуске потока</a:t>
            </a:r>
            <a:endParaRPr sz="1800">
              <a:solidFill>
                <a:srgbClr val="21252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sleep()</a:t>
            </a:r>
            <a:r>
              <a:rPr lang="ru" sz="1800">
                <a:solidFill>
                  <a:srgbClr val="2125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приостановить поток на заданное время</a:t>
            </a:r>
            <a:endParaRPr sz="1800">
              <a:solidFill>
                <a:srgbClr val="21252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Clr>
                <a:srgbClr val="212529"/>
              </a:buClr>
              <a:buSzPts val="1800"/>
              <a:buFont typeface="Nunito"/>
              <a:buChar char="●"/>
            </a:pPr>
            <a:r>
              <a:rPr lang="ru" sz="1800">
                <a:solidFill>
                  <a:srgbClr val="21252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start()</a:t>
            </a:r>
            <a:r>
              <a:rPr lang="ru" sz="1800">
                <a:solidFill>
                  <a:srgbClr val="2125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запустить поток</a:t>
            </a:r>
            <a:endParaRPr sz="1800">
              <a:solidFill>
                <a:srgbClr val="21252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/>
        </p:nvSpPr>
        <p:spPr>
          <a:xfrm>
            <a:off x="333900" y="892250"/>
            <a:ext cx="863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Runnable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- интерфейс, позволяющий создавать экземпляры потоков.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33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69" name="Google Shape;169;p33"/>
          <p:cNvSpPr txBox="1"/>
          <p:nvPr/>
        </p:nvSpPr>
        <p:spPr>
          <a:xfrm>
            <a:off x="333900" y="980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Интерфейс Runnable 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Google Shape;170;p33"/>
          <p:cNvSpPr txBox="1"/>
          <p:nvPr/>
        </p:nvSpPr>
        <p:spPr>
          <a:xfrm>
            <a:off x="333900" y="1287225"/>
            <a:ext cx="74556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MyThread 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Runnable {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300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System.out.</a:t>
            </a:r>
            <a:r>
              <a:rPr lang="ru" sz="13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3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"I'm Thread! My name is "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ru" sz="13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(String[] args) {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lang="ru" sz="13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 &lt; </a:t>
            </a:r>
            <a:r>
              <a:rPr lang="ru" sz="13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i++) {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Thread thread = 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Thread(</a:t>
            </a:r>
            <a:r>
              <a:rPr lang="ru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MyThread());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thread.</a:t>
            </a:r>
            <a:r>
              <a:rPr lang="ru" sz="13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/>
        </p:nvSpPr>
        <p:spPr>
          <a:xfrm>
            <a:off x="235788" y="2814638"/>
            <a:ext cx="86724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Монитор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- инструмент для управления доступа, который есть у каждого объекта. Поток проверяет заблокирован ли монитор объекта: если нет, поток блокирует монитор и продолжает выполнение, иначе - ждет, когда монитор освободится.  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После окончания работы потока, монитор объекта освобождается и становится доступным для других потоков.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7" name="Google Shape;177;p34"/>
          <p:cNvSpPr txBox="1"/>
          <p:nvPr/>
        </p:nvSpPr>
        <p:spPr>
          <a:xfrm>
            <a:off x="235800" y="2034350"/>
            <a:ext cx="8672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Возможность обеспечить одновременный доступ к объекту только для одного потока реализовывается при помощи </a:t>
            </a:r>
            <a:r>
              <a:rPr i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монитора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solidFill>
                <a:srgbClr val="172B5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8" name="Google Shape;178;p34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79" name="Google Shape;179;p34"/>
          <p:cNvSpPr txBox="1"/>
          <p:nvPr/>
        </p:nvSpPr>
        <p:spPr>
          <a:xfrm>
            <a:off x="244475" y="1128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Синхронизация потоков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0" name="Google Shape;180;p34"/>
          <p:cNvSpPr txBox="1"/>
          <p:nvPr/>
        </p:nvSpPr>
        <p:spPr>
          <a:xfrm>
            <a:off x="235800" y="1007950"/>
            <a:ext cx="86724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Синхронизация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— настройка взаимодействия потоков друг с другом. Ее задача обеспечить такой механизм работы потоков, при котором доступ к объекту в определенное время мог быть только у одного потока. </a:t>
            </a:r>
            <a:endParaRPr sz="1800">
              <a:solidFill>
                <a:srgbClr val="172B5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87" name="Google Shape;187;p35"/>
          <p:cNvSpPr txBox="1"/>
          <p:nvPr/>
        </p:nvSpPr>
        <p:spPr>
          <a:xfrm>
            <a:off x="244475" y="112875"/>
            <a:ext cx="8229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Ключевое слово synchronized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8" name="Google Shape;188;p35"/>
          <p:cNvSpPr txBox="1"/>
          <p:nvPr/>
        </p:nvSpPr>
        <p:spPr>
          <a:xfrm>
            <a:off x="235800" y="967350"/>
            <a:ext cx="86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Синхронизация реализовывается с помощью ключевого слова</a:t>
            </a: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synchronized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9" name="Google Shape;189;p35"/>
          <p:cNvSpPr txBox="1"/>
          <p:nvPr/>
        </p:nvSpPr>
        <p:spPr>
          <a:xfrm>
            <a:off x="235800" y="1429050"/>
            <a:ext cx="86724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Оператор</a:t>
            </a: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synchronized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можно использовать на методах или объектах. Ресурс, помеченный как </a:t>
            </a: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synchronized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(метод или объект), может быть доступен только одному потоку в момент времени. Если </a:t>
            </a:r>
            <a:r>
              <a:rPr b="1" lang="ru" sz="18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synchronized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метод уже выполняется каким-либо потоком, остальным придется подождать, когда текущий поток закончит выполнение метода.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0" name="Google Shape;190;p35"/>
          <p:cNvSpPr txBox="1"/>
          <p:nvPr/>
        </p:nvSpPr>
        <p:spPr>
          <a:xfrm>
            <a:off x="244475" y="3249450"/>
            <a:ext cx="86724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Когда выполнение кода доходит до оператора </a:t>
            </a:r>
            <a:r>
              <a:rPr i="1" lang="ru" sz="18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synchronized</a:t>
            </a: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, монитор используемого объекта блокируется, и на время его блокировки монопольный доступ к блоку кода имеет только один поток, который и произвел блокировку.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