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  <p:sldMasterId id="214748367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y="5143500" cx="9144000"/>
  <p:notesSz cx="6858000" cy="9144000"/>
  <p:embeddedFontLst>
    <p:embeddedFont>
      <p:font typeface="Nunito SemiBold"/>
      <p:regular r:id="rId36"/>
      <p:bold r:id="rId37"/>
      <p:italic r:id="rId38"/>
      <p:boldItalic r:id="rId39"/>
    </p:embeddedFont>
    <p:embeddedFont>
      <p:font typeface="Proxima Nova"/>
      <p:regular r:id="rId40"/>
      <p:bold r:id="rId41"/>
      <p:italic r:id="rId42"/>
      <p:boldItalic r:id="rId43"/>
    </p:embeddedFont>
    <p:embeddedFont>
      <p:font typeface="Nunito"/>
      <p:regular r:id="rId44"/>
      <p:bold r:id="rId45"/>
      <p:italic r:id="rId46"/>
      <p:boldItalic r:id="rId47"/>
    </p:embeddedFont>
    <p:embeddedFont>
      <p:font typeface="Nunito ExtraBold"/>
      <p:bold r:id="rId48"/>
      <p:boldItalic r:id="rId49"/>
    </p:embeddedFont>
    <p:embeddedFont>
      <p:font typeface="Alfa Slab One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36A4C6-B576-49B3-918E-36893544D5FC}">
  <a:tblStyle styleId="{9436A4C6-B576-49B3-918E-36893544D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regular.fntdata"/><Relationship Id="rId42" Type="http://schemas.openxmlformats.org/officeDocument/2006/relationships/font" Target="fonts/ProximaNova-italic.fntdata"/><Relationship Id="rId41" Type="http://schemas.openxmlformats.org/officeDocument/2006/relationships/font" Target="fonts/ProximaNova-bold.fntdata"/><Relationship Id="rId44" Type="http://schemas.openxmlformats.org/officeDocument/2006/relationships/font" Target="fonts/Nunito-regular.fntdata"/><Relationship Id="rId43" Type="http://schemas.openxmlformats.org/officeDocument/2006/relationships/font" Target="fonts/ProximaNova-boldItalic.fntdata"/><Relationship Id="rId46" Type="http://schemas.openxmlformats.org/officeDocument/2006/relationships/font" Target="fonts/Nunito-italic.fntdata"/><Relationship Id="rId45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font" Target="fonts/NunitoExtraBold-bold.fntdata"/><Relationship Id="rId47" Type="http://schemas.openxmlformats.org/officeDocument/2006/relationships/font" Target="fonts/Nunito-boldItalic.fntdata"/><Relationship Id="rId49" Type="http://schemas.openxmlformats.org/officeDocument/2006/relationships/font" Target="fonts/NunitoExtraBold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font" Target="fonts/NunitoSemiBold-bold.fntdata"/><Relationship Id="rId36" Type="http://schemas.openxmlformats.org/officeDocument/2006/relationships/font" Target="fonts/NunitoSemiBold-regular.fntdata"/><Relationship Id="rId39" Type="http://schemas.openxmlformats.org/officeDocument/2006/relationships/font" Target="fonts/NunitoSemiBold-boldItalic.fntdata"/><Relationship Id="rId38" Type="http://schemas.openxmlformats.org/officeDocument/2006/relationships/font" Target="fonts/NunitoSemiBold-italic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0" Type="http://schemas.openxmlformats.org/officeDocument/2006/relationships/font" Target="fonts/AlfaSlabOne-regular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43b840092_2_13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g1443b840092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1443b840092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443b840092_2_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750b242ab_0_6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5" name="Google Shape;195;g13750b242ab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6" name="Google Shape;196;g13750b242a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750b242ab_0_9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5" name="Google Shape;205;g13750b242ab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g13750b242a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750b242ab_0_11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5" name="Google Shape;215;g13750b242ab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6" name="Google Shape;216;g13750b242a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750b242ab_0_6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5" name="Google Shape;225;g13750b242ab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6" name="Google Shape;226;g13750b242a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750b242ab_0_7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6" name="Google Shape;236;g13750b242ab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g13750b242a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750b242ab_0_15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7" name="Google Shape;247;g13750b242ab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8" name="Google Shape;248;g13750b242a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43b840092_0_3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8" name="Google Shape;258;g1443b840092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9" name="Google Shape;259;g1443b84009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750b242ab_0_16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9" name="Google Shape;269;g13750b242ab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0" name="Google Shape;270;g13750b242a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43b840092_0_3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8" name="Google Shape;278;g1443b840092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g1443b84009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750b242ab_0_18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8" name="Google Shape;288;g13750b242ab_0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9" name="Google Shape;289;g13750b242a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3b840092_2_21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" name="Google Shape;119;g1443b840092_2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g1443b840092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750b242ab_0_20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7" name="Google Shape;297;g13750b242ab_0_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8" name="Google Shape;298;g13750b242a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468fb763d_0_1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7" name="Google Shape;307;g14468fb763d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8" name="Google Shape;308;g14468fb76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43b840092_0_4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6" name="Google Shape;316;g1443b840092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7" name="Google Shape;317;g1443b84009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4468fb763d_0_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6" name="Google Shape;326;g14468fb763d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7" name="Google Shape;327;g14468fb763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443b840092_0_5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4" name="Google Shape;334;g1443b840092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5" name="Google Shape;335;g1443b84009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44ab986cba_0_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4" name="Google Shape;344;g144ab986cba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5" name="Google Shape;345;g144ab986c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43b840092_0_7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2" name="Google Shape;352;g1443b840092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3" name="Google Shape;353;g1443b84009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443b840092_2_8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1" name="Google Shape;361;g1443b840092_2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2" name="Google Shape;362;g1443b840092_2_83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1443b840092_2_83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43b840092_2_2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g1443b840092_2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g1443b840092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43b840092_0_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6" name="Google Shape;136;g1443b840092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g1443b8400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43b840092_0_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6" name="Google Shape;146;g1443b840092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g1443b84009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43b840092_0_1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6" name="Google Shape;156;g1443b840092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g1443b8400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43b840092_0_2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6" name="Google Shape;166;g1443b840092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443b84009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750b242ab_0_2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6" name="Google Shape;176;g13750b242ab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g13750b242a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50b242ab_0_4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5" name="Google Shape;185;g13750b242ab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g13750b242a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8" name="Google Shape;98;p2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175" y="4800600"/>
            <a:ext cx="9140700" cy="34290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750594"/>
            <a:ext cx="9142500" cy="4770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66125" y="214313"/>
            <a:ext cx="534987" cy="5488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822325" y="215503"/>
            <a:ext cx="75405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22325" y="1384696"/>
            <a:ext cx="7540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0" spcFirstLastPara="1" rIns="0" wrap="square" tIns="468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u.wikipedia.org/wiki/%D0%9C%D0%BD%D0%BE%D0%B6%D0%B5%D1%81%D1%82%D0%B2%D0%B5%D0%BD%D0%BD%D0%BE%D0%B5_%D0%BD%D0%B0%D1%81%D0%BB%D0%B5%D0%B4%D0%BE%D0%B2%D0%B0%D0%BD%D0%B8%D0%B5" TargetMode="External"/><Relationship Id="rId4" Type="http://schemas.openxmlformats.org/officeDocument/2006/relationships/hyperlink" Target="https://ru.wikipedia.org/wiki/%D0%9A%D0%BB%D0%B0%D1%81%D1%81_(%D0%BF%D1%80%D0%BE%D0%B3%D1%80%D0%B0%D0%BC%D0%BC%D0%B8%D1%80%D0%BE%D0%B2%D0%B0%D0%BD%D0%B8%D0%B5)" TargetMode="External"/><Relationship Id="rId5" Type="http://schemas.openxmlformats.org/officeDocument/2006/relationships/hyperlink" Target="https://ru.wikipedia.org/wiki/%D0%9D%D0%B0%D1%81%D0%BB%D0%B5%D0%B4%D0%BE%D0%B2%D0%B0%D0%BD%D0%B8%D0%B5_(%D0%BF%D1%80%D0%BE%D0%B3%D1%80%D0%B0%D0%BC%D0%BC%D0%B8%D1%80%D0%BE%D0%B2%D0%B0%D0%BD%D0%B8%D0%B5)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ru.wikipedia.org/wiki/%D0%9C%D0%B5%D1%82%D0%BE%D0%B4_(%D1%8F%D0%B7%D1%8B%D0%BA%D0%B8_%D0%BF%D1%80%D0%BE%D0%B3%D1%80%D0%B0%D0%BC%D0%BC%D0%B8%D1%80%D0%BE%D0%B2%D0%B0%D0%BD%D0%B8%D1%8F)" TargetMode="External"/><Relationship Id="rId8" Type="http://schemas.openxmlformats.org/officeDocument/2006/relationships/hyperlink" Target="https://ru.wikipedia.org/wiki/%D0%9F%D0%B5%D1%80%D0%B5%D0%BE%D0%BF%D1%80%D0%B5%D0%B4%D0%B5%D0%BB%D0%B5%D0%BD%D0%B8%D0%B5_%D0%BC%D0%B5%D1%82%D0%BE%D0%B4%D0%B0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1173600" y="1381725"/>
            <a:ext cx="67968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ru" sz="4000">
                <a:solidFill>
                  <a:srgbClr val="00206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Принципы ООП. Понятие абстрактного класса и интерфейса</a:t>
            </a:r>
            <a:endParaRPr sz="40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/>
        </p:nvSpPr>
        <p:spPr>
          <a:xfrm>
            <a:off x="348900" y="2769350"/>
            <a:ext cx="8446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Java не поддерживает множественное наследование классов потому, что это может привести к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ромбовидной проблеме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 И вместо того, чтобы искать способы решения этой проблемы, есть лучшие варианты достижение того же результата без использования множественного наследования.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333900" y="1703300"/>
            <a:ext cx="858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отличии от некоторых других популярных объектно-ориентированных языков программирования, таких как С++, в Java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запрещено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множественное наследование от классов.</a:t>
            </a:r>
            <a:endParaRPr sz="2000"/>
          </a:p>
        </p:txBody>
      </p:sp>
      <p:sp>
        <p:nvSpPr>
          <p:cNvPr id="200" name="Google Shape;200;p36"/>
          <p:cNvSpPr txBox="1"/>
          <p:nvPr/>
        </p:nvSpPr>
        <p:spPr>
          <a:xfrm>
            <a:off x="333900" y="964400"/>
            <a:ext cx="8461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Множественное наследование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дает возможность создать класс,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унаследованный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от нескольких суперклассов. 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1" name="Google Shape;201;p3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02" name="Google Shape;202;p36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Множественное наследование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/>
        </p:nvSpPr>
        <p:spPr>
          <a:xfrm>
            <a:off x="333900" y="964400"/>
            <a:ext cx="5211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Ромбовидное наследование</a:t>
            </a:r>
            <a:r>
              <a:rPr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i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diamond inheritance</a:t>
            </a:r>
            <a:r>
              <a:rPr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ситуация, возникающая при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множественном наследовани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и, когда два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класса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ru" sz="1800">
                <a:solidFill>
                  <a:schemeClr val="accent5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ru" sz="1800">
                <a:solidFill>
                  <a:schemeClr val="accent5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и </a:t>
            </a:r>
            <a:r>
              <a:rPr b="1" lang="ru" sz="1800">
                <a:solidFill>
                  <a:schemeClr val="accent5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C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наследуют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от </a:t>
            </a: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, а класс </a:t>
            </a: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наследует от обоих классов </a:t>
            </a: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10" name="Google Shape;210;p37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Ромбовидное наследование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2525" y="1010075"/>
            <a:ext cx="2444500" cy="366677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333900" y="2411000"/>
            <a:ext cx="5271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При этой схеме наследования может возникнуть неоднозначность: если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объект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класса </a:t>
            </a: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D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вызывает метод, определенный в классе </a:t>
            </a: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(и этот метод не был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переопределен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в классе </a:t>
            </a: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), а классы </a:t>
            </a: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по-своему переопределили этот метод, то от какого класса его наследовать: </a:t>
            </a: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или </a:t>
            </a: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?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/>
        </p:nvSpPr>
        <p:spPr>
          <a:xfrm>
            <a:off x="333900" y="3324075"/>
            <a:ext cx="858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Отношения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HAS A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можно описать в коде, используя механизмы </a:t>
            </a:r>
            <a:r>
              <a:rPr b="1" lang="ru" sz="20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композиции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агрегирования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Разница между ними заключается в «строгости» этих связей.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333900" y="2215875"/>
            <a:ext cx="8506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 примеру, у каждой машины есть двигатель, но при этом он не является машиной. Такое отношение можно описать как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«является частью» («HAS A»)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Двигатель является частью машины.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0" name="Google Shape;220;p38"/>
          <p:cNvSpPr txBox="1"/>
          <p:nvPr/>
        </p:nvSpPr>
        <p:spPr>
          <a:xfrm>
            <a:off x="333900" y="894075"/>
            <a:ext cx="8506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Классы и объекты могут быть связаны друг с другом. Наследование описывает связь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«является» («IS A»)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Например, грузовик является машиной.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Однако не все связи отношения описываются таким образом. 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1" name="Google Shape;221;p3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2" name="Google Shape;222;p38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Агрегация и композиция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/>
        </p:nvSpPr>
        <p:spPr>
          <a:xfrm>
            <a:off x="333900" y="3657575"/>
            <a:ext cx="8637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Такой вид отношения между объектами называется агрегацией.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Агрегация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отношение, при котором один объект является частью другого, но при этом может принадлежать и другим объектам.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9" name="Google Shape;229;p39"/>
          <p:cNvSpPr txBox="1"/>
          <p:nvPr/>
        </p:nvSpPr>
        <p:spPr>
          <a:xfrm>
            <a:off x="333900" y="1010075"/>
            <a:ext cx="811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У машины есть водитель. В коде такое можно отразить следующим образом: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0" name="Google Shape;230;p3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Агрегация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333900" y="1748975"/>
            <a:ext cx="3985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 model;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maxSpeed;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yearOfManufacture;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Driver driver;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39"/>
          <p:cNvSpPr txBox="1"/>
          <p:nvPr/>
        </p:nvSpPr>
        <p:spPr>
          <a:xfrm>
            <a:off x="4572000" y="1748975"/>
            <a:ext cx="3985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Driver{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 name;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age;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/>
        </p:nvSpPr>
        <p:spPr>
          <a:xfrm>
            <a:off x="333900" y="909600"/>
            <a:ext cx="811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У каждой машины есть двигатель, ни одна машина не может функционировать без двигателя.</a:t>
            </a:r>
            <a:endParaRPr/>
          </a:p>
        </p:txBody>
      </p:sp>
      <p:sp>
        <p:nvSpPr>
          <p:cNvPr id="240" name="Google Shape;240;p4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41" name="Google Shape;241;p40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Композиция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2" name="Google Shape;242;p40"/>
          <p:cNvSpPr txBox="1"/>
          <p:nvPr/>
        </p:nvSpPr>
        <p:spPr>
          <a:xfrm>
            <a:off x="333900" y="1617450"/>
            <a:ext cx="3985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 model;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maxSpeed;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yearOfManufacture;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Engine engine;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40"/>
          <p:cNvSpPr txBox="1"/>
          <p:nvPr/>
        </p:nvSpPr>
        <p:spPr>
          <a:xfrm>
            <a:off x="4572000" y="1648500"/>
            <a:ext cx="3985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Engine{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 model;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yearOfManufacture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333900" y="3587250"/>
            <a:ext cx="81114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Композиция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более строгая связь между объектами</a:t>
            </a:r>
            <a:r>
              <a:rPr lang="ru" sz="1350">
                <a:solidFill>
                  <a:srgbClr val="2F3748"/>
                </a:solidFill>
                <a:highlight>
                  <a:srgbClr val="FFFFFF"/>
                </a:highlight>
              </a:rPr>
              <a:t>,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когда объект не только является частью другого объекта, но и вообще не может принадлежать другому объекту.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/>
        </p:nvSpPr>
        <p:spPr>
          <a:xfrm>
            <a:off x="333900" y="3469500"/>
            <a:ext cx="4136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private String model;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private String color;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41"/>
          <p:cNvSpPr txBox="1"/>
          <p:nvPr/>
        </p:nvSpPr>
        <p:spPr>
          <a:xfrm>
            <a:off x="316500" y="1776300"/>
            <a:ext cx="8511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Абстрактный класс является еще одним уровнем абстракции, то есть максимально общим шаблоном, который будет использоваться для построения иерархии классов с помощью наследования.</a:t>
            </a:r>
            <a:endParaRPr b="1" sz="20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2" name="Google Shape;252;p4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53" name="Google Shape;253;p41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Абстрактный класс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41"/>
          <p:cNvSpPr txBox="1"/>
          <p:nvPr/>
        </p:nvSpPr>
        <p:spPr>
          <a:xfrm>
            <a:off x="333900" y="929700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Абстрактный класс</a:t>
            </a:r>
            <a:r>
              <a:rPr lang="ru" sz="2000">
                <a:solidFill>
                  <a:srgbClr val="172B53"/>
                </a:solidFill>
                <a:highlight>
                  <a:schemeClr val="lt1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 класс, который так же, как и обычные классы, может содержать поля и методы, но его объект нельзя создать. </a:t>
            </a:r>
            <a:endParaRPr b="1" sz="20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5" name="Google Shape;255;p41"/>
          <p:cNvSpPr txBox="1"/>
          <p:nvPr/>
        </p:nvSpPr>
        <p:spPr>
          <a:xfrm>
            <a:off x="333900" y="2976900"/>
            <a:ext cx="85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Создать такой класс можно с помощью ключевого слова </a:t>
            </a: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abstract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b="1" sz="20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/>
        </p:nvSpPr>
        <p:spPr>
          <a:xfrm>
            <a:off x="316500" y="849350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Абстрактный класс может содержать как методы, имеющие реализацию, так и абстрактные методы.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63" name="Google Shape;263;p42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Абстрактный класс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4" name="Google Shape;264;p42"/>
          <p:cNvSpPr txBox="1"/>
          <p:nvPr/>
        </p:nvSpPr>
        <p:spPr>
          <a:xfrm>
            <a:off x="333900" y="1572975"/>
            <a:ext cx="86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Абстрактные методы - методы, помеченные ключевым словом </a:t>
            </a: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abstract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не имеющие реализации. Такие методы не определяют конкретного поведения, а просто дают знать, что должен “уметь” класс-наследник. 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5" name="Google Shape;265;p42"/>
          <p:cNvSpPr txBox="1"/>
          <p:nvPr/>
        </p:nvSpPr>
        <p:spPr>
          <a:xfrm>
            <a:off x="333900" y="3077375"/>
            <a:ext cx="8657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Абстрактный метод </a:t>
            </a: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обязательно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должен быть реализован в классе наследнике.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333900" y="3841950"/>
            <a:ext cx="8657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Класс является </a:t>
            </a: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абстрактным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, если хотя бы один из его методов является абстрактным.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73" name="Google Shape;273;p43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Абстрактный класс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295950" y="2809375"/>
            <a:ext cx="8305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PassengerCar extends Car {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public abstract drive(){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"Легковая машина начала движение"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</p:txBody>
      </p:sp>
      <p:sp>
        <p:nvSpPr>
          <p:cNvPr id="275" name="Google Shape;275;p43"/>
          <p:cNvSpPr txBox="1"/>
          <p:nvPr/>
        </p:nvSpPr>
        <p:spPr>
          <a:xfrm>
            <a:off x="333900" y="1078575"/>
            <a:ext cx="4136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private String model;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private String color;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public abstract drive();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/>
        </p:nvSpPr>
        <p:spPr>
          <a:xfrm>
            <a:off x="333900" y="2210675"/>
            <a:ext cx="8583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Классы могут реализовывать интерфейсы, используя ключевое слово </a:t>
            </a:r>
            <a:r>
              <a:rPr b="1" lang="ru" sz="2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implements</a:t>
            </a: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Тем самым, интерфейсы помогают решить проблему отсутствия множественного наследования в Java, так как </a:t>
            </a:r>
            <a:r>
              <a:rPr b="1" lang="ru" sz="2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один класс может реализовывать любое количество интерфейсов</a:t>
            </a: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2" name="Google Shape;282;p4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83" name="Google Shape;283;p44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44"/>
          <p:cNvSpPr txBox="1"/>
          <p:nvPr/>
        </p:nvSpPr>
        <p:spPr>
          <a:xfrm>
            <a:off x="333900" y="1010075"/>
            <a:ext cx="8583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Интерфейс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-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структура, определяющая функционал, который при этом не имеет реализации.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Другими словами, интерфейс содержит набор абстрактных методов.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44"/>
          <p:cNvSpPr txBox="1"/>
          <p:nvPr/>
        </p:nvSpPr>
        <p:spPr>
          <a:xfrm>
            <a:off x="333900" y="3714125"/>
            <a:ext cx="8583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Когда класс реализует какой-либо интерфейс, он обязан </a:t>
            </a: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переопределить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(реализовать) все его методы.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/>
        </p:nvSpPr>
        <p:spPr>
          <a:xfrm>
            <a:off x="333900" y="910700"/>
            <a:ext cx="8305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Drivable {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drive();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4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93" name="Google Shape;293;p45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45"/>
          <p:cNvSpPr txBox="1"/>
          <p:nvPr/>
        </p:nvSpPr>
        <p:spPr>
          <a:xfrm>
            <a:off x="333900" y="2080400"/>
            <a:ext cx="8305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PassengerCar </a:t>
            </a:r>
            <a:r>
              <a:rPr lang="ru" sz="1800">
                <a:solidFill>
                  <a:srgbClr val="00206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Drivable{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public drive(){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System.out.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"Легковая машина начала движение"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	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406975" y="876825"/>
            <a:ext cx="82296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Принципы ООП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Агрегация и композиция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Абстрактный класс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Интерфейс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Переопределение методов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Ключевое слово final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323850" y="142875"/>
            <a:ext cx="8229600" cy="526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Рассматриваемые вопросы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8474075" y="4767263"/>
            <a:ext cx="4429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/>
        </p:nvSpPr>
        <p:spPr>
          <a:xfrm>
            <a:off x="348900" y="3092575"/>
            <a:ext cx="84462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Методы по умолчанию появились в Java 8 для обеспечения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обратной совместимости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интерфейсов с их текущими реализациями. До появления дефолтных методов нельзя было дополнить уже существующие интерфейсы новым поведением, так как это бы привело к ошибкам внутри классов, реализующих эти интерфейсы. </a:t>
            </a:r>
            <a:endParaRPr sz="1200"/>
          </a:p>
        </p:txBody>
      </p:sp>
      <p:sp>
        <p:nvSpPr>
          <p:cNvPr id="301" name="Google Shape;301;p46"/>
          <p:cNvSpPr txBox="1"/>
          <p:nvPr/>
        </p:nvSpPr>
        <p:spPr>
          <a:xfrm>
            <a:off x="333900" y="1325975"/>
            <a:ext cx="8583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Методы по умолчанию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-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методы интерфейса, помеченные ключевым словом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default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 имеющие реализацию прямо внутри интерфейса.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4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03" name="Google Shape;303;p46"/>
          <p:cNvSpPr txBox="1"/>
          <p:nvPr/>
        </p:nvSpPr>
        <p:spPr>
          <a:xfrm>
            <a:off x="333900" y="98075"/>
            <a:ext cx="82296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Интерфейс. Методы по умолчанию (default methods)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46"/>
          <p:cNvSpPr txBox="1"/>
          <p:nvPr/>
        </p:nvSpPr>
        <p:spPr>
          <a:xfrm>
            <a:off x="348900" y="1999475"/>
            <a:ext cx="8446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Drivable{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drive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"Едем!"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/>
        </p:nvSpPr>
        <p:spPr>
          <a:xfrm>
            <a:off x="333900" y="2607275"/>
            <a:ext cx="85830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AutoNum type="arabicPeriod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Хороши для обеспечения вспомогательных методов, например, проверки на null, сортировки и т.д.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AutoNum type="arabicPeriod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Помогают обеспечивать безопасность, не позволяя классам, которые реализуют интерфейс, переопределить их.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AutoNum type="arabicPeriod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Можно использовать, чтобы не создавать вспомогательные классы, то есть переместить все статические методы в соответствующий интерфейс. Такой метод легко использовать и быстро находить.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4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12" name="Google Shape;312;p47"/>
          <p:cNvSpPr txBox="1"/>
          <p:nvPr/>
        </p:nvSpPr>
        <p:spPr>
          <a:xfrm>
            <a:off x="333900" y="98075"/>
            <a:ext cx="82296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Интерфейс. Статические методы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47"/>
          <p:cNvSpPr txBox="1"/>
          <p:nvPr/>
        </p:nvSpPr>
        <p:spPr>
          <a:xfrm>
            <a:off x="333900" y="1291175"/>
            <a:ext cx="85188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Статические методы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похожи на методы по умолчанию, за исключением того, что их нельзя переопределить их в классах, реализующих интерфейс. Этот функционал помогает избежать нежелательных результатов, которые могут появиться в дочерних классах. </a:t>
            </a:r>
            <a:r>
              <a:rPr b="1" lang="ru" sz="17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Преимущества использования статических методов в интерфейсе:</a:t>
            </a:r>
            <a:endParaRPr b="1" sz="17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/>
        </p:nvSpPr>
        <p:spPr>
          <a:xfrm>
            <a:off x="333900" y="3203125"/>
            <a:ext cx="8583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Интерфейс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же задает классу только поведение и не может хранить состояние объекта. И в отличие от абстрактного класса, интерфейсы могут реализовывать классы, не имеющие между собой ничего общего.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4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21" name="Google Shape;321;p48"/>
          <p:cNvSpPr txBox="1"/>
          <p:nvPr/>
        </p:nvSpPr>
        <p:spPr>
          <a:xfrm>
            <a:off x="333900" y="98075"/>
            <a:ext cx="82296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 vs. а</a:t>
            </a: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бстрактный класс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48"/>
          <p:cNvSpPr txBox="1"/>
          <p:nvPr/>
        </p:nvSpPr>
        <p:spPr>
          <a:xfrm>
            <a:off x="316500" y="1301900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Главная разница между интерфейсом и абстрактным классом заключается их назначении.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48"/>
          <p:cNvSpPr txBox="1"/>
          <p:nvPr/>
        </p:nvSpPr>
        <p:spPr>
          <a:xfrm>
            <a:off x="316500" y="2046500"/>
            <a:ext cx="8511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Абстрактный класс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является одним из слоев абстракции в иерархии классов, который хранит и состояние объекта (с помощью полей), и также задает поведение (с помощью методов).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30" name="Google Shape;330;p49"/>
          <p:cNvSpPr txBox="1"/>
          <p:nvPr/>
        </p:nvSpPr>
        <p:spPr>
          <a:xfrm>
            <a:off x="333900" y="98075"/>
            <a:ext cx="82296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 vs. абстрактный класс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31" name="Google Shape;331;p49"/>
          <p:cNvGraphicFramePr/>
          <p:nvPr/>
        </p:nvGraphicFramePr>
        <p:xfrm>
          <a:off x="436900" y="121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{9436A4C6-B576-49B3-918E-36893544D5FC}</a:tableStyleId>
              </a:tblPr>
              <a:tblGrid>
                <a:gridCol w="2848125"/>
                <a:gridCol w="2873875"/>
                <a:gridCol w="2654975"/>
              </a:tblGrid>
              <a:tr h="34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Абстрактный класс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Интерфейс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1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Ключевое слово для описание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abstract class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interface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1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Ключевое слово для реализации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extends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implements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1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Конструктор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Допустим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Недопустим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1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Реализация методов по умолчанию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Допустима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Допустима, начиная с Java 8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7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Поля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Любые поля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Любое поле (по умолчанию является public static final)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1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Модификаторы доступа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Любой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По умолчанию только public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63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Наследование</a:t>
                      </a:r>
                      <a:endParaRPr b="1"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Может расширять любой другой класс (extends) и реализовывать не более 65535 интерфейсов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Может расширять (extends) не более 65535 интерфейсов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38" name="Google Shape;338;p50"/>
          <p:cNvSpPr txBox="1"/>
          <p:nvPr/>
        </p:nvSpPr>
        <p:spPr>
          <a:xfrm>
            <a:off x="333900" y="98075"/>
            <a:ext cx="82296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Переопределение методов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50"/>
          <p:cNvSpPr txBox="1"/>
          <p:nvPr/>
        </p:nvSpPr>
        <p:spPr>
          <a:xfrm>
            <a:off x="333900" y="968725"/>
            <a:ext cx="8511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Переопределение метода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возможность, позволяющая подклассу или дочернему классу обеспечивать специфическую реализацию метода, уже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реализованного в одном из суперклассов или родительских классов.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Переопределение - способ поддержания 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полиморфизма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50"/>
          <p:cNvSpPr txBox="1"/>
          <p:nvPr/>
        </p:nvSpPr>
        <p:spPr>
          <a:xfrm>
            <a:off x="333900" y="2442225"/>
            <a:ext cx="372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abstract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voice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"Голос!"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41" name="Google Shape;341;p50"/>
          <p:cNvSpPr txBox="1"/>
          <p:nvPr/>
        </p:nvSpPr>
        <p:spPr>
          <a:xfrm>
            <a:off x="4323500" y="2442225"/>
            <a:ext cx="3837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voice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"Мяу!"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48" name="Google Shape;348;p51"/>
          <p:cNvSpPr txBox="1"/>
          <p:nvPr/>
        </p:nvSpPr>
        <p:spPr>
          <a:xfrm>
            <a:off x="333900" y="98075"/>
            <a:ext cx="8229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Переопределение методов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51"/>
          <p:cNvSpPr txBox="1"/>
          <p:nvPr/>
        </p:nvSpPr>
        <p:spPr>
          <a:xfrm>
            <a:off x="333900" y="792000"/>
            <a:ext cx="8623500" cy="3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Ограничения</a:t>
            </a:r>
            <a:r>
              <a:rPr b="1" lang="ru" sz="15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 b="1" sz="1500">
              <a:solidFill>
                <a:schemeClr val="accent2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1.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Список аргументов метода при переопределении должен совпадать.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2. Возвращаемый тип должен быть таким же или подтипом возвращаемого типа, объявленного в исходном методе суперкласса.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3. Уровень доступа не может быть более ограниченным, чем уровень доступа метода для переопределения. Например, если метод суперкласса объявлен </a:t>
            </a:r>
            <a:r>
              <a:rPr b="1" lang="ru" sz="16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public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то переопределяемый метод в подклассе не может быть </a:t>
            </a:r>
            <a:r>
              <a:rPr b="1" lang="ru" sz="16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private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или </a:t>
            </a:r>
            <a:r>
              <a:rPr b="1" lang="ru" sz="16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protected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4. Методы классов могут быть переопределены, только если они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унаследованы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подклассом.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5. Статические методы не могут быть переопределены, но могут быть повторно объявлены.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6. Конструкторы нельзя переопределить.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/>
          <p:nvPr/>
        </p:nvSpPr>
        <p:spPr>
          <a:xfrm>
            <a:off x="316500" y="1822350"/>
            <a:ext cx="85110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лассы, помеченные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final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нельзя наследовать (расширять)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ru" sz="20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final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методы нельзя переопределить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final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для полей и переменных примитивного типа означает, что однажды присвоенное значение не может быть изменено. Для ссылочных - что после присвоения объекта, нельзя изменить ссылку на данный объект. То есть </a:t>
            </a:r>
            <a:r>
              <a:rPr i="1"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ссылку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изменить нельзя, но </a:t>
            </a:r>
            <a:r>
              <a:rPr i="1"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состояние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объекта изменять можно.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5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57" name="Google Shape;357;p52"/>
          <p:cNvSpPr txBox="1"/>
          <p:nvPr/>
        </p:nvSpPr>
        <p:spPr>
          <a:xfrm>
            <a:off x="333900" y="1054150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Ключевое слово</a:t>
            </a:r>
            <a:r>
              <a:rPr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final</a:t>
            </a:r>
            <a:r>
              <a:rPr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может применяться к классам, методам, полям и переменным: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52"/>
          <p:cNvSpPr txBox="1"/>
          <p:nvPr/>
        </p:nvSpPr>
        <p:spPr>
          <a:xfrm>
            <a:off x="333900" y="98075"/>
            <a:ext cx="82296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Ключевое слово final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/>
          <p:nvPr/>
        </p:nvSpPr>
        <p:spPr>
          <a:xfrm>
            <a:off x="228600" y="114300"/>
            <a:ext cx="8229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5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67" name="Google Shape;367;p53"/>
          <p:cNvSpPr txBox="1"/>
          <p:nvPr/>
        </p:nvSpPr>
        <p:spPr>
          <a:xfrm>
            <a:off x="304800" y="971550"/>
            <a:ext cx="8610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b="1" i="0" lang="ru" sz="240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Спасибо за внимание!</a:t>
            </a:r>
            <a:endParaRPr b="1" sz="40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333900" y="2210675"/>
            <a:ext cx="85110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Принципы ООП:</a:t>
            </a:r>
            <a:endParaRPr b="1" sz="2000">
              <a:solidFill>
                <a:schemeClr val="accent2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Абстракция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●"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Инкапсуляция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●"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Наследование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●"/>
            </a:pP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Полиморфизм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1" name="Google Shape;131;p2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2" name="Google Shape;132;p29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Принципы ООП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333900" y="1010075"/>
            <a:ext cx="8511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Объектно-ориентированное программирование (ООП)</a:t>
            </a:r>
            <a:r>
              <a:rPr lang="ru" sz="2000">
                <a:solidFill>
                  <a:srgbClr val="172B53"/>
                </a:solidFill>
                <a:highlight>
                  <a:schemeClr val="lt1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 это методология программирования, основанная на представлении программы в виде совокупности объектов.</a:t>
            </a:r>
            <a:endParaRPr b="1" sz="20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333900" y="1948925"/>
            <a:ext cx="8583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Абстракцию можно также определить, как способ представления элементов задачи из реального мира в виде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объектов в программе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3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1" name="Google Shape;141;p30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Абстракция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333900" y="1010075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Абстракция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 принцип ООП, заключающийся в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выделении наиболее важных характеристик и информации об объекте.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333900" y="2887775"/>
            <a:ext cx="8750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Абстракция всегда связана с обобщением некоторой информации о свойствах предметов или объектов, поэтому главное — это отделить значимую информацию от незначимой в контексте решаемой задачи. При этом уровней абстракции может быть несколько.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0" name="Google Shape;150;p31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Инкапсуляция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333900" y="936800"/>
            <a:ext cx="8511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Инкапсуляция</a:t>
            </a:r>
            <a:r>
              <a:rPr lang="ru" sz="18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принцип ООП, подразумевающий </a:t>
            </a:r>
            <a:r>
              <a:rPr lang="ru" sz="1800">
                <a:solidFill>
                  <a:schemeClr val="dk1"/>
                </a:solidFill>
                <a:highlight>
                  <a:srgbClr val="FDFEFF"/>
                </a:highlight>
                <a:latin typeface="Nunito"/>
                <a:ea typeface="Nunito"/>
                <a:cs typeface="Nunito"/>
                <a:sym typeface="Nunito"/>
              </a:rPr>
              <a:t>сокрытие полей внутри объекта с целью защиты данных от внешнего, бесконтрольного изменения со стороны других объектов. Этот защитный барьер позволяет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скрывать внутреннюю реализацию объекта и  предоставить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открытый интерфейс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для работы с объектом (общедоступные поля, конструкторы и методы).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333900" y="2893200"/>
            <a:ext cx="8511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Задача программиста — определить, какие атрибуты и методы будут доступны для открытого доступа, а какие являются внутренней реализацией объекта и должны быть недоступны для изменений. 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31"/>
          <p:cNvSpPr txBox="1"/>
          <p:nvPr/>
        </p:nvSpPr>
        <p:spPr>
          <a:xfrm>
            <a:off x="333900" y="3889475"/>
            <a:ext cx="8511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Java инкапсуляция реализовывается с помощью 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модификаторов доступа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геттеров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сеттеров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/>
        </p:nvSpPr>
        <p:spPr>
          <a:xfrm>
            <a:off x="316500" y="2762263"/>
            <a:ext cx="8511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Объект-наследник (подкласс)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может дополняться новыми полями и методами,  заменять методы родителя (суперкласса) или изменять их поведение.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333900" y="929700"/>
            <a:ext cx="8511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Наследование</a:t>
            </a:r>
            <a:r>
              <a:rPr lang="ru" sz="20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lang="ru" sz="2000">
                <a:solidFill>
                  <a:schemeClr val="dk1"/>
                </a:solidFill>
                <a:highlight>
                  <a:srgbClr val="FDFEFF"/>
                </a:highlight>
                <a:latin typeface="Nunito"/>
                <a:ea typeface="Nunito"/>
                <a:cs typeface="Nunito"/>
                <a:sym typeface="Nunito"/>
              </a:rPr>
              <a:t>особая функциональность, позволяющая описывать новые классы на основе уже существующих. При этом поля и методы класса-предка становятся доступны и классам-наследникам. Это делает классы более чистыми и понятным за счет устранения дублирования программного кода.</a:t>
            </a:r>
            <a:endParaRPr b="1" sz="20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3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2" name="Google Shape;162;p32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Наследование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>
            <a:off x="333900" y="3799738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Таким образом,  потомки объекта «умеют» делать то, что не реализовано в родителе.</a:t>
            </a:r>
            <a:endParaRPr b="1" sz="2000">
              <a:solidFill>
                <a:schemeClr val="accent5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/>
        </p:nvSpPr>
        <p:spPr>
          <a:xfrm>
            <a:off x="333900" y="2758200"/>
            <a:ext cx="8800200" cy="19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DFEFF"/>
                </a:highlight>
                <a:latin typeface="Nunito"/>
                <a:ea typeface="Nunito"/>
                <a:cs typeface="Nunito"/>
                <a:sym typeface="Nunito"/>
              </a:rPr>
              <a:t>Ф</a:t>
            </a:r>
            <a:r>
              <a:rPr b="1" lang="ru" sz="1800">
                <a:solidFill>
                  <a:schemeClr val="accent5"/>
                </a:solidFill>
                <a:highlight>
                  <a:srgbClr val="FDFEFF"/>
                </a:highlight>
                <a:latin typeface="Nunito"/>
                <a:ea typeface="Nunito"/>
                <a:cs typeface="Nunito"/>
                <a:sym typeface="Nunito"/>
              </a:rPr>
              <a:t>ормы полиморфизма в Java:</a:t>
            </a:r>
            <a:endParaRPr b="1" sz="1800">
              <a:solidFill>
                <a:schemeClr val="accent5"/>
              </a:solidFill>
              <a:highlight>
                <a:srgbClr val="FDFE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DFEFF"/>
                </a:highlight>
                <a:latin typeface="Nunito"/>
                <a:ea typeface="Nunito"/>
                <a:cs typeface="Nunito"/>
                <a:sym typeface="Nunito"/>
              </a:rPr>
              <a:t>перегрузка метода, когда его поведение определяется набором передаваемых в метод аргументов.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DFEFF"/>
                </a:highlight>
                <a:latin typeface="Nunito"/>
                <a:ea typeface="Nunito"/>
                <a:cs typeface="Nunito"/>
                <a:sym typeface="Nunito"/>
              </a:rPr>
              <a:t>переопределение метода, когда различные формы поведения определяются объектом из которого данный метод был вызван. 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33"/>
          <p:cNvSpPr txBox="1"/>
          <p:nvPr/>
        </p:nvSpPr>
        <p:spPr>
          <a:xfrm>
            <a:off x="333900" y="1961725"/>
            <a:ext cx="8563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DFEFF"/>
                </a:highlight>
                <a:latin typeface="Nunito"/>
                <a:ea typeface="Nunito"/>
                <a:cs typeface="Nunito"/>
                <a:sym typeface="Nunito"/>
              </a:rPr>
              <a:t>Данный принцип позволяет программистам использовать одни и те же термины для описания различного поведения, зависящего от контекста. 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33"/>
          <p:cNvSpPr txBox="1"/>
          <p:nvPr/>
        </p:nvSpPr>
        <p:spPr>
          <a:xfrm>
            <a:off x="360150" y="919675"/>
            <a:ext cx="8511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Полиморфизм -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принцип ООП,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когда программа может использовать объекты с одинаковым интерфейсом без информации о внутреннем устройстве объекта.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" name="Google Shape;172;p3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3" name="Google Shape;173;p33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Полиморфизм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/>
        </p:nvSpPr>
        <p:spPr>
          <a:xfrm>
            <a:off x="333900" y="916950"/>
            <a:ext cx="856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DFEFF"/>
                </a:highlight>
                <a:latin typeface="Nunito"/>
                <a:ea typeface="Nunito"/>
                <a:cs typeface="Nunito"/>
                <a:sym typeface="Nunito"/>
              </a:rPr>
              <a:t>Наследование реализуется при помощи ключевого слова </a:t>
            </a:r>
            <a:r>
              <a:rPr b="1" lang="ru" sz="1800">
                <a:solidFill>
                  <a:schemeClr val="accent5"/>
                </a:solidFill>
                <a:highlight>
                  <a:srgbClr val="FDFEFF"/>
                </a:highlight>
                <a:latin typeface="Nunito"/>
                <a:ea typeface="Nunito"/>
                <a:cs typeface="Nunito"/>
                <a:sym typeface="Nunito"/>
              </a:rPr>
              <a:t>extends</a:t>
            </a:r>
            <a:r>
              <a:rPr lang="ru" sz="1800">
                <a:solidFill>
                  <a:schemeClr val="dk1"/>
                </a:solidFill>
                <a:highlight>
                  <a:srgbClr val="FDFE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Google Shape;180;p3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1" name="Google Shape;181;p34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Наследование на практике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34"/>
          <p:cNvSpPr txBox="1"/>
          <p:nvPr/>
        </p:nvSpPr>
        <p:spPr>
          <a:xfrm>
            <a:off x="401825" y="1378650"/>
            <a:ext cx="8514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 model;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maxSpeed;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yearOfManufacture;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Car(String model,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maxSpeed,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yearOfManufacture)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.model = model;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.maxSpeed = maxSpeed;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.yearOfManufacture = yearOfManufacture;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/>
        </p:nvSpPr>
        <p:spPr>
          <a:xfrm>
            <a:off x="334325" y="3296925"/>
            <a:ext cx="811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super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можно использовать в подклассе для доступа к полям, методам и конструкторам суперкласса.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0" name="Google Shape;190;p35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Наследование на практике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391775" y="1010075"/>
            <a:ext cx="799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Truck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Car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Truck(String model,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maxSpeed,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yearOfManufacture)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maxSpeed, yearOfManufacture);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35"/>
          <p:cNvSpPr txBox="1"/>
          <p:nvPr/>
        </p:nvSpPr>
        <p:spPr>
          <a:xfrm>
            <a:off x="334325" y="2672375"/>
            <a:ext cx="811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Ключевое слово 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super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обозначает </a:t>
            </a: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суперкласс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т.е. класс, производным от которого является текущий класс. 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