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Nunito SemiBold"/>
      <p:regular r:id="rId37"/>
      <p:bold r:id="rId38"/>
      <p:italic r:id="rId39"/>
      <p:boldItalic r:id="rId40"/>
    </p:embeddedFont>
    <p:embeddedFont>
      <p:font typeface="Proxima Nova"/>
      <p:regular r:id="rId41"/>
      <p:bold r:id="rId42"/>
      <p:italic r:id="rId43"/>
      <p:boldItalic r:id="rId44"/>
    </p:embeddedFont>
    <p:embeddedFont>
      <p:font typeface="Nunito"/>
      <p:regular r:id="rId45"/>
      <p:bold r:id="rId46"/>
      <p:italic r:id="rId47"/>
      <p:boldItalic r:id="rId48"/>
    </p:embeddedFont>
    <p:embeddedFont>
      <p:font typeface="Nunito ExtraBold"/>
      <p:bold r:id="rId49"/>
      <p:boldItalic r:id="rId50"/>
    </p:embeddedFont>
    <p:embeddedFont>
      <p:font typeface="Nunito Medium"/>
      <p:regular r:id="rId51"/>
      <p:bold r:id="rId52"/>
      <p:italic r:id="rId53"/>
      <p:boldItalic r:id="rId54"/>
    </p:embeddedFont>
    <p:embeddedFont>
      <p:font typeface="Alfa Slab One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emiBold-boldItalic.fntdata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Nunito-bold.fntdata"/><Relationship Id="rId45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Nunito-boldItalic.fntdata"/><Relationship Id="rId47" Type="http://schemas.openxmlformats.org/officeDocument/2006/relationships/font" Target="fonts/Nunito-italic.fntdata"/><Relationship Id="rId49" Type="http://schemas.openxmlformats.org/officeDocument/2006/relationships/font" Target="fonts/NunitoExtraBo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NunitoSemiBold-regular.fntdata"/><Relationship Id="rId36" Type="http://schemas.openxmlformats.org/officeDocument/2006/relationships/slide" Target="slides/slide29.xml"/><Relationship Id="rId39" Type="http://schemas.openxmlformats.org/officeDocument/2006/relationships/font" Target="fonts/NunitoSemiBold-italic.fntdata"/><Relationship Id="rId38" Type="http://schemas.openxmlformats.org/officeDocument/2006/relationships/font" Target="fonts/NunitoSemiBold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NunitoMedium-regular.fntdata"/><Relationship Id="rId50" Type="http://schemas.openxmlformats.org/officeDocument/2006/relationships/font" Target="fonts/NunitoExtraBold-boldItalic.fntdata"/><Relationship Id="rId53" Type="http://schemas.openxmlformats.org/officeDocument/2006/relationships/font" Target="fonts/NunitoMedium-italic.fntdata"/><Relationship Id="rId52" Type="http://schemas.openxmlformats.org/officeDocument/2006/relationships/font" Target="fonts/NunitoMedium-bold.fntdata"/><Relationship Id="rId11" Type="http://schemas.openxmlformats.org/officeDocument/2006/relationships/slide" Target="slides/slide4.xml"/><Relationship Id="rId55" Type="http://schemas.openxmlformats.org/officeDocument/2006/relationships/font" Target="fonts/AlfaSlabOne-regular.fntdata"/><Relationship Id="rId10" Type="http://schemas.openxmlformats.org/officeDocument/2006/relationships/slide" Target="slides/slide3.xml"/><Relationship Id="rId54" Type="http://schemas.openxmlformats.org/officeDocument/2006/relationships/font" Target="fonts/NunitoMedium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646c397b4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4646c397b4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4646c397b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646c397b4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646c397b4_0_6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1" name="Google Shape;191;g14646c397b4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g14646c397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646c397b4_0_7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9" name="Google Shape;199;g14646c397b4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g14646c397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46c397b4_0_8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8" name="Google Shape;208;g14646c397b4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g14646c397b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46c397b4_0_11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g14646c397b4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14646c397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646c397b4_0_13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g14646c397b4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g14646c397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646c397b4_0_8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7" name="Google Shape;237;g14646c397b4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g14646c397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646c397b4_0_14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8" name="Google Shape;248;g14646c397b4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g14646c397b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6c397b4_0_17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g14646c397b4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g14646c397b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646c397b4_0_15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g14646c397b4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14646c397b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646c397b4_0_9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g14646c397b4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g14646c397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646c397b4_2_20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14646c397b4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4646c397b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46c397b4_0_20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g14646c397b4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g14646c397b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646c397b4_0_19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" name="Google Shape;294;g14646c397b4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g14646c397b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646c397b4_0_21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g14646c397b4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g14646c397b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646c397b4_0_18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0" name="Google Shape;310;g14646c397b4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g14646c397b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646c397b4_0_10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8" name="Google Shape;318;g14646c397b4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9" name="Google Shape;319;g14646c397b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646c397b4_0_23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9" name="Google Shape;329;g14646c397b4_0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0" name="Google Shape;330;g14646c397b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46c397b4_0_24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g14646c397b4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9" name="Google Shape;339;g14646c397b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46c397b4_0_25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6" name="Google Shape;346;g14646c397b4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7" name="Google Shape;347;g14646c397b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646c397b4_0_26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6" name="Google Shape;356;g14646c397b4_0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7" name="Google Shape;357;g14646c397b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646c397b4_2_8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5" name="Google Shape;365;g14646c397b4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6" name="Google Shape;366;g14646c397b4_2_82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4646c397b4_2_82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646c397b4_2_2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14646c397b4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14646c397b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646c397b4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g14646c397b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g14646c39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646c397b4_0_1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g14646c397b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g14646c397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46c397b4_0_2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g14646c397b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g14646c397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6c397b4_0_3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g14646c397b4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g14646c397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46c397b4_0_4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g14646c397b4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4646c397b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6c397b4_0_5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2" name="Google Shape;182;g14646c397b4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g14646c397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Класс Object. Перечисления. Вложенные классы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316500" y="829250"/>
            <a:ext cx="85110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Контракт hashcode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(основные правила, которым необходимо следовать при переопределении метода):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Вызов метода один и более раз над одним и тем же объектом должен возвращать одно и то же хэш-значение, при условии что поля объекта, участвующие в вычислении значения, не изменились.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Вызов метода над двумя объектами должен всегда возвращать одно и то же число, если эти объекты равны (вызов метода equals для этих объектов возвращает true).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Вызов метода над двумя неравными между собой объектами должен возвращать разные хэш-значения. (необязательное требование, так как любая хэш-функция может привести к коллизиям)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equals() и hashcode()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/>
        </p:nvSpPr>
        <p:spPr>
          <a:xfrm>
            <a:off x="333900" y="1956000"/>
            <a:ext cx="5394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BBB52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BBB529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boolean</a:t>
            </a:r>
            <a:r>
              <a:rPr lang="ru" sz="1900">
                <a:solidFill>
                  <a:srgbClr val="CC7832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900">
                <a:solidFill>
                  <a:srgbClr val="90060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hashcode</a:t>
            </a:r>
            <a:r>
              <a:rPr lang="ru" sz="19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ru" sz="19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ru" sz="19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Objects.</a:t>
            </a:r>
            <a:r>
              <a:rPr i="1" lang="ru" sz="19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hash</a:t>
            </a:r>
            <a:r>
              <a:rPr lang="ru" sz="19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(breed, name);</a:t>
            </a:r>
            <a:endParaRPr sz="19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00008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316500" y="101007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При переопределении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hashcode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лучше использовать встроенные функции и не высчитывать хэш-код самим.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equals() и hashcode()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316500" y="1452450"/>
            <a:ext cx="8511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clone()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из класса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имеет модификатор доступа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, поэтому для использования клонирования для объектов своих классов, необходимо его переопределить и вызвать реализацию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clone()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по умолчанию. Также класс должен реализовывать интерфейс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Cloneable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3" name="Google Shape;213;p38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 clone()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333900" y="959850"/>
            <a:ext cx="85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Клонирование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создание копии объекта с новой ссылкой.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316500" y="3255725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И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нтерфейс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Cloneable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специальный интерфейс-маркер, не содержащий методов, который просто помечает, что класс можно клонировать.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316500" y="2977975"/>
            <a:ext cx="8511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Поверхностное клонирование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клонирование, при котором ссылочные поля клонируемого объекта и объекта-клона будут иметь одинаковую ссылку, то есть ссылочные поля объекта не клонируется.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3" name="Google Shape;223;p3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 clone()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316500" y="97772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Реализация метода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clone()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по умолчанию выполняет только поверхностное клонирование объекта.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333900" y="1758025"/>
            <a:ext cx="822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BBB52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BBB529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" sz="1800">
                <a:solidFill>
                  <a:srgbClr val="CC783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ru" sz="18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ru" sz="1800">
                <a:solidFill>
                  <a:srgbClr val="CC7832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CloneNotSupportedException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2" name="Google Shape;232;p4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 clone()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333900" y="1811075"/>
            <a:ext cx="85110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Для реализации глубокого клонирования необходимо переопределить метод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clone()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, следуя следующим правилам: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Все члены исходного класса должны поддерживать клонирование. Для каждого объекта класса должен вызываться 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super.clone()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 при переопределении метода 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clone().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 Medium"/>
              <a:buAutoNum type="arabicPeriod"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Если какой-либо член класса не поддерживает клонирование, то в методе клонирования необходимо создать новый экземпляр этого класса и скопировать каждый его член со всеми атрибутами в новый объект класса, по одному.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333900" y="839275"/>
            <a:ext cx="85110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Глубокое клонирование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клонирование, при котором ссылочные поля клонируются, то есть ссылки полей клона и исходного объекта не будут совпадать.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/>
        </p:nvSpPr>
        <p:spPr>
          <a:xfrm>
            <a:off x="325200" y="1921675"/>
            <a:ext cx="2579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enum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ru" sz="16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MONDAY,</a:t>
            </a:r>
            <a:endParaRPr i="1" sz="1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TUESDAY,</a:t>
            </a:r>
            <a:endParaRPr i="1" sz="1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WEDNESDAY,</a:t>
            </a:r>
            <a:endParaRPr i="1" sz="1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THURSDAY,</a:t>
            </a:r>
            <a:endParaRPr i="1" sz="1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FRIDAY,</a:t>
            </a:r>
            <a:endParaRPr i="1" sz="1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SATURDAY,</a:t>
            </a:r>
            <a:endParaRPr i="1" sz="1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SUNDAY</a:t>
            </a:r>
            <a:endParaRPr i="1" sz="1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2" name="Google Shape;242;p4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Перечисления (Enum)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3150300" y="1921675"/>
            <a:ext cx="5668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main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Day monday = Day.MONDAY;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(monday);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316500" y="4259450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* </a:t>
            </a:r>
            <a:r>
              <a:rPr i="1"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з</a:t>
            </a:r>
            <a:r>
              <a:rPr i="1"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начения перечислений принято писать прописными буквами</a:t>
            </a:r>
            <a:endParaRPr i="1" sz="16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316500" y="811475"/>
            <a:ext cx="851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Enum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тип, представляющий собой логически связанный набор констант. Перечисление объявляется с помощью ключевого слова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enum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 Любое перечисление является наследником класса java.lang.Enum.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/>
        </p:nvSpPr>
        <p:spPr>
          <a:xfrm>
            <a:off x="316500" y="795100"/>
            <a:ext cx="8511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Фактически</a:t>
            </a:r>
            <a:r>
              <a:rPr b="1" lang="ru" sz="16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e</a:t>
            </a:r>
            <a:r>
              <a:rPr b="1" lang="ru" sz="16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num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также является классом, поэтому это дает возможность создавать поля и конструкторы в перечислениях.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3" name="Google Shape;253;p42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Перечисления (Enum)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316500" y="1380875"/>
            <a:ext cx="5394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enum </a:t>
            </a:r>
            <a:r>
              <a:rPr lang="ru" sz="13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ru" sz="13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MONDAY</a:t>
            </a:r>
            <a:r>
              <a:rPr lang="ru" sz="13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"Понедельник"</a:t>
            </a:r>
            <a:r>
              <a:rPr lang="ru" sz="13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 i="1" sz="13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private String name;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Day(String name)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.title = title;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"Day: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name;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/>
        </p:nvSpPr>
        <p:spPr>
          <a:xfrm>
            <a:off x="316500" y="1226200"/>
            <a:ext cx="640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enum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Operation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SUM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},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SUBTRACT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abstract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calculate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b); 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316500" y="795100"/>
            <a:ext cx="851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Также enum разрешает реализовывать абстрактные методы.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3" name="Google Shape;263;p43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Перечисления (Enum)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316500" y="3441575"/>
            <a:ext cx="7097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main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(String[] args) {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Operation op = Operation.SUM;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System.out.println(op.action(10, 4));   // 14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1" name="Google Shape;271;p44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Перечисления (Enum)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316500" y="835275"/>
            <a:ext cx="85110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Методы </a:t>
            </a:r>
            <a:r>
              <a:rPr b="1" lang="ru" sz="16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enum:</a:t>
            </a:r>
            <a:endParaRPr b="1" sz="1600">
              <a:solidFill>
                <a:schemeClr val="accent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Medium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values() - возвращает массив всех значений перечисления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Medium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ordinal() - возвращает порядковый номер значения перечисления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Medium"/>
              <a:buChar char="●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valueOf() - возвращает значение перечисления, соответствующее переданному имени.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316500" y="2722425"/>
            <a:ext cx="838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(Arrays.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(Day.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sundayIndex = Day.SUNDAY.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ordinal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(sundayIndex);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Day sunday = Day.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valueOf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"SUNDAY"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(sunday);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316500" y="1010075"/>
            <a:ext cx="85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Вложенные классы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классы внутри других классов.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1" name="Google Shape;281;p4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Вложенные классы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333900" y="1502675"/>
            <a:ext cx="85110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Вложенные классы бывают двух видов: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Medium"/>
              <a:buChar char="●"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нестатические вложенные классы или внутренние классы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(inner classes)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; в свою очередь делятся на </a:t>
            </a:r>
            <a:r>
              <a:rPr i="1"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локальные (классы, объявляемые внутри методов)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и </a:t>
            </a:r>
            <a:r>
              <a:rPr i="1"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анонимные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классы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Medium"/>
              <a:buChar char="●"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статические вложенные классы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(static nested classes)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406975" y="876825"/>
            <a:ext cx="82296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Класс Object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Метод toString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Методы equals и hashcode 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Метод clone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Перечисления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Вложенные классы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Внутренние и анонимные классы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Вложенный статические классы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9" name="Google Shape;289;p46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Внутренние классы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333900" y="2210675"/>
            <a:ext cx="8511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Например, велосипед и велосипедное сиденье. Велосипед не будет полноценным без сидения.  И так же велосипедное сидение не может существовать само по себе. Поэтому такое отношение между двумя объектами можно построить с помощью внутреннего класса.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333900" y="1010075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Внутренний класс помогает реализовать отношение </a:t>
            </a:r>
            <a:r>
              <a:rPr i="1"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композиции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между двумя объектами. То есть когда один объект не может существовать без другого.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8" name="Google Shape;298;p47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Внутренние классы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333900" y="888275"/>
            <a:ext cx="8780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Bicycle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model;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weight;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Seat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"Сиденье поднято выше!"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down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"Сиденье опущено ниже!"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6" name="Google Shape;306;p48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Внутренние классы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391775" y="1064850"/>
            <a:ext cx="673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Bicycle bicycle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Bicycle();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Bicycle.Seat seat = bicycle.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Seat();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seat.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333900" y="98075"/>
            <a:ext cx="82296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Внутренние классы (inner classes)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49"/>
          <p:cNvSpPr txBox="1"/>
          <p:nvPr/>
        </p:nvSpPr>
        <p:spPr>
          <a:xfrm>
            <a:off x="333900" y="1321500"/>
            <a:ext cx="8511000" cy="3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Особенности внутреннего класса: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объект внутреннего класса не может существовать без объекта внешнего класса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у объекта внутреннего класса есть доступ к приватным членам внешнего класса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объект внутреннего класса нельзя создать в статическом методе внешнего класса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внутренний класс не может содержать статические переменные и методы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/>
        </p:nvSpPr>
        <p:spPr>
          <a:xfrm>
            <a:off x="333900" y="1685900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Анонимные классы удобно использовать в случае, если определенное поведение в программе необходимо выполнить только один раз.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322" name="Google Shape;322;p50"/>
          <p:cNvSpPr txBox="1"/>
          <p:nvPr/>
        </p:nvSpPr>
        <p:spPr>
          <a:xfrm>
            <a:off x="316500" y="91967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Анонимный класс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- класс, объявляемый без имени как </a:t>
            </a:r>
            <a:r>
              <a:rPr i="1"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реализация интерфейса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или </a:t>
            </a:r>
            <a:r>
              <a:rPr i="1"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наследник суперкласса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323" name="Google Shape;323;p5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4" name="Google Shape;324;p5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Анонимные классы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50"/>
          <p:cNvSpPr txBox="1"/>
          <p:nvPr/>
        </p:nvSpPr>
        <p:spPr>
          <a:xfrm>
            <a:off x="316500" y="277597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Поэтому для того, чтобы не создавать “одноразовые” классы, можно использовать анонимные.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316500" y="3562325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Представим, что при запуске программы нужно поздороваться с пользователем на трех разных языках. Реализуем это при помощи анонимных классов.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3" name="Google Shape;333;p5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Анонимные классы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51"/>
          <p:cNvSpPr txBox="1"/>
          <p:nvPr/>
        </p:nvSpPr>
        <p:spPr>
          <a:xfrm>
            <a:off x="333900" y="1727125"/>
            <a:ext cx="5854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Greeting russianGreeting=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Greeting()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"Привет!"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Greeting belarussianGreeting=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Greeting()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"Прывiтанне!"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333900" y="895825"/>
            <a:ext cx="496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void sayHello();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2" name="Google Shape;342;p52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Анонимные классы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52"/>
          <p:cNvSpPr txBox="1"/>
          <p:nvPr/>
        </p:nvSpPr>
        <p:spPr>
          <a:xfrm>
            <a:off x="333900" y="1010075"/>
            <a:ext cx="49602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Greeting englishGreeting=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Greeting()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russianGreeting.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belarussianGreeting.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englishGreeting.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sayHello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/>
        </p:nvSpPr>
        <p:spPr>
          <a:xfrm>
            <a:off x="244475" y="319452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Из с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татического вложенного класса нельзя получить доступ к нестатическим членам внешнего класса.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350" name="Google Shape;350;p5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1" name="Google Shape;351;p53"/>
          <p:cNvSpPr txBox="1"/>
          <p:nvPr/>
        </p:nvSpPr>
        <p:spPr>
          <a:xfrm>
            <a:off x="244475" y="108125"/>
            <a:ext cx="82296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Статические вложенные 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53"/>
          <p:cNvSpPr txBox="1"/>
          <p:nvPr/>
        </p:nvSpPr>
        <p:spPr>
          <a:xfrm>
            <a:off x="244475" y="90962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Статический вложенный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класс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- класс, внутри другого класса, при объявлении которого используется ключевое слово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static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353" name="Google Shape;353;p53"/>
          <p:cNvSpPr txBox="1"/>
          <p:nvPr/>
        </p:nvSpPr>
        <p:spPr>
          <a:xfrm>
            <a:off x="244475" y="1685900"/>
            <a:ext cx="8511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Статические вложенные классы используется в случае, когда связь между экземплярами внешнего и вложенного класса не нужна. Статический вложенный класс просто содержит общую статическую информацию о внешнем классе.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0" name="Google Shape;360;p54"/>
          <p:cNvSpPr txBox="1"/>
          <p:nvPr/>
        </p:nvSpPr>
        <p:spPr>
          <a:xfrm>
            <a:off x="244475" y="108125"/>
            <a:ext cx="82296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Статические вложенные классы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54"/>
          <p:cNvSpPr txBox="1"/>
          <p:nvPr/>
        </p:nvSpPr>
        <p:spPr>
          <a:xfrm>
            <a:off x="333900" y="3375425"/>
            <a:ext cx="858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OuterClass.NestedClass nestedStaticClass = </a:t>
            </a:r>
            <a:r>
              <a:rPr lang="ru">
                <a:solidFill>
                  <a:srgbClr val="172B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OuterClass.NestedClass();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nestedStaticClass.printGeneralInfo();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54"/>
          <p:cNvSpPr txBox="1"/>
          <p:nvPr/>
        </p:nvSpPr>
        <p:spPr>
          <a:xfrm>
            <a:off x="333900" y="888275"/>
            <a:ext cx="8780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OuterClass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 nonStaticVar;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static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staticVar = 20;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NestedClass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printGeneralInfo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(OuterClass.staticVar)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5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71" name="Google Shape;371;p55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316500" y="1835175"/>
            <a:ext cx="85110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toString()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- позволяет получить строковое представление объекта.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hashcode()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- возвращает числовое значение, соответствующее данному объекту (используется при сравнении)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equals()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 - сравнение двух объектов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getClass()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 - получение типа объекта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finalize()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 - освобождение ресурсов перед уничтожением объекта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emiBold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clone()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 - создание копии объекта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Object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825900"/>
            <a:ext cx="851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Все классы в Java неявно наследуются от класса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Object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, поэтому все объекты могут использовать и переопределять методы, реализованные в классе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Object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. Некоторые из них: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 toString()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333900" y="825900"/>
            <a:ext cx="8511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Иногда реализация методов класса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Object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по умолчанию может оказаться недостаточной. Например, метод toString() будет возвращать подобную строку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java.lang.Object@12F456 </a:t>
            </a:r>
            <a:r>
              <a:rPr lang="ru" sz="1800"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(класс объекта, у которого  вызвали данный метод и адрес ячейки памяти, в которой хранится объект). </a:t>
            </a:r>
            <a:endParaRPr sz="1800"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333900" y="209627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Для того, чтобы получать более полезную информацию об объекте при вызове метода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, необходимо его переопределить.</a:t>
            </a:r>
            <a:endParaRPr sz="1800"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333900" y="2715850"/>
            <a:ext cx="590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String breed;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8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ru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return </a:t>
            </a:r>
            <a:r>
              <a:rPr lang="ru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"Порода: "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+ breed + </a:t>
            </a:r>
            <a:r>
              <a:rPr lang="ru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", кличка: "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 name;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333900" y="1854475"/>
            <a:ext cx="8511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hashcode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возвращает 32-битное число типа </a:t>
            </a:r>
            <a:r>
              <a:rPr lang="ru" sz="1800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 Метод также используется для сравнение двух объектов и является более эффективным, чем </a:t>
            </a:r>
            <a:r>
              <a:rPr lang="ru" sz="1800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 Однако, метод может гарантировать только то, что если объекты имеются разные хэш-коды, то эти объекты не равны. При этом объекты с одинаковым хэш-кодом могут быть как равными, так и нет.</a:t>
            </a:r>
            <a:endParaRPr sz="1800"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equals() и hashcode()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333900" y="825900"/>
            <a:ext cx="851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equals()</a:t>
            </a:r>
            <a:r>
              <a:rPr b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- метод, сравнивающий два объекта. Его реализация по умолчанию вернет </a:t>
            </a:r>
            <a:r>
              <a:rPr lang="ru" sz="1800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, если объекты имеют одинаковые ссылки, иначе - </a:t>
            </a:r>
            <a:r>
              <a:rPr lang="ru" sz="1800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1800"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333900" y="3523800"/>
            <a:ext cx="851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Ситуация, когда разные объекты имеют одинаковый хэш-код называется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коллизией.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Поэтому при сравнении объектов необходимо сравнить их хэш-коды и если их хэш-коды равны сравнить объекты методом </a:t>
            </a:r>
            <a:r>
              <a:rPr lang="ru" sz="1800">
                <a:solidFill>
                  <a:schemeClr val="accent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0" name="Google Shape;160;p32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equals() и hashcode()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333900" y="2380500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Правила переопределения equals и hashcode (контракт equals  и hashcode):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методы переопределяются вместе и должны содержать одинаковый набор полей.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333900" y="825900"/>
            <a:ext cx="8511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Так как методы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equals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и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hashcode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используются в паре, то и переопределять их необходимо вместе (переопределение в классе только метода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equals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или только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hashcode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может привести к трудно отслеживаемым ошибкам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/>
        </p:nvSpPr>
        <p:spPr>
          <a:xfrm>
            <a:off x="333900" y="825900"/>
            <a:ext cx="85110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Контракт equals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(основные правила, которым необходимо следовать при переопределении метода):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Рефлексивность. Результат сравнение объекта с самим собой всегда должен возвращать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Симметричность. Если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a.equals(b)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возвращает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, то и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b.equals(a)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обязано быть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Транзитивность. Если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a.equals(b)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и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b.equals(c)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являются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, то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a.equals(c)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-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Medium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Согласованность. При повторном вызове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equals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для любых объектов результат должен быть прежним при условии, что состояния объектов остались прежними.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0" name="Google Shape;170;p33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equals() и hashcode()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equals() и hashcode()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333900" y="1518650"/>
            <a:ext cx="8511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Также необходимо учитывать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следующие нюансы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Medium"/>
              <a:buChar char="●"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если ссылки двух объект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ы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равны, то и сами объекты равны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Medium"/>
              <a:buChar char="●"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необходимо делать проверку на тип объекта оператором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или методом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getClass()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Medium"/>
              <a:buChar char="●"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если класс, где переопределяется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equals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является подклассом, необходимо вызвать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super.equals()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333900" y="946450"/>
            <a:ext cx="85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5.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Сравнение с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null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всегда возвращает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6" name="Google Shape;186;p3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equals() и hashcode()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316500" y="879500"/>
            <a:ext cx="8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Пример верно реализованного метода equals():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333900" y="1341200"/>
            <a:ext cx="5754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BBB529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rgbClr val="BBB529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boolean</a:t>
            </a:r>
            <a:r>
              <a:rPr lang="ru" sz="1700">
                <a:solidFill>
                  <a:srgbClr val="CC7832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700">
                <a:solidFill>
                  <a:srgbClr val="90060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(Object o) </a:t>
            </a:r>
            <a:r>
              <a:rPr lang="ru" sz="17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if </a:t>
            </a:r>
            <a:r>
              <a:rPr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7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this == </a:t>
            </a:r>
            <a:r>
              <a:rPr lang="ru" sz="17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o) {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return true;</a:t>
            </a:r>
            <a:endParaRPr sz="1700">
              <a:solidFill>
                <a:srgbClr val="00008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if (!(o instanceof Cat)) </a:t>
            </a:r>
            <a:r>
              <a:rPr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return false;</a:t>
            </a:r>
            <a:endParaRPr sz="1700">
              <a:solidFill>
                <a:srgbClr val="00008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Cat cat = (Cat) o;</a:t>
            </a:r>
            <a:endParaRPr sz="17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Objects.</a:t>
            </a:r>
            <a:r>
              <a:rPr i="1"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(breed, cat.breed) &amp;&amp;</a:t>
            </a:r>
            <a:endParaRPr sz="17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   Objects.</a:t>
            </a:r>
            <a:r>
              <a:rPr i="1"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ru" sz="17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(name, cat.name);</a:t>
            </a:r>
            <a:endParaRPr sz="17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00008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