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Nunito SemiBold"/>
      <p:regular r:id="rId27"/>
      <p:bold r:id="rId28"/>
      <p:italic r:id="rId29"/>
      <p:boldItalic r:id="rId30"/>
    </p:embeddedFont>
    <p:embeddedFont>
      <p:font typeface="Proxima Nova"/>
      <p:regular r:id="rId31"/>
      <p:bold r:id="rId32"/>
      <p:italic r:id="rId33"/>
      <p:boldItalic r:id="rId34"/>
    </p:embeddedFont>
    <p:embeddedFont>
      <p:font typeface="Nunito"/>
      <p:regular r:id="rId35"/>
      <p:bold r:id="rId36"/>
      <p:italic r:id="rId37"/>
      <p:boldItalic r:id="rId38"/>
    </p:embeddedFont>
    <p:embeddedFont>
      <p:font typeface="Nunito ExtraBold"/>
      <p:bold r:id="rId39"/>
      <p:boldItalic r:id="rId40"/>
    </p:embeddedFont>
    <p:embeddedFont>
      <p:font typeface="Alfa Slab One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ExtraBold-boldItalic.fntdata"/><Relationship Id="rId20" Type="http://schemas.openxmlformats.org/officeDocument/2006/relationships/slide" Target="slides/slide13.xml"/><Relationship Id="rId41" Type="http://schemas.openxmlformats.org/officeDocument/2006/relationships/font" Target="fonts/AlfaSlabOne-regular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NunitoSemiBold-bold.fntdata"/><Relationship Id="rId27" Type="http://schemas.openxmlformats.org/officeDocument/2006/relationships/font" Target="fonts/NunitoSemiBold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NunitoSemiBold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roximaNova-regular.fntdata"/><Relationship Id="rId30" Type="http://schemas.openxmlformats.org/officeDocument/2006/relationships/font" Target="fonts/NunitoSemiBold-boldItalic.fntdata"/><Relationship Id="rId11" Type="http://schemas.openxmlformats.org/officeDocument/2006/relationships/slide" Target="slides/slide4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3.xml"/><Relationship Id="rId32" Type="http://schemas.openxmlformats.org/officeDocument/2006/relationships/font" Target="fonts/ProximaNova-bold.fntdata"/><Relationship Id="rId13" Type="http://schemas.openxmlformats.org/officeDocument/2006/relationships/slide" Target="slides/slide6.xml"/><Relationship Id="rId35" Type="http://schemas.openxmlformats.org/officeDocument/2006/relationships/font" Target="fonts/Nunito-regular.fntdata"/><Relationship Id="rId12" Type="http://schemas.openxmlformats.org/officeDocument/2006/relationships/slide" Target="slides/slide5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8.xml"/><Relationship Id="rId37" Type="http://schemas.openxmlformats.org/officeDocument/2006/relationships/font" Target="fonts/Nunito-italic.fntdata"/><Relationship Id="rId14" Type="http://schemas.openxmlformats.org/officeDocument/2006/relationships/slide" Target="slides/slide7.xml"/><Relationship Id="rId36" Type="http://schemas.openxmlformats.org/officeDocument/2006/relationships/font" Target="fonts/Nunito-bold.fntdata"/><Relationship Id="rId17" Type="http://schemas.openxmlformats.org/officeDocument/2006/relationships/slide" Target="slides/slide10.xml"/><Relationship Id="rId39" Type="http://schemas.openxmlformats.org/officeDocument/2006/relationships/font" Target="fonts/NunitoExtraBold-bold.fntdata"/><Relationship Id="rId16" Type="http://schemas.openxmlformats.org/officeDocument/2006/relationships/slide" Target="slides/slide9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8fd685257_2_13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g148fd685257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148fd68525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48fd685257_2_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9513b466a_0_2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8" name="Google Shape;188;g149513b466a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g149513b46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9513b466a_0_7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g149513b466a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g149513b466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8fd685257_0_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8" name="Google Shape;208;g148fd685257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g148fd6852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9513b466a_0_9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6" name="Google Shape;216;g149513b466a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g149513b466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9513b466a_0_12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4" name="Google Shape;224;g149513b466a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g149513b466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8fd685257_0_2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2" name="Google Shape;232;g148fd685257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g148fd68525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49513b466a_0_11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2" name="Google Shape;242;g149513b466a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g149513b466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8fd685257_0_2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0" name="Google Shape;250;g148fd685257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g148fd68525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49513b466a_0_13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0" name="Google Shape;260;g149513b466a_0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g149513b466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48fd685257_2_8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8" name="Google Shape;268;g148fd685257_2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9" name="Google Shape;269;g148fd685257_2_83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148fd685257_2_83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8fd685257_2_20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" name="Google Shape;119;g148fd685257_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g148fd68525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8fd685257_2_2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g148fd685257_2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g148fd68525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8fd685257_0_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6" name="Google Shape;136;g148fd68525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g148fd6852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9513b466a_0_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4" name="Google Shape;144;g149513b466a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g149513b466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9513b466a_0_1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2" name="Google Shape;152;g149513b466a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3" name="Google Shape;153;g149513b46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9513b466a_0_6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1" name="Google Shape;161;g149513b466a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g149513b466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9513b466a_0_1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9" name="Google Shape;169;g149513b466a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g149513b466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9513b466a_0_5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8" name="Google Shape;178;g149513b466a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g149513b466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8" name="Google Shape;98;p2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175" y="4800600"/>
            <a:ext cx="9140700" cy="34290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750594"/>
            <a:ext cx="9142500" cy="4770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66125" y="214313"/>
            <a:ext cx="534987" cy="5488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822325" y="215503"/>
            <a:ext cx="75405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22325" y="1384696"/>
            <a:ext cx="7540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0" spcFirstLastPara="1" rIns="0" wrap="square" tIns="468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1173600" y="1381725"/>
            <a:ext cx="67968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</a:pPr>
            <a:r>
              <a:rPr lang="ru" sz="4000">
                <a:solidFill>
                  <a:srgbClr val="00206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Исключения</a:t>
            </a:r>
            <a:endParaRPr sz="40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92" name="Google Shape;192;p36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Error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36"/>
          <p:cNvSpPr txBox="1"/>
          <p:nvPr/>
        </p:nvSpPr>
        <p:spPr>
          <a:xfrm>
            <a:off x="332250" y="926275"/>
            <a:ext cx="84795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Error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критическая ошибка, завершающая работу программы. Такие ошибки генерируются JVM и обычно связаны с переполнением памяти и сбоем системы. Такие ошибки нельзя решить программными средствами и обычно являются следствием плохого проектирование программы.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" name="Google Shape;194;p36"/>
          <p:cNvSpPr txBox="1"/>
          <p:nvPr/>
        </p:nvSpPr>
        <p:spPr>
          <a:xfrm>
            <a:off x="332250" y="2343775"/>
            <a:ext cx="8479500" cy="19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Примеры:</a:t>
            </a:r>
            <a:endParaRPr b="1" sz="18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StackOverFlowError - переполнение стэка (область памяти в JVM, хранящая ссылки на переменные, методы и т.д.)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OutOfMemoryError -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переполнение кучи (область памяти в JVM, хранящая значения переменных)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01" name="Google Shape;201;p37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Error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2" name="Google Shape;202;p37"/>
          <p:cNvSpPr txBox="1"/>
          <p:nvPr/>
        </p:nvSpPr>
        <p:spPr>
          <a:xfrm>
            <a:off x="333900" y="1281500"/>
            <a:ext cx="8583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ru" sz="13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printNumber(</a:t>
            </a:r>
            <a:r>
              <a:rPr lang="ru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private int</a:t>
            </a:r>
            <a:r>
              <a:rPr lang="ru" sz="1300">
                <a:solidFill>
                  <a:srgbClr val="CC783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printNumber(</a:t>
            </a:r>
            <a:r>
              <a:rPr lang="ru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7323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System.out.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300">
                <a:solidFill>
                  <a:srgbClr val="27323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(x);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27323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300">
                <a:solidFill>
                  <a:srgbClr val="27323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+ printNumber(x +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2)</a:t>
            </a:r>
            <a:r>
              <a:rPr lang="ru" sz="1300">
                <a:solidFill>
                  <a:srgbClr val="27323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37"/>
          <p:cNvSpPr txBox="1"/>
          <p:nvPr/>
        </p:nvSpPr>
        <p:spPr>
          <a:xfrm>
            <a:off x="280500" y="910975"/>
            <a:ext cx="858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StackOverFlowError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4" name="Google Shape;204;p37"/>
          <p:cNvSpPr txBox="1"/>
          <p:nvPr/>
        </p:nvSpPr>
        <p:spPr>
          <a:xfrm>
            <a:off x="280500" y="3378175"/>
            <a:ext cx="77037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ru" sz="13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List&lt;Object[]&gt; arrays = new ArrayList&lt;&gt;();    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>
                <a:solidFill>
                  <a:srgbClr val="4D4D4C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(; ; 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 arrays.add(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Object[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]);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4D4D4C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05" name="Google Shape;205;p37"/>
          <p:cNvSpPr txBox="1"/>
          <p:nvPr/>
        </p:nvSpPr>
        <p:spPr>
          <a:xfrm>
            <a:off x="280500" y="3032075"/>
            <a:ext cx="858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OutOfMemory</a:t>
            </a:r>
            <a:r>
              <a:rPr b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Error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12" name="Google Shape;212;p38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Обработка исключений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333900" y="910100"/>
            <a:ext cx="85830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ru" sz="16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Car car = </a:t>
            </a:r>
            <a:r>
              <a:rPr lang="ru" sz="16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Car();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Car clonedCar;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ru" sz="16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try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clonedCar = car.clone();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ru" sz="16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catch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(CloneNotSupportedException ex</a:t>
            </a:r>
            <a:r>
              <a:rPr lang="ru" sz="16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600">
                <a:solidFill>
                  <a:srgbClr val="27323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(ex.getMessage());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ru" sz="16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600">
                <a:solidFill>
                  <a:srgbClr val="27323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(clonedCar);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/>
        </p:nvSpPr>
        <p:spPr>
          <a:xfrm>
            <a:off x="333900" y="1025950"/>
            <a:ext cx="8670600" cy="3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Исключения обрабатываются с помощью операторов</a:t>
            </a:r>
            <a:r>
              <a:rPr b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try-catch-finally:</a:t>
            </a:r>
            <a:endParaRPr b="1" sz="18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блок</a:t>
            </a:r>
            <a:r>
              <a:rPr b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try</a:t>
            </a:r>
            <a:r>
              <a:rPr b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содержит код, который потенциально может привести к исключительной ситуации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блок</a:t>
            </a:r>
            <a:r>
              <a:rPr b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catch</a:t>
            </a:r>
            <a:r>
              <a:rPr b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содержит тело обработки исключения. Их может быть несколько, если необходимо обработать несколько исключений одновременно по-разному. Если же несколько исключений имеют универсальную обработку, можно использовать оператор | для их перечисления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catch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(CloneNotSupportedException ex</a:t>
            </a:r>
            <a:r>
              <a:rPr lang="ru" sz="16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chemeClr val="dk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ru" sz="16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NumberFormatException)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0" name="Google Shape;220;p3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1" name="Google Shape;221;p39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Обработка исключений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/>
        </p:nvSpPr>
        <p:spPr>
          <a:xfrm>
            <a:off x="333900" y="1025950"/>
            <a:ext cx="8670600" cy="18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Исключения обрабатываются с помощью операторов</a:t>
            </a:r>
            <a:r>
              <a:rPr b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try-catch-finally: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необязательный к написанию блок</a:t>
            </a:r>
            <a:r>
              <a:rPr b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finally</a:t>
            </a:r>
            <a:r>
              <a:rPr b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содержит код, который выполнится в независимости от того, произошло ли исключение.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Блок </a:t>
            </a: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finally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обычно используется для того, чтобы закрыть открытые в блоке try потоки или освободить ресурсы (например, при работе с файлами).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9" name="Google Shape;229;p40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Обработка исключений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/>
        </p:nvSpPr>
        <p:spPr>
          <a:xfrm>
            <a:off x="333900" y="934850"/>
            <a:ext cx="8511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Если необходимо инициировать выброс того или иного исключения в программе, можно воспользоватьcя ключевым словом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throw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6" name="Google Shape;236;p4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37" name="Google Shape;237;p41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Ключевое слово throw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p41"/>
          <p:cNvSpPr txBox="1"/>
          <p:nvPr/>
        </p:nvSpPr>
        <p:spPr>
          <a:xfrm>
            <a:off x="333900" y="1667775"/>
            <a:ext cx="67437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CarNotFoundException </a:t>
            </a:r>
            <a:r>
              <a:rPr lang="ru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RuntimeException {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String message;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CarNotFoundException(String message) }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.message = message;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41"/>
          <p:cNvSpPr txBox="1"/>
          <p:nvPr/>
        </p:nvSpPr>
        <p:spPr>
          <a:xfrm>
            <a:off x="333900" y="3222275"/>
            <a:ext cx="5853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CarShowroom {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List&lt;Car&gt;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cars;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46" name="Google Shape;246;p42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Ключевое слово throw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7" name="Google Shape;247;p42"/>
          <p:cNvSpPr txBox="1"/>
          <p:nvPr/>
        </p:nvSpPr>
        <p:spPr>
          <a:xfrm>
            <a:off x="333900" y="988050"/>
            <a:ext cx="88101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CarShowRoomService {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boolean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isCarPresent(CarShowroom carShowroom, Car car) {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if (!carShowroom.getCars().contains(car)) {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throw CarNotFoundException(String.format(</a:t>
            </a:r>
            <a:r>
              <a:rPr lang="ru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"Car %s not found in car showroom      </a:t>
            </a:r>
            <a:endParaRPr>
              <a:solidFill>
                <a:srgbClr val="008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  %s"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), car, carShowroom);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54" name="Google Shape;254;p43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Ключевое слово throws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5" name="Google Shape;255;p43"/>
          <p:cNvSpPr txBox="1"/>
          <p:nvPr/>
        </p:nvSpPr>
        <p:spPr>
          <a:xfrm>
            <a:off x="333900" y="934850"/>
            <a:ext cx="8511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При вызове метода, которое выбрасывает </a:t>
            </a:r>
            <a:r>
              <a:rPr i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checked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исключение, необходимо обработать это исключение с помощью конструкции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try-catch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или прокинуть его дальше по стеку вызовов с помощью ключевого слова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throws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316500" y="2250500"/>
            <a:ext cx="8511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 случае, когда исключение прокидывается дальше, ответственность по обработке исключения ляжет на следующий метод в стеке вызовов.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33900" y="3211875"/>
            <a:ext cx="8511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BB52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BBB529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ru" sz="1600">
                <a:solidFill>
                  <a:srgbClr val="CC783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clone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ru" sz="16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ru" sz="1600">
                <a:solidFill>
                  <a:srgbClr val="CC783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CloneNotSupportedException {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super.clone();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64" name="Google Shape;264;p44"/>
          <p:cNvSpPr txBox="1"/>
          <p:nvPr/>
        </p:nvSpPr>
        <p:spPr>
          <a:xfrm>
            <a:off x="333900" y="98075"/>
            <a:ext cx="82296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Лучшие практики обработки исключений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5" name="Google Shape;265;p44"/>
          <p:cNvSpPr txBox="1"/>
          <p:nvPr/>
        </p:nvSpPr>
        <p:spPr>
          <a:xfrm>
            <a:off x="333900" y="1299225"/>
            <a:ext cx="8670600" cy="3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обрабатывать конкретные исключения вместо общих реализаций типа </a:t>
            </a:r>
            <a:r>
              <a:rPr i="1" lang="ru" sz="16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Throwable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b="1" lang="ru" sz="16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i="1" lang="ru" sz="16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Exception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b="1" lang="ru" sz="16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i="1" lang="ru" sz="16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RuntimeException</a:t>
            </a:r>
            <a:endParaRPr i="1" sz="16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не перехватывать ошибки типа </a:t>
            </a:r>
            <a:r>
              <a:rPr i="1" lang="ru" sz="16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Error</a:t>
            </a:r>
            <a:endParaRPr i="1" sz="16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не оставлять блок </a:t>
            </a:r>
            <a:r>
              <a:rPr i="1" lang="ru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catch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пустым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выбрасывая исключения, добавлять к нему пояснительное сообщение, содержащее подробности об ошибке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при обработке нескольких исключений, первым обрабатывается более конкретное. Например, </a:t>
            </a:r>
            <a:r>
              <a:rPr i="1"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NumberFormatException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является дочерним классом </a:t>
            </a:r>
            <a:r>
              <a:rPr i="1"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IllegalArgumentException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, поэтому первым необходимо обработать </a:t>
            </a:r>
            <a:r>
              <a:rPr i="1" lang="ru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NumberFormatException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/>
          <p:nvPr/>
        </p:nvSpPr>
        <p:spPr>
          <a:xfrm>
            <a:off x="228600" y="114300"/>
            <a:ext cx="8229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74" name="Google Shape;274;p45"/>
          <p:cNvSpPr txBox="1"/>
          <p:nvPr/>
        </p:nvSpPr>
        <p:spPr>
          <a:xfrm>
            <a:off x="304800" y="971550"/>
            <a:ext cx="8610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b="1" i="0" lang="ru" sz="240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Спасибо за внимание!</a:t>
            </a:r>
            <a:endParaRPr b="1" sz="40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400300" y="762900"/>
            <a:ext cx="82296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Понятие исключения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Иерархия исключений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checked и unchecked исключения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Exception, </a:t>
            </a: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RuntimeException, Error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Обработка исключений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Ключевые слова throw и throws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Лучшие практики обработки исключений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323850" y="142875"/>
            <a:ext cx="8229600" cy="526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Рассматриваемые вопросы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8474075" y="4767263"/>
            <a:ext cx="4429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333900" y="1025950"/>
            <a:ext cx="863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Исключение (exception)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 непредвиденные ситуация или ошибки, возникающии при выполнении программы.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2" name="Google Shape;132;p29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Понятие исключения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333900" y="1845500"/>
            <a:ext cx="84795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Причины возникновения исключительной ситуации:</a:t>
            </a:r>
            <a:endParaRPr b="1" sz="18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неправильные действия пользователя 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нехватка ресурсов для продолжения выполнения программы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0" name="Google Shape;140;p30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Иерархия</a:t>
            </a: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 исключений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1" name="Google Shape;1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00" y="926250"/>
            <a:ext cx="8390275" cy="372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8" name="Google Shape;148;p31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Иерархия исключений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332250" y="926275"/>
            <a:ext cx="84795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Исключительный ситуации делятся на две группы:</a:t>
            </a:r>
            <a:endParaRPr b="1" sz="18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Ошибки, проверяемые на этапе компиляции </a:t>
            </a:r>
            <a:r>
              <a:rPr i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(checked).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Они обязаны быть обработаны. К таким ошибкам относится класс </a:t>
            </a:r>
            <a:r>
              <a:rPr i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Exception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и всего наследники.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Ошибки, генерируемые во время выполнения программы </a:t>
            </a:r>
            <a:r>
              <a:rPr i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(unchecked).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Их обрабатывать необязательно. К таким ошибкам относятся классы </a:t>
            </a:r>
            <a:r>
              <a:rPr i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Error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i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RuntimeException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и все их наследники.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6" name="Google Shape;156;p32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Exception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p32"/>
          <p:cNvSpPr txBox="1"/>
          <p:nvPr/>
        </p:nvSpPr>
        <p:spPr>
          <a:xfrm>
            <a:off x="333900" y="1288775"/>
            <a:ext cx="8811600" cy="27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Примеры:</a:t>
            </a:r>
            <a:endParaRPr b="1" sz="1800">
              <a:solidFill>
                <a:schemeClr val="accent2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i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CloneNotSupportedException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- возникает при попытке клонирования объекта, не реализующего интерфейс </a:t>
            </a:r>
            <a:r>
              <a:rPr i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Cloneable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i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IO</a:t>
            </a:r>
            <a:r>
              <a:rPr i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Exception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- исключение выбрасывается при некорректной работе в потоками ввода-вывода.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i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FileNotFoundException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- ошибка при попытке чтении несуществующего файла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" name="Google Shape;158;p32"/>
          <p:cNvSpPr txBox="1"/>
          <p:nvPr/>
        </p:nvSpPr>
        <p:spPr>
          <a:xfrm>
            <a:off x="333900" y="863125"/>
            <a:ext cx="854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Exception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 проверяемое исключением </a:t>
            </a:r>
            <a:r>
              <a:rPr i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(checked)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5" name="Google Shape;165;p33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Exception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33"/>
          <p:cNvSpPr txBox="1"/>
          <p:nvPr/>
        </p:nvSpPr>
        <p:spPr>
          <a:xfrm>
            <a:off x="333900" y="917125"/>
            <a:ext cx="85830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Car {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String model;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BB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BBB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500">
                <a:solidFill>
                  <a:srgbClr val="BBB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500">
              <a:solidFill>
                <a:srgbClr val="BBB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ru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ru" sz="1500">
                <a:solidFill>
                  <a:srgbClr val="CC783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clone</a:t>
            </a:r>
            <a:r>
              <a:rPr lang="ru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ru" sz="1500">
                <a:solidFill>
                  <a:srgbClr val="CC783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CloneNotSupportedException {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return </a:t>
            </a:r>
            <a:r>
              <a:rPr lang="ru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super.clone();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ru" sz="15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(String[] args) </a:t>
            </a:r>
            <a:r>
              <a:rPr lang="ru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ru" sz="1500">
                <a:solidFill>
                  <a:srgbClr val="CC783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CloneNotSupportedException {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Car car = </a:t>
            </a:r>
            <a:r>
              <a:rPr lang="ru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Car();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car.clone(); 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ru" sz="1500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выбросится CloneNotsupportedException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/>
        </p:nvSpPr>
        <p:spPr>
          <a:xfrm>
            <a:off x="333900" y="1461000"/>
            <a:ext cx="8811600" cy="3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Примеры:</a:t>
            </a:r>
            <a:endParaRPr b="1" sz="1800">
              <a:solidFill>
                <a:schemeClr val="accent2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i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In</a:t>
            </a:r>
            <a:r>
              <a:rPr i="1" lang="ru" sz="17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dexOutOfBoundsException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- исключение выбрасывается при попытке доступа к элементу массива или коллекции по некорректному индексу.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i="1" lang="ru" sz="17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Arithmetic</a:t>
            </a:r>
            <a:r>
              <a:rPr i="1" lang="ru" sz="17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Exception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- ошибка при выполнении арифметического вычисления (например, деление на нуль)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i="1" lang="ru" sz="17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NullPointer</a:t>
            </a:r>
            <a:r>
              <a:rPr i="1" lang="ru" sz="17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Exception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возникает при попытке обращения к полю, методу или объекту по ссылке, равной null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i="1" lang="ru" sz="17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NumberFormat</a:t>
            </a:r>
            <a:r>
              <a:rPr i="1" lang="ru" sz="17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Exception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строка, которая должна содержать представление числа, не отвечает этому требованию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3" name="Google Shape;173;p3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4" name="Google Shape;174;p34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RuntimeException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p34"/>
          <p:cNvSpPr txBox="1"/>
          <p:nvPr/>
        </p:nvSpPr>
        <p:spPr>
          <a:xfrm>
            <a:off x="333900" y="863125"/>
            <a:ext cx="8544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RuntimeException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 наследник класса </a:t>
            </a:r>
            <a:r>
              <a:rPr i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Exception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. Является непроверяемым исключением </a:t>
            </a:r>
            <a:r>
              <a:rPr i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(unchecked)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2" name="Google Shape;182;p35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RuntimeException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35"/>
          <p:cNvSpPr txBox="1"/>
          <p:nvPr/>
        </p:nvSpPr>
        <p:spPr>
          <a:xfrm>
            <a:off x="333900" y="947225"/>
            <a:ext cx="8544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206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[] array = </a:t>
            </a:r>
            <a:r>
              <a:rPr lang="ru" sz="1800">
                <a:solidFill>
                  <a:srgbClr val="00206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206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 sz="1800">
                <a:solidFill>
                  <a:srgbClr val="00206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i="1"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(array[</a:t>
            </a:r>
            <a:r>
              <a:rPr lang="ru" sz="1800">
                <a:solidFill>
                  <a:srgbClr val="00206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]);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выбросится ArrayIndexOutOfBoundsException</a:t>
            </a:r>
            <a:endParaRPr sz="1800">
              <a:solidFill>
                <a:srgbClr val="43434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35"/>
          <p:cNvSpPr txBox="1"/>
          <p:nvPr/>
        </p:nvSpPr>
        <p:spPr>
          <a:xfrm>
            <a:off x="299850" y="2178775"/>
            <a:ext cx="8544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Car car = </a:t>
            </a:r>
            <a:r>
              <a:rPr lang="ru" sz="18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i="1"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(car.getModel());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выбросится NullPointerException</a:t>
            </a:r>
            <a:endParaRPr sz="1800">
              <a:solidFill>
                <a:srgbClr val="43434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35"/>
          <p:cNvSpPr txBox="1"/>
          <p:nvPr/>
        </p:nvSpPr>
        <p:spPr>
          <a:xfrm>
            <a:off x="299850" y="3473025"/>
            <a:ext cx="8544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String abc = </a:t>
            </a:r>
            <a:r>
              <a:rPr lang="ru" sz="16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"abc"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i="1"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(Integer.parseInt(abc));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выбросится NumberFormatException</a:t>
            </a:r>
            <a:endParaRPr sz="1800">
              <a:solidFill>
                <a:srgbClr val="43434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