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Nunito SemiBold"/>
      <p:regular r:id="rId26"/>
      <p:bold r:id="rId27"/>
      <p:italic r:id="rId28"/>
      <p:boldItalic r:id="rId29"/>
    </p:embeddedFont>
    <p:embeddedFont>
      <p:font typeface="Proxima Nova"/>
      <p:regular r:id="rId30"/>
      <p:bold r:id="rId31"/>
      <p:italic r:id="rId32"/>
      <p:boldItalic r:id="rId33"/>
    </p:embeddedFont>
    <p:embeddedFont>
      <p:font typeface="Nunito"/>
      <p:regular r:id="rId34"/>
      <p:bold r:id="rId35"/>
      <p:italic r:id="rId36"/>
      <p:boldItalic r:id="rId37"/>
    </p:embeddedFont>
    <p:embeddedFont>
      <p:font typeface="Nunito ExtraBold"/>
      <p:bold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NunitoSemiBold-regular.fntdata"/><Relationship Id="rId25" Type="http://schemas.openxmlformats.org/officeDocument/2006/relationships/slide" Target="slides/slide18.xml"/><Relationship Id="rId28" Type="http://schemas.openxmlformats.org/officeDocument/2006/relationships/font" Target="fonts/NunitoSemiBold-italic.fntdata"/><Relationship Id="rId27" Type="http://schemas.openxmlformats.org/officeDocument/2006/relationships/font" Target="fonts/NunitoSemiBold-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NunitoSemiBold-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4.xml"/><Relationship Id="rId33" Type="http://schemas.openxmlformats.org/officeDocument/2006/relationships/font" Target="fonts/ProximaNova-boldItalic.fntdata"/><Relationship Id="rId10" Type="http://schemas.openxmlformats.org/officeDocument/2006/relationships/slide" Target="slides/slide3.xml"/><Relationship Id="rId32" Type="http://schemas.openxmlformats.org/officeDocument/2006/relationships/font" Target="fonts/ProximaNova-italic.fntdata"/><Relationship Id="rId13" Type="http://schemas.openxmlformats.org/officeDocument/2006/relationships/slide" Target="slides/slide6.xml"/><Relationship Id="rId35" Type="http://schemas.openxmlformats.org/officeDocument/2006/relationships/font" Target="fonts/Nunito-bold.fntdata"/><Relationship Id="rId12" Type="http://schemas.openxmlformats.org/officeDocument/2006/relationships/slide" Target="slides/slide5.xml"/><Relationship Id="rId34" Type="http://schemas.openxmlformats.org/officeDocument/2006/relationships/font" Target="fonts/Nunito-regular.fntdata"/><Relationship Id="rId15" Type="http://schemas.openxmlformats.org/officeDocument/2006/relationships/slide" Target="slides/slide8.xml"/><Relationship Id="rId37" Type="http://schemas.openxmlformats.org/officeDocument/2006/relationships/font" Target="fonts/Nunito-boldItalic.fntdata"/><Relationship Id="rId14" Type="http://schemas.openxmlformats.org/officeDocument/2006/relationships/slide" Target="slides/slide7.xml"/><Relationship Id="rId36" Type="http://schemas.openxmlformats.org/officeDocument/2006/relationships/font" Target="fonts/Nunito-italic.fntdata"/><Relationship Id="rId17" Type="http://schemas.openxmlformats.org/officeDocument/2006/relationships/slide" Target="slides/slide10.xml"/><Relationship Id="rId39" Type="http://schemas.openxmlformats.org/officeDocument/2006/relationships/font" Target="fonts/NunitoExtraBold-boldItalic.fntdata"/><Relationship Id="rId16" Type="http://schemas.openxmlformats.org/officeDocument/2006/relationships/slide" Target="slides/slide9.xml"/><Relationship Id="rId38" Type="http://schemas.openxmlformats.org/officeDocument/2006/relationships/font" Target="fonts/NunitoExtraBold-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b45ff163d_2_13:notes"/>
          <p:cNvSpPr txBox="1"/>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12" name="Google Shape;112;g15b45ff163d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g15b45ff163d_2_1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14" name="Google Shape;114;g15b45ff163d_2_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ru"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b45ff163d_0_13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94" name="Google Shape;194;g15b45ff163d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g15b45ff163d_0_13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b45ff163d_0_126: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04" name="Google Shape;204;g15b45ff163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g15b45ff163d_0_12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b45ff163d_0_15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13" name="Google Shape;213;g15b45ff163d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4" name="Google Shape;214;g15b45ff163d_0_15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b45ff163d_0_162: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23" name="Google Shape;223;g15b45ff163d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4" name="Google Shape;224;g15b45ff163d_0_16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b45ff163d_0_175: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33" name="Google Shape;233;g15b45ff163d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4" name="Google Shape;234;g15b45ff163d_0_175: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b45ff163d_0_186: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43" name="Google Shape;243;g15b45ff163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g15b45ff163d_0_18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45ff163d_0_11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54" name="Google Shape;254;g15b45ff163d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5" name="Google Shape;255;g15b45ff163d_0_11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b45ff163d_0_201: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62" name="Google Shape;262;g15b45ff163d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3" name="Google Shape;263;g15b45ff163d_0_201: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b45ff163d_2_83: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270" name="Google Shape;270;g15b45ff163d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1" name="Google Shape;271;g15b45ff163d_2_83:notes"/>
          <p:cNvSpPr txBox="1"/>
          <p:nvPr/>
        </p:nvSpPr>
        <p:spPr>
          <a:xfrm>
            <a:off x="1177925" y="4629150"/>
            <a:ext cx="4489500" cy="86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ru" sz="1100" u="none">
                <a:solidFill>
                  <a:srgbClr val="000000"/>
                </a:solidFill>
                <a:latin typeface="Arial"/>
                <a:ea typeface="Arial"/>
                <a:cs typeface="Arial"/>
                <a:sym typeface="Arial"/>
              </a:rPr>
              <a:t>Call a subclass method with superclass reference</a:t>
            </a:r>
            <a:endParaRPr/>
          </a:p>
          <a:p>
            <a:pPr indent="0" lvl="1" marL="457200" marR="0" rtl="0" algn="l">
              <a:lnSpc>
                <a:spcPct val="100000"/>
              </a:lnSpc>
              <a:spcBef>
                <a:spcPts val="40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Compiler error</a:t>
            </a:r>
            <a:endParaRPr/>
          </a:p>
          <a:p>
            <a:pPr indent="0" lvl="2" marL="914400" marR="0" rtl="0" algn="l">
              <a:lnSpc>
                <a:spcPct val="100000"/>
              </a:lnSpc>
              <a:spcBef>
                <a:spcPts val="400"/>
              </a:spcBef>
              <a:spcAft>
                <a:spcPts val="0"/>
              </a:spcAft>
              <a:buClr>
                <a:srgbClr val="000000"/>
              </a:buClr>
              <a:buSzPts val="1100"/>
              <a:buFont typeface="Arial"/>
              <a:buNone/>
            </a:pPr>
            <a:r>
              <a:rPr b="0" i="0" lang="ru" sz="1100" u="none" cap="none" strike="noStrike">
                <a:solidFill>
                  <a:srgbClr val="000000"/>
                </a:solidFill>
                <a:latin typeface="Arial"/>
                <a:ea typeface="Arial"/>
                <a:cs typeface="Arial"/>
                <a:sym typeface="Arial"/>
              </a:rPr>
              <a:t>Subclass methods are not superclass methods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72" name="Google Shape;272;g15b45ff163d_2_83:notes"/>
          <p:cNvSpPr txBox="1"/>
          <p:nvPr>
            <p:ph idx="1" type="body"/>
          </p:nvPr>
        </p:nvSpPr>
        <p:spPr>
          <a:xfrm>
            <a:off x="685800" y="4343400"/>
            <a:ext cx="5486400" cy="6115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b45ff163d_2_20:notes"/>
          <p:cNvSpPr txBox="1"/>
          <p:nvPr/>
        </p:nvSpPr>
        <p:spPr>
          <a:xfrm>
            <a:off x="3884612" y="8685212"/>
            <a:ext cx="2965450" cy="45085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19" name="Google Shape;119;g15b45ff163d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 name="Google Shape;120;g15b45ff163d_2_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b45ff163d_0_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27" name="Google Shape;127;g15b45ff163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g15b45ff163d_0_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b45ff163d_0_20: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36" name="Google Shape;136;g15b45ff163d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7" name="Google Shape;137;g15b45ff163d_0_20: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b45ff163d_0_29: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44" name="Google Shape;144;g15b45ff163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g15b45ff163d_0_29: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b45ff163d_0_56: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55" name="Google Shape;155;g15b45ff163d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6" name="Google Shape;156;g15b45ff163d_0_5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5b45ff163d_0_67: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65" name="Google Shape;165;g15b45ff163d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6" name="Google Shape;166;g15b45ff163d_0_6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b45ff163d_0_84: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73" name="Google Shape;173;g15b45ff163d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4" name="Google Shape;174;g15b45ff163d_0_8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b45ff163d_0_97:notes"/>
          <p:cNvSpPr txBox="1"/>
          <p:nvPr/>
        </p:nvSpPr>
        <p:spPr>
          <a:xfrm>
            <a:off x="3884612" y="8685212"/>
            <a:ext cx="2965500" cy="450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ru" sz="1200" u="none">
                <a:solidFill>
                  <a:srgbClr val="000000"/>
                </a:solidFill>
                <a:latin typeface="Times New Roman"/>
                <a:ea typeface="Times New Roman"/>
                <a:cs typeface="Times New Roman"/>
                <a:sym typeface="Times New Roman"/>
              </a:rPr>
              <a:t>‹#›</a:t>
            </a:fld>
            <a:endParaRPr/>
          </a:p>
        </p:txBody>
      </p:sp>
      <p:sp>
        <p:nvSpPr>
          <p:cNvPr id="183" name="Google Shape;183;g15b45ff163d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4" name="Google Shape;184;g15b45ff163d_0_97: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822325" y="4844653"/>
            <a:ext cx="1851000" cy="271500"/>
          </a:xfrm>
          <a:prstGeom prst="rect">
            <a:avLst/>
          </a:prstGeom>
          <a:noFill/>
          <a:ln>
            <a:noFill/>
          </a:ln>
        </p:spPr>
        <p:txBody>
          <a:bodyPr anchorCtr="0" anchor="ctr" bIns="46800" lIns="90000" spcFirstLastPara="1" rIns="90000" wrap="square" tIns="468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2765425" y="4844653"/>
            <a:ext cx="3613200" cy="271500"/>
          </a:xfrm>
          <a:prstGeom prst="rect">
            <a:avLst/>
          </a:prstGeom>
          <a:noFill/>
          <a:ln>
            <a:noFill/>
          </a:ln>
        </p:spPr>
        <p:txBody>
          <a:bodyPr anchorCtr="0" anchor="ctr" bIns="46800" lIns="90000" spcFirstLastPara="1" rIns="90000" wrap="square" tIns="468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7424737" y="4844653"/>
            <a:ext cx="981000" cy="271500"/>
          </a:xfrm>
          <a:prstGeom prst="rect">
            <a:avLst/>
          </a:prstGeom>
          <a:noFill/>
          <a:ln>
            <a:noFill/>
          </a:ln>
        </p:spPr>
        <p:txBody>
          <a:bodyPr anchorCtr="0" anchor="ctr" bIns="46800" lIns="90000" spcFirstLastPara="1" rIns="90000" wrap="square" tIns="46800">
            <a:noAutofit/>
          </a:bodyPr>
          <a:lstStyle>
            <a:lvl1pPr indent="0" lvl="0"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1pPr>
            <a:lvl2pPr indent="0" lvl="1"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2pPr>
            <a:lvl3pPr indent="0" lvl="2"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3pPr>
            <a:lvl4pPr indent="0" lvl="3"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4pPr>
            <a:lvl5pPr indent="0" lvl="4"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5pPr>
            <a:lvl6pPr indent="0" lvl="5"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6pPr>
            <a:lvl7pPr indent="0" lvl="6"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7pPr>
            <a:lvl8pPr indent="0" lvl="7"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8pPr>
            <a:lvl9pPr indent="0" lvl="8" marL="0" rtl="0" algn="r">
              <a:lnSpc>
                <a:spcPct val="100000"/>
              </a:lnSpc>
              <a:spcBef>
                <a:spcPts val="0"/>
              </a:spcBef>
              <a:spcAft>
                <a:spcPts val="0"/>
              </a:spcAft>
              <a:buNone/>
              <a:defRPr sz="1000">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cxnSp>
        <p:nvCxnSpPr>
          <p:cNvPr id="68" name="Google Shape;68;p16"/>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69" name="Google Shape;69;p16"/>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0" name="Google Shape;70;p16"/>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2" name="Shape 72"/>
        <p:cNvGrpSpPr/>
        <p:nvPr/>
      </p:nvGrpSpPr>
      <p:grpSpPr>
        <a:xfrm>
          <a:off x="0" y="0"/>
          <a:ext cx="0" cy="0"/>
          <a:chOff x="0" y="0"/>
          <a:chExt cx="0" cy="0"/>
        </a:xfrm>
      </p:grpSpPr>
      <p:sp>
        <p:nvSpPr>
          <p:cNvPr id="73" name="Google Shape;73;p1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8" name="Google Shape;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21"/>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21"/>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1" name="Shape 91"/>
        <p:cNvGrpSpPr/>
        <p:nvPr/>
      </p:nvGrpSpPr>
      <p:grpSpPr>
        <a:xfrm>
          <a:off x="0" y="0"/>
          <a:ext cx="0" cy="0"/>
          <a:chOff x="0" y="0"/>
          <a:chExt cx="0" cy="0"/>
        </a:xfrm>
      </p:grpSpPr>
      <p:sp>
        <p:nvSpPr>
          <p:cNvPr id="92" name="Google Shape;92;p22"/>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7" name="Google Shape;97;p23"/>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8" name="Google Shape;98;p23"/>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9" name="Google Shape;99;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2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03" name="Google Shape;10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25"/>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06" name="Google Shape;106;p25"/>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3175" y="4800600"/>
            <a:ext cx="9140700" cy="342900"/>
          </a:xfrm>
          <a:prstGeom prst="rect">
            <a:avLst/>
          </a:prstGeom>
          <a:solidFill>
            <a:srgbClr val="2683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sp>
        <p:nvSpPr>
          <p:cNvPr id="52" name="Google Shape;52;p13"/>
          <p:cNvSpPr/>
          <p:nvPr/>
        </p:nvSpPr>
        <p:spPr>
          <a:xfrm>
            <a:off x="0" y="4750594"/>
            <a:ext cx="9142500" cy="47700"/>
          </a:xfrm>
          <a:prstGeom prst="rect">
            <a:avLst/>
          </a:prstGeom>
          <a:solidFill>
            <a:srgbClr val="1CADE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pic>
        <p:nvPicPr>
          <p:cNvPr id="53" name="Google Shape;53;p13"/>
          <p:cNvPicPr preferRelativeResize="0"/>
          <p:nvPr/>
        </p:nvPicPr>
        <p:blipFill rotWithShape="1">
          <a:blip r:embed="rId1">
            <a:alphaModFix/>
          </a:blip>
          <a:srcRect b="0" l="0" r="0" t="0"/>
          <a:stretch/>
        </p:blipFill>
        <p:spPr>
          <a:xfrm>
            <a:off x="8366125" y="214313"/>
            <a:ext cx="534987" cy="548878"/>
          </a:xfrm>
          <a:prstGeom prst="rect">
            <a:avLst/>
          </a:prstGeom>
          <a:noFill/>
          <a:ln>
            <a:noFill/>
          </a:ln>
        </p:spPr>
      </p:pic>
      <p:sp>
        <p:nvSpPr>
          <p:cNvPr id="54" name="Google Shape;54;p13"/>
          <p:cNvSpPr txBox="1"/>
          <p:nvPr>
            <p:ph type="title"/>
          </p:nvPr>
        </p:nvSpPr>
        <p:spPr>
          <a:xfrm>
            <a:off x="822325" y="215503"/>
            <a:ext cx="7540500" cy="1084800"/>
          </a:xfrm>
          <a:prstGeom prst="rect">
            <a:avLst/>
          </a:prstGeom>
          <a:noFill/>
          <a:ln>
            <a:noFill/>
          </a:ln>
        </p:spPr>
        <p:txBody>
          <a:bodyPr anchorCtr="0" anchor="b" bIns="46800" lIns="90000" spcFirstLastPara="1" rIns="90000" wrap="square" tIns="468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5" name="Google Shape;55;p13"/>
          <p:cNvSpPr txBox="1"/>
          <p:nvPr>
            <p:ph idx="1" type="body"/>
          </p:nvPr>
        </p:nvSpPr>
        <p:spPr>
          <a:xfrm>
            <a:off x="822325" y="1384696"/>
            <a:ext cx="7540500" cy="3014700"/>
          </a:xfrm>
          <a:prstGeom prst="rect">
            <a:avLst/>
          </a:prstGeom>
          <a:noFill/>
          <a:ln>
            <a:noFill/>
          </a:ln>
        </p:spPr>
        <p:txBody>
          <a:bodyPr anchorCtr="0" anchor="t" bIns="46800" lIns="0" spcFirstLastPara="1" rIns="0" wrap="square" tIns="46800">
            <a:noAutofit/>
          </a:bodyPr>
          <a:lstStyle>
            <a:lvl1pPr indent="-228600" lvl="0" marL="457200" marR="0" rtl="0" algn="l">
              <a:lnSpc>
                <a:spcPct val="90000"/>
              </a:lnSpc>
              <a:spcBef>
                <a:spcPts val="1200"/>
              </a:spcBef>
              <a:spcAft>
                <a:spcPts val="0"/>
              </a:spcAft>
              <a:buSzPts val="1400"/>
              <a:buNone/>
              <a:defRPr b="0" i="0" sz="2000" u="none" cap="none" strike="noStrike">
                <a:solidFill>
                  <a:srgbClr val="404040"/>
                </a:solidFill>
                <a:latin typeface="Calibri"/>
                <a:ea typeface="Calibri"/>
                <a:cs typeface="Calibri"/>
                <a:sym typeface="Calibri"/>
              </a:defRPr>
            </a:lvl1pPr>
            <a:lvl2pPr indent="-228600" lvl="1" marL="914400" marR="0" rtl="0" algn="l">
              <a:lnSpc>
                <a:spcPct val="90000"/>
              </a:lnSpc>
              <a:spcBef>
                <a:spcPts val="200"/>
              </a:spcBef>
              <a:spcAft>
                <a:spcPts val="0"/>
              </a:spcAft>
              <a:buSzPts val="1400"/>
              <a:buNone/>
              <a:defRPr b="0" i="0" sz="28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6pPr>
            <a:lvl7pPr indent="-228600" lvl="6" marL="32004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7pPr>
            <a:lvl8pPr indent="-228600" lvl="7" marL="3657600" marR="0" rtl="0" algn="l">
              <a:lnSpc>
                <a:spcPct val="90000"/>
              </a:lnSpc>
              <a:spcBef>
                <a:spcPts val="400"/>
              </a:spcBef>
              <a:spcAft>
                <a:spcPts val="0"/>
              </a:spcAft>
              <a:buSzPts val="1400"/>
              <a:buNone/>
              <a:defRPr b="0" i="0" sz="1400" u="none" cap="none" strike="noStrike">
                <a:solidFill>
                  <a:srgbClr val="404040"/>
                </a:solidFill>
                <a:latin typeface="Calibri"/>
                <a:ea typeface="Calibri"/>
                <a:cs typeface="Calibri"/>
                <a:sym typeface="Calibri"/>
              </a:defRPr>
            </a:lvl8pPr>
            <a:lvl9pPr indent="-228600" lvl="8" marL="4114800" marR="0" rtl="0" algn="l">
              <a:lnSpc>
                <a:spcPct val="90000"/>
              </a:lnSpc>
              <a:spcBef>
                <a:spcPts val="400"/>
              </a:spcBef>
              <a:spcAft>
                <a:spcPts val="400"/>
              </a:spcAft>
              <a:buSzPts val="1400"/>
              <a:buNone/>
              <a:defRPr b="0" i="0" sz="1400" u="none" cap="none" strike="noStrike">
                <a:solidFill>
                  <a:srgbClr val="404040"/>
                </a:solidFill>
                <a:latin typeface="Calibri"/>
                <a:ea typeface="Calibri"/>
                <a:cs typeface="Calibri"/>
                <a:sym typeface="Calibri"/>
              </a:defRPr>
            </a:lvl9pPr>
          </a:lstStyle>
          <a:p/>
        </p:txBody>
      </p:sp>
      <p:sp>
        <p:nvSpPr>
          <p:cNvPr id="56" name="Google Shape;56;p13"/>
          <p:cNvSpPr txBox="1"/>
          <p:nvPr>
            <p:ph idx="10" type="dt"/>
          </p:nvPr>
        </p:nvSpPr>
        <p:spPr>
          <a:xfrm>
            <a:off x="822325" y="4844653"/>
            <a:ext cx="1851000" cy="271500"/>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900" u="non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9pPr>
          </a:lstStyle>
          <a:p/>
        </p:txBody>
      </p:sp>
      <p:sp>
        <p:nvSpPr>
          <p:cNvPr id="57" name="Google Shape;57;p13"/>
          <p:cNvSpPr txBox="1"/>
          <p:nvPr>
            <p:ph idx="11" type="ftr"/>
          </p:nvPr>
        </p:nvSpPr>
        <p:spPr>
          <a:xfrm>
            <a:off x="2765425" y="4844653"/>
            <a:ext cx="3613200" cy="271500"/>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900" u="non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FFFFFF"/>
                </a:solidFill>
                <a:latin typeface="Calibri"/>
                <a:ea typeface="Calibri"/>
                <a:cs typeface="Calibri"/>
                <a:sym typeface="Calibri"/>
              </a:defRPr>
            </a:lvl9pPr>
          </a:lstStyle>
          <a:p/>
        </p:txBody>
      </p:sp>
      <p:sp>
        <p:nvSpPr>
          <p:cNvPr id="58" name="Google Shape;58;p13"/>
          <p:cNvSpPr txBox="1"/>
          <p:nvPr>
            <p:ph idx="12" type="sldNum"/>
          </p:nvPr>
        </p:nvSpPr>
        <p:spPr>
          <a:xfrm>
            <a:off x="7424737" y="4844653"/>
            <a:ext cx="981000" cy="271500"/>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65" name="Google Shape;6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evergreens.com.ua/ru/development-services/srs-developmen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 name="Shape 115"/>
        <p:cNvGrpSpPr/>
        <p:nvPr/>
      </p:nvGrpSpPr>
      <p:grpSpPr>
        <a:xfrm>
          <a:off x="0" y="0"/>
          <a:ext cx="0" cy="0"/>
          <a:chOff x="0" y="0"/>
          <a:chExt cx="0" cy="0"/>
        </a:xfrm>
      </p:grpSpPr>
      <p:sp>
        <p:nvSpPr>
          <p:cNvPr id="116" name="Google Shape;116;p27"/>
          <p:cNvSpPr txBox="1"/>
          <p:nvPr/>
        </p:nvSpPr>
        <p:spPr>
          <a:xfrm>
            <a:off x="1173600" y="1381725"/>
            <a:ext cx="6796800" cy="1426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2060"/>
              </a:buClr>
              <a:buSzPts val="6000"/>
              <a:buFont typeface="Calibri"/>
              <a:buNone/>
            </a:pPr>
            <a:r>
              <a:rPr lang="ru" sz="4000">
                <a:solidFill>
                  <a:srgbClr val="002060"/>
                </a:solidFill>
                <a:latin typeface="Nunito ExtraBold"/>
                <a:ea typeface="Nunito ExtraBold"/>
                <a:cs typeface="Nunito ExtraBold"/>
                <a:sym typeface="Nunito ExtraBold"/>
              </a:rPr>
              <a:t>UML</a:t>
            </a:r>
            <a:endParaRPr sz="4000">
              <a:latin typeface="Nunito ExtraBold"/>
              <a:ea typeface="Nunito ExtraBold"/>
              <a:cs typeface="Nunito ExtraBold"/>
              <a:sym typeface="Nunito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p36"/>
          <p:cNvSpPr txBox="1"/>
          <p:nvPr/>
        </p:nvSpPr>
        <p:spPr>
          <a:xfrm>
            <a:off x="336300" y="955525"/>
            <a:ext cx="8723100" cy="221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ru" sz="1800">
                <a:solidFill>
                  <a:schemeClr val="accent2"/>
                </a:solidFill>
                <a:highlight>
                  <a:srgbClr val="FFFFFF"/>
                </a:highlight>
                <a:latin typeface="Nunito"/>
                <a:ea typeface="Nunito"/>
                <a:cs typeface="Nunito"/>
                <a:sym typeface="Nunito"/>
              </a:rPr>
              <a:t>Существует четыре типа связей в UML:</a:t>
            </a:r>
            <a:endParaRPr b="1" sz="1800">
              <a:solidFill>
                <a:schemeClr val="accent2"/>
              </a:solidFill>
              <a:highlight>
                <a:srgbClr val="FFFFFF"/>
              </a:highlight>
              <a:latin typeface="Nunito"/>
              <a:ea typeface="Nunito"/>
              <a:cs typeface="Nunito"/>
              <a:sym typeface="Nunito"/>
            </a:endParaRPr>
          </a:p>
          <a:p>
            <a:pPr indent="-342900" lvl="0" marL="457200" marR="393700" rtl="0" algn="l">
              <a:lnSpc>
                <a:spcPct val="115000"/>
              </a:lnSpc>
              <a:spcBef>
                <a:spcPts val="1000"/>
              </a:spcBef>
              <a:spcAft>
                <a:spcPts val="0"/>
              </a:spcAft>
              <a:buClr>
                <a:schemeClr val="dk1"/>
              </a:buClr>
              <a:buSzPts val="1800"/>
              <a:buFont typeface="Nunito"/>
              <a:buChar char="●"/>
            </a:pPr>
            <a:r>
              <a:rPr lang="ru" sz="1700">
                <a:solidFill>
                  <a:schemeClr val="dk1"/>
                </a:solidFill>
                <a:highlight>
                  <a:srgbClr val="FFFFFF"/>
                </a:highlight>
                <a:latin typeface="Nunito"/>
                <a:ea typeface="Nunito"/>
                <a:cs typeface="Nunito"/>
                <a:sym typeface="Nunito"/>
              </a:rPr>
              <a:t>Зависимость</a:t>
            </a:r>
            <a:endParaRPr sz="17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1000"/>
              </a:spcBef>
              <a:spcAft>
                <a:spcPts val="0"/>
              </a:spcAft>
              <a:buClr>
                <a:schemeClr val="dk1"/>
              </a:buClr>
              <a:buSzPts val="1800"/>
              <a:buFont typeface="Nunito"/>
              <a:buChar char="●"/>
            </a:pPr>
            <a:r>
              <a:rPr lang="ru" sz="1700">
                <a:solidFill>
                  <a:schemeClr val="dk1"/>
                </a:solidFill>
                <a:highlight>
                  <a:srgbClr val="FFFFFF"/>
                </a:highlight>
                <a:latin typeface="Nunito"/>
                <a:ea typeface="Nunito"/>
                <a:cs typeface="Nunito"/>
                <a:sym typeface="Nunito"/>
              </a:rPr>
              <a:t>Ассоциация (агрегация и композиция)</a:t>
            </a:r>
            <a:endParaRPr sz="1700">
              <a:solidFill>
                <a:schemeClr val="dk1"/>
              </a:solidFill>
              <a:highlight>
                <a:srgbClr val="FFFFFF"/>
              </a:highlight>
              <a:latin typeface="Nunito"/>
              <a:ea typeface="Nunito"/>
              <a:cs typeface="Nunito"/>
              <a:sym typeface="Nunito"/>
            </a:endParaRPr>
          </a:p>
          <a:p>
            <a:pPr indent="-336550" lvl="0" marL="457200" marR="393700" rtl="0" algn="l">
              <a:lnSpc>
                <a:spcPct val="115000"/>
              </a:lnSpc>
              <a:spcBef>
                <a:spcPts val="1000"/>
              </a:spcBef>
              <a:spcAft>
                <a:spcPts val="0"/>
              </a:spcAft>
              <a:buClr>
                <a:schemeClr val="dk1"/>
              </a:buClr>
              <a:buSzPts val="1700"/>
              <a:buFont typeface="Nunito"/>
              <a:buChar char="●"/>
            </a:pPr>
            <a:r>
              <a:rPr lang="ru" sz="1700">
                <a:solidFill>
                  <a:schemeClr val="dk1"/>
                </a:solidFill>
                <a:highlight>
                  <a:srgbClr val="FFFFFF"/>
                </a:highlight>
                <a:latin typeface="Nunito"/>
                <a:ea typeface="Nunito"/>
                <a:cs typeface="Nunito"/>
                <a:sym typeface="Nunito"/>
              </a:rPr>
              <a:t>Обобщение</a:t>
            </a:r>
            <a:endParaRPr sz="1700">
              <a:solidFill>
                <a:schemeClr val="dk1"/>
              </a:solidFill>
              <a:highlight>
                <a:srgbClr val="FFFFFF"/>
              </a:highlight>
              <a:latin typeface="Nunito"/>
              <a:ea typeface="Nunito"/>
              <a:cs typeface="Nunito"/>
              <a:sym typeface="Nunito"/>
            </a:endParaRPr>
          </a:p>
          <a:p>
            <a:pPr indent="-336550" lvl="0" marL="457200" marR="393700" rtl="0" algn="l">
              <a:lnSpc>
                <a:spcPct val="115000"/>
              </a:lnSpc>
              <a:spcBef>
                <a:spcPts val="1000"/>
              </a:spcBef>
              <a:spcAft>
                <a:spcPts val="0"/>
              </a:spcAft>
              <a:buClr>
                <a:schemeClr val="dk1"/>
              </a:buClr>
              <a:buSzPts val="1700"/>
              <a:buFont typeface="Nunito"/>
              <a:buChar char="●"/>
            </a:pPr>
            <a:r>
              <a:rPr lang="ru" sz="1700">
                <a:solidFill>
                  <a:schemeClr val="dk1"/>
                </a:solidFill>
                <a:highlight>
                  <a:srgbClr val="FFFFFF"/>
                </a:highlight>
                <a:latin typeface="Nunito"/>
                <a:ea typeface="Nunito"/>
                <a:cs typeface="Nunito"/>
                <a:sym typeface="Nunito"/>
              </a:rPr>
              <a:t>Реализация</a:t>
            </a:r>
            <a:endParaRPr b="1" sz="1700">
              <a:solidFill>
                <a:srgbClr val="002060"/>
              </a:solidFill>
              <a:highlight>
                <a:srgbClr val="FFFFFF"/>
              </a:highlight>
              <a:latin typeface="Nunito"/>
              <a:ea typeface="Nunito"/>
              <a:cs typeface="Nunito"/>
              <a:sym typeface="Nunito"/>
            </a:endParaRPr>
          </a:p>
        </p:txBody>
      </p:sp>
      <p:sp>
        <p:nvSpPr>
          <p:cNvPr id="198" name="Google Shape;198;p36"/>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99" name="Google Shape;199;p36"/>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sp>
        <p:nvSpPr>
          <p:cNvPr id="200" name="Google Shape;200;p36"/>
          <p:cNvSpPr txBox="1"/>
          <p:nvPr/>
        </p:nvSpPr>
        <p:spPr>
          <a:xfrm>
            <a:off x="333900" y="3171625"/>
            <a:ext cx="8685300" cy="1349100"/>
          </a:xfrm>
          <a:prstGeom prst="rect">
            <a:avLst/>
          </a:prstGeom>
          <a:noFill/>
          <a:ln>
            <a:noFill/>
          </a:ln>
        </p:spPr>
        <p:txBody>
          <a:bodyPr anchorCtr="0" anchor="t" bIns="91425" lIns="91425" spcFirstLastPara="1" rIns="91425" wrap="square" tIns="91425">
            <a:spAutoFit/>
          </a:bodyPr>
          <a:lstStyle/>
          <a:p>
            <a:pPr indent="0" lvl="0" marL="0" marR="393700" rtl="0" algn="l">
              <a:lnSpc>
                <a:spcPct val="115000"/>
              </a:lnSpc>
              <a:spcBef>
                <a:spcPts val="1000"/>
              </a:spcBef>
              <a:spcAft>
                <a:spcPts val="0"/>
              </a:spcAft>
              <a:buNone/>
            </a:pPr>
            <a:r>
              <a:rPr b="1" lang="ru" sz="1700">
                <a:solidFill>
                  <a:srgbClr val="002060"/>
                </a:solidFill>
                <a:highlight>
                  <a:srgbClr val="FFFFFF"/>
                </a:highlight>
                <a:latin typeface="Nunito"/>
                <a:ea typeface="Nunito"/>
                <a:cs typeface="Nunito"/>
                <a:sym typeface="Nunito"/>
              </a:rPr>
              <a:t>Зависимость</a:t>
            </a:r>
            <a:r>
              <a:rPr lang="ru" sz="1700">
                <a:solidFill>
                  <a:schemeClr val="dk1"/>
                </a:solidFill>
                <a:highlight>
                  <a:srgbClr val="FFFFFF"/>
                </a:highlight>
                <a:latin typeface="Nunito"/>
                <a:ea typeface="Nunito"/>
                <a:cs typeface="Nunito"/>
                <a:sym typeface="Nunito"/>
              </a:rPr>
              <a:t> </a:t>
            </a:r>
            <a:r>
              <a:rPr lang="ru" sz="1300">
                <a:solidFill>
                  <a:srgbClr val="222222"/>
                </a:solidFill>
                <a:latin typeface="Nunito"/>
                <a:ea typeface="Nunito"/>
                <a:cs typeface="Nunito"/>
                <a:sym typeface="Nunito"/>
              </a:rPr>
              <a:t>—</a:t>
            </a:r>
            <a:r>
              <a:rPr lang="ru" sz="1700">
                <a:solidFill>
                  <a:schemeClr val="dk1"/>
                </a:solidFill>
                <a:highlight>
                  <a:srgbClr val="FFFFFF"/>
                </a:highlight>
                <a:latin typeface="Nunito"/>
                <a:ea typeface="Nunito"/>
                <a:cs typeface="Nunito"/>
                <a:sym typeface="Nunito"/>
              </a:rPr>
              <a:t> представляет собой связь между двумя элементами модели, в которой изменение одного элемента может привести к изменению семантики другого элемента. Стрелка направлена к той сущности, от которой зависит другая.</a:t>
            </a:r>
            <a:endParaRPr/>
          </a:p>
        </p:txBody>
      </p:sp>
      <p:pic>
        <p:nvPicPr>
          <p:cNvPr id="201" name="Google Shape;201;p36"/>
          <p:cNvPicPr preferRelativeResize="0"/>
          <p:nvPr/>
        </p:nvPicPr>
        <p:blipFill>
          <a:blip r:embed="rId3">
            <a:alphaModFix/>
          </a:blip>
          <a:stretch>
            <a:fillRect/>
          </a:stretch>
        </p:blipFill>
        <p:spPr>
          <a:xfrm>
            <a:off x="1246025" y="4191938"/>
            <a:ext cx="1066039" cy="23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37"/>
          <p:cNvSpPr txBox="1"/>
          <p:nvPr/>
        </p:nvSpPr>
        <p:spPr>
          <a:xfrm>
            <a:off x="336300" y="955525"/>
            <a:ext cx="8723100" cy="1650000"/>
          </a:xfrm>
          <a:prstGeom prst="rect">
            <a:avLst/>
          </a:prstGeom>
          <a:noFill/>
          <a:ln>
            <a:noFill/>
          </a:ln>
        </p:spPr>
        <p:txBody>
          <a:bodyPr anchorCtr="0" anchor="t" bIns="91425" lIns="91425" spcFirstLastPara="1" rIns="91425" wrap="square" tIns="91425">
            <a:spAutoFit/>
          </a:bodyPr>
          <a:lstStyle/>
          <a:p>
            <a:pPr indent="0" lvl="0" marL="0" marR="393700" rtl="0" algn="l">
              <a:lnSpc>
                <a:spcPct val="115000"/>
              </a:lnSpc>
              <a:spcBef>
                <a:spcPts val="0"/>
              </a:spcBef>
              <a:spcAft>
                <a:spcPts val="0"/>
              </a:spcAft>
              <a:buNone/>
            </a:pPr>
            <a:r>
              <a:rPr b="1" lang="ru" sz="1700">
                <a:solidFill>
                  <a:srgbClr val="002060"/>
                </a:solidFill>
                <a:highlight>
                  <a:srgbClr val="FFFFFF"/>
                </a:highlight>
                <a:latin typeface="Nunito"/>
                <a:ea typeface="Nunito"/>
                <a:cs typeface="Nunito"/>
                <a:sym typeface="Nunito"/>
              </a:rPr>
              <a:t>А</a:t>
            </a:r>
            <a:r>
              <a:rPr b="1" lang="ru" sz="1700">
                <a:solidFill>
                  <a:srgbClr val="002060"/>
                </a:solidFill>
                <a:highlight>
                  <a:srgbClr val="FFFFFF"/>
                </a:highlight>
                <a:latin typeface="Nunito"/>
                <a:ea typeface="Nunito"/>
                <a:cs typeface="Nunito"/>
                <a:sym typeface="Nunito"/>
              </a:rPr>
              <a:t>ссоциация</a:t>
            </a:r>
            <a:r>
              <a:rPr lang="ru" sz="1700">
                <a:solidFill>
                  <a:schemeClr val="dk1"/>
                </a:solidFill>
                <a:highlight>
                  <a:srgbClr val="FFFFFF"/>
                </a:highlight>
                <a:latin typeface="Nunito"/>
                <a:ea typeface="Nunito"/>
                <a:cs typeface="Nunito"/>
                <a:sym typeface="Nunito"/>
              </a:rPr>
              <a:t> </a:t>
            </a:r>
            <a:r>
              <a:rPr lang="ru" sz="1300">
                <a:solidFill>
                  <a:srgbClr val="222222"/>
                </a:solidFill>
                <a:latin typeface="Nunito"/>
                <a:ea typeface="Nunito"/>
                <a:cs typeface="Nunito"/>
                <a:sym typeface="Nunito"/>
              </a:rPr>
              <a:t>—</a:t>
            </a:r>
            <a:r>
              <a:rPr lang="ru" sz="1700">
                <a:solidFill>
                  <a:schemeClr val="dk1"/>
                </a:solidFill>
                <a:highlight>
                  <a:srgbClr val="FFFFFF"/>
                </a:highlight>
                <a:latin typeface="Nunito"/>
                <a:ea typeface="Nunito"/>
                <a:cs typeface="Nunito"/>
                <a:sym typeface="Nunito"/>
              </a:rPr>
              <a:t> </a:t>
            </a:r>
            <a:r>
              <a:rPr lang="ru" sz="1000">
                <a:solidFill>
                  <a:schemeClr val="dk1"/>
                </a:solidFill>
                <a:highlight>
                  <a:srgbClr val="FFFFFF"/>
                </a:highlight>
                <a:latin typeface="Verdana"/>
                <a:ea typeface="Verdana"/>
                <a:cs typeface="Verdana"/>
                <a:sym typeface="Verdana"/>
              </a:rPr>
              <a:t> </a:t>
            </a:r>
            <a:r>
              <a:rPr lang="ru" sz="1700">
                <a:solidFill>
                  <a:schemeClr val="dk1"/>
                </a:solidFill>
                <a:highlight>
                  <a:srgbClr val="FFFFFF"/>
                </a:highlight>
                <a:latin typeface="Nunito"/>
                <a:ea typeface="Nunito"/>
                <a:cs typeface="Nunito"/>
                <a:sym typeface="Nunito"/>
              </a:rPr>
              <a:t>показывает, что объекты одной сущности связаны с объектами другой сущности таким образом, что можно перемещаться от объектов одного класса к другому.</a:t>
            </a:r>
            <a:endParaRPr sz="1700">
              <a:solidFill>
                <a:schemeClr val="dk1"/>
              </a:solidFill>
              <a:highlight>
                <a:srgbClr val="FFFFFF"/>
              </a:highlight>
              <a:latin typeface="Nunito"/>
              <a:ea typeface="Nunito"/>
              <a:cs typeface="Nunito"/>
              <a:sym typeface="Nunito"/>
            </a:endParaRPr>
          </a:p>
          <a:p>
            <a:pPr indent="0" lvl="0" marL="0" marR="393700" rtl="0" algn="l">
              <a:lnSpc>
                <a:spcPct val="115000"/>
              </a:lnSpc>
              <a:spcBef>
                <a:spcPts val="0"/>
              </a:spcBef>
              <a:spcAft>
                <a:spcPts val="0"/>
              </a:spcAft>
              <a:buNone/>
            </a:pPr>
            <a:r>
              <a:rPr lang="ru" sz="1700">
                <a:solidFill>
                  <a:schemeClr val="dk1"/>
                </a:solidFill>
                <a:highlight>
                  <a:srgbClr val="FFFFFF"/>
                </a:highlight>
                <a:latin typeface="Nunito"/>
                <a:ea typeface="Nunito"/>
                <a:cs typeface="Nunito"/>
                <a:sym typeface="Nunito"/>
              </a:rPr>
              <a:t>Например, класс </a:t>
            </a:r>
            <a:r>
              <a:rPr b="1" lang="ru" sz="1700">
                <a:solidFill>
                  <a:schemeClr val="dk1"/>
                </a:solidFill>
                <a:highlight>
                  <a:srgbClr val="FFFFFF"/>
                </a:highlight>
                <a:latin typeface="Nunito"/>
                <a:ea typeface="Nunito"/>
                <a:cs typeface="Nunito"/>
                <a:sym typeface="Nunito"/>
              </a:rPr>
              <a:t>Человек</a:t>
            </a:r>
            <a:r>
              <a:rPr lang="ru" sz="1700">
                <a:solidFill>
                  <a:schemeClr val="dk1"/>
                </a:solidFill>
                <a:highlight>
                  <a:srgbClr val="FFFFFF"/>
                </a:highlight>
                <a:latin typeface="Nunito"/>
                <a:ea typeface="Nunito"/>
                <a:cs typeface="Nunito"/>
                <a:sym typeface="Nunito"/>
              </a:rPr>
              <a:t> и класс </a:t>
            </a:r>
            <a:r>
              <a:rPr b="1" lang="ru" sz="1700">
                <a:solidFill>
                  <a:schemeClr val="dk1"/>
                </a:solidFill>
                <a:highlight>
                  <a:srgbClr val="FFFFFF"/>
                </a:highlight>
                <a:latin typeface="Nunito"/>
                <a:ea typeface="Nunito"/>
                <a:cs typeface="Nunito"/>
                <a:sym typeface="Nunito"/>
              </a:rPr>
              <a:t>Школа</a:t>
            </a:r>
            <a:r>
              <a:rPr lang="ru" sz="1700">
                <a:solidFill>
                  <a:schemeClr val="dk1"/>
                </a:solidFill>
                <a:highlight>
                  <a:srgbClr val="FFFFFF"/>
                </a:highlight>
                <a:latin typeface="Nunito"/>
                <a:ea typeface="Nunito"/>
                <a:cs typeface="Nunito"/>
                <a:sym typeface="Nunito"/>
              </a:rPr>
              <a:t> имеют ассоциацию, так как человек может учиться в школе. </a:t>
            </a:r>
            <a:endParaRPr sz="1700">
              <a:latin typeface="Nunito"/>
              <a:ea typeface="Nunito"/>
              <a:cs typeface="Nunito"/>
              <a:sym typeface="Nunito"/>
            </a:endParaRPr>
          </a:p>
        </p:txBody>
      </p:sp>
      <p:sp>
        <p:nvSpPr>
          <p:cNvPr id="208" name="Google Shape;208;p37"/>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09" name="Google Shape;209;p37"/>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pic>
        <p:nvPicPr>
          <p:cNvPr id="210" name="Google Shape;210;p37"/>
          <p:cNvPicPr preferRelativeResize="0"/>
          <p:nvPr/>
        </p:nvPicPr>
        <p:blipFill>
          <a:blip r:embed="rId3">
            <a:alphaModFix/>
          </a:blip>
          <a:stretch>
            <a:fillRect/>
          </a:stretch>
        </p:blipFill>
        <p:spPr>
          <a:xfrm>
            <a:off x="2369798" y="2636848"/>
            <a:ext cx="3701920" cy="79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38"/>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17" name="Google Shape;217;p38"/>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sp>
        <p:nvSpPr>
          <p:cNvPr id="218" name="Google Shape;218;p38"/>
          <p:cNvSpPr txBox="1"/>
          <p:nvPr/>
        </p:nvSpPr>
        <p:spPr>
          <a:xfrm>
            <a:off x="333900" y="894263"/>
            <a:ext cx="85806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700">
                <a:solidFill>
                  <a:schemeClr val="accent2"/>
                </a:solidFill>
                <a:highlight>
                  <a:srgbClr val="FFFFFF"/>
                </a:highlight>
                <a:latin typeface="Nunito"/>
                <a:ea typeface="Nunito"/>
                <a:cs typeface="Nunito"/>
                <a:sym typeface="Nunito"/>
              </a:rPr>
              <a:t>Множественность ассоциации</a:t>
            </a:r>
            <a:r>
              <a:rPr lang="ru" sz="1700">
                <a:solidFill>
                  <a:schemeClr val="dk1"/>
                </a:solidFill>
                <a:highlight>
                  <a:srgbClr val="FFFFFF"/>
                </a:highlight>
                <a:latin typeface="Nunito"/>
                <a:ea typeface="Nunito"/>
                <a:cs typeface="Nunito"/>
                <a:sym typeface="Nunito"/>
              </a:rPr>
              <a:t> представляет собой диапазон целых чисел, указывающий возможное количество связанных объектов. Он записывается в виде выражения с минимальным и максимальным значением. Устанавливая множественность дальнего конца ассоциации, указывается, сколько объектов может существовать на дальнем конце ассоциации для каждого объекта класса, находящегося на ближнем ее конце</a:t>
            </a:r>
            <a:r>
              <a:rPr lang="ru" sz="1800">
                <a:solidFill>
                  <a:schemeClr val="dk1"/>
                </a:solidFill>
                <a:highlight>
                  <a:srgbClr val="FFFFFF"/>
                </a:highlight>
                <a:latin typeface="Nunito"/>
                <a:ea typeface="Nunito"/>
                <a:cs typeface="Nunito"/>
                <a:sym typeface="Nunito"/>
              </a:rPr>
              <a:t>.</a:t>
            </a:r>
            <a:endParaRPr sz="1800">
              <a:latin typeface="Nunito"/>
              <a:ea typeface="Nunito"/>
              <a:cs typeface="Nunito"/>
              <a:sym typeface="Nunito"/>
            </a:endParaRPr>
          </a:p>
        </p:txBody>
      </p:sp>
      <p:sp>
        <p:nvSpPr>
          <p:cNvPr id="219" name="Google Shape;219;p38"/>
          <p:cNvSpPr txBox="1"/>
          <p:nvPr/>
        </p:nvSpPr>
        <p:spPr>
          <a:xfrm>
            <a:off x="314400" y="3535775"/>
            <a:ext cx="8619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solidFill>
                  <a:schemeClr val="dk1"/>
                </a:solidFill>
                <a:highlight>
                  <a:srgbClr val="FFFFFF"/>
                </a:highlight>
                <a:latin typeface="Nunito"/>
                <a:ea typeface="Nunito"/>
                <a:cs typeface="Nunito"/>
                <a:sym typeface="Nunito"/>
              </a:rPr>
              <a:t>Множественность может быть определена как единица 1, ноль или один 0..1, любое значение 0..* или *, один или несколько 1..*. Можно также задавать диапазон целых значений, например 2..5, или устанавливать точное число, например 3.</a:t>
            </a:r>
            <a:endParaRPr sz="1300"/>
          </a:p>
        </p:txBody>
      </p:sp>
      <p:pic>
        <p:nvPicPr>
          <p:cNvPr id="220" name="Google Shape;220;p38"/>
          <p:cNvPicPr preferRelativeResize="0"/>
          <p:nvPr/>
        </p:nvPicPr>
        <p:blipFill>
          <a:blip r:embed="rId3">
            <a:alphaModFix/>
          </a:blip>
          <a:stretch>
            <a:fillRect/>
          </a:stretch>
        </p:blipFill>
        <p:spPr>
          <a:xfrm>
            <a:off x="1848375" y="2611838"/>
            <a:ext cx="5200650" cy="9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3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27" name="Google Shape;227;p39"/>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sp>
        <p:nvSpPr>
          <p:cNvPr id="228" name="Google Shape;228;p39"/>
          <p:cNvSpPr txBox="1"/>
          <p:nvPr/>
        </p:nvSpPr>
        <p:spPr>
          <a:xfrm>
            <a:off x="333900" y="894263"/>
            <a:ext cx="85806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chemeClr val="accent2"/>
                </a:solidFill>
                <a:highlight>
                  <a:srgbClr val="FFFFFF"/>
                </a:highlight>
                <a:latin typeface="Nunito"/>
                <a:ea typeface="Nunito"/>
                <a:cs typeface="Nunito"/>
                <a:sym typeface="Nunito"/>
              </a:rPr>
              <a:t>Агрегация </a:t>
            </a:r>
            <a:r>
              <a:rPr lang="ru" sz="1700">
                <a:solidFill>
                  <a:schemeClr val="dk1"/>
                </a:solidFill>
                <a:highlight>
                  <a:srgbClr val="FFFFFF"/>
                </a:highlight>
                <a:latin typeface="Nunito"/>
                <a:ea typeface="Nunito"/>
                <a:cs typeface="Nunito"/>
                <a:sym typeface="Nunito"/>
              </a:rPr>
              <a:t>– разновидность </a:t>
            </a:r>
            <a:r>
              <a:rPr b="1" i="1" lang="ru" sz="1700">
                <a:solidFill>
                  <a:srgbClr val="002060"/>
                </a:solidFill>
                <a:highlight>
                  <a:srgbClr val="FFFFFF"/>
                </a:highlight>
                <a:latin typeface="Nunito"/>
                <a:ea typeface="Nunito"/>
                <a:cs typeface="Nunito"/>
                <a:sym typeface="Nunito"/>
              </a:rPr>
              <a:t>ассоциации</a:t>
            </a:r>
            <a:r>
              <a:rPr lang="ru" sz="1700">
                <a:solidFill>
                  <a:schemeClr val="dk1"/>
                </a:solidFill>
                <a:highlight>
                  <a:srgbClr val="FFFFFF"/>
                </a:highlight>
                <a:latin typeface="Nunito"/>
                <a:ea typeface="Nunito"/>
                <a:cs typeface="Nunito"/>
                <a:sym typeface="Nunito"/>
              </a:rPr>
              <a:t>, представляющая структурную связь целого с его частями. Агрегация встречается, когда один класс является коллекцией или контейнером других. Причём, по умолчанию агрегацией называют агрегацию по ссылке, то есть когда время существования содержащихся классов не зависит от времени существования содержащего их класса. Если контейнер будет уничтожен, то его содержимое — нет.</a:t>
            </a:r>
            <a:endParaRPr b="1" sz="1700">
              <a:solidFill>
                <a:schemeClr val="accent2"/>
              </a:solidFill>
              <a:highlight>
                <a:srgbClr val="FFFFFF"/>
              </a:highlight>
              <a:latin typeface="Nunito"/>
              <a:ea typeface="Nunito"/>
              <a:cs typeface="Nunito"/>
              <a:sym typeface="Nunito"/>
            </a:endParaRPr>
          </a:p>
        </p:txBody>
      </p:sp>
      <p:sp>
        <p:nvSpPr>
          <p:cNvPr id="229" name="Google Shape;229;p39"/>
          <p:cNvSpPr txBox="1"/>
          <p:nvPr/>
        </p:nvSpPr>
        <p:spPr>
          <a:xfrm>
            <a:off x="333900" y="3555975"/>
            <a:ext cx="86478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700">
                <a:solidFill>
                  <a:schemeClr val="dk1"/>
                </a:solidFill>
                <a:highlight>
                  <a:srgbClr val="FFFFFF"/>
                </a:highlight>
                <a:latin typeface="Nunito"/>
                <a:ea typeface="Nunito"/>
                <a:cs typeface="Nunito"/>
                <a:sym typeface="Nunito"/>
              </a:rPr>
              <a:t>Графически агрегация представляется пустым ромбом на блоке класса «целое», и линией, идущей от этого ромба к классу «часть».</a:t>
            </a:r>
            <a:endParaRPr sz="1300"/>
          </a:p>
        </p:txBody>
      </p:sp>
      <p:pic>
        <p:nvPicPr>
          <p:cNvPr id="230" name="Google Shape;230;p39"/>
          <p:cNvPicPr preferRelativeResize="0"/>
          <p:nvPr/>
        </p:nvPicPr>
        <p:blipFill>
          <a:blip r:embed="rId3">
            <a:alphaModFix/>
          </a:blip>
          <a:stretch>
            <a:fillRect/>
          </a:stretch>
        </p:blipFill>
        <p:spPr>
          <a:xfrm>
            <a:off x="4000500" y="3041263"/>
            <a:ext cx="1143000" cy="24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sp>
        <p:nvSpPr>
          <p:cNvPr id="236" name="Google Shape;236;p4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37" name="Google Shape;237;p40"/>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sp>
        <p:nvSpPr>
          <p:cNvPr id="238" name="Google Shape;238;p40"/>
          <p:cNvSpPr txBox="1"/>
          <p:nvPr/>
        </p:nvSpPr>
        <p:spPr>
          <a:xfrm>
            <a:off x="333900" y="894263"/>
            <a:ext cx="85806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chemeClr val="accent2"/>
                </a:solidFill>
                <a:highlight>
                  <a:srgbClr val="FFFFFF"/>
                </a:highlight>
                <a:latin typeface="Nunito"/>
                <a:ea typeface="Nunito"/>
                <a:cs typeface="Nunito"/>
                <a:sym typeface="Nunito"/>
              </a:rPr>
              <a:t>Композиция</a:t>
            </a:r>
            <a:r>
              <a:rPr b="1" lang="ru" sz="1700">
                <a:solidFill>
                  <a:schemeClr val="accent2"/>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 это форма агрегации с четко выраженными отношениями владения и совпадением времени жизни частей и целого. Композиция имеет жёсткую зависимость времени существования экземпляров класса контейнера и экземпляров содержащихся классов. Если контейнер будет уничтожен, то всё его содержимое будет также уничтожено.</a:t>
            </a:r>
            <a:endParaRPr sz="1700">
              <a:solidFill>
                <a:schemeClr val="dk1"/>
              </a:solidFill>
              <a:highlight>
                <a:srgbClr val="FFFFFF"/>
              </a:highlight>
              <a:latin typeface="Nunito"/>
              <a:ea typeface="Nunito"/>
              <a:cs typeface="Nunito"/>
              <a:sym typeface="Nunito"/>
            </a:endParaRPr>
          </a:p>
        </p:txBody>
      </p:sp>
      <p:sp>
        <p:nvSpPr>
          <p:cNvPr id="239" name="Google Shape;239;p40"/>
          <p:cNvSpPr txBox="1"/>
          <p:nvPr/>
        </p:nvSpPr>
        <p:spPr>
          <a:xfrm>
            <a:off x="333900" y="3555975"/>
            <a:ext cx="864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solidFill>
                  <a:schemeClr val="dk1"/>
                </a:solidFill>
                <a:highlight>
                  <a:srgbClr val="FFFFFF"/>
                </a:highlight>
                <a:latin typeface="Nunito"/>
                <a:ea typeface="Nunito"/>
                <a:cs typeface="Nunito"/>
                <a:sym typeface="Nunito"/>
              </a:rPr>
              <a:t>Графически представляется как и агрегация, но с закрашенным ромбиком.</a:t>
            </a:r>
            <a:endParaRPr sz="1700">
              <a:solidFill>
                <a:schemeClr val="dk1"/>
              </a:solidFill>
              <a:highlight>
                <a:srgbClr val="FFFFFF"/>
              </a:highlight>
              <a:latin typeface="Nunito"/>
              <a:ea typeface="Nunito"/>
              <a:cs typeface="Nunito"/>
              <a:sym typeface="Nunito"/>
            </a:endParaRPr>
          </a:p>
        </p:txBody>
      </p:sp>
      <p:pic>
        <p:nvPicPr>
          <p:cNvPr id="240" name="Google Shape;240;p40"/>
          <p:cNvPicPr preferRelativeResize="0"/>
          <p:nvPr/>
        </p:nvPicPr>
        <p:blipFill>
          <a:blip r:embed="rId3">
            <a:alphaModFix/>
          </a:blip>
          <a:stretch>
            <a:fillRect/>
          </a:stretch>
        </p:blipFill>
        <p:spPr>
          <a:xfrm>
            <a:off x="3637850" y="2816375"/>
            <a:ext cx="1143000" cy="24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sp>
        <p:nvSpPr>
          <p:cNvPr id="246" name="Google Shape;246;p4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47" name="Google Shape;247;p41"/>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Отношения между классами</a:t>
            </a:r>
            <a:endParaRPr b="1">
              <a:latin typeface="Nunito"/>
              <a:ea typeface="Nunito"/>
              <a:cs typeface="Nunito"/>
              <a:sym typeface="Nunito"/>
            </a:endParaRPr>
          </a:p>
        </p:txBody>
      </p:sp>
      <p:sp>
        <p:nvSpPr>
          <p:cNvPr id="248" name="Google Shape;248;p41"/>
          <p:cNvSpPr txBox="1"/>
          <p:nvPr/>
        </p:nvSpPr>
        <p:spPr>
          <a:xfrm>
            <a:off x="333900" y="894263"/>
            <a:ext cx="85806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chemeClr val="accent2"/>
                </a:solidFill>
                <a:highlight>
                  <a:srgbClr val="FFFFFF"/>
                </a:highlight>
                <a:latin typeface="Nunito"/>
                <a:ea typeface="Nunito"/>
                <a:cs typeface="Nunito"/>
                <a:sym typeface="Nunito"/>
              </a:rPr>
              <a:t>Обобщение</a:t>
            </a:r>
            <a:r>
              <a:rPr b="1" lang="ru" sz="1700">
                <a:solidFill>
                  <a:schemeClr val="accent2"/>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выражает </a:t>
            </a:r>
            <a:r>
              <a:rPr b="1" i="1" lang="ru" sz="1700">
                <a:solidFill>
                  <a:srgbClr val="002060"/>
                </a:solidFill>
                <a:highlight>
                  <a:srgbClr val="FFFFFF"/>
                </a:highlight>
                <a:latin typeface="Nunito"/>
                <a:ea typeface="Nunito"/>
                <a:cs typeface="Nunito"/>
                <a:sym typeface="Nunito"/>
              </a:rPr>
              <a:t>наследование</a:t>
            </a:r>
            <a:r>
              <a:rPr lang="ru" sz="1700">
                <a:solidFill>
                  <a:schemeClr val="dk1"/>
                </a:solidFill>
                <a:highlight>
                  <a:srgbClr val="FFFFFF"/>
                </a:highlight>
                <a:latin typeface="Nunito"/>
                <a:ea typeface="Nunito"/>
                <a:cs typeface="Nunito"/>
                <a:sym typeface="Nunito"/>
              </a:rPr>
              <a:t>, в котором потомок строится по спецификациям родителя. Потомок разделяет структуру и поведение родителя. Графически обобщение представлено в виде сплошной линии с пустой стрелкой, указывающей на родителя.</a:t>
            </a:r>
            <a:endParaRPr sz="1700">
              <a:solidFill>
                <a:schemeClr val="dk1"/>
              </a:solidFill>
              <a:highlight>
                <a:srgbClr val="FFFFFF"/>
              </a:highlight>
              <a:latin typeface="Nunito"/>
              <a:ea typeface="Nunito"/>
              <a:cs typeface="Nunito"/>
              <a:sym typeface="Nunito"/>
            </a:endParaRPr>
          </a:p>
        </p:txBody>
      </p:sp>
      <p:pic>
        <p:nvPicPr>
          <p:cNvPr id="249" name="Google Shape;249;p41"/>
          <p:cNvPicPr preferRelativeResize="0"/>
          <p:nvPr/>
        </p:nvPicPr>
        <p:blipFill>
          <a:blip r:embed="rId3">
            <a:alphaModFix/>
          </a:blip>
          <a:stretch>
            <a:fillRect/>
          </a:stretch>
        </p:blipFill>
        <p:spPr>
          <a:xfrm>
            <a:off x="3630800" y="2275813"/>
            <a:ext cx="1371600" cy="247650"/>
          </a:xfrm>
          <a:prstGeom prst="rect">
            <a:avLst/>
          </a:prstGeom>
          <a:noFill/>
          <a:ln>
            <a:noFill/>
          </a:ln>
        </p:spPr>
      </p:pic>
      <p:sp>
        <p:nvSpPr>
          <p:cNvPr id="250" name="Google Shape;250;p41"/>
          <p:cNvSpPr txBox="1"/>
          <p:nvPr/>
        </p:nvSpPr>
        <p:spPr>
          <a:xfrm>
            <a:off x="333900" y="2680313"/>
            <a:ext cx="85806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chemeClr val="accent2"/>
                </a:solidFill>
                <a:highlight>
                  <a:srgbClr val="FFFFFF"/>
                </a:highlight>
                <a:latin typeface="Nunito"/>
                <a:ea typeface="Nunito"/>
                <a:cs typeface="Nunito"/>
                <a:sym typeface="Nunito"/>
              </a:rPr>
              <a:t>Реализация</a:t>
            </a:r>
            <a:r>
              <a:rPr b="1" lang="ru" sz="1700">
                <a:solidFill>
                  <a:schemeClr val="accent2"/>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э</a:t>
            </a:r>
            <a:r>
              <a:rPr lang="ru" sz="1700">
                <a:solidFill>
                  <a:schemeClr val="dk1"/>
                </a:solidFill>
                <a:highlight>
                  <a:srgbClr val="FFFFFF"/>
                </a:highlight>
                <a:latin typeface="Nunito"/>
                <a:ea typeface="Nunito"/>
                <a:cs typeface="Nunito"/>
                <a:sym typeface="Nunito"/>
              </a:rPr>
              <a:t>то семантическая связь между классами, когда один из них определяет соглашение, которого второй обязан придерживаться. Это связи между интерфейсами и классами, которые реализуют эти интерфейсы. В графическом исполнении треугольник указывает на интерфейс, а второй конец пунктирной линии – на класс.</a:t>
            </a:r>
            <a:endParaRPr sz="1700">
              <a:solidFill>
                <a:schemeClr val="dk1"/>
              </a:solidFill>
              <a:highlight>
                <a:srgbClr val="FFFFFF"/>
              </a:highlight>
              <a:latin typeface="Nunito"/>
              <a:ea typeface="Nunito"/>
              <a:cs typeface="Nunito"/>
              <a:sym typeface="Nunito"/>
            </a:endParaRPr>
          </a:p>
        </p:txBody>
      </p:sp>
      <p:pic>
        <p:nvPicPr>
          <p:cNvPr id="251" name="Google Shape;251;p41"/>
          <p:cNvPicPr preferRelativeResize="0"/>
          <p:nvPr/>
        </p:nvPicPr>
        <p:blipFill>
          <a:blip r:embed="rId4">
            <a:alphaModFix/>
          </a:blip>
          <a:stretch>
            <a:fillRect/>
          </a:stretch>
        </p:blipFill>
        <p:spPr>
          <a:xfrm>
            <a:off x="3630800" y="4330313"/>
            <a:ext cx="1371600" cy="24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sp>
        <p:nvSpPr>
          <p:cNvPr id="257" name="Google Shape;257;p42"/>
          <p:cNvSpPr txBox="1"/>
          <p:nvPr/>
        </p:nvSpPr>
        <p:spPr>
          <a:xfrm>
            <a:off x="336300" y="955525"/>
            <a:ext cx="8715900" cy="3667800"/>
          </a:xfrm>
          <a:prstGeom prst="rect">
            <a:avLst/>
          </a:prstGeom>
          <a:noFill/>
          <a:ln>
            <a:noFill/>
          </a:ln>
        </p:spPr>
        <p:txBody>
          <a:bodyPr anchorCtr="0" anchor="t" bIns="91425" lIns="91425" spcFirstLastPara="1" rIns="91425" wrap="square" tIns="91425">
            <a:spAutoFit/>
          </a:bodyPr>
          <a:lstStyle/>
          <a:p>
            <a:pPr indent="0" lvl="0" marL="0" marR="393700" rtl="0" algn="l">
              <a:lnSpc>
                <a:spcPct val="115000"/>
              </a:lnSpc>
              <a:spcBef>
                <a:spcPts val="0"/>
              </a:spcBef>
              <a:spcAft>
                <a:spcPts val="0"/>
              </a:spcAft>
              <a:buNone/>
            </a:pPr>
            <a:r>
              <a:rPr b="1" lang="ru" sz="1700">
                <a:solidFill>
                  <a:schemeClr val="accent2"/>
                </a:solidFill>
                <a:highlight>
                  <a:srgbClr val="FFFFFF"/>
                </a:highlight>
                <a:latin typeface="Nunito"/>
                <a:ea typeface="Nunito"/>
                <a:cs typeface="Nunito"/>
                <a:sym typeface="Nunito"/>
              </a:rPr>
              <a:t>Пример: </a:t>
            </a:r>
            <a:endParaRPr b="1" sz="1700">
              <a:solidFill>
                <a:schemeClr val="accent2"/>
              </a:solidFill>
              <a:highlight>
                <a:srgbClr val="FFFFFF"/>
              </a:highlight>
              <a:latin typeface="Nunito"/>
              <a:ea typeface="Nunito"/>
              <a:cs typeface="Nunito"/>
              <a:sym typeface="Nunito"/>
            </a:endParaRPr>
          </a:p>
          <a:p>
            <a:pPr indent="0" lvl="0" marL="0" marR="393700" rtl="0" algn="l">
              <a:lnSpc>
                <a:spcPct val="115000"/>
              </a:lnSpc>
              <a:spcBef>
                <a:spcPts val="1000"/>
              </a:spcBef>
              <a:spcAft>
                <a:spcPts val="0"/>
              </a:spcAft>
              <a:buNone/>
            </a:pPr>
            <a:r>
              <a:rPr lang="ru" sz="1700">
                <a:solidFill>
                  <a:srgbClr val="111111"/>
                </a:solidFill>
                <a:highlight>
                  <a:srgbClr val="FFFFFF"/>
                </a:highlight>
                <a:latin typeface="Nunito"/>
                <a:ea typeface="Nunito"/>
                <a:cs typeface="Nunito"/>
                <a:sym typeface="Nunito"/>
              </a:rPr>
              <a:t>Необходимо разработать приложение, позволяющие получить доступ к информации о сотрудниках некого предприятия.  </a:t>
            </a:r>
            <a:endParaRPr sz="1700">
              <a:solidFill>
                <a:srgbClr val="111111"/>
              </a:solidFill>
              <a:highlight>
                <a:srgbClr val="FFFFFF"/>
              </a:highlight>
              <a:latin typeface="Nunito"/>
              <a:ea typeface="Nunito"/>
              <a:cs typeface="Nunito"/>
              <a:sym typeface="Nunito"/>
            </a:endParaRPr>
          </a:p>
          <a:p>
            <a:pPr indent="0" lvl="0" marL="0" marR="393700" rtl="0" algn="l">
              <a:lnSpc>
                <a:spcPct val="115000"/>
              </a:lnSpc>
              <a:spcBef>
                <a:spcPts val="1000"/>
              </a:spcBef>
              <a:spcAft>
                <a:spcPts val="0"/>
              </a:spcAft>
              <a:buNone/>
            </a:pPr>
            <a:r>
              <a:rPr lang="ru" sz="1700">
                <a:solidFill>
                  <a:srgbClr val="111111"/>
                </a:solidFill>
                <a:highlight>
                  <a:srgbClr val="FFFFFF"/>
                </a:highlight>
                <a:latin typeface="Nunito"/>
                <a:ea typeface="Nunito"/>
                <a:cs typeface="Nunito"/>
                <a:sym typeface="Nunito"/>
              </a:rPr>
              <a:t>Предприятие разбито на </a:t>
            </a:r>
            <a:r>
              <a:rPr b="1" i="1" lang="ru" sz="1700">
                <a:solidFill>
                  <a:srgbClr val="002060"/>
                </a:solidFill>
                <a:highlight>
                  <a:srgbClr val="FFFFFF"/>
                </a:highlight>
                <a:latin typeface="Nunito"/>
                <a:ea typeface="Nunito"/>
                <a:cs typeface="Nunito"/>
                <a:sym typeface="Nunito"/>
              </a:rPr>
              <a:t>отделы.</a:t>
            </a:r>
            <a:r>
              <a:rPr b="1" i="1" lang="ru" sz="1700">
                <a:solidFill>
                  <a:srgbClr val="111111"/>
                </a:solidFill>
                <a:highlight>
                  <a:srgbClr val="FFFFFF"/>
                </a:highlight>
                <a:latin typeface="Nunito"/>
                <a:ea typeface="Nunito"/>
                <a:cs typeface="Nunito"/>
                <a:sym typeface="Nunito"/>
              </a:rPr>
              <a:t> </a:t>
            </a:r>
            <a:r>
              <a:rPr lang="ru" sz="1700">
                <a:solidFill>
                  <a:srgbClr val="111111"/>
                </a:solidFill>
                <a:highlight>
                  <a:srgbClr val="FFFFFF"/>
                </a:highlight>
                <a:latin typeface="Nunito"/>
                <a:ea typeface="Nunito"/>
                <a:cs typeface="Nunito"/>
                <a:sym typeface="Nunito"/>
              </a:rPr>
              <a:t>Каждый сотрудник может работать только в одном отделе. Работники имеют уникальный </a:t>
            </a:r>
            <a:r>
              <a:rPr b="1" i="1" lang="ru" sz="1700">
                <a:solidFill>
                  <a:srgbClr val="002060"/>
                </a:solidFill>
                <a:highlight>
                  <a:srgbClr val="FFFFFF"/>
                </a:highlight>
                <a:latin typeface="Nunito"/>
                <a:ea typeface="Nunito"/>
                <a:cs typeface="Nunito"/>
                <a:sym typeface="Nunito"/>
              </a:rPr>
              <a:t>пропуск</a:t>
            </a:r>
            <a:r>
              <a:rPr lang="ru" sz="1700">
                <a:solidFill>
                  <a:srgbClr val="111111"/>
                </a:solidFill>
                <a:highlight>
                  <a:srgbClr val="FFFFFF"/>
                </a:highlight>
                <a:latin typeface="Nunito"/>
                <a:ea typeface="Nunito"/>
                <a:cs typeface="Nunito"/>
                <a:sym typeface="Nunito"/>
              </a:rPr>
              <a:t>. Также в организации положено закреплять за работниками </a:t>
            </a:r>
            <a:r>
              <a:rPr b="1" i="1" lang="ru" sz="1700">
                <a:solidFill>
                  <a:srgbClr val="002060"/>
                </a:solidFill>
                <a:highlight>
                  <a:srgbClr val="FFFFFF"/>
                </a:highlight>
                <a:latin typeface="Nunito"/>
                <a:ea typeface="Nunito"/>
                <a:cs typeface="Nunito"/>
                <a:sym typeface="Nunito"/>
              </a:rPr>
              <a:t>помещения</a:t>
            </a:r>
            <a:r>
              <a:rPr lang="ru" sz="1700">
                <a:solidFill>
                  <a:srgbClr val="111111"/>
                </a:solidFill>
                <a:highlight>
                  <a:srgbClr val="FFFFFF"/>
                </a:highlight>
                <a:latin typeface="Nunito"/>
                <a:ea typeface="Nunito"/>
                <a:cs typeface="Nunito"/>
                <a:sym typeface="Nunito"/>
              </a:rPr>
              <a:t>, при этом за одним сотрудником может быть закреплено несколько помещений.</a:t>
            </a:r>
            <a:endParaRPr sz="1700">
              <a:solidFill>
                <a:srgbClr val="111111"/>
              </a:solidFill>
              <a:highlight>
                <a:srgbClr val="FFFFFF"/>
              </a:highlight>
              <a:latin typeface="Nunito"/>
              <a:ea typeface="Nunito"/>
              <a:cs typeface="Nunito"/>
              <a:sym typeface="Nunito"/>
            </a:endParaRPr>
          </a:p>
          <a:p>
            <a:pPr indent="0" lvl="0" marL="0" marR="393700" rtl="0" algn="l">
              <a:lnSpc>
                <a:spcPct val="115000"/>
              </a:lnSpc>
              <a:spcBef>
                <a:spcPts val="1000"/>
              </a:spcBef>
              <a:spcAft>
                <a:spcPts val="0"/>
              </a:spcAft>
              <a:buClr>
                <a:schemeClr val="dk1"/>
              </a:buClr>
              <a:buSzPts val="1100"/>
              <a:buFont typeface="Arial"/>
              <a:buNone/>
            </a:pPr>
            <a:r>
              <a:rPr lang="ru" sz="1700">
                <a:solidFill>
                  <a:srgbClr val="111111"/>
                </a:solidFill>
                <a:highlight>
                  <a:srgbClr val="FFFFFF"/>
                </a:highlight>
                <a:latin typeface="Nunito"/>
                <a:ea typeface="Nunito"/>
                <a:cs typeface="Nunito"/>
                <a:sym typeface="Nunito"/>
              </a:rPr>
              <a:t>В личном деле каждого сотрудника хранится информация о </a:t>
            </a:r>
            <a:r>
              <a:rPr b="1" lang="ru" sz="1700">
                <a:solidFill>
                  <a:srgbClr val="111111"/>
                </a:solidFill>
                <a:highlight>
                  <a:srgbClr val="FFFFFF"/>
                </a:highlight>
                <a:latin typeface="Nunito"/>
                <a:ea typeface="Nunito"/>
                <a:cs typeface="Nunito"/>
                <a:sym typeface="Nunito"/>
              </a:rPr>
              <a:t>п</a:t>
            </a:r>
            <a:r>
              <a:rPr b="1" lang="ru" sz="1700">
                <a:solidFill>
                  <a:srgbClr val="002060"/>
                </a:solidFill>
                <a:highlight>
                  <a:srgbClr val="FFFFFF"/>
                </a:highlight>
                <a:latin typeface="Nunito"/>
                <a:ea typeface="Nunito"/>
                <a:cs typeface="Nunito"/>
                <a:sym typeface="Nunito"/>
              </a:rPr>
              <a:t>редыдущей должности</a:t>
            </a:r>
            <a:r>
              <a:rPr lang="ru" sz="1700">
                <a:solidFill>
                  <a:srgbClr val="111111"/>
                </a:solidFill>
                <a:highlight>
                  <a:srgbClr val="FFFFFF"/>
                </a:highlight>
                <a:latin typeface="Nunito"/>
                <a:ea typeface="Nunito"/>
                <a:cs typeface="Nunito"/>
                <a:sym typeface="Nunito"/>
              </a:rPr>
              <a:t>, которую он занимал на предприятии. </a:t>
            </a:r>
            <a:endParaRPr sz="1700">
              <a:solidFill>
                <a:srgbClr val="111111"/>
              </a:solidFill>
              <a:highlight>
                <a:srgbClr val="FFFFFF"/>
              </a:highlight>
              <a:latin typeface="Nunito"/>
              <a:ea typeface="Nunito"/>
              <a:cs typeface="Nunito"/>
              <a:sym typeface="Nunito"/>
            </a:endParaRPr>
          </a:p>
          <a:p>
            <a:pPr indent="0" lvl="0" marL="0" marR="393700" rtl="0" algn="l">
              <a:lnSpc>
                <a:spcPct val="115000"/>
              </a:lnSpc>
              <a:spcBef>
                <a:spcPts val="1000"/>
              </a:spcBef>
              <a:spcAft>
                <a:spcPts val="0"/>
              </a:spcAft>
              <a:buNone/>
            </a:pPr>
            <a:r>
              <a:rPr lang="ru" sz="1700">
                <a:solidFill>
                  <a:srgbClr val="111111"/>
                </a:solidFill>
                <a:highlight>
                  <a:srgbClr val="FFFFFF"/>
                </a:highlight>
                <a:latin typeface="Nunito"/>
                <a:ea typeface="Nunito"/>
                <a:cs typeface="Nunito"/>
                <a:sym typeface="Nunito"/>
              </a:rPr>
              <a:t>Для организации диалога с пользователем используется консольное меню.</a:t>
            </a:r>
            <a:endParaRPr sz="1700">
              <a:solidFill>
                <a:srgbClr val="111111"/>
              </a:solidFill>
              <a:highlight>
                <a:srgbClr val="FFFFFF"/>
              </a:highlight>
              <a:latin typeface="Nunito"/>
              <a:ea typeface="Nunito"/>
              <a:cs typeface="Nunito"/>
              <a:sym typeface="Nunito"/>
            </a:endParaRPr>
          </a:p>
        </p:txBody>
      </p:sp>
      <p:sp>
        <p:nvSpPr>
          <p:cNvPr id="258" name="Google Shape;258;p4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59" name="Google Shape;259;p42"/>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Диаграмма классов</a:t>
            </a:r>
            <a:endParaRPr b="1">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4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66" name="Google Shape;266;p43"/>
          <p:cNvSpPr txBox="1"/>
          <p:nvPr/>
        </p:nvSpPr>
        <p:spPr>
          <a:xfrm>
            <a:off x="333900" y="98075"/>
            <a:ext cx="8229600" cy="7962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Диаграмма классов</a:t>
            </a:r>
            <a:endParaRPr b="1">
              <a:latin typeface="Nunito"/>
              <a:ea typeface="Nunito"/>
              <a:cs typeface="Nunito"/>
              <a:sym typeface="Nunito"/>
            </a:endParaRPr>
          </a:p>
        </p:txBody>
      </p:sp>
      <p:pic>
        <p:nvPicPr>
          <p:cNvPr id="267" name="Google Shape;267;p43"/>
          <p:cNvPicPr preferRelativeResize="0"/>
          <p:nvPr/>
        </p:nvPicPr>
        <p:blipFill rotWithShape="1">
          <a:blip r:embed="rId3">
            <a:alphaModFix/>
          </a:blip>
          <a:srcRect b="1977" l="1603" r="0" t="5626"/>
          <a:stretch/>
        </p:blipFill>
        <p:spPr>
          <a:xfrm>
            <a:off x="448500" y="894275"/>
            <a:ext cx="7626499" cy="379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44"/>
          <p:cNvSpPr/>
          <p:nvPr/>
        </p:nvSpPr>
        <p:spPr>
          <a:xfrm>
            <a:off x="228600" y="114300"/>
            <a:ext cx="8229600" cy="43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FFFFFF"/>
              </a:solidFill>
              <a:latin typeface="Calibri"/>
              <a:ea typeface="Calibri"/>
              <a:cs typeface="Calibri"/>
              <a:sym typeface="Calibri"/>
            </a:endParaRPr>
          </a:p>
        </p:txBody>
      </p:sp>
      <p:sp>
        <p:nvSpPr>
          <p:cNvPr id="275" name="Google Shape;275;p4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276" name="Google Shape;276;p44"/>
          <p:cNvSpPr txBox="1"/>
          <p:nvPr/>
        </p:nvSpPr>
        <p:spPr>
          <a:xfrm>
            <a:off x="304800" y="971550"/>
            <a:ext cx="8610600" cy="33945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ctr">
              <a:lnSpc>
                <a:spcPct val="100000"/>
              </a:lnSpc>
              <a:spcBef>
                <a:spcPts val="2000"/>
              </a:spcBef>
              <a:spcAft>
                <a:spcPts val="0"/>
              </a:spcAft>
              <a:buClr>
                <a:srgbClr val="000000"/>
              </a:buClr>
              <a:buSzPts val="2400"/>
              <a:buFont typeface="Cambria"/>
              <a:buNone/>
            </a:pPr>
            <a:r>
              <a:rPr b="1" i="0" lang="ru" sz="2400" u="none">
                <a:solidFill>
                  <a:srgbClr val="000000"/>
                </a:solidFill>
                <a:latin typeface="Cambria"/>
                <a:ea typeface="Cambria"/>
                <a:cs typeface="Cambria"/>
                <a:sym typeface="Cambria"/>
              </a:rPr>
              <a:t>  </a:t>
            </a:r>
            <a:r>
              <a:rPr b="1" i="0" lang="ru" sz="4000" u="none">
                <a:solidFill>
                  <a:srgbClr val="002060"/>
                </a:solidFill>
                <a:latin typeface="Nunito"/>
                <a:ea typeface="Nunito"/>
                <a:cs typeface="Nunito"/>
                <a:sym typeface="Nunito"/>
              </a:rPr>
              <a:t>Спасибо за внимание!</a:t>
            </a:r>
            <a:endParaRPr b="1" sz="4000">
              <a:latin typeface="Nunito"/>
              <a:ea typeface="Nunito"/>
              <a:cs typeface="Nunito"/>
              <a:sym typeface="Nunito"/>
            </a:endParaRPr>
          </a:p>
          <a:p>
            <a:pPr indent="0" lvl="0" marL="0" marR="0" rtl="0" algn="l">
              <a:lnSpc>
                <a:spcPct val="100000"/>
              </a:lnSpc>
              <a:spcBef>
                <a:spcPts val="2000"/>
              </a:spcBef>
              <a:spcAft>
                <a:spcPts val="0"/>
              </a:spcAft>
              <a:buClr>
                <a:srgbClr val="FFFFFF"/>
              </a:buClr>
              <a:buSzPts val="2400"/>
              <a:buFont typeface="Calibri"/>
              <a:buNone/>
            </a:pPr>
            <a:r>
              <a:t/>
            </a:r>
            <a:endParaRPr b="1" i="0" sz="2400" u="none">
              <a:solidFill>
                <a:srgbClr val="000000"/>
              </a:solidFill>
              <a:latin typeface="Calibri"/>
              <a:ea typeface="Calibri"/>
              <a:cs typeface="Calibri"/>
              <a:sym typeface="Calibri"/>
            </a:endParaRPr>
          </a:p>
          <a:p>
            <a:pPr indent="0" lvl="0" marL="0" marR="0" rtl="0" algn="l">
              <a:lnSpc>
                <a:spcPct val="100000"/>
              </a:lnSpc>
              <a:spcBef>
                <a:spcPts val="2000"/>
              </a:spcBef>
              <a:spcAft>
                <a:spcPts val="0"/>
              </a:spcAft>
              <a:buClr>
                <a:srgbClr val="FFFFFF"/>
              </a:buClr>
              <a:buSzPts val="2400"/>
              <a:buFont typeface="Calibri"/>
              <a:buNone/>
            </a:pPr>
            <a:r>
              <a:t/>
            </a:r>
            <a:endParaRPr b="0" i="0" sz="2400" u="none">
              <a:solidFill>
                <a:srgbClr val="00000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28"/>
          <p:cNvSpPr txBox="1"/>
          <p:nvPr/>
        </p:nvSpPr>
        <p:spPr>
          <a:xfrm>
            <a:off x="379275" y="903050"/>
            <a:ext cx="8229600" cy="3123600"/>
          </a:xfrm>
          <a:prstGeom prst="rect">
            <a:avLst/>
          </a:prstGeom>
          <a:noFill/>
          <a:ln>
            <a:noFill/>
          </a:ln>
        </p:spPr>
        <p:txBody>
          <a:bodyPr anchorCtr="0" anchor="t" bIns="46800" lIns="90000" spcFirstLastPara="1" rIns="90000" wrap="square" tIns="46800">
            <a:noAutofit/>
          </a:bodyPr>
          <a:lstStyle/>
          <a:p>
            <a:pPr indent="-355600" lvl="0" marL="457200" marR="0" rtl="0" algn="l">
              <a:lnSpc>
                <a:spcPct val="150000"/>
              </a:lnSpc>
              <a:spcBef>
                <a:spcPts val="1600"/>
              </a:spcBef>
              <a:spcAft>
                <a:spcPts val="0"/>
              </a:spcAft>
              <a:buSzPts val="2000"/>
              <a:buFont typeface="Nunito SemiBold"/>
              <a:buChar char="➢"/>
            </a:pPr>
            <a:r>
              <a:rPr lang="ru" sz="2000">
                <a:solidFill>
                  <a:schemeClr val="dk1"/>
                </a:solidFill>
                <a:latin typeface="Nunito SemiBold"/>
                <a:ea typeface="Nunito SemiBold"/>
                <a:cs typeface="Nunito SemiBold"/>
                <a:sym typeface="Nunito SemiBold"/>
              </a:rPr>
              <a:t>Понятие UML</a:t>
            </a:r>
            <a:endParaRPr sz="2000">
              <a:solidFill>
                <a:schemeClr val="dk1"/>
              </a:solidFill>
              <a:latin typeface="Nunito SemiBold"/>
              <a:ea typeface="Nunito SemiBold"/>
              <a:cs typeface="Nunito SemiBold"/>
              <a:sym typeface="Nunito SemiBold"/>
            </a:endParaRPr>
          </a:p>
          <a:p>
            <a:pPr indent="-355600" lvl="0" marL="457200" marR="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UML-диаграммы</a:t>
            </a:r>
            <a:endParaRPr sz="2000">
              <a:solidFill>
                <a:schemeClr val="dk1"/>
              </a:solidFill>
              <a:latin typeface="Nunito SemiBold"/>
              <a:ea typeface="Nunito SemiBold"/>
              <a:cs typeface="Nunito SemiBold"/>
              <a:sym typeface="Nunito SemiBold"/>
            </a:endParaRPr>
          </a:p>
          <a:p>
            <a:pPr indent="-355600" lvl="0" marL="457200" marR="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Диаграмма прецедентов</a:t>
            </a:r>
            <a:endParaRPr sz="2000">
              <a:solidFill>
                <a:schemeClr val="dk1"/>
              </a:solidFill>
              <a:latin typeface="Nunito SemiBold"/>
              <a:ea typeface="Nunito SemiBold"/>
              <a:cs typeface="Nunito SemiBold"/>
              <a:sym typeface="Nunito SemiBold"/>
            </a:endParaRPr>
          </a:p>
          <a:p>
            <a:pPr indent="-355600" lvl="0" marL="457200" rtl="0" algn="l">
              <a:lnSpc>
                <a:spcPct val="150000"/>
              </a:lnSpc>
              <a:spcBef>
                <a:spcPts val="0"/>
              </a:spcBef>
              <a:spcAft>
                <a:spcPts val="0"/>
              </a:spcAft>
              <a:buClr>
                <a:schemeClr val="dk1"/>
              </a:buClr>
              <a:buSzPts val="2000"/>
              <a:buFont typeface="Nunito SemiBold"/>
              <a:buChar char="➢"/>
            </a:pPr>
            <a:r>
              <a:rPr lang="ru" sz="2000">
                <a:solidFill>
                  <a:schemeClr val="dk1"/>
                </a:solidFill>
                <a:latin typeface="Nunito SemiBold"/>
                <a:ea typeface="Nunito SemiBold"/>
                <a:cs typeface="Nunito SemiBold"/>
                <a:sym typeface="Nunito SemiBold"/>
              </a:rPr>
              <a:t>Диаграмма классов</a:t>
            </a:r>
            <a:endParaRPr sz="2000">
              <a:solidFill>
                <a:schemeClr val="dk1"/>
              </a:solidFill>
              <a:latin typeface="Nunito SemiBold"/>
              <a:ea typeface="Nunito SemiBold"/>
              <a:cs typeface="Nunito SemiBold"/>
              <a:sym typeface="Nunito SemiBold"/>
            </a:endParaRPr>
          </a:p>
        </p:txBody>
      </p:sp>
      <p:sp>
        <p:nvSpPr>
          <p:cNvPr id="123" name="Google Shape;123;p28"/>
          <p:cNvSpPr txBox="1"/>
          <p:nvPr/>
        </p:nvSpPr>
        <p:spPr>
          <a:xfrm>
            <a:off x="323850" y="142875"/>
            <a:ext cx="8229600" cy="526256"/>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i="0" lang="ru" sz="4000" u="none">
                <a:solidFill>
                  <a:srgbClr val="002060"/>
                </a:solidFill>
                <a:latin typeface="Nunito"/>
                <a:ea typeface="Nunito"/>
                <a:cs typeface="Nunito"/>
                <a:sym typeface="Nunito"/>
              </a:rPr>
              <a:t>Рассматриваемые вопросы</a:t>
            </a:r>
            <a:endParaRPr>
              <a:latin typeface="Nunito"/>
              <a:ea typeface="Nunito"/>
              <a:cs typeface="Nunito"/>
              <a:sym typeface="Nunito"/>
            </a:endParaRPr>
          </a:p>
        </p:txBody>
      </p:sp>
      <p:sp>
        <p:nvSpPr>
          <p:cNvPr id="124" name="Google Shape;124;p28"/>
          <p:cNvSpPr txBox="1"/>
          <p:nvPr/>
        </p:nvSpPr>
        <p:spPr>
          <a:xfrm>
            <a:off x="8474075" y="4767263"/>
            <a:ext cx="442912" cy="273844"/>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9"/>
          <p:cNvSpPr txBox="1"/>
          <p:nvPr/>
        </p:nvSpPr>
        <p:spPr>
          <a:xfrm>
            <a:off x="333900" y="994675"/>
            <a:ext cx="8634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800">
                <a:solidFill>
                  <a:schemeClr val="accent5"/>
                </a:solidFill>
                <a:highlight>
                  <a:schemeClr val="lt1"/>
                </a:highlight>
                <a:latin typeface="Nunito"/>
                <a:ea typeface="Nunito"/>
                <a:cs typeface="Nunito"/>
                <a:sym typeface="Nunito"/>
              </a:rPr>
              <a:t>UML</a:t>
            </a:r>
            <a:r>
              <a:rPr b="1" lang="ru" sz="1800">
                <a:solidFill>
                  <a:schemeClr val="accent2"/>
                </a:solidFill>
                <a:highlight>
                  <a:schemeClr val="lt1"/>
                </a:highlight>
                <a:latin typeface="Nunito"/>
                <a:ea typeface="Nunito"/>
                <a:cs typeface="Nunito"/>
                <a:sym typeface="Nunito"/>
              </a:rPr>
              <a:t> (</a:t>
            </a:r>
            <a:r>
              <a:rPr b="1" lang="ru" sz="1800">
                <a:solidFill>
                  <a:schemeClr val="accent2"/>
                </a:solidFill>
                <a:highlight>
                  <a:srgbClr val="FFFFFF"/>
                </a:highlight>
                <a:latin typeface="Nunito"/>
                <a:ea typeface="Nunito"/>
                <a:cs typeface="Nunito"/>
                <a:sym typeface="Nunito"/>
              </a:rPr>
              <a:t>Unified Modeling Language)</a:t>
            </a:r>
            <a:r>
              <a:rPr lang="ru" sz="1800">
                <a:solidFill>
                  <a:srgbClr val="222222"/>
                </a:solidFill>
                <a:highlight>
                  <a:srgbClr val="FFFFFF"/>
                </a:highlight>
                <a:latin typeface="Nunito"/>
                <a:ea typeface="Nunito"/>
                <a:cs typeface="Nunito"/>
                <a:sym typeface="Nunito"/>
              </a:rPr>
              <a:t> </a:t>
            </a:r>
            <a:r>
              <a:rPr lang="ru" sz="1800">
                <a:solidFill>
                  <a:schemeClr val="dk1"/>
                </a:solidFill>
                <a:highlight>
                  <a:srgbClr val="FFFFFF"/>
                </a:highlight>
                <a:latin typeface="Nunito"/>
                <a:ea typeface="Nunito"/>
                <a:cs typeface="Nunito"/>
                <a:sym typeface="Nunito"/>
              </a:rPr>
              <a:t>— унифицированный язык моделирования. UML описывает объект в едином заданном синтаксисе — ее правила будут понятны для всех, кто знаком с этим графическим языком.</a:t>
            </a:r>
            <a:endParaRPr sz="1800">
              <a:solidFill>
                <a:schemeClr val="dk1"/>
              </a:solidFill>
              <a:highlight>
                <a:srgbClr val="FFFFFF"/>
              </a:highlight>
              <a:latin typeface="Nunito"/>
              <a:ea typeface="Nunito"/>
              <a:cs typeface="Nunito"/>
              <a:sym typeface="Nunito"/>
            </a:endParaRPr>
          </a:p>
        </p:txBody>
      </p:sp>
      <p:sp>
        <p:nvSpPr>
          <p:cNvPr id="131" name="Google Shape;131;p29"/>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32" name="Google Shape;132;p29"/>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Понятие UML</a:t>
            </a:r>
            <a:endParaRPr b="1">
              <a:latin typeface="Nunito"/>
              <a:ea typeface="Nunito"/>
              <a:cs typeface="Nunito"/>
              <a:sym typeface="Nunito"/>
            </a:endParaRPr>
          </a:p>
        </p:txBody>
      </p:sp>
      <p:sp>
        <p:nvSpPr>
          <p:cNvPr id="133" name="Google Shape;133;p29"/>
          <p:cNvSpPr txBox="1"/>
          <p:nvPr/>
        </p:nvSpPr>
        <p:spPr>
          <a:xfrm>
            <a:off x="333900" y="2093575"/>
            <a:ext cx="87771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800">
                <a:solidFill>
                  <a:schemeClr val="accent2"/>
                </a:solidFill>
                <a:latin typeface="Nunito"/>
                <a:ea typeface="Nunito"/>
                <a:cs typeface="Nunito"/>
                <a:sym typeface="Nunito"/>
              </a:rPr>
              <a:t>UML-диаграммы</a:t>
            </a:r>
            <a:r>
              <a:rPr lang="ru" sz="1800">
                <a:solidFill>
                  <a:schemeClr val="dk1"/>
                </a:solidFill>
                <a:latin typeface="Nunito"/>
                <a:ea typeface="Nunito"/>
                <a:cs typeface="Nunito"/>
                <a:sym typeface="Nunito"/>
              </a:rPr>
              <a:t> </a:t>
            </a:r>
            <a:r>
              <a:rPr lang="ru" sz="1800">
                <a:solidFill>
                  <a:schemeClr val="dk1"/>
                </a:solidFill>
                <a:latin typeface="Nunito"/>
                <a:ea typeface="Nunito"/>
                <a:cs typeface="Nunito"/>
                <a:sym typeface="Nunito"/>
              </a:rPr>
              <a:t>служат средством коммуникации внутри команды и при общении с заказчиком. Возможные варианты использования: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ru" sz="1800">
                <a:solidFill>
                  <a:schemeClr val="dk1"/>
                </a:solidFill>
                <a:latin typeface="Nunito"/>
                <a:ea typeface="Nunito"/>
                <a:cs typeface="Nunito"/>
                <a:sym typeface="Nunito"/>
              </a:rPr>
              <a:t>Проектирование приложения. UML-диаграммы необходимы для моделирования архитектуры проекта для дальнейшего написания коды на базе диаграммы.  </a:t>
            </a:r>
            <a:endParaRPr sz="1800">
              <a:solidFill>
                <a:schemeClr val="dk1"/>
              </a:solidFill>
              <a:latin typeface="Nunito"/>
              <a:ea typeface="Nunito"/>
              <a:cs typeface="Nunito"/>
              <a:sym typeface="Nunito"/>
            </a:endParaRPr>
          </a:p>
          <a:p>
            <a:pPr indent="-342900" lvl="0" marL="457200" rtl="0" algn="l">
              <a:lnSpc>
                <a:spcPct val="115000"/>
              </a:lnSpc>
              <a:spcBef>
                <a:spcPts val="0"/>
              </a:spcBef>
              <a:spcAft>
                <a:spcPts val="0"/>
              </a:spcAft>
              <a:buClr>
                <a:schemeClr val="dk1"/>
              </a:buClr>
              <a:buSzPts val="1800"/>
              <a:buFont typeface="Nunito"/>
              <a:buChar char="●"/>
            </a:pPr>
            <a:r>
              <a:rPr lang="ru" sz="1800">
                <a:solidFill>
                  <a:schemeClr val="dk1"/>
                </a:solidFill>
                <a:latin typeface="Nunito"/>
                <a:ea typeface="Nunito"/>
                <a:cs typeface="Nunito"/>
                <a:sym typeface="Nunito"/>
              </a:rPr>
              <a:t>Реверс-инжиниринг (обратное построение) — создание UML-модели из существующего кода приложения. Может применяться там, где есть написанный код, но </a:t>
            </a:r>
            <a:r>
              <a:rPr lang="ru" sz="1800">
                <a:solidFill>
                  <a:schemeClr val="dk1"/>
                </a:solidFill>
                <a:uFill>
                  <a:noFill/>
                </a:uFill>
                <a:latin typeface="Nunito"/>
                <a:ea typeface="Nunito"/>
                <a:cs typeface="Nunito"/>
                <a:sym typeface="Nunito"/>
                <a:hlinkClick r:id="rId3">
                  <a:extLst>
                    <a:ext uri="{A12FA001-AC4F-418D-AE19-62706E023703}">
                      <ahyp:hlinkClr val="tx"/>
                    </a:ext>
                  </a:extLst>
                </a:hlinkClick>
              </a:rPr>
              <a:t>документация</a:t>
            </a:r>
            <a:r>
              <a:rPr lang="ru" sz="1800">
                <a:solidFill>
                  <a:schemeClr val="dk1"/>
                </a:solidFill>
                <a:latin typeface="Nunito"/>
                <a:ea typeface="Nunito"/>
                <a:cs typeface="Nunito"/>
                <a:sym typeface="Nunito"/>
              </a:rPr>
              <a:t> неполная или отсутствует. </a:t>
            </a:r>
            <a:endParaRPr sz="18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30"/>
          <p:cNvSpPr txBox="1"/>
          <p:nvPr/>
        </p:nvSpPr>
        <p:spPr>
          <a:xfrm>
            <a:off x="333900" y="994675"/>
            <a:ext cx="8634000" cy="3718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прецедентов (Use-case diagram); </a:t>
            </a:r>
            <a:endParaRPr sz="1800">
              <a:solidFill>
                <a:schemeClr val="dk1"/>
              </a:solidFill>
              <a:latin typeface="Nunito"/>
              <a:ea typeface="Nunito"/>
              <a:cs typeface="Nunito"/>
              <a:sym typeface="Nunito"/>
            </a:endParaRPr>
          </a:p>
          <a:p>
            <a:pPr indent="-342900" lvl="0" marL="457200" rtl="0" algn="l">
              <a:lnSpc>
                <a:spcPct val="115000"/>
              </a:lnSpc>
              <a:spcBef>
                <a:spcPts val="15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классов (Class diagram);</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активностей (Activity diagram); </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последовательности (Sequence diagram);</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развёртывания (Deployment diagram);</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Диаграмма состояний (Statechart diagram).</a:t>
            </a:r>
            <a:endParaRPr sz="1800">
              <a:solidFill>
                <a:schemeClr val="dk1"/>
              </a:solidFill>
              <a:latin typeface="Nunito"/>
              <a:ea typeface="Nunito"/>
              <a:cs typeface="Nunito"/>
              <a:sym typeface="Nunito"/>
            </a:endParaRPr>
          </a:p>
          <a:p>
            <a:pPr indent="-342900" lvl="0" marL="457200" rtl="0" algn="l">
              <a:lnSpc>
                <a:spcPct val="115000"/>
              </a:lnSpc>
              <a:spcBef>
                <a:spcPts val="1000"/>
              </a:spcBef>
              <a:spcAft>
                <a:spcPts val="0"/>
              </a:spcAft>
              <a:buClr>
                <a:schemeClr val="dk1"/>
              </a:buClr>
              <a:buSzPts val="1800"/>
              <a:buFont typeface="Nunito"/>
              <a:buChar char="●"/>
            </a:pPr>
            <a:r>
              <a:rPr lang="ru" sz="1800">
                <a:solidFill>
                  <a:schemeClr val="dk1"/>
                </a:solidFill>
                <a:latin typeface="Nunito"/>
                <a:ea typeface="Nunito"/>
                <a:cs typeface="Nunito"/>
                <a:sym typeface="Nunito"/>
              </a:rPr>
              <a:t>и др.</a:t>
            </a:r>
            <a:endParaRPr sz="1800">
              <a:solidFill>
                <a:schemeClr val="dk1"/>
              </a:solidFill>
              <a:latin typeface="Nunito"/>
              <a:ea typeface="Nunito"/>
              <a:cs typeface="Nunito"/>
              <a:sym typeface="Nunito"/>
            </a:endParaRPr>
          </a:p>
          <a:p>
            <a:pPr indent="0" lvl="0" marL="0" rtl="0" algn="l">
              <a:lnSpc>
                <a:spcPct val="115000"/>
              </a:lnSpc>
              <a:spcBef>
                <a:spcPts val="1500"/>
              </a:spcBef>
              <a:spcAft>
                <a:spcPts val="0"/>
              </a:spcAft>
              <a:buNone/>
            </a:pPr>
            <a:r>
              <a:t/>
            </a:r>
            <a:endParaRPr b="1" sz="1800">
              <a:solidFill>
                <a:schemeClr val="accent5"/>
              </a:solidFill>
              <a:highlight>
                <a:schemeClr val="lt1"/>
              </a:highlight>
              <a:latin typeface="Nunito"/>
              <a:ea typeface="Nunito"/>
              <a:cs typeface="Nunito"/>
              <a:sym typeface="Nunito"/>
            </a:endParaRPr>
          </a:p>
        </p:txBody>
      </p:sp>
      <p:sp>
        <p:nvSpPr>
          <p:cNvPr id="140" name="Google Shape;140;p30"/>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41" name="Google Shape;141;p30"/>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UML-диаграммы</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31"/>
          <p:cNvSpPr txBox="1"/>
          <p:nvPr/>
        </p:nvSpPr>
        <p:spPr>
          <a:xfrm>
            <a:off x="3810025" y="968850"/>
            <a:ext cx="51789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ru" sz="1600">
                <a:solidFill>
                  <a:schemeClr val="accent2"/>
                </a:solidFill>
                <a:latin typeface="Nunito"/>
                <a:ea typeface="Nunito"/>
                <a:cs typeface="Nunito"/>
                <a:sym typeface="Nunito"/>
              </a:rPr>
              <a:t>Д</a:t>
            </a:r>
            <a:r>
              <a:rPr b="1" lang="ru" sz="1600">
                <a:solidFill>
                  <a:schemeClr val="accent2"/>
                </a:solidFill>
                <a:latin typeface="Nunito"/>
                <a:ea typeface="Nunito"/>
                <a:cs typeface="Nunito"/>
                <a:sym typeface="Nunito"/>
              </a:rPr>
              <a:t>иаграмма прецедентов использует 2 основных элемента: </a:t>
            </a:r>
            <a:endParaRPr b="1" sz="1600">
              <a:solidFill>
                <a:schemeClr val="accent2"/>
              </a:solidFill>
              <a:latin typeface="Nunito"/>
              <a:ea typeface="Nunito"/>
              <a:cs typeface="Nunito"/>
              <a:sym typeface="Nunito"/>
            </a:endParaRPr>
          </a:p>
        </p:txBody>
      </p:sp>
      <p:sp>
        <p:nvSpPr>
          <p:cNvPr id="148" name="Google Shape;148;p31"/>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49" name="Google Shape;149;p31"/>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Д</a:t>
            </a:r>
            <a:r>
              <a:rPr b="1" lang="ru" sz="4000">
                <a:solidFill>
                  <a:srgbClr val="002060"/>
                </a:solidFill>
                <a:latin typeface="Nunito"/>
                <a:ea typeface="Nunito"/>
                <a:cs typeface="Nunito"/>
                <a:sym typeface="Nunito"/>
              </a:rPr>
              <a:t>иаграмма прецедентов</a:t>
            </a:r>
            <a:endParaRPr b="1">
              <a:latin typeface="Nunito"/>
              <a:ea typeface="Nunito"/>
              <a:cs typeface="Nunito"/>
              <a:sym typeface="Nunito"/>
            </a:endParaRPr>
          </a:p>
        </p:txBody>
      </p:sp>
      <p:pic>
        <p:nvPicPr>
          <p:cNvPr id="150" name="Google Shape;150;p31"/>
          <p:cNvPicPr preferRelativeResize="0"/>
          <p:nvPr/>
        </p:nvPicPr>
        <p:blipFill rotWithShape="1">
          <a:blip r:embed="rId3">
            <a:alphaModFix/>
          </a:blip>
          <a:srcRect b="17546" l="10085" r="9805" t="0"/>
          <a:stretch/>
        </p:blipFill>
        <p:spPr>
          <a:xfrm>
            <a:off x="333900" y="1089575"/>
            <a:ext cx="3271501" cy="2367350"/>
          </a:xfrm>
          <a:prstGeom prst="rect">
            <a:avLst/>
          </a:prstGeom>
          <a:noFill/>
          <a:ln>
            <a:noFill/>
          </a:ln>
        </p:spPr>
      </p:pic>
      <p:sp>
        <p:nvSpPr>
          <p:cNvPr id="151" name="Google Shape;151;p31"/>
          <p:cNvSpPr txBox="1"/>
          <p:nvPr/>
        </p:nvSpPr>
        <p:spPr>
          <a:xfrm>
            <a:off x="3810013" y="1628925"/>
            <a:ext cx="4487700" cy="198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ru">
                <a:solidFill>
                  <a:srgbClr val="222222"/>
                </a:solidFill>
                <a:latin typeface="Nunito"/>
                <a:ea typeface="Nunito"/>
                <a:cs typeface="Nunito"/>
                <a:sym typeface="Nunito"/>
              </a:rPr>
              <a:t>1) </a:t>
            </a:r>
            <a:r>
              <a:rPr b="1" lang="ru">
                <a:solidFill>
                  <a:srgbClr val="002060"/>
                </a:solidFill>
                <a:latin typeface="Nunito"/>
                <a:ea typeface="Nunito"/>
                <a:cs typeface="Nunito"/>
                <a:sym typeface="Nunito"/>
              </a:rPr>
              <a:t>Actor (участник)</a:t>
            </a:r>
            <a:r>
              <a:rPr lang="ru">
                <a:solidFill>
                  <a:srgbClr val="222222"/>
                </a:solidFill>
                <a:latin typeface="Nunito"/>
                <a:ea typeface="Nunito"/>
                <a:cs typeface="Nunito"/>
                <a:sym typeface="Nunito"/>
              </a:rPr>
              <a:t> — представляет роль пользователя в системе. </a:t>
            </a:r>
            <a:endParaRPr>
              <a:solidFill>
                <a:srgbClr val="222222"/>
              </a:solidFill>
              <a:latin typeface="Nunito"/>
              <a:ea typeface="Nunito"/>
              <a:cs typeface="Nunito"/>
              <a:sym typeface="Nunito"/>
            </a:endParaRPr>
          </a:p>
          <a:p>
            <a:pPr indent="0" lvl="0" marL="0" rtl="0" algn="l">
              <a:lnSpc>
                <a:spcPct val="115000"/>
              </a:lnSpc>
              <a:spcBef>
                <a:spcPts val="800"/>
              </a:spcBef>
              <a:spcAft>
                <a:spcPts val="2300"/>
              </a:spcAft>
              <a:buNone/>
            </a:pPr>
            <a:r>
              <a:rPr lang="ru">
                <a:solidFill>
                  <a:srgbClr val="222222"/>
                </a:solidFill>
                <a:latin typeface="Nunito"/>
                <a:ea typeface="Nunito"/>
                <a:cs typeface="Nunito"/>
                <a:sym typeface="Nunito"/>
              </a:rPr>
              <a:t>2) </a:t>
            </a:r>
            <a:r>
              <a:rPr b="1" lang="ru">
                <a:solidFill>
                  <a:srgbClr val="002060"/>
                </a:solidFill>
                <a:latin typeface="Nunito"/>
                <a:ea typeface="Nunito"/>
                <a:cs typeface="Nunito"/>
                <a:sym typeface="Nunito"/>
              </a:rPr>
              <a:t>Use case (прецедент)</a:t>
            </a:r>
            <a:r>
              <a:rPr lang="ru">
                <a:solidFill>
                  <a:srgbClr val="222222"/>
                </a:solidFill>
                <a:latin typeface="Nunito"/>
                <a:ea typeface="Nunito"/>
                <a:cs typeface="Nunito"/>
                <a:sym typeface="Nunito"/>
              </a:rPr>
              <a:t> — описание отдельного аспекта поведения системы с точки зрения пользователя. Прецедент не показывает, "как" достигается некоторый результат, а только "что" именно выполняется.</a:t>
            </a:r>
            <a:endParaRPr>
              <a:solidFill>
                <a:srgbClr val="222222"/>
              </a:solidFill>
              <a:latin typeface="Nunito"/>
              <a:ea typeface="Nunito"/>
              <a:cs typeface="Nunito"/>
              <a:sym typeface="Nunito"/>
            </a:endParaRPr>
          </a:p>
        </p:txBody>
      </p:sp>
      <p:sp>
        <p:nvSpPr>
          <p:cNvPr id="152" name="Google Shape;152;p31"/>
          <p:cNvSpPr txBox="1"/>
          <p:nvPr/>
        </p:nvSpPr>
        <p:spPr>
          <a:xfrm>
            <a:off x="333900" y="3618525"/>
            <a:ext cx="8655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2300"/>
              </a:spcAft>
              <a:buNone/>
            </a:pPr>
            <a:r>
              <a:rPr b="1" lang="ru">
                <a:solidFill>
                  <a:schemeClr val="accent2"/>
                </a:solidFill>
                <a:latin typeface="Nunito"/>
                <a:ea typeface="Nunito"/>
                <a:cs typeface="Nunito"/>
                <a:sym typeface="Nunito"/>
              </a:rPr>
              <a:t>Пример:</a:t>
            </a:r>
            <a:r>
              <a:rPr lang="ru">
                <a:solidFill>
                  <a:srgbClr val="222222"/>
                </a:solidFill>
                <a:latin typeface="Nunito"/>
                <a:ea typeface="Nunito"/>
                <a:cs typeface="Nunito"/>
                <a:sym typeface="Nunito"/>
              </a:rPr>
              <a:t> есть 2 участника: студент и библиотекарь. Прецеденты для студента: ищет в каталоге, заказывает, работает в читальном зале. Роль библиотекаря: выдача заказа, консультации (рекомендации книг по теме, обучение использованию поисковой системы и заполнению бланков заказа).</a:t>
            </a:r>
            <a:endParaRPr>
              <a:solidFill>
                <a:srgbClr val="22222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sp>
        <p:nvSpPr>
          <p:cNvPr id="158" name="Google Shape;158;p32"/>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59" name="Google Shape;159;p32"/>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Диаграмма классов</a:t>
            </a:r>
            <a:endParaRPr b="1">
              <a:latin typeface="Nunito"/>
              <a:ea typeface="Nunito"/>
              <a:cs typeface="Nunito"/>
              <a:sym typeface="Nunito"/>
            </a:endParaRPr>
          </a:p>
        </p:txBody>
      </p:sp>
      <p:sp>
        <p:nvSpPr>
          <p:cNvPr id="160" name="Google Shape;160;p32"/>
          <p:cNvSpPr txBox="1"/>
          <p:nvPr/>
        </p:nvSpPr>
        <p:spPr>
          <a:xfrm>
            <a:off x="333888" y="2653475"/>
            <a:ext cx="44877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2300"/>
              </a:spcAft>
              <a:buNone/>
            </a:pPr>
            <a:r>
              <a:rPr lang="ru" sz="1600">
                <a:solidFill>
                  <a:srgbClr val="222222"/>
                </a:solidFill>
                <a:highlight>
                  <a:srgbClr val="FFFFFF"/>
                </a:highlight>
                <a:latin typeface="Nunito"/>
                <a:ea typeface="Nunito"/>
                <a:cs typeface="Nunito"/>
                <a:sym typeface="Nunito"/>
              </a:rPr>
              <a:t>Диаграмма классов дает наиболее полное и развернутое представление о связях в программном коде, функциональности и информации об отдельных классах. Приложения генерируются зачастую именно с диаграммы классов.</a:t>
            </a:r>
            <a:endParaRPr sz="1600">
              <a:solidFill>
                <a:srgbClr val="222222"/>
              </a:solidFill>
              <a:highlight>
                <a:srgbClr val="FFFFFF"/>
              </a:highlight>
              <a:latin typeface="Nunito"/>
              <a:ea typeface="Nunito"/>
              <a:cs typeface="Nunito"/>
              <a:sym typeface="Nunito"/>
            </a:endParaRPr>
          </a:p>
        </p:txBody>
      </p:sp>
      <p:pic>
        <p:nvPicPr>
          <p:cNvPr id="161" name="Google Shape;161;p32"/>
          <p:cNvPicPr preferRelativeResize="0"/>
          <p:nvPr/>
        </p:nvPicPr>
        <p:blipFill rotWithShape="1">
          <a:blip r:embed="rId3">
            <a:alphaModFix/>
          </a:blip>
          <a:srcRect b="19111" l="9908" r="9796" t="2530"/>
          <a:stretch/>
        </p:blipFill>
        <p:spPr>
          <a:xfrm>
            <a:off x="4821600" y="1089575"/>
            <a:ext cx="4129525" cy="2833325"/>
          </a:xfrm>
          <a:prstGeom prst="rect">
            <a:avLst/>
          </a:prstGeom>
          <a:noFill/>
          <a:ln>
            <a:noFill/>
          </a:ln>
        </p:spPr>
      </p:pic>
      <p:sp>
        <p:nvSpPr>
          <p:cNvPr id="162" name="Google Shape;162;p32"/>
          <p:cNvSpPr txBox="1"/>
          <p:nvPr/>
        </p:nvSpPr>
        <p:spPr>
          <a:xfrm>
            <a:off x="333900" y="1089575"/>
            <a:ext cx="44145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2300"/>
              </a:spcAft>
              <a:buNone/>
            </a:pPr>
            <a:r>
              <a:rPr b="1" lang="ru" sz="1600">
                <a:solidFill>
                  <a:schemeClr val="accent2"/>
                </a:solidFill>
                <a:highlight>
                  <a:srgbClr val="FFFFFF"/>
                </a:highlight>
                <a:latin typeface="Nunito"/>
                <a:ea typeface="Nunito"/>
                <a:cs typeface="Nunito"/>
                <a:sym typeface="Nunito"/>
              </a:rPr>
              <a:t>Диаграммы классов</a:t>
            </a:r>
            <a:r>
              <a:rPr lang="ru" sz="1600">
                <a:solidFill>
                  <a:schemeClr val="dk1"/>
                </a:solidFill>
                <a:highlight>
                  <a:srgbClr val="FFFFFF"/>
                </a:highlight>
                <a:latin typeface="Nunito"/>
                <a:ea typeface="Nunito"/>
                <a:cs typeface="Nunito"/>
                <a:sym typeface="Nunito"/>
              </a:rPr>
              <a:t> показывают набор классов, интерфейсов, а также их связи. Диаграммы этого вида чаще всего используются для моделирования </a:t>
            </a:r>
            <a:r>
              <a:rPr i="1" lang="ru" sz="1600">
                <a:solidFill>
                  <a:srgbClr val="002060"/>
                </a:solidFill>
                <a:highlight>
                  <a:srgbClr val="FFFFFF"/>
                </a:highlight>
                <a:latin typeface="Nunito"/>
                <a:ea typeface="Nunito"/>
                <a:cs typeface="Nunito"/>
                <a:sym typeface="Nunito"/>
              </a:rPr>
              <a:t>объектно-ориентированных систем</a:t>
            </a:r>
            <a:r>
              <a:rPr lang="ru" sz="1600">
                <a:solidFill>
                  <a:schemeClr val="dk1"/>
                </a:solidFill>
                <a:highlight>
                  <a:srgbClr val="FFFFFF"/>
                </a:highlight>
                <a:latin typeface="Nunito"/>
                <a:ea typeface="Nunito"/>
                <a:cs typeface="Nunito"/>
                <a:sym typeface="Nunito"/>
              </a:rPr>
              <a:t>.</a:t>
            </a:r>
            <a:endParaRPr sz="1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33"/>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69" name="Google Shape;169;p33"/>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Элементы д</a:t>
            </a:r>
            <a:r>
              <a:rPr b="1" lang="ru" sz="4000">
                <a:solidFill>
                  <a:srgbClr val="002060"/>
                </a:solidFill>
                <a:latin typeface="Nunito"/>
                <a:ea typeface="Nunito"/>
                <a:cs typeface="Nunito"/>
                <a:sym typeface="Nunito"/>
              </a:rPr>
              <a:t>иаграммы классов</a:t>
            </a:r>
            <a:endParaRPr b="1">
              <a:latin typeface="Nunito"/>
              <a:ea typeface="Nunito"/>
              <a:cs typeface="Nunito"/>
              <a:sym typeface="Nunito"/>
            </a:endParaRPr>
          </a:p>
        </p:txBody>
      </p:sp>
      <p:sp>
        <p:nvSpPr>
          <p:cNvPr id="170" name="Google Shape;170;p33"/>
          <p:cNvSpPr txBox="1"/>
          <p:nvPr/>
        </p:nvSpPr>
        <p:spPr>
          <a:xfrm>
            <a:off x="333900" y="983725"/>
            <a:ext cx="8854800" cy="336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ru" sz="1600">
                <a:solidFill>
                  <a:schemeClr val="accent2"/>
                </a:solidFill>
                <a:highlight>
                  <a:srgbClr val="FFFFFF"/>
                </a:highlight>
                <a:latin typeface="Nunito"/>
                <a:ea typeface="Nunito"/>
                <a:cs typeface="Nunito"/>
                <a:sym typeface="Nunito"/>
              </a:rPr>
              <a:t>Диаграммы классов оперируют тремя видами сущностей UML:</a:t>
            </a:r>
            <a:endParaRPr b="1" sz="1600">
              <a:solidFill>
                <a:schemeClr val="accent2"/>
              </a:solidFill>
              <a:highlight>
                <a:srgbClr val="FFFFFF"/>
              </a:highlight>
              <a:latin typeface="Nunito"/>
              <a:ea typeface="Nunito"/>
              <a:cs typeface="Nunito"/>
              <a:sym typeface="Nunito"/>
            </a:endParaRPr>
          </a:p>
          <a:p>
            <a:pPr indent="-330200" lvl="0" marL="457200" marR="393700" rtl="0" algn="l">
              <a:lnSpc>
                <a:spcPct val="115000"/>
              </a:lnSpc>
              <a:spcBef>
                <a:spcPts val="1000"/>
              </a:spcBef>
              <a:spcAft>
                <a:spcPts val="0"/>
              </a:spcAft>
              <a:buClr>
                <a:schemeClr val="dk1"/>
              </a:buClr>
              <a:buSzPts val="1600"/>
              <a:buFont typeface="Verdana"/>
              <a:buChar char="●"/>
            </a:pPr>
            <a:r>
              <a:rPr b="1" i="1" lang="ru" sz="1600">
                <a:solidFill>
                  <a:srgbClr val="002060"/>
                </a:solidFill>
                <a:highlight>
                  <a:srgbClr val="FFFFFF"/>
                </a:highlight>
                <a:latin typeface="Nunito"/>
                <a:ea typeface="Nunito"/>
                <a:cs typeface="Nunito"/>
                <a:sym typeface="Nunito"/>
              </a:rPr>
              <a:t>Структурные </a:t>
            </a:r>
            <a:r>
              <a:rPr lang="ru" sz="1600">
                <a:solidFill>
                  <a:schemeClr val="dk1"/>
                </a:solidFill>
                <a:highlight>
                  <a:srgbClr val="FFFFFF"/>
                </a:highlight>
                <a:latin typeface="Nunito"/>
                <a:ea typeface="Nunito"/>
                <a:cs typeface="Nunito"/>
                <a:sym typeface="Nunito"/>
              </a:rPr>
              <a:t>– </a:t>
            </a:r>
            <a:r>
              <a:rPr lang="ru" sz="1600">
                <a:solidFill>
                  <a:schemeClr val="dk1"/>
                </a:solidFill>
                <a:highlight>
                  <a:srgbClr val="FFFFFF"/>
                </a:highlight>
                <a:latin typeface="Nunito"/>
                <a:ea typeface="Nunito"/>
                <a:cs typeface="Nunito"/>
                <a:sym typeface="Nunito"/>
              </a:rPr>
              <a:t>это статические части в модели UML (класс, интерфейс и т.д.).</a:t>
            </a:r>
            <a:endParaRPr sz="1600">
              <a:solidFill>
                <a:schemeClr val="dk1"/>
              </a:solidFill>
              <a:highlight>
                <a:srgbClr val="FFFFFF"/>
              </a:highlight>
              <a:latin typeface="Nunito"/>
              <a:ea typeface="Nunito"/>
              <a:cs typeface="Nunito"/>
              <a:sym typeface="Nunito"/>
            </a:endParaRPr>
          </a:p>
          <a:p>
            <a:pPr indent="-330200" lvl="0" marL="457200" marR="393700" rtl="0" algn="l">
              <a:lnSpc>
                <a:spcPct val="115000"/>
              </a:lnSpc>
              <a:spcBef>
                <a:spcPts val="1000"/>
              </a:spcBef>
              <a:spcAft>
                <a:spcPts val="0"/>
              </a:spcAft>
              <a:buClr>
                <a:schemeClr val="dk1"/>
              </a:buClr>
              <a:buSzPts val="1600"/>
              <a:buFont typeface="Verdana"/>
              <a:buChar char="●"/>
            </a:pPr>
            <a:r>
              <a:rPr b="1" i="1" lang="ru" sz="1600">
                <a:solidFill>
                  <a:srgbClr val="002060"/>
                </a:solidFill>
                <a:highlight>
                  <a:srgbClr val="FFFFFF"/>
                </a:highlight>
                <a:latin typeface="Nunito"/>
                <a:ea typeface="Nunito"/>
                <a:cs typeface="Nunito"/>
                <a:sym typeface="Nunito"/>
              </a:rPr>
              <a:t>Поведенческие</a:t>
            </a:r>
            <a:r>
              <a:rPr lang="ru" sz="1600">
                <a:solidFill>
                  <a:schemeClr val="dk1"/>
                </a:solidFill>
                <a:highlight>
                  <a:srgbClr val="FFFFFF"/>
                </a:highlight>
                <a:latin typeface="Nunito"/>
                <a:ea typeface="Nunito"/>
                <a:cs typeface="Nunito"/>
                <a:sym typeface="Nunito"/>
              </a:rPr>
              <a:t> – </a:t>
            </a:r>
            <a:r>
              <a:rPr lang="ru" sz="1600">
                <a:solidFill>
                  <a:schemeClr val="dk1"/>
                </a:solidFill>
                <a:highlight>
                  <a:srgbClr val="FFFFFF"/>
                </a:highlight>
                <a:latin typeface="Nunito"/>
                <a:ea typeface="Nunito"/>
                <a:cs typeface="Nunito"/>
                <a:sym typeface="Nunito"/>
              </a:rPr>
              <a:t>динамические части моделей UML. Основной из них является взаимодействие</a:t>
            </a:r>
            <a:r>
              <a:rPr b="1" lang="ru" sz="1600">
                <a:solidFill>
                  <a:schemeClr val="dk1"/>
                </a:solidFill>
                <a:highlight>
                  <a:srgbClr val="FFFFFF"/>
                </a:highlight>
                <a:latin typeface="Nunito"/>
                <a:ea typeface="Nunito"/>
                <a:cs typeface="Nunito"/>
                <a:sym typeface="Nunito"/>
              </a:rPr>
              <a:t> </a:t>
            </a:r>
            <a:r>
              <a:rPr lang="ru" sz="1600">
                <a:solidFill>
                  <a:schemeClr val="dk1"/>
                </a:solidFill>
                <a:highlight>
                  <a:srgbClr val="FFFFFF"/>
                </a:highlight>
                <a:latin typeface="Nunito"/>
                <a:ea typeface="Nunito"/>
                <a:cs typeface="Nunito"/>
                <a:sym typeface="Nunito"/>
              </a:rPr>
              <a:t>– поведение, которое заключается в обмене сообщениями между наборами объектов или ролей в определенном контексте для достижения некоторой цели. Сообщение изображается в виде линии со стрелкой, почти всегда сопровождаемой именем операции.</a:t>
            </a:r>
            <a:endParaRPr sz="1600">
              <a:solidFill>
                <a:schemeClr val="dk1"/>
              </a:solidFill>
              <a:highlight>
                <a:srgbClr val="FFFFFF"/>
              </a:highlight>
              <a:latin typeface="Nunito"/>
              <a:ea typeface="Nunito"/>
              <a:cs typeface="Nunito"/>
              <a:sym typeface="Nunito"/>
            </a:endParaRPr>
          </a:p>
          <a:p>
            <a:pPr indent="-330200" lvl="0" marL="457200" marR="393700" rtl="0" algn="l">
              <a:lnSpc>
                <a:spcPct val="115000"/>
              </a:lnSpc>
              <a:spcBef>
                <a:spcPts val="1000"/>
              </a:spcBef>
              <a:spcAft>
                <a:spcPts val="0"/>
              </a:spcAft>
              <a:buClr>
                <a:schemeClr val="dk1"/>
              </a:buClr>
              <a:buSzPts val="1600"/>
              <a:buFont typeface="Verdana"/>
              <a:buChar char="●"/>
            </a:pPr>
            <a:r>
              <a:rPr b="1" i="1" lang="ru" sz="1600">
                <a:solidFill>
                  <a:srgbClr val="002060"/>
                </a:solidFill>
                <a:highlight>
                  <a:srgbClr val="FFFFFF"/>
                </a:highlight>
                <a:latin typeface="Nunito"/>
                <a:ea typeface="Nunito"/>
                <a:cs typeface="Nunito"/>
                <a:sym typeface="Nunito"/>
              </a:rPr>
              <a:t>Аннотирующие</a:t>
            </a:r>
            <a:r>
              <a:rPr lang="ru" sz="1600">
                <a:solidFill>
                  <a:schemeClr val="dk1"/>
                </a:solidFill>
                <a:highlight>
                  <a:srgbClr val="FFFFFF"/>
                </a:highlight>
                <a:latin typeface="Nunito"/>
                <a:ea typeface="Nunito"/>
                <a:cs typeface="Nunito"/>
                <a:sym typeface="Nunito"/>
              </a:rPr>
              <a:t> </a:t>
            </a:r>
            <a:r>
              <a:rPr lang="ru" sz="1600">
                <a:solidFill>
                  <a:schemeClr val="dk1"/>
                </a:solidFill>
                <a:highlight>
                  <a:srgbClr val="FFFFFF"/>
                </a:highlight>
                <a:latin typeface="Nunito"/>
                <a:ea typeface="Nunito"/>
                <a:cs typeface="Nunito"/>
                <a:sym typeface="Nunito"/>
              </a:rPr>
              <a:t>– это поясняющие части UML-моделей. Комментарии, которые можно применить для описания, выделения и пояснения любого элемента модели. </a:t>
            </a:r>
            <a:endParaRPr sz="1600">
              <a:solidFill>
                <a:schemeClr val="dk1"/>
              </a:solidFill>
              <a:highlight>
                <a:srgbClr val="FFFFFF"/>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34"/>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77" name="Google Shape;177;p34"/>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Структурные сущности</a:t>
            </a:r>
            <a:endParaRPr b="1">
              <a:latin typeface="Nunito"/>
              <a:ea typeface="Nunito"/>
              <a:cs typeface="Nunito"/>
              <a:sym typeface="Nunito"/>
            </a:endParaRPr>
          </a:p>
        </p:txBody>
      </p:sp>
      <p:sp>
        <p:nvSpPr>
          <p:cNvPr id="178" name="Google Shape;178;p34"/>
          <p:cNvSpPr txBox="1"/>
          <p:nvPr/>
        </p:nvSpPr>
        <p:spPr>
          <a:xfrm>
            <a:off x="333900" y="983725"/>
            <a:ext cx="8854800" cy="173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ru" sz="1800">
                <a:solidFill>
                  <a:schemeClr val="dk1"/>
                </a:solidFill>
                <a:highlight>
                  <a:srgbClr val="FFFFFF"/>
                </a:highlight>
                <a:latin typeface="Nunito"/>
                <a:ea typeface="Nunito"/>
                <a:cs typeface="Nunito"/>
                <a:sym typeface="Nunito"/>
              </a:rPr>
              <a:t>Графически класс изображается в виде </a:t>
            </a:r>
            <a:r>
              <a:rPr b="1" i="1" lang="ru" sz="1800">
                <a:solidFill>
                  <a:srgbClr val="002060"/>
                </a:solidFill>
                <a:highlight>
                  <a:srgbClr val="FFFFFF"/>
                </a:highlight>
                <a:latin typeface="Nunito"/>
                <a:ea typeface="Nunito"/>
                <a:cs typeface="Nunito"/>
                <a:sym typeface="Nunito"/>
              </a:rPr>
              <a:t>прямоугольника</a:t>
            </a:r>
            <a:r>
              <a:rPr lang="ru" sz="1800">
                <a:solidFill>
                  <a:schemeClr val="dk1"/>
                </a:solidFill>
                <a:highlight>
                  <a:srgbClr val="FFFFFF"/>
                </a:highlight>
                <a:latin typeface="Nunito"/>
                <a:ea typeface="Nunito"/>
                <a:cs typeface="Nunito"/>
                <a:sym typeface="Nunito"/>
              </a:rPr>
              <a:t>, разделенного на </a:t>
            </a:r>
            <a:r>
              <a:rPr b="1" i="1" lang="ru" sz="1800">
                <a:solidFill>
                  <a:srgbClr val="002060"/>
                </a:solidFill>
                <a:highlight>
                  <a:srgbClr val="FFFFFF"/>
                </a:highlight>
                <a:latin typeface="Nunito"/>
                <a:ea typeface="Nunito"/>
                <a:cs typeface="Nunito"/>
                <a:sym typeface="Nunito"/>
              </a:rPr>
              <a:t>3 блока</a:t>
            </a:r>
            <a:r>
              <a:rPr lang="ru" sz="1800">
                <a:solidFill>
                  <a:schemeClr val="dk1"/>
                </a:solidFill>
                <a:highlight>
                  <a:srgbClr val="FFFFFF"/>
                </a:highlight>
                <a:latin typeface="Nunito"/>
                <a:ea typeface="Nunito"/>
                <a:cs typeface="Nunito"/>
                <a:sym typeface="Nunito"/>
              </a:rPr>
              <a:t> горизонтальными линиями:</a:t>
            </a:r>
            <a:endParaRPr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имя класса </a:t>
            </a:r>
            <a:r>
              <a:rPr i="1" lang="ru" sz="1800">
                <a:solidFill>
                  <a:schemeClr val="dk1"/>
                </a:solidFill>
                <a:highlight>
                  <a:srgbClr val="FFFFFF"/>
                </a:highlight>
                <a:latin typeface="Nunito"/>
                <a:ea typeface="Nunito"/>
                <a:cs typeface="Nunito"/>
                <a:sym typeface="Nunito"/>
              </a:rPr>
              <a:t>(для абстрактного класса записывается курсивом)</a:t>
            </a:r>
            <a:endParaRPr i="1"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поля класса</a:t>
            </a:r>
            <a:endParaRPr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Nunito"/>
              <a:buChar char="●"/>
            </a:pPr>
            <a:r>
              <a:rPr lang="ru" sz="1800">
                <a:solidFill>
                  <a:schemeClr val="dk1"/>
                </a:solidFill>
                <a:highlight>
                  <a:srgbClr val="FFFFFF"/>
                </a:highlight>
                <a:latin typeface="Nunito"/>
                <a:ea typeface="Nunito"/>
                <a:cs typeface="Nunito"/>
                <a:sym typeface="Nunito"/>
              </a:rPr>
              <a:t>методы класса</a:t>
            </a:r>
            <a:endParaRPr b="1" i="1" sz="1800">
              <a:solidFill>
                <a:srgbClr val="002060"/>
              </a:solidFill>
              <a:highlight>
                <a:srgbClr val="FFFFFF"/>
              </a:highlight>
              <a:latin typeface="Nunito"/>
              <a:ea typeface="Nunito"/>
              <a:cs typeface="Nunito"/>
              <a:sym typeface="Nunito"/>
            </a:endParaRPr>
          </a:p>
        </p:txBody>
      </p:sp>
      <p:sp>
        <p:nvSpPr>
          <p:cNvPr id="179" name="Google Shape;179;p34"/>
          <p:cNvSpPr txBox="1"/>
          <p:nvPr/>
        </p:nvSpPr>
        <p:spPr>
          <a:xfrm>
            <a:off x="333900" y="2788525"/>
            <a:ext cx="5769300" cy="173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ru" sz="1800">
                <a:solidFill>
                  <a:schemeClr val="dk1"/>
                </a:solidFill>
                <a:highlight>
                  <a:srgbClr val="FFFFFF"/>
                </a:highlight>
                <a:latin typeface="Nunito"/>
                <a:ea typeface="Nunito"/>
                <a:cs typeface="Nunito"/>
                <a:sym typeface="Nunito"/>
              </a:rPr>
              <a:t>Для полей и методов может быть указан один из трех </a:t>
            </a:r>
            <a:r>
              <a:rPr b="1" i="1" lang="ru" sz="1800">
                <a:solidFill>
                  <a:srgbClr val="002060"/>
                </a:solidFill>
                <a:highlight>
                  <a:srgbClr val="FFFFFF"/>
                </a:highlight>
                <a:latin typeface="Nunito"/>
                <a:ea typeface="Nunito"/>
                <a:cs typeface="Nunito"/>
                <a:sym typeface="Nunito"/>
              </a:rPr>
              <a:t>типов видимости</a:t>
            </a:r>
            <a:r>
              <a:rPr lang="ru" sz="1800">
                <a:solidFill>
                  <a:schemeClr val="dk1"/>
                </a:solidFill>
                <a:highlight>
                  <a:srgbClr val="FFFFFF"/>
                </a:highlight>
                <a:latin typeface="Nunito"/>
                <a:ea typeface="Nunito"/>
                <a:cs typeface="Nunito"/>
                <a:sym typeface="Nunito"/>
              </a:rPr>
              <a:t>:</a:t>
            </a:r>
            <a:endParaRPr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Verdana"/>
              <a:buChar char="●"/>
            </a:pPr>
            <a:r>
              <a:rPr b="1" lang="ru" sz="1800">
                <a:solidFill>
                  <a:schemeClr val="dk1"/>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 private</a:t>
            </a:r>
            <a:endParaRPr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Verdana"/>
              <a:buChar char="●"/>
            </a:pPr>
            <a:r>
              <a:rPr b="1" lang="ru" sz="1800">
                <a:solidFill>
                  <a:schemeClr val="dk1"/>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 protecte</a:t>
            </a:r>
            <a:r>
              <a:rPr lang="ru" sz="1800">
                <a:solidFill>
                  <a:schemeClr val="dk1"/>
                </a:solidFill>
                <a:highlight>
                  <a:srgbClr val="FFFFFF"/>
                </a:highlight>
                <a:latin typeface="Nunito"/>
                <a:ea typeface="Nunito"/>
                <a:cs typeface="Nunito"/>
                <a:sym typeface="Nunito"/>
              </a:rPr>
              <a:t>d</a:t>
            </a:r>
            <a:endParaRPr sz="1800">
              <a:solidFill>
                <a:schemeClr val="dk1"/>
              </a:solidFill>
              <a:highlight>
                <a:srgbClr val="FFFFFF"/>
              </a:highlight>
              <a:latin typeface="Nunito"/>
              <a:ea typeface="Nunito"/>
              <a:cs typeface="Nunito"/>
              <a:sym typeface="Nunito"/>
            </a:endParaRPr>
          </a:p>
          <a:p>
            <a:pPr indent="-342900" lvl="0" marL="457200" marR="393700" rtl="0" algn="l">
              <a:lnSpc>
                <a:spcPct val="115000"/>
              </a:lnSpc>
              <a:spcBef>
                <a:spcPts val="0"/>
              </a:spcBef>
              <a:spcAft>
                <a:spcPts val="0"/>
              </a:spcAft>
              <a:buClr>
                <a:schemeClr val="dk1"/>
              </a:buClr>
              <a:buSzPts val="1800"/>
              <a:buFont typeface="Verdana"/>
              <a:buChar char="●"/>
            </a:pPr>
            <a:r>
              <a:rPr b="1" lang="ru" sz="1800">
                <a:solidFill>
                  <a:schemeClr val="dk1"/>
                </a:solidFill>
                <a:highlight>
                  <a:srgbClr val="FFFFFF"/>
                </a:highlight>
                <a:latin typeface="Nunito"/>
                <a:ea typeface="Nunito"/>
                <a:cs typeface="Nunito"/>
                <a:sym typeface="Nunito"/>
              </a:rPr>
              <a:t>+</a:t>
            </a:r>
            <a:r>
              <a:rPr lang="ru" sz="1800">
                <a:solidFill>
                  <a:schemeClr val="dk1"/>
                </a:solidFill>
                <a:highlight>
                  <a:srgbClr val="FFFFFF"/>
                </a:highlight>
                <a:latin typeface="Nunito"/>
                <a:ea typeface="Nunito"/>
                <a:cs typeface="Nunito"/>
                <a:sym typeface="Nunito"/>
              </a:rPr>
              <a:t> — public</a:t>
            </a:r>
            <a:endParaRPr sz="1800">
              <a:latin typeface="Nunito"/>
              <a:ea typeface="Nunito"/>
              <a:cs typeface="Nunito"/>
              <a:sym typeface="Nunito"/>
            </a:endParaRPr>
          </a:p>
        </p:txBody>
      </p:sp>
      <p:pic>
        <p:nvPicPr>
          <p:cNvPr id="180" name="Google Shape;180;p34"/>
          <p:cNvPicPr preferRelativeResize="0"/>
          <p:nvPr/>
        </p:nvPicPr>
        <p:blipFill>
          <a:blip r:embed="rId3">
            <a:alphaModFix/>
          </a:blip>
          <a:stretch>
            <a:fillRect/>
          </a:stretch>
        </p:blipFill>
        <p:spPr>
          <a:xfrm>
            <a:off x="6248375" y="2647425"/>
            <a:ext cx="2402075" cy="19277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35"/>
          <p:cNvSpPr txBox="1"/>
          <p:nvPr/>
        </p:nvSpPr>
        <p:spPr>
          <a:xfrm>
            <a:off x="336300" y="955525"/>
            <a:ext cx="84714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ru" sz="1700">
                <a:solidFill>
                  <a:schemeClr val="dk1"/>
                </a:solidFill>
                <a:highlight>
                  <a:srgbClr val="FFFFFF"/>
                </a:highlight>
                <a:latin typeface="Nunito"/>
                <a:ea typeface="Nunito"/>
                <a:cs typeface="Nunito"/>
                <a:sym typeface="Nunito"/>
              </a:rPr>
              <a:t>Названия статических</a:t>
            </a:r>
            <a:r>
              <a:rPr lang="ru" sz="1700">
                <a:solidFill>
                  <a:schemeClr val="dk1"/>
                </a:solidFill>
                <a:highlight>
                  <a:srgbClr val="FFFFFF"/>
                </a:highlight>
                <a:latin typeface="Nunito"/>
                <a:ea typeface="Nunito"/>
                <a:cs typeface="Nunito"/>
                <a:sym typeface="Nunito"/>
              </a:rPr>
              <a:t> полей и методов обозначаются </a:t>
            </a:r>
            <a:r>
              <a:rPr b="1" lang="ru" sz="1700" u="sng">
                <a:solidFill>
                  <a:srgbClr val="002060"/>
                </a:solidFill>
                <a:highlight>
                  <a:srgbClr val="FFFFFF"/>
                </a:highlight>
                <a:latin typeface="Nunito"/>
                <a:ea typeface="Nunito"/>
                <a:cs typeface="Nunito"/>
                <a:sym typeface="Nunito"/>
              </a:rPr>
              <a:t>подчеркиванием</a:t>
            </a:r>
            <a:r>
              <a:rPr lang="ru" sz="1700">
                <a:solidFill>
                  <a:schemeClr val="dk1"/>
                </a:solidFill>
                <a:highlight>
                  <a:srgbClr val="FFFFFF"/>
                </a:highlight>
                <a:latin typeface="Nunito"/>
                <a:ea typeface="Nunito"/>
                <a:cs typeface="Nunito"/>
                <a:sym typeface="Nunito"/>
              </a:rPr>
              <a:t>, </a:t>
            </a:r>
            <a:r>
              <a:rPr lang="ru" sz="1700">
                <a:solidFill>
                  <a:schemeClr val="dk1"/>
                </a:solidFill>
                <a:highlight>
                  <a:srgbClr val="FFFFFF"/>
                </a:highlight>
                <a:latin typeface="Nunito"/>
                <a:ea typeface="Nunito"/>
                <a:cs typeface="Nunito"/>
                <a:sym typeface="Nunito"/>
              </a:rPr>
              <a:t>Названия абстрактных методов — </a:t>
            </a:r>
            <a:r>
              <a:rPr b="1" i="1" lang="ru" sz="1700">
                <a:solidFill>
                  <a:srgbClr val="002060"/>
                </a:solidFill>
                <a:highlight>
                  <a:srgbClr val="FFFFFF"/>
                </a:highlight>
                <a:latin typeface="Nunito"/>
                <a:ea typeface="Nunito"/>
                <a:cs typeface="Nunito"/>
                <a:sym typeface="Nunito"/>
              </a:rPr>
              <a:t>курсивом</a:t>
            </a:r>
            <a:r>
              <a:rPr lang="ru" sz="1700">
                <a:solidFill>
                  <a:schemeClr val="dk1"/>
                </a:solidFill>
                <a:highlight>
                  <a:srgbClr val="FFFFFF"/>
                </a:highlight>
                <a:latin typeface="Nunito"/>
                <a:ea typeface="Nunito"/>
                <a:cs typeface="Nunito"/>
                <a:sym typeface="Nunito"/>
              </a:rPr>
              <a:t>.</a:t>
            </a:r>
            <a:endParaRPr sz="1700">
              <a:latin typeface="Nunito"/>
              <a:ea typeface="Nunito"/>
              <a:cs typeface="Nunito"/>
              <a:sym typeface="Nunito"/>
            </a:endParaRPr>
          </a:p>
        </p:txBody>
      </p:sp>
      <p:sp>
        <p:nvSpPr>
          <p:cNvPr id="187" name="Google Shape;187;p35"/>
          <p:cNvSpPr txBox="1"/>
          <p:nvPr/>
        </p:nvSpPr>
        <p:spPr>
          <a:xfrm>
            <a:off x="8474075" y="4767263"/>
            <a:ext cx="442800" cy="273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FFFF"/>
              </a:buClr>
              <a:buSzPts val="1800"/>
              <a:buFont typeface="Calibri"/>
              <a:buNone/>
            </a:pPr>
            <a:fld id="{00000000-1234-1234-1234-123412341234}" type="slidenum">
              <a:rPr b="1" i="0" lang="ru" sz="1800" u="none">
                <a:solidFill>
                  <a:srgbClr val="FFFFFF"/>
                </a:solidFill>
                <a:latin typeface="Calibri"/>
                <a:ea typeface="Calibri"/>
                <a:cs typeface="Calibri"/>
                <a:sym typeface="Calibri"/>
              </a:rPr>
              <a:t>‹#›</a:t>
            </a:fld>
            <a:endParaRPr/>
          </a:p>
        </p:txBody>
      </p:sp>
      <p:sp>
        <p:nvSpPr>
          <p:cNvPr id="188" name="Google Shape;188;p35"/>
          <p:cNvSpPr txBox="1"/>
          <p:nvPr/>
        </p:nvSpPr>
        <p:spPr>
          <a:xfrm>
            <a:off x="333900" y="98075"/>
            <a:ext cx="8229600" cy="9915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2060"/>
              </a:buClr>
              <a:buSzPts val="4000"/>
              <a:buFont typeface="Calibri"/>
              <a:buNone/>
            </a:pPr>
            <a:r>
              <a:rPr b="1" lang="ru" sz="4000">
                <a:solidFill>
                  <a:srgbClr val="002060"/>
                </a:solidFill>
                <a:latin typeface="Nunito"/>
                <a:ea typeface="Nunito"/>
                <a:cs typeface="Nunito"/>
                <a:sym typeface="Nunito"/>
              </a:rPr>
              <a:t>Структурные сущности</a:t>
            </a:r>
            <a:endParaRPr b="1">
              <a:latin typeface="Nunito"/>
              <a:ea typeface="Nunito"/>
              <a:cs typeface="Nunito"/>
              <a:sym typeface="Nunito"/>
            </a:endParaRPr>
          </a:p>
        </p:txBody>
      </p:sp>
      <p:sp>
        <p:nvSpPr>
          <p:cNvPr id="189" name="Google Shape;189;p35"/>
          <p:cNvSpPr txBox="1"/>
          <p:nvPr/>
        </p:nvSpPr>
        <p:spPr>
          <a:xfrm>
            <a:off x="336300" y="2647425"/>
            <a:ext cx="57762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solidFill>
                  <a:schemeClr val="dk1"/>
                </a:solidFill>
                <a:highlight>
                  <a:srgbClr val="FFFFFF"/>
                </a:highlight>
                <a:latin typeface="Nunito"/>
                <a:ea typeface="Nunito"/>
                <a:cs typeface="Nunito"/>
                <a:sym typeface="Nunito"/>
              </a:rPr>
              <a:t>Изображая класс, не обязательно показывать сразу все его атрибуты и операции. </a:t>
            </a:r>
            <a:r>
              <a:rPr i="1" lang="ru" sz="1700">
                <a:solidFill>
                  <a:srgbClr val="002060"/>
                </a:solidFill>
                <a:highlight>
                  <a:srgbClr val="FFFFFF"/>
                </a:highlight>
                <a:latin typeface="Nunito"/>
                <a:ea typeface="Nunito"/>
                <a:cs typeface="Nunito"/>
                <a:sym typeface="Nunito"/>
              </a:rPr>
              <a:t>Для конкретного представления существенна только часть методов и полей класса. </a:t>
            </a:r>
            <a:endParaRPr i="1" sz="1700">
              <a:solidFill>
                <a:srgbClr val="002060"/>
              </a:solidFill>
              <a:highlight>
                <a:srgbClr val="FFFFFF"/>
              </a:highlight>
              <a:latin typeface="Nunito"/>
              <a:ea typeface="Nunito"/>
              <a:cs typeface="Nunito"/>
              <a:sym typeface="Nunito"/>
            </a:endParaRPr>
          </a:p>
          <a:p>
            <a:pPr indent="0" lvl="0" marL="0" rtl="0" algn="l">
              <a:spcBef>
                <a:spcPts val="0"/>
              </a:spcBef>
              <a:spcAft>
                <a:spcPts val="0"/>
              </a:spcAft>
              <a:buNone/>
            </a:pPr>
            <a:r>
              <a:rPr lang="ru" sz="1700">
                <a:solidFill>
                  <a:schemeClr val="dk1"/>
                </a:solidFill>
                <a:highlight>
                  <a:srgbClr val="FFFFFF"/>
                </a:highlight>
                <a:latin typeface="Nunito"/>
                <a:ea typeface="Nunito"/>
                <a:cs typeface="Nunito"/>
                <a:sym typeface="Nunito"/>
              </a:rPr>
              <a:t>Если помимо указанных существуют другие атрибуты и операции, необходимо завершать каждый список (полей или методов) многоточием.</a:t>
            </a:r>
            <a:endParaRPr sz="1700">
              <a:solidFill>
                <a:schemeClr val="dk1"/>
              </a:solidFill>
              <a:highlight>
                <a:srgbClr val="FFFFFF"/>
              </a:highlight>
              <a:latin typeface="Nunito"/>
              <a:ea typeface="Nunito"/>
              <a:cs typeface="Nunito"/>
              <a:sym typeface="Nunito"/>
            </a:endParaRPr>
          </a:p>
        </p:txBody>
      </p:sp>
      <p:pic>
        <p:nvPicPr>
          <p:cNvPr id="190" name="Google Shape;190;p35"/>
          <p:cNvPicPr preferRelativeResize="0"/>
          <p:nvPr/>
        </p:nvPicPr>
        <p:blipFill>
          <a:blip r:embed="rId3">
            <a:alphaModFix/>
          </a:blip>
          <a:stretch>
            <a:fillRect/>
          </a:stretch>
        </p:blipFill>
        <p:spPr>
          <a:xfrm>
            <a:off x="6269550" y="2736025"/>
            <a:ext cx="2402075" cy="1927710"/>
          </a:xfrm>
          <a:prstGeom prst="rect">
            <a:avLst/>
          </a:prstGeom>
          <a:noFill/>
          <a:ln>
            <a:noFill/>
          </a:ln>
        </p:spPr>
      </p:pic>
      <p:sp>
        <p:nvSpPr>
          <p:cNvPr id="191" name="Google Shape;191;p35"/>
          <p:cNvSpPr txBox="1"/>
          <p:nvPr/>
        </p:nvSpPr>
        <p:spPr>
          <a:xfrm>
            <a:off x="336300" y="1764075"/>
            <a:ext cx="85806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ru" sz="1700">
                <a:solidFill>
                  <a:schemeClr val="dk1"/>
                </a:solidFill>
                <a:highlight>
                  <a:srgbClr val="FFFFFF"/>
                </a:highlight>
                <a:latin typeface="Nunito"/>
                <a:ea typeface="Nunito"/>
                <a:cs typeface="Nunito"/>
                <a:sym typeface="Nunito"/>
              </a:rPr>
              <a:t>Синтаксис описания метода: </a:t>
            </a:r>
            <a:r>
              <a:rPr b="1" lang="ru" sz="1700">
                <a:solidFill>
                  <a:srgbClr val="002060"/>
                </a:solidFill>
                <a:highlight>
                  <a:srgbClr val="FFFFFF"/>
                </a:highlight>
                <a:latin typeface="Consolas"/>
                <a:ea typeface="Consolas"/>
                <a:cs typeface="Consolas"/>
                <a:sym typeface="Consolas"/>
              </a:rPr>
              <a:t>название(парам1, парам2, …) : тип возвращаемого значения</a:t>
            </a:r>
            <a:r>
              <a:rPr lang="ru" sz="1700">
                <a:solidFill>
                  <a:schemeClr val="dk1"/>
                </a:solidFill>
                <a:highlight>
                  <a:srgbClr val="FFFFFF"/>
                </a:highlight>
                <a:latin typeface="Nunito"/>
                <a:ea typeface="Nunito"/>
                <a:cs typeface="Nunito"/>
                <a:sym typeface="Nunito"/>
              </a:rPr>
              <a:t>.</a:t>
            </a:r>
            <a:r>
              <a:rPr lang="ru" sz="1700">
                <a:solidFill>
                  <a:schemeClr val="dk1"/>
                </a:solidFill>
                <a:highlight>
                  <a:srgbClr val="FFFFFF"/>
                </a:highlight>
                <a:latin typeface="Nunito"/>
                <a:ea typeface="Nunito"/>
                <a:cs typeface="Nunito"/>
                <a:sym typeface="Nunito"/>
              </a:rPr>
              <a:t> </a:t>
            </a:r>
            <a:endParaRPr sz="1700">
              <a:solidFill>
                <a:schemeClr val="dk1"/>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None/>
            </a:pPr>
            <a:r>
              <a:rPr lang="ru" sz="1700">
                <a:solidFill>
                  <a:schemeClr val="dk1"/>
                </a:solidFill>
                <a:highlight>
                  <a:srgbClr val="FFFFFF"/>
                </a:highlight>
                <a:latin typeface="Nunito"/>
                <a:ea typeface="Nunito"/>
                <a:cs typeface="Nunito"/>
                <a:sym typeface="Nunito"/>
              </a:rPr>
              <a:t>Синтаксис описания т</a:t>
            </a:r>
            <a:r>
              <a:rPr lang="ru" sz="1700">
                <a:solidFill>
                  <a:schemeClr val="dk1"/>
                </a:solidFill>
                <a:highlight>
                  <a:srgbClr val="FFFFFF"/>
                </a:highlight>
                <a:latin typeface="Nunito"/>
                <a:ea typeface="Nunito"/>
                <a:cs typeface="Nunito"/>
                <a:sym typeface="Nunito"/>
              </a:rPr>
              <a:t>ип поля или параметра метода: </a:t>
            </a:r>
            <a:r>
              <a:rPr b="1" lang="ru" sz="1700">
                <a:solidFill>
                  <a:srgbClr val="002060"/>
                </a:solidFill>
                <a:highlight>
                  <a:srgbClr val="FFFFFF"/>
                </a:highlight>
                <a:latin typeface="Consolas"/>
                <a:ea typeface="Consolas"/>
                <a:cs typeface="Consolas"/>
                <a:sym typeface="Consolas"/>
              </a:rPr>
              <a:t>название : тип данных</a:t>
            </a:r>
            <a:r>
              <a:rPr lang="ru" sz="1700">
                <a:solidFill>
                  <a:schemeClr val="dk1"/>
                </a:solidFill>
                <a:highlight>
                  <a:srgbClr val="FFFFFF"/>
                </a:highlight>
                <a:latin typeface="Nunito"/>
                <a:ea typeface="Nunito"/>
                <a:cs typeface="Nunito"/>
                <a:sym typeface="Nunito"/>
              </a:rPr>
              <a:t>.</a:t>
            </a:r>
            <a:endParaRPr sz="17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