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Nunito SemiBold"/>
      <p:regular r:id="rId34"/>
      <p:bold r:id="rId35"/>
      <p:italic r:id="rId36"/>
      <p:boldItalic r:id="rId37"/>
    </p:embeddedFont>
    <p:embeddedFont>
      <p:font typeface="Proxima Nova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Nunito ExtraBold"/>
      <p:bold r:id="rId46"/>
      <p:boldItalic r:id="rId47"/>
    </p:embeddedFont>
    <p:embeddedFont>
      <p:font typeface="Nunito Medium"/>
      <p:regular r:id="rId48"/>
      <p:bold r:id="rId49"/>
      <p:italic r:id="rId50"/>
      <p:boldItalic r:id="rId51"/>
    </p:embeddedFont>
    <p:embeddedFont>
      <p:font typeface="Alfa Slab One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NunitoExtraBold-bold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Medium-regular.fntdata"/><Relationship Id="rId47" Type="http://schemas.openxmlformats.org/officeDocument/2006/relationships/font" Target="fonts/NunitoExtraBold-boldItalic.fntdata"/><Relationship Id="rId49" Type="http://schemas.openxmlformats.org/officeDocument/2006/relationships/font" Target="fonts/Nunito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NunitoSemiBold-bold.fntdata"/><Relationship Id="rId34" Type="http://schemas.openxmlformats.org/officeDocument/2006/relationships/font" Target="fonts/NunitoSemiBold-regular.fntdata"/><Relationship Id="rId37" Type="http://schemas.openxmlformats.org/officeDocument/2006/relationships/font" Target="fonts/NunitoSemiBold-boldItalic.fntdata"/><Relationship Id="rId36" Type="http://schemas.openxmlformats.org/officeDocument/2006/relationships/font" Target="fonts/NunitoSemiBold-italic.fntdata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Medium-boldItalic.fntdata"/><Relationship Id="rId50" Type="http://schemas.openxmlformats.org/officeDocument/2006/relationships/font" Target="fonts/NunitoMedium-italic.fntdata"/><Relationship Id="rId52" Type="http://schemas.openxmlformats.org/officeDocument/2006/relationships/font" Target="fonts/AlfaSlabOn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71eebb1e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071eebb1e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071eebb1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071eebb1e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71eebb1e_0_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g14071eebb1e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14071eebb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71eebb1e_0_9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g14071eebb1e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14071eebb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071eebb1e_0_2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g14071eebb1e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14071eebb1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71eebb1e_0_1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g14071eebb1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14071eebb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071eebb1e_0_12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g14071eebb1e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14071eebb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071eebb1e_0_1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g14071eebb1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g14071eebb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071eebb1e_0_1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g14071eebb1e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14071eebb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071eebb1e_0_16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4071eebb1e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4071eebb1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071eebb1e_0_20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g14071eebb1e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14071eebb1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071eebb1e_0_18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g14071eebb1e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g14071eebb1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71eebb1e_2_2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g14071eebb1e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14071eebb1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071eebb1e_0_2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g14071eebb1e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14071eebb1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071eebb1e_0_2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g14071eebb1e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14071eebb1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71eebb1e_0_26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g14071eebb1e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g14071eebb1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071eebb1e_0_2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g14071eebb1e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g14071eebb1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071eebb1e_0_28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g14071eebb1e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g14071eebb1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071eebb1e_0_30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g14071eebb1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g14071eebb1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fc16ccf2_1_4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g141fc16ccf2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g141fc16ccf2_1_47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1fc16ccf2_1_47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071eebb1e_2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g14071eebb1e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14071eebb1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71eebb1e_0_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g14071eebb1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14071eebb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071eebb1e_0_1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4071eebb1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4071eebb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71eebb1e_0_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g14071eebb1e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4071eebb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071eebb1e_0_5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g14071eebb1e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g14071eebb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071eebb1e_0_4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g14071eebb1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14071eebb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71eebb1e_0_7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g14071eebb1e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14071eebb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2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150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7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825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412" cy="47625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625" cy="1084659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625" cy="301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2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150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75" cy="27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Циклы и массивы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59112" y="2914650"/>
            <a:ext cx="5537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for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992850" y="1044075"/>
            <a:ext cx="5641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Инициализируется счетчик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Проверяется условие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true, выполняется тело цикла, затем операция со счетчиком и возврат к пункту 2.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false, выход из цикла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75" y="818875"/>
            <a:ext cx="2304250" cy="38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/>
          <p:nvPr/>
        </p:nvSpPr>
        <p:spPr>
          <a:xfrm>
            <a:off x="1897925" y="4464225"/>
            <a:ext cx="7338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327475" y="1533225"/>
            <a:ext cx="8583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i = 0, j = 10; i &gt; j; i++, j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+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“&lt;”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j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for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27475" y="862575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части инициализации и части операций может быть указано несколько выражений через запятую.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27475" y="2787375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цикле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инициализация, условие и операция в определении цикла могут быть пустыми.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27475" y="3587325"/>
            <a:ext cx="724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бесконечный цикл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; ; 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5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код тела цикла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27475" y="1623325"/>
            <a:ext cx="8583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var1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vars)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(var1);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for each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327475" y="862575"/>
            <a:ext cx="82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Цикл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each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разновидность цикла 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для итерации коллекций и массивов.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327475" y="2948300"/>
            <a:ext cx="822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vars - название массива или коллекции, по которой происходит итерация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break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27475" y="862575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Оператор перехода break позволяет в любой момент прервать выполнение цикла (</a:t>
            </a:r>
            <a:r>
              <a:rPr lang="ru" sz="1200">
                <a:solidFill>
                  <a:schemeClr val="dk1"/>
                </a:solidFill>
                <a:highlight>
                  <a:srgbClr val="F7F7FA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даже если цикл не закончил свою работу).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327475" y="1601475"/>
            <a:ext cx="72423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i = 10; i &gt; 0; i--)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== 5)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6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6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 2 3 4</a:t>
            </a:r>
            <a:endParaRPr sz="135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continue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327475" y="862575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Оператор перехода continue позволяет в любой момент перейти на следующий шаг (итерацию) цикла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327475" y="1601475"/>
            <a:ext cx="72423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i = 10; i &gt; 0; i--)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== 5)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6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 2 3 4 6 7 8 9 10</a:t>
            </a:r>
            <a:endParaRPr sz="135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327475" y="8625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Массив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– это структура данных, предназначенная для хранения однотипных элементов.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327475" y="1627200"/>
            <a:ext cx="822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 можно представить, как набор пронумерованных ячеек, в каждую из которых можно поместить какие-то данные (один элемент данных в одну ячейку).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327475" y="2744125"/>
            <a:ext cx="822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Доступ к конкретной ячейке осуществляется через её номер. Номер элемента в массиве также называют </a:t>
            </a:r>
            <a:r>
              <a:rPr b="1" lang="ru" sz="2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индексом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295825" y="3871725"/>
            <a:ext cx="815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Нумерация массива начинается </a:t>
            </a:r>
            <a:r>
              <a:rPr b="1" lang="ru" sz="2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 нуля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Объявление массивов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244475" y="862575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предпочтительный вариант объявления массива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75" y="2127575"/>
            <a:ext cx="50768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/>
        </p:nvSpPr>
        <p:spPr>
          <a:xfrm>
            <a:off x="372550" y="1242125"/>
            <a:ext cx="8146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myArray[]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унаследованный от C++ вариант объявления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5441900" y="2011700"/>
            <a:ext cx="351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Изменить размер массива нельзя, так как память под него строго зарезервирована и изменению не подлежит.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Массив является ссылочным типом данных.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1" name="Google Shape;271;p43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Создание массива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334750" y="972050"/>
            <a:ext cx="813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объявление массива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создание, то есть, выделение памяти для массива на 10 элементов типа int</a:t>
            </a:r>
            <a:endParaRPr sz="1800"/>
          </a:p>
        </p:txBody>
      </p:sp>
      <p:sp>
        <p:nvSpPr>
          <p:cNvPr id="273" name="Google Shape;273;p43"/>
          <p:cNvSpPr txBox="1"/>
          <p:nvPr/>
        </p:nvSpPr>
        <p:spPr>
          <a:xfrm>
            <a:off x="334750" y="2008475"/>
            <a:ext cx="81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объявление и выделение памяти “в одном флаконе</a:t>
            </a:r>
            <a:r>
              <a:rPr lang="ru" sz="135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</p:txBody>
      </p:sp>
      <p:sp>
        <p:nvSpPr>
          <p:cNvPr id="274" name="Google Shape;274;p43"/>
          <p:cNvSpPr txBox="1"/>
          <p:nvPr/>
        </p:nvSpPr>
        <p:spPr>
          <a:xfrm>
            <a:off x="318575" y="3618875"/>
            <a:ext cx="83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После создания массива с помощью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в его ячейках записаны значения по умолчанию. Для численных типов (как в нашем примере) это будет 0, для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для ссылочных типов —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318575" y="2747375"/>
            <a:ext cx="80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1, 2, 3, 4, 5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 и инициализация массива со значениями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2" name="Google Shape;282;p44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Многомерные массивы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334775" y="840250"/>
            <a:ext cx="8361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Многомерный массив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это массив массивов с любой глубиной вложенности.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331475" y="1718800"/>
            <a:ext cx="805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Многомерный массив объявляется и создается следующим образом: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nt[][] myTwoDimentionalArray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1475" y="2766775"/>
            <a:ext cx="8142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этом массиве ровно 64 элемента: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myTwoDimentionalArray[0][0]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myTwoDimentionalArray[0][1]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myTwoDimentionalArray[1][0]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myTwoDimentionalArray[1][1]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 так далее вплоть до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myTwoDimentionalArray[7][7]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</a:rPr>
              <a:t> 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Возможности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412000" y="1434275"/>
            <a:ext cx="81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 </a:t>
            </a:r>
            <a:endParaRPr sz="18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 = myArray.length;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334750" y="911075"/>
            <a:ext cx="83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Узнать длину массива можно с помощью переменной </a:t>
            </a: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300850" y="2238825"/>
            <a:ext cx="83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Доступ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к элементам массива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334750" y="2696375"/>
            <a:ext cx="813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(myArray[1]);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вывод на экран второго элемента массива</a:t>
            </a:r>
            <a:endParaRPr sz="18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myArray[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запись значения 0 в последнюю ячейку массива </a:t>
            </a:r>
            <a:endParaRPr sz="18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511900" y="874463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Понятие циклов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Типы циклов (for, for-each, while, do while)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Операторы continue и break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Массивы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Создание и инициализация массива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Char char="➢"/>
            </a:pPr>
            <a:r>
              <a:rPr lang="ru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Многомерные массивы</a:t>
            </a:r>
            <a:endParaRPr sz="24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Возможности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386250" y="836875"/>
            <a:ext cx="813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Цикл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ru" sz="2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позволяет итерироваться по циклу используя счетчик в качестве индекса массива.</a:t>
            </a:r>
            <a:endParaRPr sz="20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386250" y="1673750"/>
            <a:ext cx="74025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=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r>
              <a:rPr lang="ru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1, 2, 3, 4, 5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i = 0; i &lt; myArray.length; i++)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myArray[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306" name="Google Shape;306;p46"/>
          <p:cNvSpPr txBox="1"/>
          <p:nvPr/>
        </p:nvSpPr>
        <p:spPr>
          <a:xfrm>
            <a:off x="386250" y="3650625"/>
            <a:ext cx="808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перебора многомерных массивов используются вложенные циклы.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/>
        </p:nvSpPr>
        <p:spPr>
          <a:xfrm>
            <a:off x="244475" y="3055475"/>
            <a:ext cx="842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Использование цикл </a:t>
            </a:r>
            <a:r>
              <a:rPr b="1" lang="ru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for each </a:t>
            </a: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позволяетдля перебора массива имеет свои недостатки: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нельзя</a:t>
            </a: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делать перебор в обратном направлении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нельзя вносить изменения в массив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нет доступа к индексу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4" name="Google Shape;314;p47"/>
          <p:cNvSpPr txBox="1"/>
          <p:nvPr/>
        </p:nvSpPr>
        <p:spPr>
          <a:xfrm>
            <a:off x="244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Возможности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244475" y="766050"/>
            <a:ext cx="82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Использование ц</a:t>
            </a:r>
            <a:r>
              <a:rPr lang="ru" sz="1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икла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for each </a:t>
            </a:r>
            <a:r>
              <a:rPr lang="ru" sz="1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также </a:t>
            </a:r>
            <a:r>
              <a:rPr lang="ru" sz="1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позволяет получить последовательный доступ к элементам массива.</a:t>
            </a:r>
            <a:endParaRPr sz="1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366950" y="1474175"/>
            <a:ext cx="74025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myArray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1, 2, 3, 4, 5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number : myArray)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(number);</a:t>
            </a:r>
            <a:endParaRPr sz="18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3" name="Google Shape;323;p48"/>
          <p:cNvSpPr txBox="1"/>
          <p:nvPr/>
        </p:nvSpPr>
        <p:spPr>
          <a:xfrm>
            <a:off x="244475" y="2268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Методы для работы с массивами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358338"/>
            <a:ext cx="8755125" cy="20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1" name="Google Shape;331;p49"/>
          <p:cNvSpPr txBox="1"/>
          <p:nvPr/>
        </p:nvSpPr>
        <p:spPr>
          <a:xfrm>
            <a:off x="244475" y="2268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Методы для работы с массивами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1192238"/>
            <a:ext cx="8160524" cy="342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9" name="Google Shape;339;p50"/>
          <p:cNvSpPr txBox="1"/>
          <p:nvPr/>
        </p:nvSpPr>
        <p:spPr>
          <a:xfrm>
            <a:off x="244475" y="2268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Массивы. Сортировка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244475" y="1094250"/>
            <a:ext cx="82296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Сортировка пузырьком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– попарно сравнивает все элементы и меняет их местами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Сортировка вставками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– выделяет у массива уже отсортированную часть и все последующие элементы сравнивает справа налево с отсортированными элементами и вставляет между соответствующими элементами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Сортировка выбором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– находит в неотсортированной части массива максимальный элемент и меняет его местами с последним элементом формируя в конце отсортированный массив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244475" y="1431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Аргументы переменной длины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244475" y="1004125"/>
            <a:ext cx="822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Аргументы переменной длины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(varargs) указываются в аргументах метода и позволяют передать неограниченное число параметров указанного типа.</a:t>
            </a:r>
            <a:endParaRPr b="1" sz="2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218725" y="2042975"/>
            <a:ext cx="8139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Ограничения:</a:t>
            </a:r>
            <a:endParaRPr b="1" sz="20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В методе может быть только один такой аргумент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Если у метода несколько аргументов, то он должен быть указан последним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latin typeface="Nunito"/>
                <a:ea typeface="Nunito"/>
                <a:cs typeface="Nunito"/>
                <a:sym typeface="Nunito"/>
              </a:rPr>
              <a:t>Не рекомендуется перегружать методы, у которых есть аргументы переменной длины, чтобы избежать неоднозначности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47550" y="887200"/>
            <a:ext cx="8583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Цикл</a:t>
            </a:r>
            <a:r>
              <a:rPr lang="ru" sz="2200">
                <a:solidFill>
                  <a:srgbClr val="172B53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это разновидность управляющих конструкций для организации многократного выполнения одного и того же участка кода. 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цикла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33900" y="2217675"/>
            <a:ext cx="855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Код внутри такой управляющей конструкции выполняется циклично. Каждое выполнение кода — это </a:t>
            </a: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итерация цикла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Количество итераций регулируется условием цикла.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347550" y="35903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Код, который выполняется внутри цикла, называют </a:t>
            </a: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телом цикла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327475" y="1010075"/>
            <a:ext cx="85830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172B53"/>
              </a:buClr>
              <a:buSzPts val="2200"/>
              <a:buChar char="●"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ru" sz="22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цикл с условием (предусловием);</a:t>
            </a:r>
            <a:endParaRPr sz="22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172B53"/>
              </a:buClr>
              <a:buSzPts val="2200"/>
              <a:buChar char="●"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do..while</a:t>
            </a:r>
            <a:r>
              <a:rPr lang="ru" sz="22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цикл с постусловием;</a:t>
            </a:r>
            <a:endParaRPr sz="22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172B53"/>
              </a:buClr>
              <a:buSzPts val="2200"/>
              <a:buChar char="●"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ru" sz="22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цикл со счетчиком;</a:t>
            </a:r>
            <a:endParaRPr sz="22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172B53"/>
              </a:buClr>
              <a:buSzPts val="2200"/>
              <a:buChar char="●"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each..</a:t>
            </a:r>
            <a:r>
              <a:rPr lang="ru" sz="22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цикл “для каждого…” — разновидность for для перебора коллекции элементов.</a:t>
            </a:r>
            <a:endParaRPr b="1" sz="22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327475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Разновидности циклов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27475" y="1642900"/>
            <a:ext cx="85830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countdown = 10;</a:t>
            </a:r>
            <a:endParaRPr sz="16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(countdown &gt; 0)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6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//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6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пока переменная countdown больше 0, вывести ее в консоль и уменьшить значение на 1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while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27475" y="817525"/>
            <a:ext cx="8229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Цикл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while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(цикл с предусловием)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сразу проверяет истинность некоторого условия, и если условие истинно, то код цикла выполняется.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27475" y="3668375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Важно: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необходимо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задать циклу такое условие, которое будет истинно только ограниченное количество повторений. Иначе цикл никогда не завершится, и программа зависнет.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while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2992850" y="1044075"/>
            <a:ext cx="5641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Проверяется условие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true, выполняется тело цикла и происходит переход к пункту 1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false, выход из цикла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2429" l="0" r="0" t="0"/>
          <a:stretch/>
        </p:blipFill>
        <p:spPr>
          <a:xfrm>
            <a:off x="327475" y="1044075"/>
            <a:ext cx="2461075" cy="30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>
            <a:off x="2091600" y="3994500"/>
            <a:ext cx="6309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2992850" y="2868775"/>
            <a:ext cx="5641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Условием является некое выражение, имеющее тип </a:t>
            </a:r>
            <a:r>
              <a:rPr b="1" lang="ru" sz="22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(переменная, операция сравнения, логическая операция, метод).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/>
        </p:nvSpPr>
        <p:spPr>
          <a:xfrm>
            <a:off x="327475" y="1964525"/>
            <a:ext cx="85830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countdown--;</a:t>
            </a:r>
            <a:endParaRPr sz="18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(countdown &gt; 0);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//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вывести в консоль переменную countdown и уменьшить ее значение на 1, </a:t>
            </a: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пока она больше 0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do..while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327475" y="978450"/>
            <a:ext cx="8229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Цикл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do..while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(цикл с постусловием) выполняет тело цикло и только после этого проверяется истинность условия.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do..while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2992850" y="1044075"/>
            <a:ext cx="5641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Выполняется тело цикла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Проверяется условие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true, возвращаемся к пункту 1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false, выход из цикла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3475"/>
            <a:ext cx="2518575" cy="33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/>
          <p:nvPr/>
        </p:nvSpPr>
        <p:spPr>
          <a:xfrm>
            <a:off x="1846975" y="4193850"/>
            <a:ext cx="733800" cy="2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2992850" y="2868775"/>
            <a:ext cx="5641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 отличии от цикла 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цикл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do..while 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всегда будет выполняться не менее одного раза.</a:t>
            </a:r>
            <a:r>
              <a:rPr b="1" lang="ru" sz="22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327475" y="3329250"/>
            <a:ext cx="85830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(int i = 10; i &gt; 0; i--)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90060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Значение счетчика i равно 10, условие i больше 10, операция декремента. Пока условие истинно, выполнять тело цикла и выполнять декремент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327475" y="9807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Цикл for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27475" y="862575"/>
            <a:ext cx="8229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Цикл </a:t>
            </a:r>
            <a:r>
              <a:rPr b="1" lang="ru" sz="16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b="1"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(цикл со счетчиком) имеет более сложный синтаксис.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После ключевого слова 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в скобках указывается: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выражение, которое </a:t>
            </a:r>
            <a:r>
              <a:rPr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инициализирует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выполнение цикла, исполняется только раз в начале цикла (обычно это счетчик цикла)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условие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выражение, которое исполняется после каждой итерации цикла (чаще всего в данном выражении происходит </a:t>
            </a:r>
            <a:r>
              <a:rPr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инкрементирование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или </a:t>
            </a:r>
            <a:r>
              <a:rPr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декрементирование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переменной счетчика)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