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5143500" cx="9144000"/>
  <p:notesSz cx="6858000" cy="9144000"/>
  <p:embeddedFontLst>
    <p:embeddedFont>
      <p:font typeface="Nunito SemiBold"/>
      <p:regular r:id="rId36"/>
      <p:bold r:id="rId37"/>
      <p:italic r:id="rId38"/>
      <p:boldItalic r:id="rId39"/>
    </p:embeddedFont>
    <p:embeddedFont>
      <p:font typeface="Proxima Nova"/>
      <p:regular r:id="rId40"/>
      <p:bold r:id="rId41"/>
      <p:italic r:id="rId42"/>
      <p:boldItalic r:id="rId43"/>
    </p:embeddedFont>
    <p:embeddedFont>
      <p:font typeface="Nunito"/>
      <p:regular r:id="rId44"/>
      <p:bold r:id="rId45"/>
      <p:italic r:id="rId46"/>
      <p:boldItalic r:id="rId47"/>
    </p:embeddedFont>
    <p:embeddedFont>
      <p:font typeface="Nunito ExtraBold"/>
      <p:bold r:id="rId48"/>
      <p:boldItalic r:id="rId49"/>
    </p:embeddedFont>
    <p:embeddedFont>
      <p:font typeface="Alfa Slab One"/>
      <p:regular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regular.fntdata"/><Relationship Id="rId42" Type="http://schemas.openxmlformats.org/officeDocument/2006/relationships/font" Target="fonts/ProximaNova-italic.fntdata"/><Relationship Id="rId41" Type="http://schemas.openxmlformats.org/officeDocument/2006/relationships/font" Target="fonts/ProximaNova-bold.fntdata"/><Relationship Id="rId44" Type="http://schemas.openxmlformats.org/officeDocument/2006/relationships/font" Target="fonts/Nunito-regular.fntdata"/><Relationship Id="rId43" Type="http://schemas.openxmlformats.org/officeDocument/2006/relationships/font" Target="fonts/ProximaNova-boldItalic.fntdata"/><Relationship Id="rId46" Type="http://schemas.openxmlformats.org/officeDocument/2006/relationships/font" Target="fonts/Nunito-italic.fntdata"/><Relationship Id="rId45" Type="http://schemas.openxmlformats.org/officeDocument/2006/relationships/font" Target="fonts/Nunito-bold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NunitoExtraBold-bold.fntdata"/><Relationship Id="rId47" Type="http://schemas.openxmlformats.org/officeDocument/2006/relationships/font" Target="fonts/Nunito-boldItalic.fntdata"/><Relationship Id="rId49" Type="http://schemas.openxmlformats.org/officeDocument/2006/relationships/font" Target="fonts/NunitoExtraBold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font" Target="fonts/NunitoSemiBold-bold.fntdata"/><Relationship Id="rId36" Type="http://schemas.openxmlformats.org/officeDocument/2006/relationships/font" Target="fonts/NunitoSemiBold-regular.fntdata"/><Relationship Id="rId39" Type="http://schemas.openxmlformats.org/officeDocument/2006/relationships/font" Target="fonts/NunitoSemiBold-boldItalic.fntdata"/><Relationship Id="rId38" Type="http://schemas.openxmlformats.org/officeDocument/2006/relationships/font" Target="fonts/NunitoSemiBold-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0" Type="http://schemas.openxmlformats.org/officeDocument/2006/relationships/font" Target="fonts/AlfaSlabOne-regular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ee165af07_2_13:notes"/>
          <p:cNvSpPr txBox="1"/>
          <p:nvPr/>
        </p:nvSpPr>
        <p:spPr>
          <a:xfrm>
            <a:off x="3884612" y="8685212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2" name="Google Shape;112;gfee165af07_2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" name="Google Shape;113;gfee165af07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fee165af07_2_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68fc39b8f_0_5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9" name="Google Shape;189;g1568fc39b8f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0" name="Google Shape;190;g1568fc39b8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568fc39b8f_0_8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7" name="Google Shape;197;g1568fc39b8f_0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8" name="Google Shape;198;g1568fc39b8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568fc39b8f_0_65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6" name="Google Shape;206;g1568fc39b8f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7" name="Google Shape;207;g1568fc39b8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568fc39b8f_0_9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8" name="Google Shape;218;g1568fc39b8f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9" name="Google Shape;219;g1568fc39b8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568fc39b8f_0_104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6" name="Google Shape;226;g1568fc39b8f_0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7" name="Google Shape;227;g1568fc39b8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568fc39b8f_0_12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7" name="Google Shape;237;g1568fc39b8f_0_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8" name="Google Shape;238;g1568fc39b8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568fc39b8f_0_136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7" name="Google Shape;247;g1568fc39b8f_0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8" name="Google Shape;248;g1568fc39b8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568fc39b8f_0_16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6" name="Google Shape;256;g1568fc39b8f_0_1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7" name="Google Shape;257;g1568fc39b8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568fc39b8f_0_175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7" name="Google Shape;267;g1568fc39b8f_0_1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8" name="Google Shape;268;g1568fc39b8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568fc39b8f_0_18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8" name="Google Shape;278;g1568fc39b8f_0_1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9" name="Google Shape;279;g1568fc39b8f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ee165af07_2_20:notes"/>
          <p:cNvSpPr txBox="1"/>
          <p:nvPr/>
        </p:nvSpPr>
        <p:spPr>
          <a:xfrm>
            <a:off x="3884612" y="8685212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9" name="Google Shape;119;gfee165af07_2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Google Shape;120;gfee165af07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68fc39b8f_0_199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9" name="Google Shape;289;g1568fc39b8f_0_1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0" name="Google Shape;290;g1568fc39b8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568fc39b8f_0_21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0" name="Google Shape;300;g1568fc39b8f_0_2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1" name="Google Shape;301;g1568fc39b8f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568fc39b8f_0_226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9" name="Google Shape;309;g1568fc39b8f_0_2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0" name="Google Shape;310;g1568fc39b8f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568fc39b8f_0_23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7" name="Google Shape;317;g1568fc39b8f_0_2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8" name="Google Shape;318;g1568fc39b8f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568fc39b8f_0_25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6" name="Google Shape;326;g1568fc39b8f_0_2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7" name="Google Shape;327;g1568fc39b8f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568fc39b8f_0_26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4" name="Google Shape;334;g1568fc39b8f_0_2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5" name="Google Shape;335;g1568fc39b8f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568fc39b8f_0_27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2" name="Google Shape;342;g1568fc39b8f_0_2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3" name="Google Shape;343;g1568fc39b8f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568fc39b8f_0_279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2" name="Google Shape;352;g1568fc39b8f_0_2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3" name="Google Shape;353;g1568fc39b8f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fee165af07_2_8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2" name="Google Shape;362;gfee165af07_2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3" name="Google Shape;363;gfee165af07_2_82:notes"/>
          <p:cNvSpPr txBox="1"/>
          <p:nvPr/>
        </p:nvSpPr>
        <p:spPr>
          <a:xfrm>
            <a:off x="1177925" y="4629150"/>
            <a:ext cx="448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fee165af07_2_82:notes"/>
          <p:cNvSpPr txBox="1"/>
          <p:nvPr>
            <p:ph idx="1" type="body"/>
          </p:nvPr>
        </p:nvSpPr>
        <p:spPr>
          <a:xfrm>
            <a:off x="685800" y="4343400"/>
            <a:ext cx="5486400" cy="61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ee165af07_2_2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7" name="Google Shape;127;gfee165af07_2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" name="Google Shape;128;gfee165af07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ee165af07_6_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6" name="Google Shape;136;gfee165af07_6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7" name="Google Shape;137;gfee165af07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68fc39b8f_0_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5" name="Google Shape;145;g1568fc39b8f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6" name="Google Shape;146;g1568fc39b8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68fc39b8f_0_1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4" name="Google Shape;154;g1568fc39b8f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5" name="Google Shape;155;g1568fc39b8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68fc39b8f_0_25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3" name="Google Shape;163;g1568fc39b8f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4" name="Google Shape;164;g1568fc39b8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568fc39b8f_0_36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2" name="Google Shape;172;g1568fc39b8f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g1568fc39b8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68fc39b8f_0_49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1" name="Google Shape;181;g1568fc39b8f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2" name="Google Shape;182;g1568fc39b8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0" type="dt"/>
          </p:nvPr>
        </p:nvSpPr>
        <p:spPr>
          <a:xfrm>
            <a:off x="822325" y="4844653"/>
            <a:ext cx="185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2765425" y="4844653"/>
            <a:ext cx="36132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424737" y="4844653"/>
            <a:ext cx="98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6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23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98" name="Google Shape;98;p23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9" name="Google Shape;99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175" y="4800600"/>
            <a:ext cx="9140700" cy="342900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750594"/>
            <a:ext cx="9142500" cy="47700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66125" y="214313"/>
            <a:ext cx="534987" cy="54887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type="title"/>
          </p:nvPr>
        </p:nvSpPr>
        <p:spPr>
          <a:xfrm>
            <a:off x="822325" y="215503"/>
            <a:ext cx="75405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822325" y="1384696"/>
            <a:ext cx="7540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0" spcFirstLastPara="1" rIns="0" wrap="square" tIns="468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822325" y="4844653"/>
            <a:ext cx="185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2765425" y="4844653"/>
            <a:ext cx="36132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7424737" y="4844653"/>
            <a:ext cx="98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/>
        </p:nvSpPr>
        <p:spPr>
          <a:xfrm>
            <a:off x="1173600" y="1381725"/>
            <a:ext cx="6796800" cy="14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</a:pPr>
            <a:r>
              <a:rPr lang="ru" sz="4000">
                <a:solidFill>
                  <a:srgbClr val="00206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Java 8. Функциональные интерфейсы, лямбды, стримы</a:t>
            </a:r>
            <a:endParaRPr sz="40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/>
        </p:nvSpPr>
        <p:spPr>
          <a:xfrm>
            <a:off x="333900" y="994675"/>
            <a:ext cx="8634000" cy="3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Структура Lambda-выражений</a:t>
            </a:r>
            <a:r>
              <a:rPr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тело Lambda-выражения может содержать 0 и более выражений.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если тело состоит из одного оператора, его можно не заключать в фигурные скобки, а возвращаемое значение можно указывать без ключевого слова return.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тело выражения заключается в фигурные скобки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 конце тела выражения надо указывать возвращаемое значение с использованием ключевого слова return (в противном случае типом возвращаемого значения будет void).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3" name="Google Shape;193;p36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94" name="Google Shape;194;p36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Lambda-выражения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/>
        </p:nvSpPr>
        <p:spPr>
          <a:xfrm>
            <a:off x="333900" y="950200"/>
            <a:ext cx="8634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Одним из ключевых моментов в использовании лямбд является </a:t>
            </a:r>
            <a:r>
              <a:rPr b="1" lang="ru" sz="1800">
                <a:solidFill>
                  <a:schemeClr val="accent5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отложенное выполнение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. То есть в одном месте программы лямбда-выражение определяется и затем может быть вызвано в различных частях программы. </a:t>
            </a:r>
            <a:endParaRPr b="1" sz="1800">
              <a:solidFill>
                <a:schemeClr val="accent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1" name="Google Shape;201;p37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02" name="Google Shape;202;p37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Lambda-выражения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3" name="Google Shape;203;p37"/>
          <p:cNvSpPr txBox="1"/>
          <p:nvPr/>
        </p:nvSpPr>
        <p:spPr>
          <a:xfrm>
            <a:off x="333900" y="2172313"/>
            <a:ext cx="9004800" cy="22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80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Отложенное выполнение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может потребоваться в следующих случаях: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выполнение кода в отдельном потоке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выполнение одного и того же кода несколько раз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выполнение кода в результате какого-то события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выполнение кода только в том случае, когда он действительно необходим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10" name="Google Shape;210;p38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Lambda-выражения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1" name="Google Shape;211;p38"/>
          <p:cNvSpPr txBox="1"/>
          <p:nvPr/>
        </p:nvSpPr>
        <p:spPr>
          <a:xfrm>
            <a:off x="333900" y="994675"/>
            <a:ext cx="8634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 помощью Lambda-выражений можно реализовывать </a:t>
            </a:r>
            <a:r>
              <a:rPr i="1" lang="ru" sz="1800">
                <a:solidFill>
                  <a:srgbClr val="00008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функциональные интерфейсы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2" name="Google Shape;212;p38"/>
          <p:cNvSpPr txBox="1"/>
          <p:nvPr/>
        </p:nvSpPr>
        <p:spPr>
          <a:xfrm>
            <a:off x="333900" y="1858388"/>
            <a:ext cx="75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Runnable r = () -&gt; System.out.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 world"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213" name="Google Shape;213;p38"/>
          <p:cNvSpPr txBox="1"/>
          <p:nvPr/>
        </p:nvSpPr>
        <p:spPr>
          <a:xfrm>
            <a:off x="333900" y="2371638"/>
            <a:ext cx="85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Consumer&lt;Integer&gt; c = (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x) -&gt; { System.out.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(x) };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38"/>
          <p:cNvSpPr txBox="1"/>
          <p:nvPr/>
        </p:nvSpPr>
        <p:spPr>
          <a:xfrm>
            <a:off x="333900" y="2884900"/>
            <a:ext cx="72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Predicate&lt;String&gt; p = (String s) -&gt; { s ==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};</a:t>
            </a:r>
            <a:endParaRPr/>
          </a:p>
        </p:txBody>
      </p:sp>
      <p:sp>
        <p:nvSpPr>
          <p:cNvPr id="215" name="Google Shape;215;p38"/>
          <p:cNvSpPr txBox="1"/>
          <p:nvPr/>
        </p:nvSpPr>
        <p:spPr>
          <a:xfrm>
            <a:off x="308400" y="3437175"/>
            <a:ext cx="863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Такой синтаксис выглядит гораздо более лаконично.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22" name="Google Shape;222;p39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Lambda-выражения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3" name="Google Shape;223;p39"/>
          <p:cNvSpPr txBox="1"/>
          <p:nvPr/>
        </p:nvSpPr>
        <p:spPr>
          <a:xfrm>
            <a:off x="333900" y="993225"/>
            <a:ext cx="86340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Главное отличие анонимного класса и </a:t>
            </a: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lambda-выражения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состоит в использовании ключевого слова </a:t>
            </a:r>
            <a:r>
              <a:rPr lang="ru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Для анонимных классов </a:t>
            </a:r>
            <a:r>
              <a:rPr lang="ru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обозначает объект анонимного класса, в то время как в lambda-выражении </a:t>
            </a:r>
            <a:r>
              <a:rPr lang="ru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объект класса, в котором lambda-выражение используется.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/>
        </p:nvSpPr>
        <p:spPr>
          <a:xfrm>
            <a:off x="306900" y="1524525"/>
            <a:ext cx="853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Однако в зависимости от того, как и где определены переменные, могут различаться способы их использования в лямбдах. </a:t>
            </a:r>
            <a:endParaRPr/>
          </a:p>
        </p:txBody>
      </p:sp>
      <p:sp>
        <p:nvSpPr>
          <p:cNvPr id="230" name="Google Shape;230;p4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31" name="Google Shape;231;p40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Lambda-выражения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2" name="Google Shape;232;p40"/>
          <p:cNvSpPr txBox="1"/>
          <p:nvPr/>
        </p:nvSpPr>
        <p:spPr>
          <a:xfrm>
            <a:off x="333900" y="859700"/>
            <a:ext cx="8583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Лямбда-выражение может использовать переменные, которые объявлены </a:t>
            </a:r>
            <a:r>
              <a:rPr i="1" lang="ru" sz="1800">
                <a:solidFill>
                  <a:srgbClr val="000080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на уровне класса или метода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, в которых лямбда-выражение определено. </a:t>
            </a:r>
            <a:endParaRPr sz="1800"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3" name="Google Shape;233;p40"/>
          <p:cNvSpPr txBox="1"/>
          <p:nvPr/>
        </p:nvSpPr>
        <p:spPr>
          <a:xfrm>
            <a:off x="320400" y="2181900"/>
            <a:ext cx="850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0080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Использование переменных уровня класса:</a:t>
            </a:r>
            <a:endParaRPr b="1">
              <a:solidFill>
                <a:srgbClr val="000080"/>
              </a:solidFill>
            </a:endParaRPr>
          </a:p>
        </p:txBody>
      </p:sp>
      <p:sp>
        <p:nvSpPr>
          <p:cNvPr id="234" name="Google Shape;234;p40"/>
          <p:cNvSpPr txBox="1"/>
          <p:nvPr/>
        </p:nvSpPr>
        <p:spPr>
          <a:xfrm>
            <a:off x="333900" y="2571750"/>
            <a:ext cx="67962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LambdaApp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static int</a:t>
            </a: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ru" sz="1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static int</a:t>
            </a: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 = </a:t>
            </a:r>
            <a:r>
              <a:rPr lang="ru" sz="1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</a:t>
            </a: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000">
                <a:solidFill>
                  <a:srgbClr val="900606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(String[] args) {         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Operation op = () -&gt; { 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x = </a:t>
            </a:r>
            <a:r>
              <a:rPr lang="ru" sz="1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+ y;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System.out.</a:t>
            </a:r>
            <a:r>
              <a:rPr lang="ru" sz="1000">
                <a:solidFill>
                  <a:srgbClr val="900606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(op.calculate()); </a:t>
            </a:r>
            <a:r>
              <a:rPr lang="ru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// 50</a:t>
            </a:r>
            <a:endParaRPr sz="1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System.out.</a:t>
            </a:r>
            <a:r>
              <a:rPr lang="ru" sz="1000">
                <a:solidFill>
                  <a:srgbClr val="900606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(x); </a:t>
            </a:r>
            <a:r>
              <a:rPr lang="ru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// 30</a:t>
            </a:r>
            <a:endParaRPr sz="1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41" name="Google Shape;241;p41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Lambda-выражения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2" name="Google Shape;242;p41"/>
          <p:cNvSpPr txBox="1"/>
          <p:nvPr/>
        </p:nvSpPr>
        <p:spPr>
          <a:xfrm>
            <a:off x="333900" y="899700"/>
            <a:ext cx="850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0080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Использование переменных уровня метода:</a:t>
            </a:r>
            <a:endParaRPr b="1">
              <a:solidFill>
                <a:srgbClr val="000080"/>
              </a:solidFill>
            </a:endParaRPr>
          </a:p>
        </p:txBody>
      </p:sp>
      <p:sp>
        <p:nvSpPr>
          <p:cNvPr id="243" name="Google Shape;243;p41"/>
          <p:cNvSpPr txBox="1"/>
          <p:nvPr/>
        </p:nvSpPr>
        <p:spPr>
          <a:xfrm>
            <a:off x="333900" y="1361400"/>
            <a:ext cx="6796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900606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(String[] args) { 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= </a:t>
            </a:r>
            <a:r>
              <a:rPr lang="ru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 = </a:t>
            </a:r>
            <a:r>
              <a:rPr lang="ru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Operation op = () -&gt; {         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n = 120; </a:t>
            </a:r>
            <a:r>
              <a:rPr lang="ru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// ошибка компиляции</a:t>
            </a:r>
            <a:endParaRPr sz="12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 + n;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 = </a:t>
            </a:r>
            <a:r>
              <a:rPr lang="ru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110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 </a:t>
            </a:r>
            <a:r>
              <a:rPr lang="ru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// ошибка компиляции</a:t>
            </a:r>
            <a:endParaRPr sz="12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System.out.</a:t>
            </a:r>
            <a:r>
              <a:rPr lang="ru" sz="1200">
                <a:solidFill>
                  <a:srgbClr val="900606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(op.calculate()); </a:t>
            </a:r>
            <a:r>
              <a:rPr lang="ru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// 100</a:t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Google Shape;244;p41"/>
          <p:cNvSpPr txBox="1"/>
          <p:nvPr/>
        </p:nvSpPr>
        <p:spPr>
          <a:xfrm>
            <a:off x="333900" y="3349775"/>
            <a:ext cx="86418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Такие переменные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можно использовать в лямбдах, но изменять их значение как внутри выражения, так и за его пределами нельзя. Если значение все-таки будет изменено, произойдет ошибка компиляции. Переменную можно пометить с помощью ключевого слова </a:t>
            </a:r>
            <a:r>
              <a:rPr b="1" lang="ru" sz="1800">
                <a:solidFill>
                  <a:srgbClr val="000080"/>
                </a:solidFill>
                <a:latin typeface="Nunito"/>
                <a:ea typeface="Nunito"/>
                <a:cs typeface="Nunito"/>
                <a:sym typeface="Nunito"/>
              </a:rPr>
              <a:t>final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но необязательно.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/>
        </p:nvSpPr>
        <p:spPr>
          <a:xfrm>
            <a:off x="333900" y="1803075"/>
            <a:ext cx="8849100" cy="27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Синтаксис: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ClassName::staticMethodName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–</a:t>
            </a:r>
            <a:r>
              <a:rPr b="1" lang="ru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cсылка на статический метод</a:t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objectName::instanceMethodName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–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ссылка на нестатический метод конкретного объекта</a:t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 sz="1800">
                <a:solidFill>
                  <a:srgbClr val="000080"/>
                </a:solidFill>
                <a:latin typeface="Nunito"/>
                <a:ea typeface="Nunito"/>
                <a:cs typeface="Nunito"/>
                <a:sym typeface="Nunito"/>
              </a:rPr>
              <a:t>ContainingType::methodName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–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ссылка на нестатический метод любого объекта конкретного типа</a:t>
            </a:r>
            <a:endParaRPr b="1" sz="1800">
              <a:solidFill>
                <a:srgbClr val="00008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Char char="●"/>
            </a:pPr>
            <a:r>
              <a:rPr b="1" lang="ru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ClassName::new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–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ссылка на конструктор </a:t>
            </a:r>
            <a:endParaRPr b="1" sz="18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p4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52" name="Google Shape;252;p42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Ссылки на методы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3" name="Google Shape;253;p42"/>
          <p:cNvSpPr txBox="1"/>
          <p:nvPr/>
        </p:nvSpPr>
        <p:spPr>
          <a:xfrm>
            <a:off x="333900" y="1022775"/>
            <a:ext cx="8849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Ссылки на методы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– это компактные лямбда выражения для методов у которых уже есть имя.</a:t>
            </a:r>
            <a:endParaRPr i="1" sz="1800">
              <a:solidFill>
                <a:schemeClr val="dk1"/>
              </a:solidFill>
              <a:highlight>
                <a:srgbClr val="F5F2F0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60" name="Google Shape;260;p43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Ссылки на методы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1" name="Google Shape;261;p43"/>
          <p:cNvSpPr txBox="1"/>
          <p:nvPr/>
        </p:nvSpPr>
        <p:spPr>
          <a:xfrm>
            <a:off x="333900" y="1022775"/>
            <a:ext cx="884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Ссылка на статический метод: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 i="1" sz="1800">
              <a:solidFill>
                <a:schemeClr val="dk1"/>
              </a:solidFill>
              <a:highlight>
                <a:srgbClr val="F5F2F0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2" name="Google Shape;262;p43"/>
          <p:cNvSpPr txBox="1"/>
          <p:nvPr/>
        </p:nvSpPr>
        <p:spPr>
          <a:xfrm>
            <a:off x="333900" y="1571225"/>
            <a:ext cx="8583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Boolean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function 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e 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Boolean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DD4A68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valueOf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77800" rtl="0" algn="l">
              <a:lnSpc>
                <a:spcPct val="15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DD4A68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DD4A68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6699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"TRUE"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>
              <a:solidFill>
                <a:srgbClr val="999999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43"/>
          <p:cNvSpPr txBox="1"/>
          <p:nvPr/>
        </p:nvSpPr>
        <p:spPr>
          <a:xfrm>
            <a:off x="333900" y="2742875"/>
            <a:ext cx="8382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ru">
                <a:solidFill>
                  <a:srgbClr val="A67F5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">
                <a:solidFill>
                  <a:srgbClr val="9999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Boolean</a:t>
            </a:r>
            <a:r>
              <a:rPr lang="ru">
                <a:solidFill>
                  <a:srgbClr val="A67F5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function </a:t>
            </a:r>
            <a:r>
              <a:rPr lang="ru">
                <a:solidFill>
                  <a:srgbClr val="A67F5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Boolean</a:t>
            </a:r>
            <a:r>
              <a:rPr lang="ru">
                <a:solidFill>
                  <a:srgbClr val="A67F5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valueOf</a:t>
            </a:r>
            <a:r>
              <a:rPr lang="ru">
                <a:solidFill>
                  <a:srgbClr val="9999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77800" rtl="0" algn="l">
              <a:lnSpc>
                <a:spcPct val="15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ru">
                <a:solidFill>
                  <a:srgbClr val="9999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ru">
                <a:solidFill>
                  <a:srgbClr val="9999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DD4A6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rgbClr val="9999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ru">
                <a:solidFill>
                  <a:srgbClr val="9999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DD4A6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ru">
                <a:solidFill>
                  <a:srgbClr val="9999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6699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"TRUE"</a:t>
            </a:r>
            <a:r>
              <a:rPr lang="ru">
                <a:solidFill>
                  <a:srgbClr val="9999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</p:txBody>
      </p:sp>
      <p:sp>
        <p:nvSpPr>
          <p:cNvPr id="264" name="Google Shape;264;p43"/>
          <p:cNvSpPr/>
          <p:nvPr/>
        </p:nvSpPr>
        <p:spPr>
          <a:xfrm>
            <a:off x="2193775" y="2309300"/>
            <a:ext cx="355800" cy="385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71" name="Google Shape;271;p44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Ссылки на методы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2" name="Google Shape;272;p44"/>
          <p:cNvSpPr txBox="1"/>
          <p:nvPr/>
        </p:nvSpPr>
        <p:spPr>
          <a:xfrm>
            <a:off x="333900" y="1022775"/>
            <a:ext cx="884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Ссылка на нестатический метод конкретного объекта: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 i="1" sz="1800">
              <a:solidFill>
                <a:schemeClr val="dk1"/>
              </a:solidFill>
              <a:highlight>
                <a:srgbClr val="F5F2F0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3" name="Google Shape;273;p44"/>
          <p:cNvSpPr txBox="1"/>
          <p:nvPr/>
        </p:nvSpPr>
        <p:spPr>
          <a:xfrm>
            <a:off x="333900" y="1571225"/>
            <a:ext cx="85830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778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Consumer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consumer 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e 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System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DD4A68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consumer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DD4A68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accept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6699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"OCPJP 8"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44"/>
          <p:cNvSpPr txBox="1"/>
          <p:nvPr/>
        </p:nvSpPr>
        <p:spPr>
          <a:xfrm>
            <a:off x="333900" y="2742875"/>
            <a:ext cx="83820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778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Consumer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consumer 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System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consumer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DD4A68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accept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6699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"OCPJP 8"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44"/>
          <p:cNvSpPr/>
          <p:nvPr/>
        </p:nvSpPr>
        <p:spPr>
          <a:xfrm>
            <a:off x="2193775" y="2309300"/>
            <a:ext cx="355800" cy="385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82" name="Google Shape;282;p45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Ссылки на методы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3" name="Google Shape;283;p45"/>
          <p:cNvSpPr txBox="1"/>
          <p:nvPr/>
        </p:nvSpPr>
        <p:spPr>
          <a:xfrm>
            <a:off x="333900" y="1022775"/>
            <a:ext cx="884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Ссылка на нестатический метод любого объекта конкретного типа: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 i="1" sz="1800">
              <a:solidFill>
                <a:schemeClr val="dk1"/>
              </a:solidFill>
              <a:highlight>
                <a:srgbClr val="F5F2F0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4" name="Google Shape;284;p45"/>
          <p:cNvSpPr txBox="1"/>
          <p:nvPr/>
        </p:nvSpPr>
        <p:spPr>
          <a:xfrm>
            <a:off x="333900" y="1571225"/>
            <a:ext cx="85830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778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String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function 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s 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DD4A68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toLowerCase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DD4A68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DD4A68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6699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"OCPJP 8"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" name="Google Shape;285;p45"/>
          <p:cNvSpPr txBox="1"/>
          <p:nvPr/>
        </p:nvSpPr>
        <p:spPr>
          <a:xfrm>
            <a:off x="333900" y="2742875"/>
            <a:ext cx="83820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778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String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function 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String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toLowerCase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77800" rtl="0" algn="l">
              <a:lnSpc>
                <a:spcPct val="15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DD4A68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DD4A68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6699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"OCPJP 8"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6" name="Google Shape;286;p45"/>
          <p:cNvSpPr/>
          <p:nvPr/>
        </p:nvSpPr>
        <p:spPr>
          <a:xfrm>
            <a:off x="2193775" y="2309300"/>
            <a:ext cx="355800" cy="385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379275" y="903050"/>
            <a:ext cx="8229600" cy="31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Функциональные интерфейсы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Лямбда-выражения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Ссылки на методы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Stream API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23" name="Google Shape;123;p28"/>
          <p:cNvSpPr txBox="1"/>
          <p:nvPr/>
        </p:nvSpPr>
        <p:spPr>
          <a:xfrm>
            <a:off x="323850" y="142875"/>
            <a:ext cx="8229600" cy="526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i="0" lang="ru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Рассматриваемые вопросы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8474075" y="4767263"/>
            <a:ext cx="4429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93" name="Google Shape;293;p46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Ссылки на методы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46"/>
          <p:cNvSpPr txBox="1"/>
          <p:nvPr/>
        </p:nvSpPr>
        <p:spPr>
          <a:xfrm>
            <a:off x="333900" y="1022775"/>
            <a:ext cx="884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Ссылка на конструктор: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 i="1" sz="1800">
              <a:solidFill>
                <a:schemeClr val="dk1"/>
              </a:solidFill>
              <a:highlight>
                <a:srgbClr val="F5F2F0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46"/>
          <p:cNvSpPr txBox="1"/>
          <p:nvPr/>
        </p:nvSpPr>
        <p:spPr>
          <a:xfrm>
            <a:off x="333900" y="1571225"/>
            <a:ext cx="85830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778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Integer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function 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77AA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Integer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77800" rtl="0" algn="l">
              <a:lnSpc>
                <a:spcPct val="15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DD4A68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DD4A68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6699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"4"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46"/>
          <p:cNvSpPr txBox="1"/>
          <p:nvPr/>
        </p:nvSpPr>
        <p:spPr>
          <a:xfrm>
            <a:off x="333900" y="2719225"/>
            <a:ext cx="83820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778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Integer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function 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Integer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ru">
                <a:solidFill>
                  <a:srgbClr val="0077AA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77800" rtl="0" algn="l">
              <a:lnSpc>
                <a:spcPct val="15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DD4A68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DD4A68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6699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"4"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46"/>
          <p:cNvSpPr/>
          <p:nvPr/>
        </p:nvSpPr>
        <p:spPr>
          <a:xfrm>
            <a:off x="2193775" y="2309300"/>
            <a:ext cx="355800" cy="385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7"/>
          <p:cNvSpPr txBox="1"/>
          <p:nvPr/>
        </p:nvSpPr>
        <p:spPr>
          <a:xfrm>
            <a:off x="333900" y="1022775"/>
            <a:ext cx="87375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Stream API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—</a:t>
            </a:r>
            <a:r>
              <a:rPr b="1"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это способ работать со структурами данных, позволяющий упростить работу с наборами данных, в частности, операции фильтрации, сортировки и другие манипуляции с данными.</a:t>
            </a:r>
            <a:endParaRPr i="1" sz="1800">
              <a:solidFill>
                <a:schemeClr val="dk1"/>
              </a:solidFill>
              <a:highlight>
                <a:srgbClr val="F5F2F0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47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05" name="Google Shape;305;p47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Stream API: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47"/>
          <p:cNvSpPr txBox="1"/>
          <p:nvPr/>
        </p:nvSpPr>
        <p:spPr>
          <a:xfrm>
            <a:off x="406500" y="2121675"/>
            <a:ext cx="8737500" cy="24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Создание Stream: </a:t>
            </a:r>
            <a:endParaRPr b="1" sz="1800">
              <a:solidFill>
                <a:schemeClr val="accent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Пустой стрим: Stream.empty()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Стрим из List: list.stream()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Стрим из Map: map.entrySet().stream()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Стрим из массива: Arrays.stream(array)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Стрим из указанных элементов: Stream.of("1", "2", "3")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/>
          <p:nvPr/>
        </p:nvSpPr>
        <p:spPr>
          <a:xfrm>
            <a:off x="333900" y="1022775"/>
            <a:ext cx="8737500" cy="24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Операторы класса </a:t>
            </a: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Stream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можно разделить на две группы: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i="1" lang="ru" sz="1800">
                <a:solidFill>
                  <a:srgbClr val="00008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Промежуточные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обрабатывают поступающие элементы и возвращают стрим. Промежуточных операторов в цепочке обработки элементов может быть много.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i="1" lang="ru" sz="1800">
                <a:solidFill>
                  <a:srgbClr val="00008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Терминальные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обрабатывают элементы и завершают работу стрима, так что терминальный оператор в цепочке должен быть только один.</a:t>
            </a:r>
            <a:endParaRPr b="1" sz="1800">
              <a:solidFill>
                <a:schemeClr val="accent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3" name="Google Shape;313;p48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14" name="Google Shape;314;p48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Stream API: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21" name="Google Shape;321;p49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Stream API: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2" name="Google Shape;322;p49"/>
          <p:cNvSpPr txBox="1"/>
          <p:nvPr/>
        </p:nvSpPr>
        <p:spPr>
          <a:xfrm>
            <a:off x="333900" y="1022775"/>
            <a:ext cx="7782000" cy="24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List&lt;String&gt; list = </a:t>
            </a: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ArrayList&lt;String&gt;();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list.</a:t>
            </a:r>
            <a:r>
              <a:rPr lang="ru" sz="135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3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"One"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list.</a:t>
            </a:r>
            <a:r>
              <a:rPr lang="ru" sz="135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3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"Ten"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list.stream()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.filter(x-&gt; x.toString().length() == </a:t>
            </a:r>
            <a:r>
              <a:rPr lang="ru" sz="135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.forEach(System.out::</a:t>
            </a:r>
            <a:r>
              <a:rPr lang="ru" sz="135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800">
              <a:solidFill>
                <a:schemeClr val="accent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49"/>
          <p:cNvSpPr txBox="1"/>
          <p:nvPr/>
        </p:nvSpPr>
        <p:spPr>
          <a:xfrm>
            <a:off x="252375" y="3746575"/>
            <a:ext cx="854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В результате выполнения на экран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выводятся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те элементы списка, длина которых равно 3.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30" name="Google Shape;330;p50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Stream API: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1" name="Google Shape;331;p50"/>
          <p:cNvSpPr txBox="1"/>
          <p:nvPr/>
        </p:nvSpPr>
        <p:spPr>
          <a:xfrm>
            <a:off x="333900" y="826500"/>
            <a:ext cx="8545200" cy="3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Промежуточные операторы:</a:t>
            </a:r>
            <a:endParaRPr b="1" sz="18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filter(Predicate predicate)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—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фильтрует стрим, пропуская только те элементы, что проходят по условию;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map(Function mapper)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—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даёт возможность создать функцию с помощью которой можно изменять каждый элемент и пропускать его дальше: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flatMap(Function&lt;T, Stream&lt;R&gt;&gt; mapper)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как и в случае с map, служат для преобразования в примитивный стрим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limit(long maxSize)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ограничивает стрим по количеству элементов;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●"/>
            </a:pP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sorted(), sorted(Comparator comparator)</a:t>
            </a:r>
            <a:r>
              <a:rPr lang="ru" sz="1600">
                <a:solidFill>
                  <a:srgbClr val="172B5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—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сортируют стрим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distinct()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проверяет стрим на уникальность элементов(убирает повторы элементов</a:t>
            </a:r>
            <a:r>
              <a:rPr lang="ru" sz="1350">
                <a:solidFill>
                  <a:srgbClr val="172B53"/>
                </a:solidFill>
                <a:highlight>
                  <a:srgbClr val="FFFFFF"/>
                </a:highlight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38" name="Google Shape;338;p51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Stream API: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51"/>
          <p:cNvSpPr txBox="1"/>
          <p:nvPr/>
        </p:nvSpPr>
        <p:spPr>
          <a:xfrm>
            <a:off x="333900" y="930275"/>
            <a:ext cx="8760000" cy="3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Терминальные</a:t>
            </a:r>
            <a:r>
              <a:rPr b="1" lang="ru" sz="1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 операторы:</a:t>
            </a:r>
            <a:endParaRPr b="1" sz="18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forEach(Consumer action)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– аналог for each;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count()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– возвращает количество елементов стрима;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collect(Collector collector)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– метод собирает все элементы в список, множество или другую коллекцию, сгруппировывает элементы и т.д.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findFirst()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– вытаскивает первый элемент стрима: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allMatch(Predicate predicate)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возвращает </a:t>
            </a:r>
            <a:r>
              <a:rPr i="1"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true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если все элементы стрима удовлетворяют условию.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anyMatch(Predicate predicate)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вернет </a:t>
            </a:r>
            <a:r>
              <a:rPr i="1"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true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если хотя бы один элемент стрима удовлетворяет условию predicate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46" name="Google Shape;346;p52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Stream API: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7" name="Google Shape;347;p52"/>
          <p:cNvSpPr txBox="1"/>
          <p:nvPr/>
        </p:nvSpPr>
        <p:spPr>
          <a:xfrm>
            <a:off x="333900" y="930275"/>
            <a:ext cx="8760000" cy="12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Методы Collectors:</a:t>
            </a:r>
            <a:endParaRPr b="1" sz="18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 toList()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собирает элементы в List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List&lt;Integer&gt; list = Stream.</a:t>
            </a:r>
            <a:r>
              <a:rPr lang="ru" sz="16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99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6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6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ru" sz="16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collect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(Collectors.</a:t>
            </a:r>
            <a:r>
              <a:rPr lang="ru" sz="16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toList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16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8" name="Google Shape;348;p52"/>
          <p:cNvSpPr txBox="1"/>
          <p:nvPr/>
        </p:nvSpPr>
        <p:spPr>
          <a:xfrm>
            <a:off x="333900" y="2371650"/>
            <a:ext cx="89751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toSet()</a:t>
            </a:r>
            <a:r>
              <a:rPr lang="ru" sz="16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cобирает элементы в множество:</a:t>
            </a:r>
            <a:endParaRPr sz="1600">
              <a:solidFill>
                <a:srgbClr val="11111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Set&lt;Integer&gt; set = Stream.</a:t>
            </a:r>
            <a:r>
              <a:rPr lang="ru" sz="16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99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6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6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ru" sz="16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collect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(Collectors.</a:t>
            </a:r>
            <a:r>
              <a:rPr lang="ru" sz="16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toSet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349" name="Google Shape;349;p52"/>
          <p:cNvSpPr txBox="1"/>
          <p:nvPr/>
        </p:nvSpPr>
        <p:spPr>
          <a:xfrm>
            <a:off x="333900" y="3438875"/>
            <a:ext cx="86265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counting()</a:t>
            </a:r>
            <a:r>
              <a:rPr lang="ru" sz="1600">
                <a:solidFill>
                  <a:srgbClr val="172B53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— подсчитывает количество элементов: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Long count = Stream.</a:t>
            </a:r>
            <a:r>
              <a:rPr lang="ru" sz="16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"1"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"2"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"3"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"4"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ru" sz="16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collect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(Collectors.</a:t>
            </a:r>
            <a:r>
              <a:rPr lang="ru" sz="16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counting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56" name="Google Shape;356;p53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Stream API: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7" name="Google Shape;357;p53"/>
          <p:cNvSpPr txBox="1"/>
          <p:nvPr/>
        </p:nvSpPr>
        <p:spPr>
          <a:xfrm>
            <a:off x="333900" y="930275"/>
            <a:ext cx="8760000" cy="18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Методы Collectors:</a:t>
            </a:r>
            <a:endParaRPr b="1" sz="18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40000"/>
              </a:lnSpc>
              <a:spcBef>
                <a:spcPts val="800"/>
              </a:spcBef>
              <a:spcAft>
                <a:spcPts val="190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 joining(), joining(CharSequence delimiter), joining(CharSequence delimiter, CharSequence prefix, CharSequence suffix)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cобирают элементы в одну строку. Дополнительно можно указать разделитель, а также префикс и суффикс для всей последовательности: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8" name="Google Shape;358;p53"/>
          <p:cNvSpPr txBox="1"/>
          <p:nvPr/>
        </p:nvSpPr>
        <p:spPr>
          <a:xfrm>
            <a:off x="298800" y="3428813"/>
            <a:ext cx="85464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800"/>
              </a:spcBef>
              <a:spcAft>
                <a:spcPts val="190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5.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summingInt(ToIntFunction mapper), summingLong(ToLongFunction mapper), summingDouble(ToDoubleFunction mapper)</a:t>
            </a:r>
            <a:r>
              <a:rPr lang="ru" sz="1600">
                <a:solidFill>
                  <a:srgbClr val="172B53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— коллектор, который преобразовывает объекты в int/long/double и подсчитывает сумму.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9" name="Google Shape;359;p53"/>
          <p:cNvSpPr txBox="1"/>
          <p:nvPr/>
        </p:nvSpPr>
        <p:spPr>
          <a:xfrm>
            <a:off x="333900" y="2682900"/>
            <a:ext cx="858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 a = Stream.</a:t>
            </a:r>
            <a:r>
              <a:rPr lang="ru" sz="15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"s"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"u"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,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"p"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"e"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"r"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ru" sz="15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collect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(Collectors.</a:t>
            </a:r>
            <a:r>
              <a:rPr lang="ru" sz="15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joining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5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(a); </a:t>
            </a:r>
            <a:r>
              <a:rPr lang="ru" sz="1500">
                <a:solidFill>
                  <a:schemeClr val="l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super</a:t>
            </a:r>
            <a:endParaRPr sz="1500">
              <a:solidFill>
                <a:schemeClr val="lt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4"/>
          <p:cNvSpPr/>
          <p:nvPr/>
        </p:nvSpPr>
        <p:spPr>
          <a:xfrm>
            <a:off x="228600" y="114300"/>
            <a:ext cx="8229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54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68" name="Google Shape;368;p54"/>
          <p:cNvSpPr txBox="1"/>
          <p:nvPr/>
        </p:nvSpPr>
        <p:spPr>
          <a:xfrm>
            <a:off x="304800" y="971550"/>
            <a:ext cx="8610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None/>
            </a:pPr>
            <a:r>
              <a:rPr b="1" i="0" lang="ru" sz="240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b="1" i="0" lang="ru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Спасибо за внимание!</a:t>
            </a:r>
            <a:endParaRPr b="1" sz="40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/>
        </p:nvSpPr>
        <p:spPr>
          <a:xfrm>
            <a:off x="333900" y="994675"/>
            <a:ext cx="8634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Функциональный интерфейс 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—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интерфейс с одним </a:t>
            </a:r>
            <a:r>
              <a:rPr b="1" i="1" lang="ru" sz="1800">
                <a:solidFill>
                  <a:srgbClr val="00206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абстрактным</a:t>
            </a:r>
            <a:r>
              <a:rPr i="1" lang="ru" sz="1800">
                <a:solidFill>
                  <a:srgbClr val="00206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методом. При этом в функциональном интерфейсе может быть любое количество </a:t>
            </a:r>
            <a:r>
              <a:rPr b="1" i="1" lang="ru" sz="1800">
                <a:solidFill>
                  <a:srgbClr val="00206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статических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и </a:t>
            </a:r>
            <a:r>
              <a:rPr b="1" i="1" lang="ru" sz="1800">
                <a:solidFill>
                  <a:srgbClr val="00206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дефолтных</a:t>
            </a:r>
            <a:r>
              <a:rPr lang="ru" sz="1800">
                <a:solidFill>
                  <a:srgbClr val="00206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методов.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Google Shape;131;p2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32" name="Google Shape;132;p29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Функциональные интерфейсы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p29"/>
          <p:cNvSpPr txBox="1"/>
          <p:nvPr/>
        </p:nvSpPr>
        <p:spPr>
          <a:xfrm>
            <a:off x="333900" y="2014525"/>
            <a:ext cx="8634000" cy="26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Встроенные функциональные интерфейсы:</a:t>
            </a:r>
            <a:endParaRPr b="1" sz="1800">
              <a:solidFill>
                <a:schemeClr val="accent5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Comparator&lt;T&gt;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rgbClr val="11111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—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метод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boolean compare(T obj1, T obj2)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Predicate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&lt;T&gt; </a:t>
            </a:r>
            <a:r>
              <a:rPr lang="ru" sz="1800">
                <a:solidFill>
                  <a:srgbClr val="11111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—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метод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boolean test(T t)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Consumer&lt;T&gt; </a:t>
            </a:r>
            <a:r>
              <a:rPr lang="ru" sz="1800">
                <a:solidFill>
                  <a:srgbClr val="11111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—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метод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void accept(T t)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Supplier&lt;T&gt; </a:t>
            </a:r>
            <a:r>
              <a:rPr lang="ru" sz="1800">
                <a:solidFill>
                  <a:srgbClr val="11111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—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метод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 get()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Function&lt;T, R&gt; </a:t>
            </a:r>
            <a:r>
              <a:rPr lang="ru" sz="1800">
                <a:solidFill>
                  <a:srgbClr val="11111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—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метод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 apply(T t)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/>
        </p:nvSpPr>
        <p:spPr>
          <a:xfrm>
            <a:off x="333900" y="994675"/>
            <a:ext cx="8634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Predicate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функциональный интерфейс для проверки соблюдения некоторого условия. Если условие соблюдается, возвращает </a:t>
            </a:r>
            <a:r>
              <a:rPr i="1" lang="ru" sz="18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true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иначе — </a:t>
            </a:r>
            <a:r>
              <a:rPr i="1" lang="ru" sz="18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false</a:t>
            </a:r>
            <a:endParaRPr i="1" sz="1800">
              <a:solidFill>
                <a:srgbClr val="002060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" name="Google Shape;140;p3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41" name="Google Shape;141;p30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Функциональные интерфейсы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2" name="Google Shape;142;p30"/>
          <p:cNvSpPr txBox="1"/>
          <p:nvPr/>
        </p:nvSpPr>
        <p:spPr>
          <a:xfrm>
            <a:off x="333900" y="1970050"/>
            <a:ext cx="7470300" cy="28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(String[] args)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Predicate&lt;Integer&gt; isEvenNumber = </a:t>
            </a: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Predicate&lt;&gt;()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test(Integer x) {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% </a:t>
            </a:r>
            <a:r>
              <a:rPr lang="ru" sz="12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ru" sz="12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System.out.</a:t>
            </a:r>
            <a:r>
              <a:rPr lang="ru" sz="12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(isEvenNumber.</a:t>
            </a:r>
            <a:r>
              <a:rPr lang="ru" sz="12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2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 </a:t>
            </a:r>
            <a:r>
              <a:rPr lang="ru" sz="120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true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System.out.</a:t>
            </a:r>
            <a:r>
              <a:rPr lang="ru" sz="12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(isEvenNumber.</a:t>
            </a:r>
            <a:r>
              <a:rPr lang="ru" sz="12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2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 </a:t>
            </a:r>
            <a:r>
              <a:rPr lang="ru" sz="1200">
                <a:solidFill>
                  <a:srgbClr val="4343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false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chemeClr val="accent5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/>
        </p:nvSpPr>
        <p:spPr>
          <a:xfrm>
            <a:off x="333900" y="994675"/>
            <a:ext cx="8634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Consumer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</a:t>
            </a:r>
            <a:r>
              <a:rPr lang="ru" sz="1350">
                <a:solidFill>
                  <a:srgbClr val="172B53"/>
                </a:solidFill>
                <a:highlight>
                  <a:srgbClr val="FFFFFF"/>
                </a:highlight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функциональный интерфейс, который принимает в качестве входного аргумента объект типа T, совершает некоторые действия, но при этом ничего не возвращает.</a:t>
            </a:r>
            <a:endParaRPr i="1"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" name="Google Shape;149;p3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0" name="Google Shape;150;p31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Функциональные интерфейсы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" name="Google Shape;151;p31"/>
          <p:cNvSpPr txBox="1"/>
          <p:nvPr/>
        </p:nvSpPr>
        <p:spPr>
          <a:xfrm>
            <a:off x="333900" y="2093575"/>
            <a:ext cx="7470300" cy="25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(String[] args)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Consumer&lt;String&gt; greetings = </a:t>
            </a: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Consumer&lt;&gt;()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ru" sz="12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accept(String x) {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2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 "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x + </a:t>
            </a:r>
            <a:r>
              <a:rPr lang="ru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!!!"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greetings.</a:t>
            </a:r>
            <a:r>
              <a:rPr lang="ru" sz="12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accept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"Alena"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chemeClr val="accent5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/>
        </p:nvSpPr>
        <p:spPr>
          <a:xfrm>
            <a:off x="333900" y="994675"/>
            <a:ext cx="8634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Supplier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</a:t>
            </a:r>
            <a:r>
              <a:rPr lang="ru" sz="1350">
                <a:solidFill>
                  <a:srgbClr val="172B53"/>
                </a:solidFill>
                <a:highlight>
                  <a:srgbClr val="FFFFFF"/>
                </a:highlight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функциональный интерфейс, который не принимает никаких аргументов, но возвращает некоторый объект типа T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i="1"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8" name="Google Shape;158;p3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9" name="Google Shape;159;p32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Функциональные интерфейсы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0" name="Google Shape;160;p32"/>
          <p:cNvSpPr txBox="1"/>
          <p:nvPr/>
        </p:nvSpPr>
        <p:spPr>
          <a:xfrm>
            <a:off x="333900" y="1700850"/>
            <a:ext cx="7470300" cy="3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0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(String[] args)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List&lt;String&gt; nameList = </a:t>
            </a:r>
            <a:r>
              <a:rPr lang="ru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ArrayList&lt;&gt;();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nameList.</a:t>
            </a:r>
            <a:r>
              <a:rPr lang="ru" sz="10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"Alena"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nameList.</a:t>
            </a:r>
            <a:r>
              <a:rPr lang="ru" sz="10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"Ivan"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nameList.</a:t>
            </a:r>
            <a:r>
              <a:rPr lang="ru" sz="10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"Maria"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Supplier&lt;String&gt; randomName = </a:t>
            </a:r>
            <a:r>
              <a:rPr lang="ru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Supplier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&lt;&gt;()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ru" sz="1000">
                <a:solidFill>
                  <a:schemeClr val="dk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" sz="1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get() {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value = (</a:t>
            </a:r>
            <a:r>
              <a:rPr lang="ru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)(Math.</a:t>
            </a:r>
            <a:r>
              <a:rPr lang="ru" sz="10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* nameList.</a:t>
            </a:r>
            <a:r>
              <a:rPr lang="ru" sz="10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nameList.</a:t>
            </a:r>
            <a:r>
              <a:rPr lang="ru" sz="10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(value);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0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(randomName.</a:t>
            </a:r>
            <a:r>
              <a:rPr lang="ru" sz="10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>
              <a:solidFill>
                <a:srgbClr val="43434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000">
              <a:solidFill>
                <a:schemeClr val="accent5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/>
        </p:nvSpPr>
        <p:spPr>
          <a:xfrm>
            <a:off x="333900" y="994675"/>
            <a:ext cx="8634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Function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этот функциональный интерфейс принимает аргумент T и приводит его к объекту типа R, который и возвращается как результат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i="1"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7" name="Google Shape;167;p3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68" name="Google Shape;168;p33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Функциональные интерфейсы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9" name="Google Shape;169;p33"/>
          <p:cNvSpPr txBox="1"/>
          <p:nvPr/>
        </p:nvSpPr>
        <p:spPr>
          <a:xfrm>
            <a:off x="333900" y="1915775"/>
            <a:ext cx="7470300" cy="25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(String[] args)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Function&lt;String, Integer&gt;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valueConverter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Function&lt;&gt;()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apply(String x)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Integer.</a:t>
            </a:r>
            <a:r>
              <a:rPr lang="ru" sz="12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valueOf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(x)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2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(valueConverter.</a:t>
            </a:r>
            <a:r>
              <a:rPr lang="ru" sz="12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"678"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chemeClr val="accent5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/>
        </p:nvSpPr>
        <p:spPr>
          <a:xfrm>
            <a:off x="333900" y="994675"/>
            <a:ext cx="86340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Lambda-выражения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– это анонимные методы. Их можно использовать в качестве замены анонимным классам, так как они позволяют написать метод и сразу же использовать его. Lambda-выражения имеют следующий синтаксис </a:t>
            </a:r>
            <a:r>
              <a:rPr i="1" lang="ru" sz="1800">
                <a:solidFill>
                  <a:srgbClr val="000080"/>
                </a:solidFill>
                <a:latin typeface="Nunito"/>
                <a:ea typeface="Nunito"/>
                <a:cs typeface="Nunito"/>
                <a:sym typeface="Nunito"/>
              </a:rPr>
              <a:t>(аргументы) -&gt; (тело)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6" name="Google Shape;176;p34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77" name="Google Shape;177;p34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Lambda-выражения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" name="Google Shape;178;p34"/>
          <p:cNvSpPr txBox="1"/>
          <p:nvPr/>
        </p:nvSpPr>
        <p:spPr>
          <a:xfrm>
            <a:off x="333900" y="2360300"/>
            <a:ext cx="75813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a,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b) -&gt; { 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+ b; }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-&gt; System.out.</a:t>
            </a:r>
            <a:r>
              <a:rPr lang="ru" sz="13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3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 World"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(String s) -&gt; { 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 = s.trim();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System.out.</a:t>
            </a:r>
            <a:r>
              <a:rPr lang="ru" sz="13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(s); 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-&gt; { return </a:t>
            </a:r>
            <a:r>
              <a:rPr lang="ru" sz="13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3.1415 }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;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/>
        </p:nvSpPr>
        <p:spPr>
          <a:xfrm>
            <a:off x="333900" y="994675"/>
            <a:ext cx="88101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Структура Lambda-выражений</a:t>
            </a:r>
            <a:r>
              <a:rPr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:</a:t>
            </a:r>
            <a:endParaRPr sz="18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могут иметь 0 и более входных параметров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тип параметров указывается явно, либо может быть получен из контекста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параметры заключаются в круглые скобки и разделяются запятыми: (a, b) или (int a, int b)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если параметров нет, нужно использовать пустые круглые скобки: () -&gt; 42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когда параметр один, если тип не указывается явно, скобки можно опустить: a -&gt; return a*a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5" name="Google Shape;185;p35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86" name="Google Shape;186;p35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Lambda-выражения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