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5"/>
    <p:sldMasterId id="2147483672" r:id="rId6"/>
    <p:sldMasterId id="214748367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Lst>
  <p:sldSz cy="5143500" cx="9144000"/>
  <p:notesSz cx="6858000" cy="9144000"/>
  <p:embeddedFontLst>
    <p:embeddedFont>
      <p:font typeface="Nunito SemiBold"/>
      <p:regular r:id="rId62"/>
      <p:bold r:id="rId63"/>
      <p:italic r:id="rId64"/>
      <p:boldItalic r:id="rId65"/>
    </p:embeddedFont>
    <p:embeddedFont>
      <p:font typeface="Proxima Nova"/>
      <p:regular r:id="rId66"/>
      <p:bold r:id="rId67"/>
      <p:italic r:id="rId68"/>
      <p:boldItalic r:id="rId69"/>
    </p:embeddedFont>
    <p:embeddedFont>
      <p:font typeface="Nunito"/>
      <p:regular r:id="rId70"/>
      <p:bold r:id="rId71"/>
      <p:italic r:id="rId72"/>
      <p:boldItalic r:id="rId73"/>
    </p:embeddedFont>
    <p:embeddedFont>
      <p:font typeface="Nunito ExtraBold"/>
      <p:bold r:id="rId74"/>
      <p:boldItalic r:id="rId75"/>
    </p:embeddedFont>
    <p:embeddedFont>
      <p:font typeface="Alfa Slab One"/>
      <p:regular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EBA86B0-200F-4715-9F78-53211F6C81FF}">
  <a:tblStyle styleId="{7EBA86B0-200F-4715-9F78-53211F6C81F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73" Type="http://schemas.openxmlformats.org/officeDocument/2006/relationships/font" Target="fonts/Nunito-boldItalic.fntdata"/><Relationship Id="rId72" Type="http://schemas.openxmlformats.org/officeDocument/2006/relationships/font" Target="fonts/Nunito-italic.fntdata"/><Relationship Id="rId31" Type="http://schemas.openxmlformats.org/officeDocument/2006/relationships/slide" Target="slides/slide23.xml"/><Relationship Id="rId75" Type="http://schemas.openxmlformats.org/officeDocument/2006/relationships/font" Target="fonts/NunitoExtraBold-boldItalic.fntdata"/><Relationship Id="rId30" Type="http://schemas.openxmlformats.org/officeDocument/2006/relationships/slide" Target="slides/slide22.xml"/><Relationship Id="rId74" Type="http://schemas.openxmlformats.org/officeDocument/2006/relationships/font" Target="fonts/NunitoExtraBold-bold.fntdata"/><Relationship Id="rId33" Type="http://schemas.openxmlformats.org/officeDocument/2006/relationships/slide" Target="slides/slide25.xml"/><Relationship Id="rId32" Type="http://schemas.openxmlformats.org/officeDocument/2006/relationships/slide" Target="slides/slide24.xml"/><Relationship Id="rId76" Type="http://schemas.openxmlformats.org/officeDocument/2006/relationships/font" Target="fonts/AlfaSlabOne-regular.fntdata"/><Relationship Id="rId35" Type="http://schemas.openxmlformats.org/officeDocument/2006/relationships/slide" Target="slides/slide27.xml"/><Relationship Id="rId34" Type="http://schemas.openxmlformats.org/officeDocument/2006/relationships/slide" Target="slides/slide26.xml"/><Relationship Id="rId71" Type="http://schemas.openxmlformats.org/officeDocument/2006/relationships/font" Target="fonts/Nunito-bold.fntdata"/><Relationship Id="rId70" Type="http://schemas.openxmlformats.org/officeDocument/2006/relationships/font" Target="fonts/Nunito-regular.fntdata"/><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font" Target="fonts/NunitoSemiBold-regular.fntdata"/><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font" Target="fonts/NunitoSemiBold-italic.fntdata"/><Relationship Id="rId63" Type="http://schemas.openxmlformats.org/officeDocument/2006/relationships/font" Target="fonts/NunitoSemiBold-bold.fntdata"/><Relationship Id="rId22" Type="http://schemas.openxmlformats.org/officeDocument/2006/relationships/slide" Target="slides/slide14.xml"/><Relationship Id="rId66" Type="http://schemas.openxmlformats.org/officeDocument/2006/relationships/font" Target="fonts/ProximaNova-regular.fntdata"/><Relationship Id="rId21" Type="http://schemas.openxmlformats.org/officeDocument/2006/relationships/slide" Target="slides/slide13.xml"/><Relationship Id="rId65" Type="http://schemas.openxmlformats.org/officeDocument/2006/relationships/font" Target="fonts/NunitoSemiBold-boldItalic.fntdata"/><Relationship Id="rId24" Type="http://schemas.openxmlformats.org/officeDocument/2006/relationships/slide" Target="slides/slide16.xml"/><Relationship Id="rId68" Type="http://schemas.openxmlformats.org/officeDocument/2006/relationships/font" Target="fonts/ProximaNova-italic.fntdata"/><Relationship Id="rId23" Type="http://schemas.openxmlformats.org/officeDocument/2006/relationships/slide" Target="slides/slide15.xml"/><Relationship Id="rId67" Type="http://schemas.openxmlformats.org/officeDocument/2006/relationships/font" Target="fonts/ProximaNova-bold.fntdata"/><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font" Target="fonts/ProximaNova-boldItalic.fntdata"/><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52f94d5533_2_13:notes"/>
          <p:cNvSpPr txBox="1"/>
          <p:nvPr/>
        </p:nvSpPr>
        <p:spPr>
          <a:xfrm>
            <a:off x="3884612" y="8685212"/>
            <a:ext cx="2965450" cy="45085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112" name="Google Shape;112;g152f94d5533_2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13" name="Google Shape;113;g152f94d5533_2_13: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114" name="Google Shape;114;g152f94d5533_2_13: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ru"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52f94d5533_0_94: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193" name="Google Shape;193;g152f94d5533_0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94" name="Google Shape;194;g152f94d5533_0_94: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534f43d6ca_1_10: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202" name="Google Shape;202;g1534f43d6ca_1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03" name="Google Shape;203;g1534f43d6ca_1_10: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534f43d6ca_1_33: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211" name="Google Shape;211;g1534f43d6ca_1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12" name="Google Shape;212;g1534f43d6ca_1_33: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534f43d6ca_1_44: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219" name="Google Shape;219;g1534f43d6ca_1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20" name="Google Shape;220;g1534f43d6ca_1_44: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534f43d6ca_1_53: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227" name="Google Shape;227;g1534f43d6ca_1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28" name="Google Shape;228;g1534f43d6ca_1_53: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534f43d6ca_1_71: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235" name="Google Shape;235;g1534f43d6ca_1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36" name="Google Shape;236;g1534f43d6ca_1_71: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541c20f82a_0_34: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244" name="Google Shape;244;g1541c20f82a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45" name="Google Shape;245;g1541c20f82a_0_34: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541c20f82a_0_44: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253" name="Google Shape;253;g1541c20f82a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54" name="Google Shape;254;g1541c20f82a_0_44: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534f43d6ca_1_83: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262" name="Google Shape;262;g1534f43d6ca_1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63" name="Google Shape;263;g1534f43d6ca_1_83: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541c20f82a_0_0: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271" name="Google Shape;271;g1541c20f82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72" name="Google Shape;272;g1541c20f82a_0_0: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52f94d5533_2_20:notes"/>
          <p:cNvSpPr txBox="1"/>
          <p:nvPr/>
        </p:nvSpPr>
        <p:spPr>
          <a:xfrm>
            <a:off x="3884612" y="8685212"/>
            <a:ext cx="2965450" cy="45085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119" name="Google Shape;119;g152f94d5533_2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0" name="Google Shape;120;g152f94d5533_2_20: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541c20f82a_0_11: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279" name="Google Shape;279;g1541c20f82a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80" name="Google Shape;280;g1541c20f82a_0_11: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541c20f82a_0_20: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288" name="Google Shape;288;g1541c20f82a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89" name="Google Shape;289;g1541c20f82a_0_20: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541c20f82a_0_64: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296" name="Google Shape;296;g1541c20f82a_0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97" name="Google Shape;297;g1541c20f82a_0_64: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541c20f82a_0_74: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305" name="Google Shape;305;g1541c20f82a_0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06" name="Google Shape;306;g1541c20f82a_0_74: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541c20f82a_0_85: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313" name="Google Shape;313;g1541c20f82a_0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14" name="Google Shape;314;g1541c20f82a_0_85: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541c20f82a_0_95: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322" name="Google Shape;322;g1541c20f82a_0_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23" name="Google Shape;323;g1541c20f82a_0_95: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541c20f82a_0_105: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330" name="Google Shape;330;g1541c20f82a_0_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31" name="Google Shape;331;g1541c20f82a_0_105: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541c20f82a_0_114: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338" name="Google Shape;338;g1541c20f82a_0_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39" name="Google Shape;339;g1541c20f82a_0_114: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541c20f82a_0_125: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347" name="Google Shape;347;g1541c20f82a_0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48" name="Google Shape;348;g1541c20f82a_0_125: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fedba1f8c4_0_0: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357" name="Google Shape;357;gfedba1f8c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58" name="Google Shape;358;gfedba1f8c4_0_0: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52f94d5533_0_72: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127" name="Google Shape;127;g152f94d5533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8" name="Google Shape;128;g152f94d5533_0_72: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fedba1f8c4_0_12: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365" name="Google Shape;365;gfedba1f8c4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66" name="Google Shape;366;gfedba1f8c4_0_12: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fedba1f8c4_0_21: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373" name="Google Shape;373;gfedba1f8c4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74" name="Google Shape;374;gfedba1f8c4_0_21: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541c20f82a_0_140: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381" name="Google Shape;381;g1541c20f82a_0_1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82" name="Google Shape;382;g1541c20f82a_0_140: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541c20f82a_0_152: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390" name="Google Shape;390;g1541c20f82a_0_1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91" name="Google Shape;391;g1541c20f82a_0_152: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fedba1f8c4_0_29: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399" name="Google Shape;399;gfedba1f8c4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00" name="Google Shape;400;gfedba1f8c4_0_29: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fedba1f8c4_0_39: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407" name="Google Shape;407;gfedba1f8c4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08" name="Google Shape;408;gfedba1f8c4_0_39: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fedba1f8c4_0_46: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415" name="Google Shape;415;gfedba1f8c4_0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16" name="Google Shape;416;gfedba1f8c4_0_46: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fedba1f8c4_0_54: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423" name="Google Shape;423;gfedba1f8c4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24" name="Google Shape;424;gfedba1f8c4_0_54: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541c20f82a_0_161: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431" name="Google Shape;431;g1541c20f82a_0_1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32" name="Google Shape;432;g1541c20f82a_0_161: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541c20f82a_0_173: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440" name="Google Shape;440;g1541c20f82a_0_1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41" name="Google Shape;441;g1541c20f82a_0_173: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52f94d5533_0_0: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136" name="Google Shape;136;g152f94d553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37" name="Google Shape;137;g152f94d5533_0_0: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541c20f82a_0_184: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448" name="Google Shape;448;g1541c20f82a_0_1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49" name="Google Shape;449;g1541c20f82a_0_184: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541c20f82a_0_192: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456" name="Google Shape;456;g1541c20f82a_0_1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57" name="Google Shape;457;g1541c20f82a_0_192: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fedba1f8c4_0_68: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465" name="Google Shape;465;gfedba1f8c4_0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66" name="Google Shape;466;gfedba1f8c4_0_68: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fedba1f8c4_0_84: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473" name="Google Shape;473;gfedba1f8c4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74" name="Google Shape;474;gfedba1f8c4_0_84: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fedba1f8c4_0_105: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481" name="Google Shape;481;gfedba1f8c4_0_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82" name="Google Shape;482;gfedba1f8c4_0_105: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fedba1f8c4_0_96: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489" name="Google Shape;489;gfedba1f8c4_0_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90" name="Google Shape;490;gfedba1f8c4_0_96: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fedba1f8c4_0_113: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497" name="Google Shape;497;gfedba1f8c4_0_1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98" name="Google Shape;498;gfedba1f8c4_0_113: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541c20f82a_0_230: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505" name="Google Shape;505;g1541c20f82a_0_2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06" name="Google Shape;506;g1541c20f82a_0_230: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541c20f82a_0_210: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514" name="Google Shape;514;g1541c20f82a_0_2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15" name="Google Shape;515;g1541c20f82a_0_210: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1541c20f82a_0_240: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522" name="Google Shape;522;g1541c20f82a_0_2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23" name="Google Shape;523;g1541c20f82a_0_240: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52f94d5533_0_14: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144" name="Google Shape;144;g152f94d5533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5" name="Google Shape;145;g152f94d5533_0_14: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1541c20f82a_0_222: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530" name="Google Shape;530;g1541c20f82a_0_2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31" name="Google Shape;531;g1541c20f82a_0_222: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1541c20f82a_0_254: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539" name="Google Shape;539;g1541c20f82a_0_2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40" name="Google Shape;540;g1541c20f82a_0_254: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1541c20f82a_0_272: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547" name="Google Shape;547;g1541c20f82a_0_2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48" name="Google Shape;548;g1541c20f82a_0_272: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52f94d5533_2_83: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556" name="Google Shape;556;g152f94d5533_2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57" name="Google Shape;557;g152f94d5533_2_83:notes"/>
          <p:cNvSpPr txBox="1"/>
          <p:nvPr/>
        </p:nvSpPr>
        <p:spPr>
          <a:xfrm>
            <a:off x="1177925" y="4629150"/>
            <a:ext cx="4489500" cy="861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ru" sz="1100" u="none">
                <a:solidFill>
                  <a:srgbClr val="000000"/>
                </a:solidFill>
                <a:latin typeface="Arial"/>
                <a:ea typeface="Arial"/>
                <a:cs typeface="Arial"/>
                <a:sym typeface="Arial"/>
              </a:rPr>
              <a:t>Call a subclass method with superclass reference</a:t>
            </a:r>
            <a:endParaRPr/>
          </a:p>
          <a:p>
            <a:pPr indent="0" lvl="1" marL="457200" marR="0" rtl="0" algn="l">
              <a:lnSpc>
                <a:spcPct val="100000"/>
              </a:lnSpc>
              <a:spcBef>
                <a:spcPts val="400"/>
              </a:spcBef>
              <a:spcAft>
                <a:spcPts val="0"/>
              </a:spcAft>
              <a:buClr>
                <a:srgbClr val="000000"/>
              </a:buClr>
              <a:buSzPts val="1100"/>
              <a:buFont typeface="Arial"/>
              <a:buNone/>
            </a:pPr>
            <a:r>
              <a:rPr b="0" i="0" lang="ru" sz="1100" u="none" cap="none" strike="noStrike">
                <a:solidFill>
                  <a:srgbClr val="000000"/>
                </a:solidFill>
                <a:latin typeface="Arial"/>
                <a:ea typeface="Arial"/>
                <a:cs typeface="Arial"/>
                <a:sym typeface="Arial"/>
              </a:rPr>
              <a:t>Compiler error</a:t>
            </a:r>
            <a:endParaRPr/>
          </a:p>
          <a:p>
            <a:pPr indent="0" lvl="2" marL="914400" marR="0" rtl="0" algn="l">
              <a:lnSpc>
                <a:spcPct val="100000"/>
              </a:lnSpc>
              <a:spcBef>
                <a:spcPts val="400"/>
              </a:spcBef>
              <a:spcAft>
                <a:spcPts val="0"/>
              </a:spcAft>
              <a:buClr>
                <a:srgbClr val="000000"/>
              </a:buClr>
              <a:buSzPts val="1100"/>
              <a:buFont typeface="Arial"/>
              <a:buNone/>
            </a:pPr>
            <a:r>
              <a:rPr b="0" i="0" lang="ru" sz="1100" u="none" cap="none" strike="noStrike">
                <a:solidFill>
                  <a:srgbClr val="000000"/>
                </a:solidFill>
                <a:latin typeface="Arial"/>
                <a:ea typeface="Arial"/>
                <a:cs typeface="Arial"/>
                <a:sym typeface="Arial"/>
              </a:rPr>
              <a:t>Subclass methods are not superclass methods</a:t>
            </a:r>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558" name="Google Shape;558;g152f94d5533_2_83:notes"/>
          <p:cNvSpPr txBox="1"/>
          <p:nvPr>
            <p:ph idx="1" type="body"/>
          </p:nvPr>
        </p:nvSpPr>
        <p:spPr>
          <a:xfrm>
            <a:off x="685800" y="4343400"/>
            <a:ext cx="5486400" cy="61152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534f43d6ca_1_19: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152" name="Google Shape;152;g1534f43d6ca_1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3" name="Google Shape;153;g1534f43d6ca_1_19: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52f94d5533_0_21: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162" name="Google Shape;162;g152f94d5533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63" name="Google Shape;163;g152f94d5533_0_21: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52f94d5533_0_41: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172" name="Google Shape;172;g152f94d5533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73" name="Google Shape;173;g152f94d5533_0_41: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52f94d5533_0_65: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183" name="Google Shape;183;g152f94d5533_0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84" name="Google Shape;184;g152f94d5533_0_65: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14"/>
          <p:cNvSpPr txBox="1"/>
          <p:nvPr>
            <p:ph idx="10" type="dt"/>
          </p:nvPr>
        </p:nvSpPr>
        <p:spPr>
          <a:xfrm>
            <a:off x="822325" y="4844653"/>
            <a:ext cx="1851000" cy="271500"/>
          </a:xfrm>
          <a:prstGeom prst="rect">
            <a:avLst/>
          </a:prstGeom>
          <a:noFill/>
          <a:ln>
            <a:noFill/>
          </a:ln>
        </p:spPr>
        <p:txBody>
          <a:bodyPr anchorCtr="0" anchor="ctr" bIns="46800" lIns="90000" spcFirstLastPara="1" rIns="90000" wrap="square" tIns="468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p14"/>
          <p:cNvSpPr txBox="1"/>
          <p:nvPr>
            <p:ph idx="11" type="ftr"/>
          </p:nvPr>
        </p:nvSpPr>
        <p:spPr>
          <a:xfrm>
            <a:off x="2765425" y="4844653"/>
            <a:ext cx="3613200" cy="271500"/>
          </a:xfrm>
          <a:prstGeom prst="rect">
            <a:avLst/>
          </a:prstGeom>
          <a:noFill/>
          <a:ln>
            <a:noFill/>
          </a:ln>
        </p:spPr>
        <p:txBody>
          <a:bodyPr anchorCtr="0" anchor="ctr" bIns="46800" lIns="90000" spcFirstLastPara="1" rIns="90000" wrap="square" tIns="468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2" name="Google Shape;62;p14"/>
          <p:cNvSpPr txBox="1"/>
          <p:nvPr>
            <p:ph idx="12" type="sldNum"/>
          </p:nvPr>
        </p:nvSpPr>
        <p:spPr>
          <a:xfrm>
            <a:off x="7424737" y="4844653"/>
            <a:ext cx="981000" cy="271500"/>
          </a:xfrm>
          <a:prstGeom prst="rect">
            <a:avLst/>
          </a:prstGeom>
          <a:noFill/>
          <a:ln>
            <a:noFill/>
          </a:ln>
        </p:spPr>
        <p:txBody>
          <a:bodyPr anchorCtr="0" anchor="ctr" bIns="46800" lIns="90000" spcFirstLastPara="1" rIns="90000" wrap="square" tIns="46800">
            <a:noAutofit/>
          </a:bodyPr>
          <a:lstStyle>
            <a:lvl1pPr indent="0" lvl="0" marL="0" rtl="0" algn="r">
              <a:lnSpc>
                <a:spcPct val="100000"/>
              </a:lnSpc>
              <a:spcBef>
                <a:spcPts val="0"/>
              </a:spcBef>
              <a:spcAft>
                <a:spcPts val="0"/>
              </a:spcAft>
              <a:buNone/>
              <a:defRPr sz="1000">
                <a:solidFill>
                  <a:srgbClr val="FFFFFF"/>
                </a:solidFill>
                <a:latin typeface="Times New Roman"/>
                <a:ea typeface="Times New Roman"/>
                <a:cs typeface="Times New Roman"/>
                <a:sym typeface="Times New Roman"/>
              </a:defRPr>
            </a:lvl1pPr>
            <a:lvl2pPr indent="0" lvl="1" marL="0" rtl="0" algn="r">
              <a:lnSpc>
                <a:spcPct val="100000"/>
              </a:lnSpc>
              <a:spcBef>
                <a:spcPts val="0"/>
              </a:spcBef>
              <a:spcAft>
                <a:spcPts val="0"/>
              </a:spcAft>
              <a:buNone/>
              <a:defRPr sz="1000">
                <a:solidFill>
                  <a:srgbClr val="FFFFFF"/>
                </a:solidFill>
                <a:latin typeface="Times New Roman"/>
                <a:ea typeface="Times New Roman"/>
                <a:cs typeface="Times New Roman"/>
                <a:sym typeface="Times New Roman"/>
              </a:defRPr>
            </a:lvl2pPr>
            <a:lvl3pPr indent="0" lvl="2" marL="0" rtl="0" algn="r">
              <a:lnSpc>
                <a:spcPct val="100000"/>
              </a:lnSpc>
              <a:spcBef>
                <a:spcPts val="0"/>
              </a:spcBef>
              <a:spcAft>
                <a:spcPts val="0"/>
              </a:spcAft>
              <a:buNone/>
              <a:defRPr sz="1000">
                <a:solidFill>
                  <a:srgbClr val="FFFFFF"/>
                </a:solidFill>
                <a:latin typeface="Times New Roman"/>
                <a:ea typeface="Times New Roman"/>
                <a:cs typeface="Times New Roman"/>
                <a:sym typeface="Times New Roman"/>
              </a:defRPr>
            </a:lvl3pPr>
            <a:lvl4pPr indent="0" lvl="3" marL="0" rtl="0" algn="r">
              <a:lnSpc>
                <a:spcPct val="100000"/>
              </a:lnSpc>
              <a:spcBef>
                <a:spcPts val="0"/>
              </a:spcBef>
              <a:spcAft>
                <a:spcPts val="0"/>
              </a:spcAft>
              <a:buNone/>
              <a:defRPr sz="1000">
                <a:solidFill>
                  <a:srgbClr val="FFFFFF"/>
                </a:solidFill>
                <a:latin typeface="Times New Roman"/>
                <a:ea typeface="Times New Roman"/>
                <a:cs typeface="Times New Roman"/>
                <a:sym typeface="Times New Roman"/>
              </a:defRPr>
            </a:lvl4pPr>
            <a:lvl5pPr indent="0" lvl="4" marL="0" rtl="0" algn="r">
              <a:lnSpc>
                <a:spcPct val="100000"/>
              </a:lnSpc>
              <a:spcBef>
                <a:spcPts val="0"/>
              </a:spcBef>
              <a:spcAft>
                <a:spcPts val="0"/>
              </a:spcAft>
              <a:buNone/>
              <a:defRPr sz="1000">
                <a:solidFill>
                  <a:srgbClr val="FFFFFF"/>
                </a:solidFill>
                <a:latin typeface="Times New Roman"/>
                <a:ea typeface="Times New Roman"/>
                <a:cs typeface="Times New Roman"/>
                <a:sym typeface="Times New Roman"/>
              </a:defRPr>
            </a:lvl5pPr>
            <a:lvl6pPr indent="0" lvl="5" marL="0" rtl="0" algn="r">
              <a:lnSpc>
                <a:spcPct val="100000"/>
              </a:lnSpc>
              <a:spcBef>
                <a:spcPts val="0"/>
              </a:spcBef>
              <a:spcAft>
                <a:spcPts val="0"/>
              </a:spcAft>
              <a:buNone/>
              <a:defRPr sz="1000">
                <a:solidFill>
                  <a:srgbClr val="FFFFFF"/>
                </a:solidFill>
                <a:latin typeface="Times New Roman"/>
                <a:ea typeface="Times New Roman"/>
                <a:cs typeface="Times New Roman"/>
                <a:sym typeface="Times New Roman"/>
              </a:defRPr>
            </a:lvl6pPr>
            <a:lvl7pPr indent="0" lvl="6" marL="0" rtl="0" algn="r">
              <a:lnSpc>
                <a:spcPct val="100000"/>
              </a:lnSpc>
              <a:spcBef>
                <a:spcPts val="0"/>
              </a:spcBef>
              <a:spcAft>
                <a:spcPts val="0"/>
              </a:spcAft>
              <a:buNone/>
              <a:defRPr sz="1000">
                <a:solidFill>
                  <a:srgbClr val="FFFFFF"/>
                </a:solidFill>
                <a:latin typeface="Times New Roman"/>
                <a:ea typeface="Times New Roman"/>
                <a:cs typeface="Times New Roman"/>
                <a:sym typeface="Times New Roman"/>
              </a:defRPr>
            </a:lvl7pPr>
            <a:lvl8pPr indent="0" lvl="7" marL="0" rtl="0" algn="r">
              <a:lnSpc>
                <a:spcPct val="100000"/>
              </a:lnSpc>
              <a:spcBef>
                <a:spcPts val="0"/>
              </a:spcBef>
              <a:spcAft>
                <a:spcPts val="0"/>
              </a:spcAft>
              <a:buNone/>
              <a:defRPr sz="1000">
                <a:solidFill>
                  <a:srgbClr val="FFFFFF"/>
                </a:solidFill>
                <a:latin typeface="Times New Roman"/>
                <a:ea typeface="Times New Roman"/>
                <a:cs typeface="Times New Roman"/>
                <a:sym typeface="Times New Roman"/>
              </a:defRPr>
            </a:lvl8pPr>
            <a:lvl9pPr indent="0" lvl="8" marL="0" rtl="0" algn="r">
              <a:lnSpc>
                <a:spcPct val="100000"/>
              </a:lnSpc>
              <a:spcBef>
                <a:spcPts val="0"/>
              </a:spcBef>
              <a:spcAft>
                <a:spcPts val="0"/>
              </a:spcAft>
              <a:buNone/>
              <a:defRPr sz="1000">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7" name="Shape 67"/>
        <p:cNvGrpSpPr/>
        <p:nvPr/>
      </p:nvGrpSpPr>
      <p:grpSpPr>
        <a:xfrm>
          <a:off x="0" y="0"/>
          <a:ext cx="0" cy="0"/>
          <a:chOff x="0" y="0"/>
          <a:chExt cx="0" cy="0"/>
        </a:xfrm>
      </p:grpSpPr>
      <p:cxnSp>
        <p:nvCxnSpPr>
          <p:cNvPr id="68" name="Google Shape;68;p16"/>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69" name="Google Shape;69;p16"/>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70" name="Google Shape;70;p16"/>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71" name="Google Shape;7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72" name="Shape 72"/>
        <p:cNvGrpSpPr/>
        <p:nvPr/>
      </p:nvGrpSpPr>
      <p:grpSpPr>
        <a:xfrm>
          <a:off x="0" y="0"/>
          <a:ext cx="0" cy="0"/>
          <a:chOff x="0" y="0"/>
          <a:chExt cx="0" cy="0"/>
        </a:xfrm>
      </p:grpSpPr>
      <p:sp>
        <p:nvSpPr>
          <p:cNvPr id="73" name="Google Shape;73;p17"/>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6800"/>
              <a:buNone/>
              <a:defRPr sz="6800">
                <a:solidFill>
                  <a:schemeClr val="lt1"/>
                </a:solidFill>
              </a:defRPr>
            </a:lvl1pPr>
            <a:lvl2pPr lvl="1" rtl="0">
              <a:spcBef>
                <a:spcPts val="0"/>
              </a:spcBef>
              <a:spcAft>
                <a:spcPts val="0"/>
              </a:spcAft>
              <a:buClr>
                <a:schemeClr val="lt1"/>
              </a:buClr>
              <a:buSzPts val="6800"/>
              <a:buNone/>
              <a:defRPr sz="6800">
                <a:solidFill>
                  <a:schemeClr val="lt1"/>
                </a:solidFill>
              </a:defRPr>
            </a:lvl2pPr>
            <a:lvl3pPr lvl="2" rtl="0">
              <a:spcBef>
                <a:spcPts val="0"/>
              </a:spcBef>
              <a:spcAft>
                <a:spcPts val="0"/>
              </a:spcAft>
              <a:buClr>
                <a:schemeClr val="lt1"/>
              </a:buClr>
              <a:buSzPts val="6800"/>
              <a:buNone/>
              <a:defRPr sz="6800">
                <a:solidFill>
                  <a:schemeClr val="lt1"/>
                </a:solidFill>
              </a:defRPr>
            </a:lvl3pPr>
            <a:lvl4pPr lvl="3" rtl="0">
              <a:spcBef>
                <a:spcPts val="0"/>
              </a:spcBef>
              <a:spcAft>
                <a:spcPts val="0"/>
              </a:spcAft>
              <a:buClr>
                <a:schemeClr val="lt1"/>
              </a:buClr>
              <a:buSzPts val="6800"/>
              <a:buNone/>
              <a:defRPr sz="6800">
                <a:solidFill>
                  <a:schemeClr val="lt1"/>
                </a:solidFill>
              </a:defRPr>
            </a:lvl4pPr>
            <a:lvl5pPr lvl="4" rtl="0">
              <a:spcBef>
                <a:spcPts val="0"/>
              </a:spcBef>
              <a:spcAft>
                <a:spcPts val="0"/>
              </a:spcAft>
              <a:buClr>
                <a:schemeClr val="lt1"/>
              </a:buClr>
              <a:buSzPts val="6800"/>
              <a:buNone/>
              <a:defRPr sz="6800">
                <a:solidFill>
                  <a:schemeClr val="lt1"/>
                </a:solidFill>
              </a:defRPr>
            </a:lvl5pPr>
            <a:lvl6pPr lvl="5" rtl="0">
              <a:spcBef>
                <a:spcPts val="0"/>
              </a:spcBef>
              <a:spcAft>
                <a:spcPts val="0"/>
              </a:spcAft>
              <a:buClr>
                <a:schemeClr val="lt1"/>
              </a:buClr>
              <a:buSzPts val="6800"/>
              <a:buNone/>
              <a:defRPr sz="6800">
                <a:solidFill>
                  <a:schemeClr val="lt1"/>
                </a:solidFill>
              </a:defRPr>
            </a:lvl6pPr>
            <a:lvl7pPr lvl="6" rtl="0">
              <a:spcBef>
                <a:spcPts val="0"/>
              </a:spcBef>
              <a:spcAft>
                <a:spcPts val="0"/>
              </a:spcAft>
              <a:buClr>
                <a:schemeClr val="lt1"/>
              </a:buClr>
              <a:buSzPts val="6800"/>
              <a:buNone/>
              <a:defRPr sz="6800">
                <a:solidFill>
                  <a:schemeClr val="lt1"/>
                </a:solidFill>
              </a:defRPr>
            </a:lvl7pPr>
            <a:lvl8pPr lvl="7" rtl="0">
              <a:spcBef>
                <a:spcPts val="0"/>
              </a:spcBef>
              <a:spcAft>
                <a:spcPts val="0"/>
              </a:spcAft>
              <a:buClr>
                <a:schemeClr val="lt1"/>
              </a:buClr>
              <a:buSzPts val="6800"/>
              <a:buNone/>
              <a:defRPr sz="6800">
                <a:solidFill>
                  <a:schemeClr val="lt1"/>
                </a:solidFill>
              </a:defRPr>
            </a:lvl8pPr>
            <a:lvl9pPr lvl="8" rtl="0">
              <a:spcBef>
                <a:spcPts val="0"/>
              </a:spcBef>
              <a:spcAft>
                <a:spcPts val="0"/>
              </a:spcAft>
              <a:buClr>
                <a:schemeClr val="lt1"/>
              </a:buClr>
              <a:buSzPts val="6800"/>
              <a:buNone/>
              <a:defRPr sz="6800">
                <a:solidFill>
                  <a:schemeClr val="lt1"/>
                </a:solidFill>
              </a:defRPr>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5" name="Shape 75"/>
        <p:cNvGrpSpPr/>
        <p:nvPr/>
      </p:nvGrpSpPr>
      <p:grpSpPr>
        <a:xfrm>
          <a:off x="0" y="0"/>
          <a:ext cx="0" cy="0"/>
          <a:chOff x="0" y="0"/>
          <a:chExt cx="0" cy="0"/>
        </a:xfrm>
      </p:grpSpPr>
      <p:sp>
        <p:nvSpPr>
          <p:cNvPr id="76" name="Google Shape;76;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8" name="Google Shape;78;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9" name="Shape 79"/>
        <p:cNvGrpSpPr/>
        <p:nvPr/>
      </p:nvGrpSpPr>
      <p:grpSpPr>
        <a:xfrm>
          <a:off x="0" y="0"/>
          <a:ext cx="0" cy="0"/>
          <a:chOff x="0" y="0"/>
          <a:chExt cx="0" cy="0"/>
        </a:xfrm>
      </p:grpSpPr>
      <p:sp>
        <p:nvSpPr>
          <p:cNvPr id="80" name="Google Shape;80;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1" name="Google Shape;81;p1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2" name="Google Shape;82;p1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3" name="Google Shape;8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4" name="Shape 84"/>
        <p:cNvGrpSpPr/>
        <p:nvPr/>
      </p:nvGrpSpPr>
      <p:grpSpPr>
        <a:xfrm>
          <a:off x="0" y="0"/>
          <a:ext cx="0" cy="0"/>
          <a:chOff x="0" y="0"/>
          <a:chExt cx="0" cy="0"/>
        </a:xfrm>
      </p:grpSpPr>
      <p:sp>
        <p:nvSpPr>
          <p:cNvPr id="85" name="Google Shape;85;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6" name="Google Shape;8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7" name="Shape 87"/>
        <p:cNvGrpSpPr/>
        <p:nvPr/>
      </p:nvGrpSpPr>
      <p:grpSpPr>
        <a:xfrm>
          <a:off x="0" y="0"/>
          <a:ext cx="0" cy="0"/>
          <a:chOff x="0" y="0"/>
          <a:chExt cx="0" cy="0"/>
        </a:xfrm>
      </p:grpSpPr>
      <p:sp>
        <p:nvSpPr>
          <p:cNvPr id="88" name="Google Shape;88;p21"/>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9" name="Google Shape;89;p21"/>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0" name="Google Shape;90;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91" name="Shape 91"/>
        <p:cNvGrpSpPr/>
        <p:nvPr/>
      </p:nvGrpSpPr>
      <p:grpSpPr>
        <a:xfrm>
          <a:off x="0" y="0"/>
          <a:ext cx="0" cy="0"/>
          <a:chOff x="0" y="0"/>
          <a:chExt cx="0" cy="0"/>
        </a:xfrm>
      </p:grpSpPr>
      <p:sp>
        <p:nvSpPr>
          <p:cNvPr id="92" name="Google Shape;92;p22"/>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93" name="Google Shape;93;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4" name="Shape 94"/>
        <p:cNvGrpSpPr/>
        <p:nvPr/>
      </p:nvGrpSpPr>
      <p:grpSpPr>
        <a:xfrm>
          <a:off x="0" y="0"/>
          <a:ext cx="0" cy="0"/>
          <a:chOff x="0" y="0"/>
          <a:chExt cx="0" cy="0"/>
        </a:xfrm>
      </p:grpSpPr>
      <p:sp>
        <p:nvSpPr>
          <p:cNvPr id="95" name="Google Shape;95;p23"/>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 name="Google Shape;96;p2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97" name="Google Shape;97;p23"/>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98" name="Google Shape;98;p23"/>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99" name="Google Shape;99;p2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1" name="Shape 101"/>
        <p:cNvGrpSpPr/>
        <p:nvPr/>
      </p:nvGrpSpPr>
      <p:grpSpPr>
        <a:xfrm>
          <a:off x="0" y="0"/>
          <a:ext cx="0" cy="0"/>
          <a:chOff x="0" y="0"/>
          <a:chExt cx="0" cy="0"/>
        </a:xfrm>
      </p:grpSpPr>
      <p:sp>
        <p:nvSpPr>
          <p:cNvPr id="102" name="Google Shape;102;p24"/>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103" name="Google Shape;103;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4" name="Shape 104"/>
        <p:cNvGrpSpPr/>
        <p:nvPr/>
      </p:nvGrpSpPr>
      <p:grpSpPr>
        <a:xfrm>
          <a:off x="0" y="0"/>
          <a:ext cx="0" cy="0"/>
          <a:chOff x="0" y="0"/>
          <a:chExt cx="0" cy="0"/>
        </a:xfrm>
      </p:grpSpPr>
      <p:sp>
        <p:nvSpPr>
          <p:cNvPr id="105" name="Google Shape;105;p25"/>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1"/>
              </a:buClr>
              <a:buSzPts val="11000"/>
              <a:buNone/>
              <a:defRPr sz="11000">
                <a:solidFill>
                  <a:schemeClr val="dk1"/>
                </a:solidFill>
              </a:defRPr>
            </a:lvl1pPr>
            <a:lvl2pPr lvl="1" rtl="0" algn="ctr">
              <a:spcBef>
                <a:spcPts val="0"/>
              </a:spcBef>
              <a:spcAft>
                <a:spcPts val="0"/>
              </a:spcAft>
              <a:buClr>
                <a:schemeClr val="dk1"/>
              </a:buClr>
              <a:buSzPts val="11000"/>
              <a:buNone/>
              <a:defRPr sz="11000">
                <a:solidFill>
                  <a:schemeClr val="dk1"/>
                </a:solidFill>
              </a:defRPr>
            </a:lvl2pPr>
            <a:lvl3pPr lvl="2" rtl="0" algn="ctr">
              <a:spcBef>
                <a:spcPts val="0"/>
              </a:spcBef>
              <a:spcAft>
                <a:spcPts val="0"/>
              </a:spcAft>
              <a:buClr>
                <a:schemeClr val="dk1"/>
              </a:buClr>
              <a:buSzPts val="11000"/>
              <a:buNone/>
              <a:defRPr sz="11000">
                <a:solidFill>
                  <a:schemeClr val="dk1"/>
                </a:solidFill>
              </a:defRPr>
            </a:lvl3pPr>
            <a:lvl4pPr lvl="3" rtl="0" algn="ctr">
              <a:spcBef>
                <a:spcPts val="0"/>
              </a:spcBef>
              <a:spcAft>
                <a:spcPts val="0"/>
              </a:spcAft>
              <a:buClr>
                <a:schemeClr val="dk1"/>
              </a:buClr>
              <a:buSzPts val="11000"/>
              <a:buNone/>
              <a:defRPr sz="11000">
                <a:solidFill>
                  <a:schemeClr val="dk1"/>
                </a:solidFill>
              </a:defRPr>
            </a:lvl4pPr>
            <a:lvl5pPr lvl="4" rtl="0" algn="ctr">
              <a:spcBef>
                <a:spcPts val="0"/>
              </a:spcBef>
              <a:spcAft>
                <a:spcPts val="0"/>
              </a:spcAft>
              <a:buClr>
                <a:schemeClr val="dk1"/>
              </a:buClr>
              <a:buSzPts val="11000"/>
              <a:buNone/>
              <a:defRPr sz="11000">
                <a:solidFill>
                  <a:schemeClr val="dk1"/>
                </a:solidFill>
              </a:defRPr>
            </a:lvl5pPr>
            <a:lvl6pPr lvl="5" rtl="0" algn="ctr">
              <a:spcBef>
                <a:spcPts val="0"/>
              </a:spcBef>
              <a:spcAft>
                <a:spcPts val="0"/>
              </a:spcAft>
              <a:buClr>
                <a:schemeClr val="dk1"/>
              </a:buClr>
              <a:buSzPts val="11000"/>
              <a:buNone/>
              <a:defRPr sz="11000">
                <a:solidFill>
                  <a:schemeClr val="dk1"/>
                </a:solidFill>
              </a:defRPr>
            </a:lvl6pPr>
            <a:lvl7pPr lvl="6" rtl="0" algn="ctr">
              <a:spcBef>
                <a:spcPts val="0"/>
              </a:spcBef>
              <a:spcAft>
                <a:spcPts val="0"/>
              </a:spcAft>
              <a:buClr>
                <a:schemeClr val="dk1"/>
              </a:buClr>
              <a:buSzPts val="11000"/>
              <a:buNone/>
              <a:defRPr sz="11000">
                <a:solidFill>
                  <a:schemeClr val="dk1"/>
                </a:solidFill>
              </a:defRPr>
            </a:lvl7pPr>
            <a:lvl8pPr lvl="7" rtl="0" algn="ctr">
              <a:spcBef>
                <a:spcPts val="0"/>
              </a:spcBef>
              <a:spcAft>
                <a:spcPts val="0"/>
              </a:spcAft>
              <a:buClr>
                <a:schemeClr val="dk1"/>
              </a:buClr>
              <a:buSzPts val="11000"/>
              <a:buNone/>
              <a:defRPr sz="11000">
                <a:solidFill>
                  <a:schemeClr val="dk1"/>
                </a:solidFill>
              </a:defRPr>
            </a:lvl8pPr>
            <a:lvl9pPr lvl="8" rtl="0" algn="ctr">
              <a:spcBef>
                <a:spcPts val="0"/>
              </a:spcBef>
              <a:spcAft>
                <a:spcPts val="0"/>
              </a:spcAft>
              <a:buClr>
                <a:schemeClr val="dk1"/>
              </a:buClr>
              <a:buSzPts val="11000"/>
              <a:buNone/>
              <a:defRPr sz="11000">
                <a:solidFill>
                  <a:schemeClr val="dk1"/>
                </a:solidFill>
              </a:defRPr>
            </a:lvl9pPr>
          </a:lstStyle>
          <a:p>
            <a:r>
              <a:t>xx%</a:t>
            </a:r>
          </a:p>
        </p:txBody>
      </p:sp>
      <p:sp>
        <p:nvSpPr>
          <p:cNvPr id="106" name="Google Shape;106;p25"/>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07" name="Google Shape;10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8" name="Shape 108"/>
        <p:cNvGrpSpPr/>
        <p:nvPr/>
      </p:nvGrpSpPr>
      <p:grpSpPr>
        <a:xfrm>
          <a:off x="0" y="0"/>
          <a:ext cx="0" cy="0"/>
          <a:chOff x="0" y="0"/>
          <a:chExt cx="0" cy="0"/>
        </a:xfrm>
      </p:grpSpPr>
      <p:sp>
        <p:nvSpPr>
          <p:cNvPr id="109" name="Google Shape;10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3.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3175" y="4800600"/>
            <a:ext cx="9140700" cy="342900"/>
          </a:xfrm>
          <a:prstGeom prst="rect">
            <a:avLst/>
          </a:prstGeom>
          <a:solidFill>
            <a:srgbClr val="2683C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FFFFFF"/>
              </a:solidFill>
              <a:latin typeface="Calibri"/>
              <a:ea typeface="Calibri"/>
              <a:cs typeface="Calibri"/>
              <a:sym typeface="Calibri"/>
            </a:endParaRPr>
          </a:p>
        </p:txBody>
      </p:sp>
      <p:sp>
        <p:nvSpPr>
          <p:cNvPr id="52" name="Google Shape;52;p13"/>
          <p:cNvSpPr/>
          <p:nvPr/>
        </p:nvSpPr>
        <p:spPr>
          <a:xfrm>
            <a:off x="0" y="4750594"/>
            <a:ext cx="9142500" cy="47700"/>
          </a:xfrm>
          <a:prstGeom prst="rect">
            <a:avLst/>
          </a:prstGeom>
          <a:solidFill>
            <a:srgbClr val="1CADE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FFFFFF"/>
              </a:solidFill>
              <a:latin typeface="Calibri"/>
              <a:ea typeface="Calibri"/>
              <a:cs typeface="Calibri"/>
              <a:sym typeface="Calibri"/>
            </a:endParaRPr>
          </a:p>
        </p:txBody>
      </p:sp>
      <p:pic>
        <p:nvPicPr>
          <p:cNvPr id="53" name="Google Shape;53;p13"/>
          <p:cNvPicPr preferRelativeResize="0"/>
          <p:nvPr/>
        </p:nvPicPr>
        <p:blipFill rotWithShape="1">
          <a:blip r:embed="rId1">
            <a:alphaModFix/>
          </a:blip>
          <a:srcRect b="0" l="0" r="0" t="0"/>
          <a:stretch/>
        </p:blipFill>
        <p:spPr>
          <a:xfrm>
            <a:off x="8366125" y="214313"/>
            <a:ext cx="534987" cy="548878"/>
          </a:xfrm>
          <a:prstGeom prst="rect">
            <a:avLst/>
          </a:prstGeom>
          <a:noFill/>
          <a:ln>
            <a:noFill/>
          </a:ln>
        </p:spPr>
      </p:pic>
      <p:sp>
        <p:nvSpPr>
          <p:cNvPr id="54" name="Google Shape;54;p13"/>
          <p:cNvSpPr txBox="1"/>
          <p:nvPr>
            <p:ph type="title"/>
          </p:nvPr>
        </p:nvSpPr>
        <p:spPr>
          <a:xfrm>
            <a:off x="822325" y="215503"/>
            <a:ext cx="7540500" cy="1084800"/>
          </a:xfrm>
          <a:prstGeom prst="rect">
            <a:avLst/>
          </a:prstGeom>
          <a:noFill/>
          <a:ln>
            <a:noFill/>
          </a:ln>
        </p:spPr>
        <p:txBody>
          <a:bodyPr anchorCtr="0" anchor="b" bIns="46800" lIns="90000" spcFirstLastPara="1" rIns="90000" wrap="square" tIns="46800">
            <a:noAutofit/>
          </a:bodyPr>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55" name="Google Shape;55;p13"/>
          <p:cNvSpPr txBox="1"/>
          <p:nvPr>
            <p:ph idx="1" type="body"/>
          </p:nvPr>
        </p:nvSpPr>
        <p:spPr>
          <a:xfrm>
            <a:off x="822325" y="1384696"/>
            <a:ext cx="7540500" cy="3014700"/>
          </a:xfrm>
          <a:prstGeom prst="rect">
            <a:avLst/>
          </a:prstGeom>
          <a:noFill/>
          <a:ln>
            <a:noFill/>
          </a:ln>
        </p:spPr>
        <p:txBody>
          <a:bodyPr anchorCtr="0" anchor="t" bIns="46800" lIns="0" spcFirstLastPara="1" rIns="0" wrap="square" tIns="46800">
            <a:noAutofit/>
          </a:bodyPr>
          <a:lstStyle>
            <a:lvl1pPr indent="-228600" lvl="0" marL="457200" marR="0" rtl="0" algn="l">
              <a:lnSpc>
                <a:spcPct val="90000"/>
              </a:lnSpc>
              <a:spcBef>
                <a:spcPts val="1200"/>
              </a:spcBef>
              <a:spcAft>
                <a:spcPts val="0"/>
              </a:spcAft>
              <a:buSzPts val="1400"/>
              <a:buNone/>
              <a:defRPr b="0" i="0" sz="2000" u="none" cap="none" strike="noStrike">
                <a:solidFill>
                  <a:srgbClr val="404040"/>
                </a:solidFill>
                <a:latin typeface="Calibri"/>
                <a:ea typeface="Calibri"/>
                <a:cs typeface="Calibri"/>
                <a:sym typeface="Calibri"/>
              </a:defRPr>
            </a:lvl1pPr>
            <a:lvl2pPr indent="-228600" lvl="1" marL="914400" marR="0" rtl="0" algn="l">
              <a:lnSpc>
                <a:spcPct val="90000"/>
              </a:lnSpc>
              <a:spcBef>
                <a:spcPts val="200"/>
              </a:spcBef>
              <a:spcAft>
                <a:spcPts val="0"/>
              </a:spcAft>
              <a:buSzPts val="1400"/>
              <a:buNone/>
              <a:defRPr b="0" i="0" sz="2800" u="none" cap="none" strike="noStrike">
                <a:solidFill>
                  <a:srgbClr val="404040"/>
                </a:solidFill>
                <a:latin typeface="Calibri"/>
                <a:ea typeface="Calibri"/>
                <a:cs typeface="Calibri"/>
                <a:sym typeface="Calibri"/>
              </a:defRPr>
            </a:lvl2pPr>
            <a:lvl3pPr indent="-228600" lvl="2" marL="1371600" marR="0" rtl="0" algn="l">
              <a:lnSpc>
                <a:spcPct val="90000"/>
              </a:lnSpc>
              <a:spcBef>
                <a:spcPts val="400"/>
              </a:spcBef>
              <a:spcAft>
                <a:spcPts val="0"/>
              </a:spcAft>
              <a:buSzPts val="1400"/>
              <a:buNone/>
              <a:defRPr b="0" i="0" sz="1400" u="none" cap="none" strike="noStrike">
                <a:solidFill>
                  <a:srgbClr val="404040"/>
                </a:solidFill>
                <a:latin typeface="Calibri"/>
                <a:ea typeface="Calibri"/>
                <a:cs typeface="Calibri"/>
                <a:sym typeface="Calibri"/>
              </a:defRPr>
            </a:lvl3pPr>
            <a:lvl4pPr indent="-228600" lvl="3" marL="1828800" marR="0" rtl="0" algn="l">
              <a:lnSpc>
                <a:spcPct val="90000"/>
              </a:lnSpc>
              <a:spcBef>
                <a:spcPts val="400"/>
              </a:spcBef>
              <a:spcAft>
                <a:spcPts val="0"/>
              </a:spcAft>
              <a:buSzPts val="1400"/>
              <a:buNone/>
              <a:defRPr b="0" i="0" sz="1400" u="none" cap="none" strike="noStrike">
                <a:solidFill>
                  <a:srgbClr val="404040"/>
                </a:solidFill>
                <a:latin typeface="Calibri"/>
                <a:ea typeface="Calibri"/>
                <a:cs typeface="Calibri"/>
                <a:sym typeface="Calibri"/>
              </a:defRPr>
            </a:lvl4pPr>
            <a:lvl5pPr indent="-228600" lvl="4" marL="2286000" marR="0" rtl="0" algn="l">
              <a:lnSpc>
                <a:spcPct val="90000"/>
              </a:lnSpc>
              <a:spcBef>
                <a:spcPts val="400"/>
              </a:spcBef>
              <a:spcAft>
                <a:spcPts val="0"/>
              </a:spcAft>
              <a:buSzPts val="1400"/>
              <a:buNone/>
              <a:defRPr b="0" i="0" sz="1400" u="none" cap="none" strike="noStrike">
                <a:solidFill>
                  <a:srgbClr val="404040"/>
                </a:solidFill>
                <a:latin typeface="Calibri"/>
                <a:ea typeface="Calibri"/>
                <a:cs typeface="Calibri"/>
                <a:sym typeface="Calibri"/>
              </a:defRPr>
            </a:lvl5pPr>
            <a:lvl6pPr indent="-228600" lvl="5" marL="2743200" marR="0" rtl="0" algn="l">
              <a:lnSpc>
                <a:spcPct val="90000"/>
              </a:lnSpc>
              <a:spcBef>
                <a:spcPts val="400"/>
              </a:spcBef>
              <a:spcAft>
                <a:spcPts val="0"/>
              </a:spcAft>
              <a:buSzPts val="1400"/>
              <a:buNone/>
              <a:defRPr b="0" i="0" sz="1400" u="none" cap="none" strike="noStrike">
                <a:solidFill>
                  <a:srgbClr val="404040"/>
                </a:solidFill>
                <a:latin typeface="Calibri"/>
                <a:ea typeface="Calibri"/>
                <a:cs typeface="Calibri"/>
                <a:sym typeface="Calibri"/>
              </a:defRPr>
            </a:lvl6pPr>
            <a:lvl7pPr indent="-228600" lvl="6" marL="3200400" marR="0" rtl="0" algn="l">
              <a:lnSpc>
                <a:spcPct val="90000"/>
              </a:lnSpc>
              <a:spcBef>
                <a:spcPts val="400"/>
              </a:spcBef>
              <a:spcAft>
                <a:spcPts val="0"/>
              </a:spcAft>
              <a:buSzPts val="1400"/>
              <a:buNone/>
              <a:defRPr b="0" i="0" sz="1400" u="none" cap="none" strike="noStrike">
                <a:solidFill>
                  <a:srgbClr val="404040"/>
                </a:solidFill>
                <a:latin typeface="Calibri"/>
                <a:ea typeface="Calibri"/>
                <a:cs typeface="Calibri"/>
                <a:sym typeface="Calibri"/>
              </a:defRPr>
            </a:lvl7pPr>
            <a:lvl8pPr indent="-228600" lvl="7" marL="3657600" marR="0" rtl="0" algn="l">
              <a:lnSpc>
                <a:spcPct val="90000"/>
              </a:lnSpc>
              <a:spcBef>
                <a:spcPts val="400"/>
              </a:spcBef>
              <a:spcAft>
                <a:spcPts val="0"/>
              </a:spcAft>
              <a:buSzPts val="1400"/>
              <a:buNone/>
              <a:defRPr b="0" i="0" sz="1400" u="none" cap="none" strike="noStrike">
                <a:solidFill>
                  <a:srgbClr val="404040"/>
                </a:solidFill>
                <a:latin typeface="Calibri"/>
                <a:ea typeface="Calibri"/>
                <a:cs typeface="Calibri"/>
                <a:sym typeface="Calibri"/>
              </a:defRPr>
            </a:lvl8pPr>
            <a:lvl9pPr indent="-228600" lvl="8" marL="4114800" marR="0" rtl="0" algn="l">
              <a:lnSpc>
                <a:spcPct val="90000"/>
              </a:lnSpc>
              <a:spcBef>
                <a:spcPts val="400"/>
              </a:spcBef>
              <a:spcAft>
                <a:spcPts val="400"/>
              </a:spcAft>
              <a:buSzPts val="1400"/>
              <a:buNone/>
              <a:defRPr b="0" i="0" sz="1400" u="none" cap="none" strike="noStrike">
                <a:solidFill>
                  <a:srgbClr val="404040"/>
                </a:solidFill>
                <a:latin typeface="Calibri"/>
                <a:ea typeface="Calibri"/>
                <a:cs typeface="Calibri"/>
                <a:sym typeface="Calibri"/>
              </a:defRPr>
            </a:lvl9pPr>
          </a:lstStyle>
          <a:p/>
        </p:txBody>
      </p:sp>
      <p:sp>
        <p:nvSpPr>
          <p:cNvPr id="56" name="Google Shape;56;p13"/>
          <p:cNvSpPr txBox="1"/>
          <p:nvPr>
            <p:ph idx="10" type="dt"/>
          </p:nvPr>
        </p:nvSpPr>
        <p:spPr>
          <a:xfrm>
            <a:off x="822325" y="4844653"/>
            <a:ext cx="1851000" cy="271500"/>
          </a:xfrm>
          <a:prstGeom prst="rect">
            <a:avLst/>
          </a:prstGeom>
          <a:noFill/>
          <a:ln>
            <a:noFill/>
          </a:ln>
        </p:spPr>
        <p:txBody>
          <a:bodyPr anchorCtr="0" anchor="ctr" bIns="46800" lIns="90000" spcFirstLastPara="1" rIns="90000" wrap="square" tIns="46800">
            <a:noAutofit/>
          </a:bodyPr>
          <a:lstStyle>
            <a:lvl1pPr lvl="0" marR="0" rtl="0" algn="l">
              <a:lnSpc>
                <a:spcPct val="100000"/>
              </a:lnSpc>
              <a:spcBef>
                <a:spcPts val="0"/>
              </a:spcBef>
              <a:spcAft>
                <a:spcPts val="0"/>
              </a:spcAft>
              <a:buSzPts val="1400"/>
              <a:buNone/>
              <a:defRPr b="0" i="0" sz="900" u="none">
                <a:solidFill>
                  <a:srgbClr val="FFFFFF"/>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800" u="none" cap="none" strike="noStrike">
                <a:solidFill>
                  <a:srgbClr val="FFFFFF"/>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FFFFFF"/>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FFFFFF"/>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FFFFFF"/>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FFFFFF"/>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FFFFFF"/>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FFFFFF"/>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FFFFFF"/>
                </a:solidFill>
                <a:latin typeface="Calibri"/>
                <a:ea typeface="Calibri"/>
                <a:cs typeface="Calibri"/>
                <a:sym typeface="Calibri"/>
              </a:defRPr>
            </a:lvl9pPr>
          </a:lstStyle>
          <a:p/>
        </p:txBody>
      </p:sp>
      <p:sp>
        <p:nvSpPr>
          <p:cNvPr id="57" name="Google Shape;57;p13"/>
          <p:cNvSpPr txBox="1"/>
          <p:nvPr>
            <p:ph idx="11" type="ftr"/>
          </p:nvPr>
        </p:nvSpPr>
        <p:spPr>
          <a:xfrm>
            <a:off x="2765425" y="4844653"/>
            <a:ext cx="3613200" cy="271500"/>
          </a:xfrm>
          <a:prstGeom prst="rect">
            <a:avLst/>
          </a:prstGeom>
          <a:noFill/>
          <a:ln>
            <a:noFill/>
          </a:ln>
        </p:spPr>
        <p:txBody>
          <a:bodyPr anchorCtr="0" anchor="ctr" bIns="46800" lIns="90000" spcFirstLastPara="1" rIns="90000" wrap="square" tIns="46800">
            <a:noAutofit/>
          </a:bodyPr>
          <a:lstStyle>
            <a:lvl1pPr lvl="0" marR="0" rtl="0" algn="ctr">
              <a:lnSpc>
                <a:spcPct val="100000"/>
              </a:lnSpc>
              <a:spcBef>
                <a:spcPts val="0"/>
              </a:spcBef>
              <a:spcAft>
                <a:spcPts val="0"/>
              </a:spcAft>
              <a:buSzPts val="1400"/>
              <a:buNone/>
              <a:defRPr b="0" i="0" sz="900" u="none">
                <a:solidFill>
                  <a:srgbClr val="FFFFFF"/>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800" u="none" cap="none" strike="noStrike">
                <a:solidFill>
                  <a:srgbClr val="FFFFFF"/>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FFFFFF"/>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FFFFFF"/>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FFFFFF"/>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FFFFFF"/>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FFFFFF"/>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FFFFFF"/>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FFFFFF"/>
                </a:solidFill>
                <a:latin typeface="Calibri"/>
                <a:ea typeface="Calibri"/>
                <a:cs typeface="Calibri"/>
                <a:sym typeface="Calibri"/>
              </a:defRPr>
            </a:lvl9pPr>
          </a:lstStyle>
          <a:p/>
        </p:txBody>
      </p:sp>
      <p:sp>
        <p:nvSpPr>
          <p:cNvPr id="58" name="Google Shape;58;p13"/>
          <p:cNvSpPr txBox="1"/>
          <p:nvPr>
            <p:ph idx="12" type="sldNum"/>
          </p:nvPr>
        </p:nvSpPr>
        <p:spPr>
          <a:xfrm>
            <a:off x="7424737" y="4844653"/>
            <a:ext cx="981000" cy="271500"/>
          </a:xfrm>
          <a:prstGeom prst="rect">
            <a:avLst/>
          </a:prstGeom>
          <a:noFill/>
          <a:ln>
            <a:noFill/>
          </a:ln>
        </p:spPr>
        <p:txBody>
          <a:bodyPr anchorCtr="0" anchor="ctr" bIns="46800" lIns="90000" spcFirstLastPara="1" rIns="90000" wrap="square" tIns="46800">
            <a:noAutofit/>
          </a:bodyPr>
          <a:lstStyle>
            <a:lvl1pPr indent="0" lvl="0"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ru"/>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63" name="Shape 63"/>
        <p:cNvGrpSpPr/>
        <p:nvPr/>
      </p:nvGrpSpPr>
      <p:grpSpPr>
        <a:xfrm>
          <a:off x="0" y="0"/>
          <a:ext cx="0" cy="0"/>
          <a:chOff x="0" y="0"/>
          <a:chExt cx="0" cy="0"/>
        </a:xfrm>
      </p:grpSpPr>
      <p:sp>
        <p:nvSpPr>
          <p:cNvPr id="64" name="Google Shape;64;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65" name="Google Shape;65;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66" name="Google Shape;66;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Proxima Nova"/>
                <a:ea typeface="Proxima Nova"/>
                <a:cs typeface="Proxima Nova"/>
                <a:sym typeface="Proxima Nova"/>
              </a:defRPr>
            </a:lvl1pPr>
            <a:lvl2pPr lvl="1" rtl="0" algn="r">
              <a:buNone/>
              <a:defRPr sz="1000">
                <a:solidFill>
                  <a:schemeClr val="dk2"/>
                </a:solidFill>
                <a:latin typeface="Proxima Nova"/>
                <a:ea typeface="Proxima Nova"/>
                <a:cs typeface="Proxima Nova"/>
                <a:sym typeface="Proxima Nova"/>
              </a:defRPr>
            </a:lvl2pPr>
            <a:lvl3pPr lvl="2" rtl="0" algn="r">
              <a:buNone/>
              <a:defRPr sz="1000">
                <a:solidFill>
                  <a:schemeClr val="dk2"/>
                </a:solidFill>
                <a:latin typeface="Proxima Nova"/>
                <a:ea typeface="Proxima Nova"/>
                <a:cs typeface="Proxima Nova"/>
                <a:sym typeface="Proxima Nova"/>
              </a:defRPr>
            </a:lvl3pPr>
            <a:lvl4pPr lvl="3" rtl="0" algn="r">
              <a:buNone/>
              <a:defRPr sz="1000">
                <a:solidFill>
                  <a:schemeClr val="dk2"/>
                </a:solidFill>
                <a:latin typeface="Proxima Nova"/>
                <a:ea typeface="Proxima Nova"/>
                <a:cs typeface="Proxima Nova"/>
                <a:sym typeface="Proxima Nova"/>
              </a:defRPr>
            </a:lvl4pPr>
            <a:lvl5pPr lvl="4" rtl="0" algn="r">
              <a:buNone/>
              <a:defRPr sz="1000">
                <a:solidFill>
                  <a:schemeClr val="dk2"/>
                </a:solidFill>
                <a:latin typeface="Proxima Nova"/>
                <a:ea typeface="Proxima Nova"/>
                <a:cs typeface="Proxima Nova"/>
                <a:sym typeface="Proxima Nova"/>
              </a:defRPr>
            </a:lvl5pPr>
            <a:lvl6pPr lvl="5" rtl="0" algn="r">
              <a:buNone/>
              <a:defRPr sz="1000">
                <a:solidFill>
                  <a:schemeClr val="dk2"/>
                </a:solidFill>
                <a:latin typeface="Proxima Nova"/>
                <a:ea typeface="Proxima Nova"/>
                <a:cs typeface="Proxima Nova"/>
                <a:sym typeface="Proxima Nova"/>
              </a:defRPr>
            </a:lvl6pPr>
            <a:lvl7pPr lvl="6" rtl="0" algn="r">
              <a:buNone/>
              <a:defRPr sz="1000">
                <a:solidFill>
                  <a:schemeClr val="dk2"/>
                </a:solidFill>
                <a:latin typeface="Proxima Nova"/>
                <a:ea typeface="Proxima Nova"/>
                <a:cs typeface="Proxima Nova"/>
                <a:sym typeface="Proxima Nova"/>
              </a:defRPr>
            </a:lvl7pPr>
            <a:lvl8pPr lvl="7" rtl="0" algn="r">
              <a:buNone/>
              <a:defRPr sz="1000">
                <a:solidFill>
                  <a:schemeClr val="dk2"/>
                </a:solidFill>
                <a:latin typeface="Proxima Nova"/>
                <a:ea typeface="Proxima Nova"/>
                <a:cs typeface="Proxima Nova"/>
                <a:sym typeface="Proxima Nova"/>
              </a:defRPr>
            </a:lvl8pPr>
            <a:lvl9pPr lvl="8" rtl="0"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5" name="Shape 115"/>
        <p:cNvGrpSpPr/>
        <p:nvPr/>
      </p:nvGrpSpPr>
      <p:grpSpPr>
        <a:xfrm>
          <a:off x="0" y="0"/>
          <a:ext cx="0" cy="0"/>
          <a:chOff x="0" y="0"/>
          <a:chExt cx="0" cy="0"/>
        </a:xfrm>
      </p:grpSpPr>
      <p:sp>
        <p:nvSpPr>
          <p:cNvPr id="116" name="Google Shape;116;p27"/>
          <p:cNvSpPr txBox="1"/>
          <p:nvPr/>
        </p:nvSpPr>
        <p:spPr>
          <a:xfrm>
            <a:off x="1173600" y="1381725"/>
            <a:ext cx="6796800" cy="14262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2060"/>
              </a:buClr>
              <a:buSzPts val="6000"/>
              <a:buFont typeface="Calibri"/>
              <a:buNone/>
            </a:pPr>
            <a:r>
              <a:rPr lang="ru" sz="4000">
                <a:solidFill>
                  <a:srgbClr val="002060"/>
                </a:solidFill>
                <a:latin typeface="Nunito ExtraBold"/>
                <a:ea typeface="Nunito ExtraBold"/>
                <a:cs typeface="Nunito ExtraBold"/>
                <a:sym typeface="Nunito ExtraBold"/>
              </a:rPr>
              <a:t>Многопоточность. Пакет concurrent</a:t>
            </a:r>
            <a:endParaRPr sz="4000">
              <a:latin typeface="Nunito ExtraBold"/>
              <a:ea typeface="Nunito ExtraBold"/>
              <a:cs typeface="Nunito ExtraBold"/>
              <a:sym typeface="Nunito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5" name="Shape 195"/>
        <p:cNvGrpSpPr/>
        <p:nvPr/>
      </p:nvGrpSpPr>
      <p:grpSpPr>
        <a:xfrm>
          <a:off x="0" y="0"/>
          <a:ext cx="0" cy="0"/>
          <a:chOff x="0" y="0"/>
          <a:chExt cx="0" cy="0"/>
        </a:xfrm>
      </p:grpSpPr>
      <p:sp>
        <p:nvSpPr>
          <p:cNvPr id="196" name="Google Shape;196;p36"/>
          <p:cNvSpPr txBox="1"/>
          <p:nvPr/>
        </p:nvSpPr>
        <p:spPr>
          <a:xfrm>
            <a:off x="333900" y="1387100"/>
            <a:ext cx="8583000" cy="32673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000"/>
              </a:spcBef>
              <a:spcAft>
                <a:spcPts val="0"/>
              </a:spcAft>
              <a:buClr>
                <a:srgbClr val="111111"/>
              </a:buClr>
              <a:buSzPts val="1800"/>
              <a:buFont typeface="Nunito"/>
              <a:buChar char="●"/>
            </a:pPr>
            <a:r>
              <a:rPr lang="ru" sz="1800">
                <a:solidFill>
                  <a:srgbClr val="111111"/>
                </a:solidFill>
                <a:highlight>
                  <a:srgbClr val="FFFFFF"/>
                </a:highlight>
                <a:latin typeface="Nunito"/>
                <a:ea typeface="Nunito"/>
                <a:cs typeface="Nunito"/>
                <a:sym typeface="Nunito"/>
              </a:rPr>
              <a:t>ConcurrentNavigableMap&lt;K, V&gt;  —  интерфейс, </a:t>
            </a:r>
            <a:r>
              <a:rPr lang="ru" sz="1800">
                <a:solidFill>
                  <a:srgbClr val="111111"/>
                </a:solidFill>
                <a:highlight>
                  <a:srgbClr val="FFFFFF"/>
                </a:highlight>
                <a:latin typeface="Nunito"/>
                <a:ea typeface="Nunito"/>
                <a:cs typeface="Nunito"/>
                <a:sym typeface="Nunito"/>
              </a:rPr>
              <a:t>расширяющий </a:t>
            </a:r>
            <a:r>
              <a:rPr i="1" lang="ru" sz="1800">
                <a:solidFill>
                  <a:srgbClr val="111111"/>
                </a:solidFill>
                <a:highlight>
                  <a:srgbClr val="FFFFFF"/>
                </a:highlight>
                <a:latin typeface="Nunito"/>
                <a:ea typeface="Nunito"/>
                <a:cs typeface="Nunito"/>
                <a:sym typeface="Nunito"/>
              </a:rPr>
              <a:t>NavigableMap.</a:t>
            </a:r>
            <a:r>
              <a:rPr lang="ru" sz="1800">
                <a:solidFill>
                  <a:srgbClr val="111111"/>
                </a:solidFill>
                <a:highlight>
                  <a:srgbClr val="FFFFFF"/>
                </a:highlight>
                <a:latin typeface="Nunito"/>
                <a:ea typeface="Nunito"/>
                <a:cs typeface="Nunito"/>
                <a:sym typeface="Nunito"/>
              </a:rPr>
              <a:t> Вынуждает использовать </a:t>
            </a:r>
            <a:r>
              <a:rPr i="1" lang="ru" sz="1800">
                <a:solidFill>
                  <a:srgbClr val="111111"/>
                </a:solidFill>
                <a:highlight>
                  <a:srgbClr val="FFFFFF"/>
                </a:highlight>
                <a:latin typeface="Nunito"/>
                <a:ea typeface="Nunito"/>
                <a:cs typeface="Nunito"/>
                <a:sym typeface="Nunito"/>
              </a:rPr>
              <a:t>ConcurrentNavigableMap</a:t>
            </a:r>
            <a:r>
              <a:rPr lang="ru" sz="1800">
                <a:solidFill>
                  <a:srgbClr val="111111"/>
                </a:solidFill>
                <a:highlight>
                  <a:srgbClr val="FFFFFF"/>
                </a:highlight>
                <a:latin typeface="Nunito"/>
                <a:ea typeface="Nunito"/>
                <a:cs typeface="Nunito"/>
                <a:sym typeface="Nunito"/>
              </a:rPr>
              <a:t> объекты в качестве возвращаемых значений. Методы интерфейса должны быть потокобезопасными и не кидать </a:t>
            </a:r>
            <a:r>
              <a:rPr i="1" lang="ru" sz="1800">
                <a:solidFill>
                  <a:srgbClr val="111111"/>
                </a:solidFill>
                <a:highlight>
                  <a:srgbClr val="FFFFFF"/>
                </a:highlight>
                <a:latin typeface="Nunito"/>
                <a:ea typeface="Nunito"/>
                <a:cs typeface="Nunito"/>
                <a:sym typeface="Nunito"/>
              </a:rPr>
              <a:t>ConcurrentModificationException</a:t>
            </a:r>
            <a:r>
              <a:rPr lang="ru" sz="1800">
                <a:solidFill>
                  <a:srgbClr val="111111"/>
                </a:solidFill>
                <a:highlight>
                  <a:srgbClr val="FFFFFF"/>
                </a:highlight>
                <a:latin typeface="Nunito"/>
                <a:ea typeface="Nunito"/>
                <a:cs typeface="Nunito"/>
                <a:sym typeface="Nunito"/>
              </a:rPr>
              <a:t>.</a:t>
            </a:r>
            <a:endParaRPr sz="1800">
              <a:solidFill>
                <a:srgbClr val="111111"/>
              </a:solidFill>
              <a:highlight>
                <a:srgbClr val="FFFFFF"/>
              </a:highlight>
              <a:latin typeface="Nunito"/>
              <a:ea typeface="Nunito"/>
              <a:cs typeface="Nunito"/>
              <a:sym typeface="Nunito"/>
            </a:endParaRPr>
          </a:p>
          <a:p>
            <a:pPr indent="-342900" lvl="0" marL="457200" rtl="0" algn="l">
              <a:lnSpc>
                <a:spcPct val="115000"/>
              </a:lnSpc>
              <a:spcBef>
                <a:spcPts val="1000"/>
              </a:spcBef>
              <a:spcAft>
                <a:spcPts val="0"/>
              </a:spcAft>
              <a:buClr>
                <a:srgbClr val="111111"/>
              </a:buClr>
              <a:buSzPts val="1800"/>
              <a:buFont typeface="Nunito"/>
              <a:buChar char="●"/>
            </a:pPr>
            <a:r>
              <a:rPr lang="ru" sz="1800">
                <a:solidFill>
                  <a:srgbClr val="111111"/>
                </a:solidFill>
                <a:highlight>
                  <a:srgbClr val="FFFFFF"/>
                </a:highlight>
                <a:latin typeface="Nunito"/>
                <a:ea typeface="Nunito"/>
                <a:cs typeface="Nunito"/>
                <a:sym typeface="Nunito"/>
              </a:rPr>
              <a:t>ConcurrentSkipListMap&lt;K, V&gt;  — </a:t>
            </a:r>
            <a:r>
              <a:rPr lang="ru" sz="1800">
                <a:solidFill>
                  <a:schemeClr val="dk1"/>
                </a:solidFill>
                <a:highlight>
                  <a:srgbClr val="FFFFFF"/>
                </a:highlight>
                <a:latin typeface="Nunito"/>
                <a:ea typeface="Nunito"/>
                <a:cs typeface="Nunito"/>
                <a:sym typeface="Nunito"/>
              </a:rPr>
              <a:t>является аналогом </a:t>
            </a:r>
            <a:r>
              <a:rPr i="1" lang="ru" sz="1800">
                <a:solidFill>
                  <a:schemeClr val="dk1"/>
                </a:solidFill>
                <a:highlight>
                  <a:srgbClr val="FFFFFF"/>
                </a:highlight>
                <a:latin typeface="Nunito"/>
                <a:ea typeface="Nunito"/>
                <a:cs typeface="Nunito"/>
                <a:sym typeface="Nunito"/>
              </a:rPr>
              <a:t>TreeMap</a:t>
            </a:r>
            <a:r>
              <a:rPr lang="ru" sz="1800">
                <a:solidFill>
                  <a:schemeClr val="dk1"/>
                </a:solidFill>
                <a:highlight>
                  <a:srgbClr val="FFFFFF"/>
                </a:highlight>
                <a:latin typeface="Nunito"/>
                <a:ea typeface="Nunito"/>
                <a:cs typeface="Nunito"/>
                <a:sym typeface="Nunito"/>
              </a:rPr>
              <a:t> с поддержкой многопоточности. </a:t>
            </a:r>
            <a:endParaRPr sz="1800">
              <a:solidFill>
                <a:schemeClr val="dk1"/>
              </a:solidFill>
              <a:highlight>
                <a:srgbClr val="FFFFFF"/>
              </a:highlight>
              <a:latin typeface="Nunito"/>
              <a:ea typeface="Nunito"/>
              <a:cs typeface="Nunito"/>
              <a:sym typeface="Nunito"/>
            </a:endParaRPr>
          </a:p>
          <a:p>
            <a:pPr indent="-342900" lvl="0" marL="457200" rtl="0" algn="l">
              <a:lnSpc>
                <a:spcPct val="115000"/>
              </a:lnSpc>
              <a:spcBef>
                <a:spcPts val="1000"/>
              </a:spcBef>
              <a:spcAft>
                <a:spcPts val="0"/>
              </a:spcAft>
              <a:buClr>
                <a:schemeClr val="dk1"/>
              </a:buClr>
              <a:buSzPts val="1800"/>
              <a:buFont typeface="Nunito"/>
              <a:buChar char="●"/>
            </a:pPr>
            <a:r>
              <a:rPr lang="ru" sz="1800">
                <a:solidFill>
                  <a:srgbClr val="111111"/>
                </a:solidFill>
                <a:highlight>
                  <a:srgbClr val="FFFFFF"/>
                </a:highlight>
                <a:latin typeface="Nunito"/>
                <a:ea typeface="Nunito"/>
                <a:cs typeface="Nunito"/>
                <a:sym typeface="Nunito"/>
              </a:rPr>
              <a:t>ConcurrentSkipListSet&lt;E&gt;  — </a:t>
            </a:r>
            <a:r>
              <a:rPr lang="ru" sz="1800">
                <a:solidFill>
                  <a:schemeClr val="dk1"/>
                </a:solidFill>
                <a:highlight>
                  <a:srgbClr val="FFFFFF"/>
                </a:highlight>
                <a:latin typeface="Nunito"/>
                <a:ea typeface="Nunito"/>
                <a:cs typeface="Nunito"/>
                <a:sym typeface="Nunito"/>
              </a:rPr>
              <a:t>имплементация </a:t>
            </a:r>
            <a:r>
              <a:rPr i="1" lang="ru" sz="1800">
                <a:solidFill>
                  <a:schemeClr val="dk1"/>
                </a:solidFill>
                <a:highlight>
                  <a:srgbClr val="FFFFFF"/>
                </a:highlight>
                <a:latin typeface="Nunito"/>
                <a:ea typeface="Nunito"/>
                <a:cs typeface="Nunito"/>
                <a:sym typeface="Nunito"/>
              </a:rPr>
              <a:t>Set</a:t>
            </a:r>
            <a:r>
              <a:rPr lang="ru" sz="1800">
                <a:solidFill>
                  <a:schemeClr val="dk1"/>
                </a:solidFill>
                <a:highlight>
                  <a:srgbClr val="FFFFFF"/>
                </a:highlight>
                <a:latin typeface="Nunito"/>
                <a:ea typeface="Nunito"/>
                <a:cs typeface="Nunito"/>
                <a:sym typeface="Nunito"/>
              </a:rPr>
              <a:t> интерфейса, выполненная на основе </a:t>
            </a:r>
            <a:r>
              <a:rPr i="1" lang="ru" sz="1800">
                <a:solidFill>
                  <a:schemeClr val="dk1"/>
                </a:solidFill>
                <a:highlight>
                  <a:srgbClr val="FFFFFF"/>
                </a:highlight>
                <a:latin typeface="Nunito"/>
                <a:ea typeface="Nunito"/>
                <a:cs typeface="Nunito"/>
                <a:sym typeface="Nunito"/>
              </a:rPr>
              <a:t>ConcurrentSkipListMap</a:t>
            </a:r>
            <a:r>
              <a:rPr lang="ru" sz="1800">
                <a:solidFill>
                  <a:schemeClr val="dk1"/>
                </a:solidFill>
                <a:highlight>
                  <a:srgbClr val="FFFFFF"/>
                </a:highlight>
                <a:latin typeface="Nunito"/>
                <a:ea typeface="Nunito"/>
                <a:cs typeface="Nunito"/>
                <a:sym typeface="Nunito"/>
              </a:rPr>
              <a:t>.</a:t>
            </a:r>
            <a:endParaRPr sz="1800">
              <a:solidFill>
                <a:schemeClr val="dk1"/>
              </a:solidFill>
              <a:highlight>
                <a:srgbClr val="FFFFFF"/>
              </a:highlight>
              <a:latin typeface="Nunito"/>
              <a:ea typeface="Nunito"/>
              <a:cs typeface="Nunito"/>
              <a:sym typeface="Nunito"/>
            </a:endParaRPr>
          </a:p>
        </p:txBody>
      </p:sp>
      <p:sp>
        <p:nvSpPr>
          <p:cNvPr id="197" name="Google Shape;197;p36"/>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198" name="Google Shape;198;p36"/>
          <p:cNvSpPr txBox="1"/>
          <p:nvPr/>
        </p:nvSpPr>
        <p:spPr>
          <a:xfrm>
            <a:off x="333900" y="98075"/>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ConcurrentCollections</a:t>
            </a:r>
            <a:endParaRPr b="1">
              <a:latin typeface="Nunito"/>
              <a:ea typeface="Nunito"/>
              <a:cs typeface="Nunito"/>
              <a:sym typeface="Nunito"/>
            </a:endParaRPr>
          </a:p>
        </p:txBody>
      </p:sp>
      <p:sp>
        <p:nvSpPr>
          <p:cNvPr id="199" name="Google Shape;199;p36"/>
          <p:cNvSpPr txBox="1"/>
          <p:nvPr/>
        </p:nvSpPr>
        <p:spPr>
          <a:xfrm>
            <a:off x="333900" y="964025"/>
            <a:ext cx="6173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1000"/>
              </a:spcAft>
              <a:buNone/>
            </a:pPr>
            <a:r>
              <a:rPr b="1" lang="ru" sz="1800">
                <a:solidFill>
                  <a:schemeClr val="accent2"/>
                </a:solidFill>
                <a:highlight>
                  <a:srgbClr val="FFFFFF"/>
                </a:highlight>
                <a:latin typeface="Nunito"/>
                <a:ea typeface="Nunito"/>
                <a:cs typeface="Nunito"/>
                <a:sym typeface="Nunito"/>
              </a:rPr>
              <a:t>К Scalable Maps относятся:</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4" name="Shape 204"/>
        <p:cNvGrpSpPr/>
        <p:nvPr/>
      </p:nvGrpSpPr>
      <p:grpSpPr>
        <a:xfrm>
          <a:off x="0" y="0"/>
          <a:ext cx="0" cy="0"/>
          <a:chOff x="0" y="0"/>
          <a:chExt cx="0" cy="0"/>
        </a:xfrm>
      </p:grpSpPr>
      <p:sp>
        <p:nvSpPr>
          <p:cNvPr id="205" name="Google Shape;205;p37"/>
          <p:cNvSpPr txBox="1"/>
          <p:nvPr/>
        </p:nvSpPr>
        <p:spPr>
          <a:xfrm>
            <a:off x="333900" y="876150"/>
            <a:ext cx="8634000" cy="199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ru" sz="1800">
                <a:solidFill>
                  <a:schemeClr val="dk1"/>
                </a:solidFill>
                <a:latin typeface="Nunito"/>
                <a:ea typeface="Nunito"/>
                <a:cs typeface="Nunito"/>
                <a:sym typeface="Nunito"/>
              </a:rPr>
              <a:t>Виды </a:t>
            </a:r>
            <a:r>
              <a:rPr b="1" lang="ru" sz="1800">
                <a:solidFill>
                  <a:schemeClr val="accent5"/>
                </a:solidFill>
                <a:latin typeface="Nunito"/>
                <a:ea typeface="Nunito"/>
                <a:cs typeface="Nunito"/>
                <a:sym typeface="Nunito"/>
              </a:rPr>
              <a:t>очередей (queues)</a:t>
            </a:r>
            <a:r>
              <a:rPr lang="ru" sz="1800">
                <a:solidFill>
                  <a:schemeClr val="dk1"/>
                </a:solidFill>
                <a:latin typeface="Nunito"/>
                <a:ea typeface="Nunito"/>
                <a:cs typeface="Nunito"/>
                <a:sym typeface="Nunito"/>
              </a:rPr>
              <a:t> в пакете </a:t>
            </a:r>
            <a:r>
              <a:rPr i="1" lang="ru" sz="1800">
                <a:solidFill>
                  <a:schemeClr val="dk1"/>
                </a:solidFill>
                <a:latin typeface="Nunito"/>
                <a:ea typeface="Nunito"/>
                <a:cs typeface="Nunito"/>
                <a:sym typeface="Nunito"/>
              </a:rPr>
              <a:t>java.util.concurrent</a:t>
            </a:r>
            <a:r>
              <a:rPr lang="ru" sz="1800">
                <a:solidFill>
                  <a:schemeClr val="dk1"/>
                </a:solidFill>
                <a:latin typeface="Nunito"/>
                <a:ea typeface="Nunito"/>
                <a:cs typeface="Nunito"/>
                <a:sym typeface="Nunito"/>
              </a:rPr>
              <a:t>:</a:t>
            </a:r>
            <a:endParaRPr sz="1800">
              <a:solidFill>
                <a:schemeClr val="dk1"/>
              </a:solidFill>
              <a:latin typeface="Nunito"/>
              <a:ea typeface="Nunito"/>
              <a:cs typeface="Nunito"/>
              <a:sym typeface="Nunito"/>
            </a:endParaRPr>
          </a:p>
          <a:p>
            <a:pPr indent="-342900" lvl="0" marL="457200" rtl="0" algn="l">
              <a:lnSpc>
                <a:spcPct val="115000"/>
              </a:lnSpc>
              <a:spcBef>
                <a:spcPts val="1000"/>
              </a:spcBef>
              <a:spcAft>
                <a:spcPts val="0"/>
              </a:spcAft>
              <a:buSzPts val="1800"/>
              <a:buFont typeface="Nunito"/>
              <a:buChar char="●"/>
            </a:pPr>
            <a:r>
              <a:rPr lang="ru" sz="1800">
                <a:solidFill>
                  <a:schemeClr val="dk1"/>
                </a:solidFill>
                <a:latin typeface="Nunito"/>
                <a:ea typeface="Nunito"/>
                <a:cs typeface="Nunito"/>
                <a:sym typeface="Nunito"/>
              </a:rPr>
              <a:t>неблокирующие </a:t>
            </a:r>
            <a:r>
              <a:rPr lang="ru" sz="1800">
                <a:solidFill>
                  <a:srgbClr val="111111"/>
                </a:solidFill>
                <a:highlight>
                  <a:schemeClr val="lt1"/>
                </a:highlight>
                <a:latin typeface="Nunito"/>
                <a:ea typeface="Nunito"/>
                <a:cs typeface="Nunito"/>
                <a:sym typeface="Nunito"/>
              </a:rPr>
              <a:t>— используются для увеличения скорости выполнения, используют </a:t>
            </a:r>
            <a:r>
              <a:rPr i="1" lang="ru" sz="1800">
                <a:solidFill>
                  <a:srgbClr val="111111"/>
                </a:solidFill>
                <a:highlight>
                  <a:schemeClr val="lt1"/>
                </a:highlight>
                <a:latin typeface="Nunito"/>
                <a:ea typeface="Nunito"/>
                <a:cs typeface="Nunito"/>
                <a:sym typeface="Nunito"/>
              </a:rPr>
              <a:t>CAS</a:t>
            </a:r>
            <a:endParaRPr i="1" sz="1800">
              <a:solidFill>
                <a:schemeClr val="dk1"/>
              </a:solidFill>
              <a:latin typeface="Nunito"/>
              <a:ea typeface="Nunito"/>
              <a:cs typeface="Nunito"/>
              <a:sym typeface="Nunito"/>
            </a:endParaRPr>
          </a:p>
          <a:p>
            <a:pPr indent="-342900" lvl="0" marL="457200" rtl="0" algn="l">
              <a:lnSpc>
                <a:spcPct val="115000"/>
              </a:lnSpc>
              <a:spcBef>
                <a:spcPts val="1000"/>
              </a:spcBef>
              <a:spcAft>
                <a:spcPts val="0"/>
              </a:spcAft>
              <a:buSzPts val="1800"/>
              <a:buFont typeface="Nunito"/>
              <a:buChar char="●"/>
            </a:pPr>
            <a:r>
              <a:rPr lang="ru" sz="1800">
                <a:solidFill>
                  <a:schemeClr val="dk1"/>
                </a:solidFill>
                <a:latin typeface="Nunito"/>
                <a:ea typeface="Nunito"/>
                <a:cs typeface="Nunito"/>
                <a:sym typeface="Nunito"/>
              </a:rPr>
              <a:t>блокирующие </a:t>
            </a:r>
            <a:r>
              <a:rPr lang="ru" sz="1800">
                <a:solidFill>
                  <a:srgbClr val="111111"/>
                </a:solidFill>
                <a:highlight>
                  <a:srgbClr val="FFFFFF"/>
                </a:highlight>
                <a:latin typeface="Nunito"/>
                <a:ea typeface="Nunito"/>
                <a:cs typeface="Nunito"/>
                <a:sym typeface="Nunito"/>
              </a:rPr>
              <a:t>— </a:t>
            </a:r>
            <a:r>
              <a:rPr lang="ru" sz="1800">
                <a:solidFill>
                  <a:schemeClr val="dk1"/>
                </a:solidFill>
                <a:latin typeface="Nunito"/>
                <a:ea typeface="Nunito"/>
                <a:cs typeface="Nunito"/>
                <a:sym typeface="Nunito"/>
              </a:rPr>
              <a:t>используются, когда необходимо задать ограничения на размер очереди и условия блокировки</a:t>
            </a:r>
            <a:endParaRPr sz="1800">
              <a:solidFill>
                <a:schemeClr val="dk1"/>
              </a:solidFill>
              <a:latin typeface="Nunito"/>
              <a:ea typeface="Nunito"/>
              <a:cs typeface="Nunito"/>
              <a:sym typeface="Nunito"/>
            </a:endParaRPr>
          </a:p>
        </p:txBody>
      </p:sp>
      <p:sp>
        <p:nvSpPr>
          <p:cNvPr id="206" name="Google Shape;206;p37"/>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207" name="Google Shape;207;p37"/>
          <p:cNvSpPr txBox="1"/>
          <p:nvPr/>
        </p:nvSpPr>
        <p:spPr>
          <a:xfrm>
            <a:off x="333900" y="98075"/>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Queues</a:t>
            </a:r>
            <a:endParaRPr b="1">
              <a:latin typeface="Nunito"/>
              <a:ea typeface="Nunito"/>
              <a:cs typeface="Nunito"/>
              <a:sym typeface="Nunito"/>
            </a:endParaRPr>
          </a:p>
        </p:txBody>
      </p:sp>
      <p:sp>
        <p:nvSpPr>
          <p:cNvPr id="208" name="Google Shape;208;p37"/>
          <p:cNvSpPr txBox="1"/>
          <p:nvPr/>
        </p:nvSpPr>
        <p:spPr>
          <a:xfrm>
            <a:off x="255000" y="2869050"/>
            <a:ext cx="8634000" cy="199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ru" sz="1800">
                <a:solidFill>
                  <a:schemeClr val="dk1"/>
                </a:solidFill>
                <a:latin typeface="Nunito"/>
                <a:ea typeface="Nunito"/>
                <a:cs typeface="Nunito"/>
                <a:sym typeface="Nunito"/>
              </a:rPr>
              <a:t>К </a:t>
            </a:r>
            <a:r>
              <a:rPr b="1" lang="ru" sz="1800">
                <a:solidFill>
                  <a:schemeClr val="accent5"/>
                </a:solidFill>
                <a:latin typeface="Nunito"/>
                <a:ea typeface="Nunito"/>
                <a:cs typeface="Nunito"/>
                <a:sym typeface="Nunito"/>
              </a:rPr>
              <a:t>неблокирующим очередям</a:t>
            </a:r>
            <a:r>
              <a:rPr lang="ru" sz="1800">
                <a:solidFill>
                  <a:schemeClr val="dk1"/>
                </a:solidFill>
                <a:latin typeface="Nunito"/>
                <a:ea typeface="Nunito"/>
                <a:cs typeface="Nunito"/>
                <a:sym typeface="Nunito"/>
              </a:rPr>
              <a:t> относятся:</a:t>
            </a:r>
            <a:endParaRPr sz="1800">
              <a:solidFill>
                <a:schemeClr val="dk1"/>
              </a:solidFill>
              <a:latin typeface="Nunito"/>
              <a:ea typeface="Nunito"/>
              <a:cs typeface="Nunito"/>
              <a:sym typeface="Nunito"/>
            </a:endParaRPr>
          </a:p>
          <a:p>
            <a:pPr indent="-342900" lvl="0" marL="457200" rtl="0" algn="l">
              <a:lnSpc>
                <a:spcPct val="115000"/>
              </a:lnSpc>
              <a:spcBef>
                <a:spcPts val="1000"/>
              </a:spcBef>
              <a:spcAft>
                <a:spcPts val="0"/>
              </a:spcAft>
              <a:buSzPts val="1800"/>
              <a:buFont typeface="Nunito"/>
              <a:buChar char="●"/>
            </a:pPr>
            <a:r>
              <a:rPr lang="ru" sz="1800">
                <a:solidFill>
                  <a:srgbClr val="111111"/>
                </a:solidFill>
                <a:highlight>
                  <a:srgbClr val="FFFFFF"/>
                </a:highlight>
                <a:latin typeface="Nunito"/>
                <a:ea typeface="Nunito"/>
                <a:cs typeface="Nunito"/>
                <a:sym typeface="Nunito"/>
              </a:rPr>
              <a:t>ConcurrentLinkedQueue&lt;E&gt;</a:t>
            </a:r>
            <a:r>
              <a:rPr lang="ru" sz="1800">
                <a:solidFill>
                  <a:schemeClr val="dk1"/>
                </a:solidFill>
                <a:latin typeface="Nunito"/>
                <a:ea typeface="Nunito"/>
                <a:cs typeface="Nunito"/>
                <a:sym typeface="Nunito"/>
              </a:rPr>
              <a:t> </a:t>
            </a:r>
            <a:r>
              <a:rPr lang="ru" sz="1800">
                <a:solidFill>
                  <a:srgbClr val="111111"/>
                </a:solidFill>
                <a:highlight>
                  <a:schemeClr val="lt1"/>
                </a:highlight>
                <a:latin typeface="Nunito"/>
                <a:ea typeface="Nunito"/>
                <a:cs typeface="Nunito"/>
                <a:sym typeface="Nunito"/>
              </a:rPr>
              <a:t>— однонаправленная очередь,</a:t>
            </a:r>
            <a:r>
              <a:rPr lang="ru" sz="1200">
                <a:solidFill>
                  <a:srgbClr val="111111"/>
                </a:solidFill>
                <a:highlight>
                  <a:srgbClr val="FFFFFF"/>
                </a:highlight>
              </a:rPr>
              <a:t> </a:t>
            </a:r>
            <a:r>
              <a:rPr lang="ru" sz="1800">
                <a:solidFill>
                  <a:srgbClr val="111111"/>
                </a:solidFill>
                <a:highlight>
                  <a:srgbClr val="FFFFFF"/>
                </a:highlight>
                <a:latin typeface="Nunito"/>
                <a:ea typeface="Nunito"/>
                <a:cs typeface="Nunito"/>
                <a:sym typeface="Nunito"/>
              </a:rPr>
              <a:t>н</a:t>
            </a:r>
            <a:r>
              <a:rPr lang="ru" sz="1800">
                <a:solidFill>
                  <a:srgbClr val="111111"/>
                </a:solidFill>
                <a:highlight>
                  <a:srgbClr val="FFFFFF"/>
                </a:highlight>
                <a:latin typeface="Nunito"/>
                <a:ea typeface="Nunito"/>
                <a:cs typeface="Nunito"/>
                <a:sym typeface="Nunito"/>
              </a:rPr>
              <a:t>едостатком является долгая работа метода </a:t>
            </a:r>
            <a:r>
              <a:rPr i="1" lang="ru" sz="1800">
                <a:solidFill>
                  <a:srgbClr val="111111"/>
                </a:solidFill>
                <a:highlight>
                  <a:srgbClr val="FFFFFF"/>
                </a:highlight>
                <a:latin typeface="Nunito"/>
                <a:ea typeface="Nunito"/>
                <a:cs typeface="Nunito"/>
                <a:sym typeface="Nunito"/>
              </a:rPr>
              <a:t>size()</a:t>
            </a:r>
            <a:r>
              <a:rPr lang="ru" sz="1800">
                <a:solidFill>
                  <a:srgbClr val="111111"/>
                </a:solidFill>
                <a:highlight>
                  <a:srgbClr val="FFFFFF"/>
                </a:highlight>
                <a:latin typeface="Nunito"/>
                <a:ea typeface="Nunito"/>
                <a:cs typeface="Nunito"/>
                <a:sym typeface="Nunito"/>
              </a:rPr>
              <a:t>.</a:t>
            </a:r>
            <a:endParaRPr sz="1800">
              <a:solidFill>
                <a:srgbClr val="111111"/>
              </a:solidFill>
              <a:highlight>
                <a:srgbClr val="FFFFFF"/>
              </a:highlight>
              <a:latin typeface="Nunito"/>
              <a:ea typeface="Nunito"/>
              <a:cs typeface="Nunito"/>
              <a:sym typeface="Nunito"/>
            </a:endParaRPr>
          </a:p>
          <a:p>
            <a:pPr indent="-342900" lvl="0" marL="457200" rtl="0" algn="l">
              <a:lnSpc>
                <a:spcPct val="115000"/>
              </a:lnSpc>
              <a:spcBef>
                <a:spcPts val="1000"/>
              </a:spcBef>
              <a:spcAft>
                <a:spcPts val="0"/>
              </a:spcAft>
              <a:buSzPts val="1800"/>
              <a:buFont typeface="Nunito"/>
              <a:buChar char="●"/>
            </a:pPr>
            <a:r>
              <a:rPr lang="ru" sz="1800">
                <a:solidFill>
                  <a:srgbClr val="111111"/>
                </a:solidFill>
                <a:highlight>
                  <a:schemeClr val="lt1"/>
                </a:highlight>
                <a:latin typeface="Nunito"/>
                <a:ea typeface="Nunito"/>
                <a:cs typeface="Nunito"/>
                <a:sym typeface="Nunito"/>
              </a:rPr>
              <a:t>ConcurrentLinkedDeque&lt;E&gt; </a:t>
            </a:r>
            <a:r>
              <a:rPr lang="ru" sz="1800">
                <a:solidFill>
                  <a:srgbClr val="111111"/>
                </a:solidFill>
                <a:highlight>
                  <a:srgbClr val="FFFFFF"/>
                </a:highlight>
                <a:latin typeface="Nunito"/>
                <a:ea typeface="Nunito"/>
                <a:cs typeface="Nunito"/>
                <a:sym typeface="Nunito"/>
              </a:rPr>
              <a:t>— </a:t>
            </a:r>
            <a:r>
              <a:rPr lang="ru" sz="1800">
                <a:solidFill>
                  <a:schemeClr val="dk1"/>
                </a:solidFill>
                <a:highlight>
                  <a:srgbClr val="FFFFFF"/>
                </a:highlight>
                <a:latin typeface="Nunito"/>
                <a:ea typeface="Nunito"/>
                <a:cs typeface="Nunito"/>
                <a:sym typeface="Nunito"/>
              </a:rPr>
              <a:t>двунаправленная очередь, работает медленнее одноправленной, за счет большего набора возможностей. </a:t>
            </a:r>
            <a:endParaRPr sz="1800">
              <a:solidFill>
                <a:schemeClr val="dk1"/>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3" name="Shape 213"/>
        <p:cNvGrpSpPr/>
        <p:nvPr/>
      </p:nvGrpSpPr>
      <p:grpSpPr>
        <a:xfrm>
          <a:off x="0" y="0"/>
          <a:ext cx="0" cy="0"/>
          <a:chOff x="0" y="0"/>
          <a:chExt cx="0" cy="0"/>
        </a:xfrm>
      </p:grpSpPr>
      <p:sp>
        <p:nvSpPr>
          <p:cNvPr id="214" name="Google Shape;214;p38"/>
          <p:cNvSpPr txBox="1"/>
          <p:nvPr/>
        </p:nvSpPr>
        <p:spPr>
          <a:xfrm>
            <a:off x="333900" y="991025"/>
            <a:ext cx="8634000" cy="3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ru" sz="1800">
                <a:solidFill>
                  <a:schemeClr val="dk1"/>
                </a:solidFill>
                <a:latin typeface="Nunito"/>
                <a:ea typeface="Nunito"/>
                <a:cs typeface="Nunito"/>
                <a:sym typeface="Nunito"/>
              </a:rPr>
              <a:t>К </a:t>
            </a:r>
            <a:r>
              <a:rPr b="1" lang="ru" sz="1800">
                <a:solidFill>
                  <a:schemeClr val="accent5"/>
                </a:solidFill>
                <a:latin typeface="Nunito"/>
                <a:ea typeface="Nunito"/>
                <a:cs typeface="Nunito"/>
                <a:sym typeface="Nunito"/>
              </a:rPr>
              <a:t>блокирующим очередям</a:t>
            </a:r>
            <a:r>
              <a:rPr lang="ru" sz="1800">
                <a:solidFill>
                  <a:schemeClr val="dk1"/>
                </a:solidFill>
                <a:latin typeface="Nunito"/>
                <a:ea typeface="Nunito"/>
                <a:cs typeface="Nunito"/>
                <a:sym typeface="Nunito"/>
              </a:rPr>
              <a:t> относятся:</a:t>
            </a:r>
            <a:endParaRPr sz="1800">
              <a:solidFill>
                <a:schemeClr val="dk1"/>
              </a:solidFill>
              <a:latin typeface="Nunito"/>
              <a:ea typeface="Nunito"/>
              <a:cs typeface="Nunito"/>
              <a:sym typeface="Nunito"/>
            </a:endParaRPr>
          </a:p>
          <a:p>
            <a:pPr indent="-342900" lvl="0" marL="457200" rtl="0" algn="l">
              <a:lnSpc>
                <a:spcPct val="115000"/>
              </a:lnSpc>
              <a:spcBef>
                <a:spcPts val="1000"/>
              </a:spcBef>
              <a:spcAft>
                <a:spcPts val="0"/>
              </a:spcAft>
              <a:buSzPts val="1800"/>
              <a:buFont typeface="Nunito"/>
              <a:buChar char="●"/>
            </a:pPr>
            <a:r>
              <a:rPr lang="ru" sz="1800">
                <a:solidFill>
                  <a:srgbClr val="111111"/>
                </a:solidFill>
                <a:highlight>
                  <a:srgbClr val="FFFFFF"/>
                </a:highlight>
                <a:latin typeface="Nunito"/>
                <a:ea typeface="Nunito"/>
                <a:cs typeface="Nunito"/>
                <a:sym typeface="Nunito"/>
              </a:rPr>
              <a:t>Blocking</a:t>
            </a:r>
            <a:r>
              <a:rPr lang="ru" sz="1800">
                <a:solidFill>
                  <a:srgbClr val="111111"/>
                </a:solidFill>
                <a:highlight>
                  <a:srgbClr val="FFFFFF"/>
                </a:highlight>
                <a:latin typeface="Nunito"/>
                <a:ea typeface="Nunito"/>
                <a:cs typeface="Nunito"/>
                <a:sym typeface="Nunito"/>
              </a:rPr>
              <a:t>Queue&lt;E&gt;</a:t>
            </a:r>
            <a:r>
              <a:rPr lang="ru" sz="1800">
                <a:solidFill>
                  <a:schemeClr val="dk1"/>
                </a:solidFill>
                <a:latin typeface="Nunito"/>
                <a:ea typeface="Nunito"/>
                <a:cs typeface="Nunito"/>
                <a:sym typeface="Nunito"/>
              </a:rPr>
              <a:t> </a:t>
            </a:r>
            <a:r>
              <a:rPr lang="ru" sz="1800">
                <a:solidFill>
                  <a:srgbClr val="111111"/>
                </a:solidFill>
                <a:highlight>
                  <a:schemeClr val="lt1"/>
                </a:highlight>
                <a:latin typeface="Nunito"/>
                <a:ea typeface="Nunito"/>
                <a:cs typeface="Nunito"/>
                <a:sym typeface="Nunito"/>
              </a:rPr>
              <a:t>— интерфейс блокирующей очереди фиксированного, </a:t>
            </a:r>
            <a:r>
              <a:rPr lang="ru" sz="1800">
                <a:solidFill>
                  <a:srgbClr val="111111"/>
                </a:solidFill>
                <a:highlight>
                  <a:srgbClr val="FFFFFF"/>
                </a:highlight>
                <a:latin typeface="Nunito"/>
                <a:ea typeface="Nunito"/>
                <a:cs typeface="Nunito"/>
                <a:sym typeface="Nunito"/>
              </a:rPr>
              <a:t>не поддерживает null значения.</a:t>
            </a:r>
            <a:endParaRPr sz="1800">
              <a:solidFill>
                <a:srgbClr val="111111"/>
              </a:solidFill>
              <a:highlight>
                <a:srgbClr val="FFFFFF"/>
              </a:highlight>
              <a:latin typeface="Nunito"/>
              <a:ea typeface="Nunito"/>
              <a:cs typeface="Nunito"/>
              <a:sym typeface="Nunito"/>
            </a:endParaRPr>
          </a:p>
          <a:p>
            <a:pPr indent="-342900" lvl="0" marL="457200" rtl="0" algn="l">
              <a:lnSpc>
                <a:spcPct val="115000"/>
              </a:lnSpc>
              <a:spcBef>
                <a:spcPts val="1000"/>
              </a:spcBef>
              <a:spcAft>
                <a:spcPts val="0"/>
              </a:spcAft>
              <a:buSzPts val="1800"/>
              <a:buFont typeface="Nunito"/>
              <a:buChar char="●"/>
            </a:pPr>
            <a:r>
              <a:rPr lang="ru" sz="1800">
                <a:solidFill>
                  <a:srgbClr val="111111"/>
                </a:solidFill>
                <a:highlight>
                  <a:schemeClr val="lt1"/>
                </a:highlight>
                <a:latin typeface="Nunito"/>
                <a:ea typeface="Nunito"/>
                <a:cs typeface="Nunito"/>
                <a:sym typeface="Nunito"/>
              </a:rPr>
              <a:t>ArrayBlockingQueue&lt;E&gt;</a:t>
            </a:r>
            <a:r>
              <a:rPr lang="ru" sz="1800">
                <a:solidFill>
                  <a:srgbClr val="111111"/>
                </a:solidFill>
                <a:highlight>
                  <a:schemeClr val="lt1"/>
                </a:highlight>
                <a:latin typeface="Nunito"/>
                <a:ea typeface="Nunito"/>
                <a:cs typeface="Nunito"/>
                <a:sym typeface="Nunito"/>
              </a:rPr>
              <a:t> </a:t>
            </a:r>
            <a:r>
              <a:rPr lang="ru" sz="1800">
                <a:solidFill>
                  <a:srgbClr val="111111"/>
                </a:solidFill>
                <a:highlight>
                  <a:srgbClr val="FFFFFF"/>
                </a:highlight>
                <a:latin typeface="Nunito"/>
                <a:ea typeface="Nunito"/>
                <a:cs typeface="Nunito"/>
                <a:sym typeface="Nunito"/>
              </a:rPr>
              <a:t>— </a:t>
            </a:r>
            <a:r>
              <a:rPr lang="ru" sz="1800">
                <a:solidFill>
                  <a:schemeClr val="dk1"/>
                </a:solidFill>
                <a:highlight>
                  <a:srgbClr val="FFFFFF"/>
                </a:highlight>
                <a:latin typeface="Nunito"/>
                <a:ea typeface="Nunito"/>
                <a:cs typeface="Nunito"/>
                <a:sym typeface="Nunito"/>
              </a:rPr>
              <a:t>класс блокирующей очереди, построенный на классическом кольцевом буфере. Доступна возможность управлять «честностью» блокировок. Если fair=false (по умолчанию), то очередность работы потоков не гарантируется.</a:t>
            </a:r>
            <a:endParaRPr sz="1800">
              <a:solidFill>
                <a:schemeClr val="dk1"/>
              </a:solidFill>
              <a:highlight>
                <a:srgbClr val="FFFFFF"/>
              </a:highlight>
              <a:latin typeface="Nunito"/>
              <a:ea typeface="Nunito"/>
              <a:cs typeface="Nunito"/>
              <a:sym typeface="Nunito"/>
            </a:endParaRPr>
          </a:p>
          <a:p>
            <a:pPr indent="-342900" lvl="0" marL="457200" rtl="0" algn="l">
              <a:lnSpc>
                <a:spcPct val="115000"/>
              </a:lnSpc>
              <a:spcBef>
                <a:spcPts val="1000"/>
              </a:spcBef>
              <a:spcAft>
                <a:spcPts val="0"/>
              </a:spcAft>
              <a:buClr>
                <a:schemeClr val="dk1"/>
              </a:buClr>
              <a:buSzPts val="1800"/>
              <a:buFont typeface="Nunito"/>
              <a:buChar char="●"/>
            </a:pPr>
            <a:r>
              <a:rPr lang="ru" sz="1800">
                <a:solidFill>
                  <a:srgbClr val="111111"/>
                </a:solidFill>
                <a:highlight>
                  <a:schemeClr val="lt1"/>
                </a:highlight>
                <a:latin typeface="Nunito"/>
                <a:ea typeface="Nunito"/>
                <a:cs typeface="Nunito"/>
                <a:sym typeface="Nunito"/>
              </a:rPr>
              <a:t>DelayQueue&lt;E extends Delayed&gt; — </a:t>
            </a:r>
            <a:r>
              <a:rPr lang="ru" sz="1800">
                <a:solidFill>
                  <a:schemeClr val="dk1"/>
                </a:solidFill>
                <a:highlight>
                  <a:srgbClr val="FFFFFF"/>
                </a:highlight>
                <a:latin typeface="Nunito"/>
                <a:ea typeface="Nunito"/>
                <a:cs typeface="Nunito"/>
                <a:sym typeface="Nunito"/>
              </a:rPr>
              <a:t>класс, позволяющий вытаскивать элементы из очереди только по прошествии некоторой задержки, определенной в элементах через метод getDelay интерфейса Delayed.</a:t>
            </a:r>
            <a:endParaRPr sz="1800">
              <a:solidFill>
                <a:schemeClr val="dk1"/>
              </a:solidFill>
              <a:highlight>
                <a:srgbClr val="FFFFFF"/>
              </a:highlight>
              <a:latin typeface="Nunito"/>
              <a:ea typeface="Nunito"/>
              <a:cs typeface="Nunito"/>
              <a:sym typeface="Nunito"/>
            </a:endParaRPr>
          </a:p>
        </p:txBody>
      </p:sp>
      <p:sp>
        <p:nvSpPr>
          <p:cNvPr id="215" name="Google Shape;215;p38"/>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216" name="Google Shape;216;p38"/>
          <p:cNvSpPr txBox="1"/>
          <p:nvPr/>
        </p:nvSpPr>
        <p:spPr>
          <a:xfrm>
            <a:off x="333900" y="98075"/>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Queues</a:t>
            </a:r>
            <a:endParaRPr b="1">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1" name="Shape 221"/>
        <p:cNvGrpSpPr/>
        <p:nvPr/>
      </p:nvGrpSpPr>
      <p:grpSpPr>
        <a:xfrm>
          <a:off x="0" y="0"/>
          <a:ext cx="0" cy="0"/>
          <a:chOff x="0" y="0"/>
          <a:chExt cx="0" cy="0"/>
        </a:xfrm>
      </p:grpSpPr>
      <p:sp>
        <p:nvSpPr>
          <p:cNvPr id="222" name="Google Shape;222;p39"/>
          <p:cNvSpPr txBox="1"/>
          <p:nvPr/>
        </p:nvSpPr>
        <p:spPr>
          <a:xfrm>
            <a:off x="333900" y="1061100"/>
            <a:ext cx="8634000" cy="358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ru" sz="1800">
                <a:solidFill>
                  <a:schemeClr val="dk1"/>
                </a:solidFill>
                <a:latin typeface="Nunito"/>
                <a:ea typeface="Nunito"/>
                <a:cs typeface="Nunito"/>
                <a:sym typeface="Nunito"/>
              </a:rPr>
              <a:t>К </a:t>
            </a:r>
            <a:r>
              <a:rPr b="1" lang="ru" sz="1800">
                <a:solidFill>
                  <a:schemeClr val="accent5"/>
                </a:solidFill>
                <a:latin typeface="Nunito"/>
                <a:ea typeface="Nunito"/>
                <a:cs typeface="Nunito"/>
                <a:sym typeface="Nunito"/>
              </a:rPr>
              <a:t>блокирующим очередям</a:t>
            </a:r>
            <a:r>
              <a:rPr lang="ru" sz="1800">
                <a:solidFill>
                  <a:schemeClr val="dk1"/>
                </a:solidFill>
                <a:latin typeface="Nunito"/>
                <a:ea typeface="Nunito"/>
                <a:cs typeface="Nunito"/>
                <a:sym typeface="Nunito"/>
              </a:rPr>
              <a:t> относятся:</a:t>
            </a:r>
            <a:endParaRPr sz="1800">
              <a:solidFill>
                <a:schemeClr val="dk1"/>
              </a:solidFill>
              <a:latin typeface="Nunito"/>
              <a:ea typeface="Nunito"/>
              <a:cs typeface="Nunito"/>
              <a:sym typeface="Nunito"/>
            </a:endParaRPr>
          </a:p>
          <a:p>
            <a:pPr indent="-342900" lvl="0" marL="457200" rtl="0" algn="l">
              <a:lnSpc>
                <a:spcPct val="115000"/>
              </a:lnSpc>
              <a:spcBef>
                <a:spcPts val="1000"/>
              </a:spcBef>
              <a:spcAft>
                <a:spcPts val="0"/>
              </a:spcAft>
              <a:buClr>
                <a:schemeClr val="dk1"/>
              </a:buClr>
              <a:buSzPts val="1800"/>
              <a:buFont typeface="Nunito"/>
              <a:buChar char="●"/>
            </a:pPr>
            <a:r>
              <a:rPr lang="ru" sz="1800">
                <a:solidFill>
                  <a:schemeClr val="dk1"/>
                </a:solidFill>
                <a:highlight>
                  <a:srgbClr val="FFFFFF"/>
                </a:highlight>
                <a:latin typeface="Nunito"/>
                <a:ea typeface="Nunito"/>
                <a:cs typeface="Nunito"/>
                <a:sym typeface="Nunito"/>
              </a:rPr>
              <a:t>LinkedBlockingQueue&lt;E&gt;</a:t>
            </a:r>
            <a:r>
              <a:rPr lang="ru" sz="1800">
                <a:solidFill>
                  <a:schemeClr val="dk1"/>
                </a:solidFill>
                <a:latin typeface="Nunito"/>
                <a:ea typeface="Nunito"/>
                <a:cs typeface="Nunito"/>
                <a:sym typeface="Nunito"/>
              </a:rPr>
              <a:t> </a:t>
            </a:r>
            <a:r>
              <a:rPr lang="ru" sz="1800">
                <a:solidFill>
                  <a:schemeClr val="dk1"/>
                </a:solidFill>
                <a:highlight>
                  <a:schemeClr val="lt1"/>
                </a:highlight>
                <a:latin typeface="Nunito"/>
                <a:ea typeface="Nunito"/>
                <a:cs typeface="Nunito"/>
                <a:sym typeface="Nunito"/>
              </a:rPr>
              <a:t>— связанная </a:t>
            </a:r>
            <a:r>
              <a:rPr lang="ru" sz="1800">
                <a:solidFill>
                  <a:schemeClr val="dk1"/>
                </a:solidFill>
                <a:highlight>
                  <a:srgbClr val="FFFFFF"/>
                </a:highlight>
                <a:latin typeface="Nunito"/>
                <a:ea typeface="Nunito"/>
                <a:cs typeface="Nunito"/>
                <a:sym typeface="Nunito"/>
              </a:rPr>
              <a:t>блокирующая очередь, реализованная на «two lock queue» алгоритме: один лок на добавление, другой на вытаскивание элемента. За счет этого работает быстрее, чем </a:t>
            </a:r>
            <a:r>
              <a:rPr i="1" lang="ru" sz="1800">
                <a:solidFill>
                  <a:schemeClr val="dk1"/>
                </a:solidFill>
                <a:highlight>
                  <a:srgbClr val="FFFFFF"/>
                </a:highlight>
                <a:latin typeface="Nunito"/>
                <a:ea typeface="Nunito"/>
                <a:cs typeface="Nunito"/>
                <a:sym typeface="Nunito"/>
              </a:rPr>
              <a:t>ArrayBlockingQueue</a:t>
            </a:r>
            <a:r>
              <a:rPr lang="ru" sz="1800">
                <a:solidFill>
                  <a:schemeClr val="dk1"/>
                </a:solidFill>
                <a:highlight>
                  <a:srgbClr val="FFFFFF"/>
                </a:highlight>
                <a:latin typeface="Nunito"/>
                <a:ea typeface="Nunito"/>
                <a:cs typeface="Nunito"/>
                <a:sym typeface="Nunito"/>
              </a:rPr>
              <a:t>, но имеет более высокий расход памяти.</a:t>
            </a:r>
            <a:endParaRPr sz="1800">
              <a:solidFill>
                <a:schemeClr val="dk1"/>
              </a:solidFill>
              <a:highlight>
                <a:srgbClr val="FFFFFF"/>
              </a:highlight>
              <a:latin typeface="Nunito"/>
              <a:ea typeface="Nunito"/>
              <a:cs typeface="Nunito"/>
              <a:sym typeface="Nunito"/>
            </a:endParaRPr>
          </a:p>
          <a:p>
            <a:pPr indent="-342900" lvl="0" marL="457200" rtl="0" algn="l">
              <a:lnSpc>
                <a:spcPct val="115000"/>
              </a:lnSpc>
              <a:spcBef>
                <a:spcPts val="1000"/>
              </a:spcBef>
              <a:spcAft>
                <a:spcPts val="0"/>
              </a:spcAft>
              <a:buClr>
                <a:schemeClr val="dk1"/>
              </a:buClr>
              <a:buSzPts val="1800"/>
              <a:buFont typeface="Nunito"/>
              <a:buChar char="●"/>
            </a:pPr>
            <a:r>
              <a:rPr lang="ru" sz="1800">
                <a:solidFill>
                  <a:schemeClr val="dk1"/>
                </a:solidFill>
                <a:highlight>
                  <a:schemeClr val="lt1"/>
                </a:highlight>
                <a:latin typeface="Nunito"/>
                <a:ea typeface="Nunito"/>
                <a:cs typeface="Nunito"/>
                <a:sym typeface="Nunito"/>
              </a:rPr>
              <a:t>PriorityBlockingQueue&lt;E&gt; </a:t>
            </a:r>
            <a:r>
              <a:rPr lang="ru" sz="1800">
                <a:solidFill>
                  <a:schemeClr val="dk1"/>
                </a:solidFill>
                <a:highlight>
                  <a:srgbClr val="FFFFFF"/>
                </a:highlight>
                <a:latin typeface="Nunito"/>
                <a:ea typeface="Nunito"/>
                <a:cs typeface="Nunito"/>
                <a:sym typeface="Nunito"/>
              </a:rPr>
              <a:t>— многопоточная обертка над PriorityQueue. При вставке элемента в очередь, его порядок определяется в соответствии с логикой Comparator'а или имплементации Comparable интерфейса у элементов. Первым из очереди выходит наименьший элемент.</a:t>
            </a:r>
            <a:endParaRPr sz="1800">
              <a:solidFill>
                <a:schemeClr val="dk1"/>
              </a:solidFill>
              <a:highlight>
                <a:srgbClr val="FFFFFF"/>
              </a:highlight>
              <a:latin typeface="Nunito"/>
              <a:ea typeface="Nunito"/>
              <a:cs typeface="Nunito"/>
              <a:sym typeface="Nunito"/>
            </a:endParaRPr>
          </a:p>
        </p:txBody>
      </p:sp>
      <p:sp>
        <p:nvSpPr>
          <p:cNvPr id="223" name="Google Shape;223;p39"/>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224" name="Google Shape;224;p39"/>
          <p:cNvSpPr txBox="1"/>
          <p:nvPr/>
        </p:nvSpPr>
        <p:spPr>
          <a:xfrm>
            <a:off x="333900" y="98075"/>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Queues</a:t>
            </a:r>
            <a:endParaRPr b="1">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9" name="Shape 229"/>
        <p:cNvGrpSpPr/>
        <p:nvPr/>
      </p:nvGrpSpPr>
      <p:grpSpPr>
        <a:xfrm>
          <a:off x="0" y="0"/>
          <a:ext cx="0" cy="0"/>
          <a:chOff x="0" y="0"/>
          <a:chExt cx="0" cy="0"/>
        </a:xfrm>
      </p:grpSpPr>
      <p:sp>
        <p:nvSpPr>
          <p:cNvPr id="230" name="Google Shape;230;p40"/>
          <p:cNvSpPr txBox="1"/>
          <p:nvPr/>
        </p:nvSpPr>
        <p:spPr>
          <a:xfrm>
            <a:off x="333900" y="1061100"/>
            <a:ext cx="8634000" cy="3076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ru" sz="1800">
                <a:solidFill>
                  <a:schemeClr val="dk1"/>
                </a:solidFill>
                <a:latin typeface="Nunito"/>
                <a:ea typeface="Nunito"/>
                <a:cs typeface="Nunito"/>
                <a:sym typeface="Nunito"/>
              </a:rPr>
              <a:t>К </a:t>
            </a:r>
            <a:r>
              <a:rPr b="1" lang="ru" sz="1800">
                <a:solidFill>
                  <a:schemeClr val="accent5"/>
                </a:solidFill>
                <a:latin typeface="Nunito"/>
                <a:ea typeface="Nunito"/>
                <a:cs typeface="Nunito"/>
                <a:sym typeface="Nunito"/>
              </a:rPr>
              <a:t>блокирующим очередям</a:t>
            </a:r>
            <a:r>
              <a:rPr lang="ru" sz="1800">
                <a:solidFill>
                  <a:schemeClr val="dk1"/>
                </a:solidFill>
                <a:latin typeface="Nunito"/>
                <a:ea typeface="Nunito"/>
                <a:cs typeface="Nunito"/>
                <a:sym typeface="Nunito"/>
              </a:rPr>
              <a:t> относятся:</a:t>
            </a:r>
            <a:endParaRPr sz="1800">
              <a:solidFill>
                <a:schemeClr val="dk1"/>
              </a:solidFill>
              <a:latin typeface="Nunito"/>
              <a:ea typeface="Nunito"/>
              <a:cs typeface="Nunito"/>
              <a:sym typeface="Nunito"/>
            </a:endParaRPr>
          </a:p>
          <a:p>
            <a:pPr indent="-342900" lvl="0" marL="457200" rtl="0" algn="l">
              <a:lnSpc>
                <a:spcPct val="115000"/>
              </a:lnSpc>
              <a:spcBef>
                <a:spcPts val="1000"/>
              </a:spcBef>
              <a:spcAft>
                <a:spcPts val="0"/>
              </a:spcAft>
              <a:buClr>
                <a:schemeClr val="dk1"/>
              </a:buClr>
              <a:buSzPts val="1800"/>
              <a:buFont typeface="Nunito"/>
              <a:buChar char="●"/>
            </a:pPr>
            <a:r>
              <a:rPr lang="ru" sz="1800">
                <a:solidFill>
                  <a:schemeClr val="dk1"/>
                </a:solidFill>
                <a:highlight>
                  <a:srgbClr val="FFFFFF"/>
                </a:highlight>
                <a:latin typeface="Nunito"/>
                <a:ea typeface="Nunito"/>
                <a:cs typeface="Nunito"/>
                <a:sym typeface="Nunito"/>
              </a:rPr>
              <a:t>Synchronous</a:t>
            </a:r>
            <a:r>
              <a:rPr lang="ru" sz="1800">
                <a:solidFill>
                  <a:schemeClr val="dk1"/>
                </a:solidFill>
                <a:highlight>
                  <a:srgbClr val="FFFFFF"/>
                </a:highlight>
                <a:latin typeface="Nunito"/>
                <a:ea typeface="Nunito"/>
                <a:cs typeface="Nunito"/>
                <a:sym typeface="Nunito"/>
              </a:rPr>
              <a:t>Queue&lt;E&gt;</a:t>
            </a:r>
            <a:r>
              <a:rPr lang="ru" sz="1800">
                <a:solidFill>
                  <a:schemeClr val="dk1"/>
                </a:solidFill>
                <a:latin typeface="Nunito"/>
                <a:ea typeface="Nunito"/>
                <a:cs typeface="Nunito"/>
                <a:sym typeface="Nunito"/>
              </a:rPr>
              <a:t> </a:t>
            </a:r>
            <a:r>
              <a:rPr lang="ru" sz="1800">
                <a:solidFill>
                  <a:schemeClr val="dk1"/>
                </a:solidFill>
                <a:highlight>
                  <a:schemeClr val="lt1"/>
                </a:highlight>
                <a:latin typeface="Nunito"/>
                <a:ea typeface="Nunito"/>
                <a:cs typeface="Nunito"/>
                <a:sym typeface="Nunito"/>
              </a:rPr>
              <a:t>— о</a:t>
            </a:r>
            <a:r>
              <a:rPr lang="ru" sz="1800">
                <a:solidFill>
                  <a:schemeClr val="dk1"/>
                </a:solidFill>
                <a:highlight>
                  <a:srgbClr val="FFFFFF"/>
                </a:highlight>
                <a:latin typeface="Nunito"/>
                <a:ea typeface="Nunito"/>
                <a:cs typeface="Nunito"/>
                <a:sym typeface="Nunito"/>
              </a:rPr>
              <a:t>чередь,  работающая по принципу один вошел, один вышел. </a:t>
            </a:r>
            <a:endParaRPr sz="1800">
              <a:solidFill>
                <a:schemeClr val="dk1"/>
              </a:solidFill>
              <a:highlight>
                <a:srgbClr val="FFFFFF"/>
              </a:highlight>
              <a:latin typeface="Nunito"/>
              <a:ea typeface="Nunito"/>
              <a:cs typeface="Nunito"/>
              <a:sym typeface="Nunito"/>
            </a:endParaRPr>
          </a:p>
          <a:p>
            <a:pPr indent="-342900" lvl="0" marL="457200" rtl="0" algn="l">
              <a:lnSpc>
                <a:spcPct val="115000"/>
              </a:lnSpc>
              <a:spcBef>
                <a:spcPts val="1000"/>
              </a:spcBef>
              <a:spcAft>
                <a:spcPts val="0"/>
              </a:spcAft>
              <a:buClr>
                <a:schemeClr val="dk1"/>
              </a:buClr>
              <a:buSzPts val="1800"/>
              <a:buFont typeface="Nunito"/>
              <a:buChar char="●"/>
            </a:pPr>
            <a:r>
              <a:rPr lang="ru" sz="1800">
                <a:solidFill>
                  <a:schemeClr val="dk1"/>
                </a:solidFill>
                <a:highlight>
                  <a:schemeClr val="lt1"/>
                </a:highlight>
                <a:latin typeface="Nunito"/>
                <a:ea typeface="Nunito"/>
                <a:cs typeface="Nunito"/>
                <a:sym typeface="Nunito"/>
              </a:rPr>
              <a:t>BlockingDeque&lt;E&gt; </a:t>
            </a:r>
            <a:r>
              <a:rPr lang="ru" sz="1800">
                <a:solidFill>
                  <a:schemeClr val="dk1"/>
                </a:solidFill>
                <a:highlight>
                  <a:srgbClr val="FFFFFF"/>
                </a:highlight>
                <a:latin typeface="Nunito"/>
                <a:ea typeface="Nunito"/>
                <a:cs typeface="Nunito"/>
                <a:sym typeface="Nunito"/>
              </a:rPr>
              <a:t>— </a:t>
            </a:r>
            <a:r>
              <a:rPr lang="ru" sz="1800">
                <a:solidFill>
                  <a:schemeClr val="dk1"/>
                </a:solidFill>
                <a:highlight>
                  <a:srgbClr val="FFFFFF"/>
                </a:highlight>
                <a:latin typeface="Nunito"/>
                <a:ea typeface="Nunito"/>
                <a:cs typeface="Nunito"/>
                <a:sym typeface="Nunito"/>
              </a:rPr>
              <a:t>интерфейс, описывающий дополнительные методы для двунаправленной блокирующей очереди. </a:t>
            </a:r>
            <a:endParaRPr sz="1800">
              <a:solidFill>
                <a:schemeClr val="dk1"/>
              </a:solidFill>
              <a:highlight>
                <a:srgbClr val="FFFFFF"/>
              </a:highlight>
              <a:latin typeface="Nunito"/>
              <a:ea typeface="Nunito"/>
              <a:cs typeface="Nunito"/>
              <a:sym typeface="Nunito"/>
            </a:endParaRPr>
          </a:p>
          <a:p>
            <a:pPr indent="-342900" lvl="0" marL="457200" rtl="0" algn="l">
              <a:lnSpc>
                <a:spcPct val="115000"/>
              </a:lnSpc>
              <a:spcBef>
                <a:spcPts val="1000"/>
              </a:spcBef>
              <a:spcAft>
                <a:spcPts val="0"/>
              </a:spcAft>
              <a:buClr>
                <a:schemeClr val="dk1"/>
              </a:buClr>
              <a:buSzPts val="1800"/>
              <a:buFont typeface="Nunito"/>
              <a:buChar char="●"/>
            </a:pPr>
            <a:r>
              <a:rPr lang="ru" sz="1800">
                <a:solidFill>
                  <a:schemeClr val="dk1"/>
                </a:solidFill>
                <a:highlight>
                  <a:schemeClr val="lt1"/>
                </a:highlight>
                <a:latin typeface="Nunito"/>
                <a:ea typeface="Nunito"/>
                <a:cs typeface="Nunito"/>
                <a:sym typeface="Nunito"/>
              </a:rPr>
              <a:t>LinkedBlockingDeque&lt;E&gt;</a:t>
            </a:r>
            <a:r>
              <a:rPr lang="ru" sz="1800">
                <a:solidFill>
                  <a:schemeClr val="dk1"/>
                </a:solidFill>
                <a:latin typeface="Nunito"/>
                <a:ea typeface="Nunito"/>
                <a:cs typeface="Nunito"/>
                <a:sym typeface="Nunito"/>
              </a:rPr>
              <a:t> </a:t>
            </a:r>
            <a:r>
              <a:rPr lang="ru" sz="1800">
                <a:solidFill>
                  <a:schemeClr val="dk1"/>
                </a:solidFill>
                <a:highlight>
                  <a:schemeClr val="lt1"/>
                </a:highlight>
                <a:latin typeface="Nunito"/>
                <a:ea typeface="Nunito"/>
                <a:cs typeface="Nunito"/>
                <a:sym typeface="Nunito"/>
              </a:rPr>
              <a:t>— </a:t>
            </a:r>
            <a:r>
              <a:rPr lang="ru" sz="1800">
                <a:solidFill>
                  <a:schemeClr val="dk1"/>
                </a:solidFill>
                <a:highlight>
                  <a:srgbClr val="FFFFFF"/>
                </a:highlight>
                <a:latin typeface="Nunito"/>
                <a:ea typeface="Nunito"/>
                <a:cs typeface="Nunito"/>
                <a:sym typeface="Nunito"/>
              </a:rPr>
              <a:t>двунаправленная блокирующая очередь на связанных нодах, реализованная как простой двунаправленный список с одним локом.</a:t>
            </a:r>
            <a:endParaRPr sz="1800">
              <a:solidFill>
                <a:schemeClr val="dk1"/>
              </a:solidFill>
              <a:highlight>
                <a:srgbClr val="FFFFFF"/>
              </a:highlight>
              <a:latin typeface="Nunito"/>
              <a:ea typeface="Nunito"/>
              <a:cs typeface="Nunito"/>
              <a:sym typeface="Nunito"/>
            </a:endParaRPr>
          </a:p>
        </p:txBody>
      </p:sp>
      <p:sp>
        <p:nvSpPr>
          <p:cNvPr id="231" name="Google Shape;231;p40"/>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232" name="Google Shape;232;p40"/>
          <p:cNvSpPr txBox="1"/>
          <p:nvPr/>
        </p:nvSpPr>
        <p:spPr>
          <a:xfrm>
            <a:off x="333900" y="98075"/>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Queues</a:t>
            </a:r>
            <a:endParaRPr b="1">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7" name="Shape 237"/>
        <p:cNvGrpSpPr/>
        <p:nvPr/>
      </p:nvGrpSpPr>
      <p:grpSpPr>
        <a:xfrm>
          <a:off x="0" y="0"/>
          <a:ext cx="0" cy="0"/>
          <a:chOff x="0" y="0"/>
          <a:chExt cx="0" cy="0"/>
        </a:xfrm>
      </p:grpSpPr>
      <p:sp>
        <p:nvSpPr>
          <p:cNvPr id="238" name="Google Shape;238;p41"/>
          <p:cNvSpPr txBox="1"/>
          <p:nvPr/>
        </p:nvSpPr>
        <p:spPr>
          <a:xfrm>
            <a:off x="333900" y="1842950"/>
            <a:ext cx="8583000" cy="269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ru" sz="1800">
                <a:solidFill>
                  <a:schemeClr val="dk1"/>
                </a:solidFill>
                <a:latin typeface="Nunito"/>
                <a:ea typeface="Nunito"/>
                <a:cs typeface="Nunito"/>
                <a:sym typeface="Nunito"/>
              </a:rPr>
              <a:t>К </a:t>
            </a:r>
            <a:r>
              <a:rPr b="1" lang="ru" sz="1800">
                <a:solidFill>
                  <a:schemeClr val="accent2"/>
                </a:solidFill>
                <a:latin typeface="Nunito"/>
                <a:ea typeface="Nunito"/>
                <a:cs typeface="Nunito"/>
                <a:sym typeface="Nunito"/>
              </a:rPr>
              <a:t>синхронизаторам</a:t>
            </a:r>
            <a:r>
              <a:rPr lang="ru" sz="1800">
                <a:solidFill>
                  <a:schemeClr val="dk1"/>
                </a:solidFill>
                <a:latin typeface="Nunito"/>
                <a:ea typeface="Nunito"/>
                <a:cs typeface="Nunito"/>
                <a:sym typeface="Nunito"/>
              </a:rPr>
              <a:t> относятся:</a:t>
            </a:r>
            <a:endParaRPr sz="1800">
              <a:solidFill>
                <a:schemeClr val="dk1"/>
              </a:solidFill>
              <a:latin typeface="Nunito"/>
              <a:ea typeface="Nunito"/>
              <a:cs typeface="Nunito"/>
              <a:sym typeface="Nunito"/>
            </a:endParaRPr>
          </a:p>
          <a:p>
            <a:pPr indent="-342900" lvl="0" marL="457200" rtl="0" algn="l">
              <a:lnSpc>
                <a:spcPct val="115000"/>
              </a:lnSpc>
              <a:spcBef>
                <a:spcPts val="1000"/>
              </a:spcBef>
              <a:spcAft>
                <a:spcPts val="0"/>
              </a:spcAft>
              <a:buClr>
                <a:schemeClr val="dk1"/>
              </a:buClr>
              <a:buSzPts val="1800"/>
              <a:buFont typeface="Nunito"/>
              <a:buChar char="●"/>
            </a:pPr>
            <a:r>
              <a:rPr lang="ru" sz="1800">
                <a:solidFill>
                  <a:schemeClr val="dk1"/>
                </a:solidFill>
                <a:highlight>
                  <a:srgbClr val="FFFFFF"/>
                </a:highlight>
                <a:latin typeface="Nunito"/>
                <a:ea typeface="Nunito"/>
                <a:cs typeface="Nunito"/>
                <a:sym typeface="Nunito"/>
              </a:rPr>
              <a:t>Semaphore</a:t>
            </a:r>
            <a:endParaRPr sz="1800">
              <a:solidFill>
                <a:schemeClr val="dk1"/>
              </a:solidFill>
              <a:latin typeface="Nunito"/>
              <a:ea typeface="Nunito"/>
              <a:cs typeface="Nunito"/>
              <a:sym typeface="Nunito"/>
            </a:endParaRPr>
          </a:p>
          <a:p>
            <a:pPr indent="-342900" lvl="0" marL="457200" rtl="0" algn="l">
              <a:lnSpc>
                <a:spcPct val="115000"/>
              </a:lnSpc>
              <a:spcBef>
                <a:spcPts val="1000"/>
              </a:spcBef>
              <a:spcAft>
                <a:spcPts val="0"/>
              </a:spcAft>
              <a:buClr>
                <a:schemeClr val="dk1"/>
              </a:buClr>
              <a:buSzPts val="1800"/>
              <a:buFont typeface="Nunito"/>
              <a:buChar char="●"/>
            </a:pPr>
            <a:r>
              <a:rPr lang="ru" sz="1800">
                <a:solidFill>
                  <a:schemeClr val="dk1"/>
                </a:solidFill>
                <a:latin typeface="Nunito"/>
                <a:ea typeface="Nunito"/>
                <a:cs typeface="Nunito"/>
                <a:sym typeface="Nunito"/>
              </a:rPr>
              <a:t>CountDownLatch</a:t>
            </a:r>
            <a:endParaRPr sz="1800">
              <a:solidFill>
                <a:schemeClr val="dk1"/>
              </a:solidFill>
              <a:latin typeface="Nunito"/>
              <a:ea typeface="Nunito"/>
              <a:cs typeface="Nunito"/>
              <a:sym typeface="Nunito"/>
            </a:endParaRPr>
          </a:p>
          <a:p>
            <a:pPr indent="-342900" lvl="0" marL="457200" rtl="0" algn="l">
              <a:lnSpc>
                <a:spcPct val="115000"/>
              </a:lnSpc>
              <a:spcBef>
                <a:spcPts val="1000"/>
              </a:spcBef>
              <a:spcAft>
                <a:spcPts val="0"/>
              </a:spcAft>
              <a:buClr>
                <a:schemeClr val="dk1"/>
              </a:buClr>
              <a:buSzPts val="1800"/>
              <a:buFont typeface="Nunito"/>
              <a:buChar char="●"/>
            </a:pPr>
            <a:r>
              <a:rPr lang="ru" sz="1800">
                <a:solidFill>
                  <a:schemeClr val="dk1"/>
                </a:solidFill>
                <a:latin typeface="Nunito"/>
                <a:ea typeface="Nunito"/>
                <a:cs typeface="Nunito"/>
                <a:sym typeface="Nunito"/>
              </a:rPr>
              <a:t>CyclicBarrier</a:t>
            </a:r>
            <a:endParaRPr sz="1800">
              <a:solidFill>
                <a:schemeClr val="dk1"/>
              </a:solidFill>
              <a:latin typeface="Nunito"/>
              <a:ea typeface="Nunito"/>
              <a:cs typeface="Nunito"/>
              <a:sym typeface="Nunito"/>
            </a:endParaRPr>
          </a:p>
          <a:p>
            <a:pPr indent="-342900" lvl="0" marL="457200" rtl="0" algn="l">
              <a:lnSpc>
                <a:spcPct val="115000"/>
              </a:lnSpc>
              <a:spcBef>
                <a:spcPts val="1000"/>
              </a:spcBef>
              <a:spcAft>
                <a:spcPts val="0"/>
              </a:spcAft>
              <a:buClr>
                <a:schemeClr val="dk1"/>
              </a:buClr>
              <a:buSzPts val="1800"/>
              <a:buFont typeface="Nunito"/>
              <a:buChar char="●"/>
            </a:pPr>
            <a:r>
              <a:rPr lang="ru" sz="1800">
                <a:solidFill>
                  <a:schemeClr val="dk1"/>
                </a:solidFill>
                <a:latin typeface="Nunito"/>
                <a:ea typeface="Nunito"/>
                <a:cs typeface="Nunito"/>
                <a:sym typeface="Nunito"/>
              </a:rPr>
              <a:t>Exchanger</a:t>
            </a:r>
            <a:endParaRPr sz="1800">
              <a:solidFill>
                <a:schemeClr val="dk1"/>
              </a:solidFill>
              <a:latin typeface="Nunito"/>
              <a:ea typeface="Nunito"/>
              <a:cs typeface="Nunito"/>
              <a:sym typeface="Nunito"/>
            </a:endParaRPr>
          </a:p>
          <a:p>
            <a:pPr indent="-342900" lvl="0" marL="457200" rtl="0" algn="l">
              <a:lnSpc>
                <a:spcPct val="115000"/>
              </a:lnSpc>
              <a:spcBef>
                <a:spcPts val="1000"/>
              </a:spcBef>
              <a:spcAft>
                <a:spcPts val="1000"/>
              </a:spcAft>
              <a:buClr>
                <a:schemeClr val="dk1"/>
              </a:buClr>
              <a:buSzPts val="1800"/>
              <a:buFont typeface="Nunito"/>
              <a:buChar char="●"/>
            </a:pPr>
            <a:r>
              <a:rPr lang="ru" sz="1800">
                <a:solidFill>
                  <a:schemeClr val="dk1"/>
                </a:solidFill>
                <a:latin typeface="Nunito"/>
                <a:ea typeface="Nunito"/>
                <a:cs typeface="Nunito"/>
                <a:sym typeface="Nunito"/>
              </a:rPr>
              <a:t>Phaser</a:t>
            </a:r>
            <a:endParaRPr sz="1800">
              <a:solidFill>
                <a:schemeClr val="dk1"/>
              </a:solidFill>
              <a:latin typeface="Nunito"/>
              <a:ea typeface="Nunito"/>
              <a:cs typeface="Nunito"/>
              <a:sym typeface="Nunito"/>
            </a:endParaRPr>
          </a:p>
        </p:txBody>
      </p:sp>
      <p:sp>
        <p:nvSpPr>
          <p:cNvPr id="239" name="Google Shape;239;p41"/>
          <p:cNvSpPr txBox="1"/>
          <p:nvPr/>
        </p:nvSpPr>
        <p:spPr>
          <a:xfrm>
            <a:off x="333900" y="1019050"/>
            <a:ext cx="86340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1000"/>
              </a:spcAft>
              <a:buNone/>
            </a:pPr>
            <a:r>
              <a:rPr b="1" lang="ru" sz="1800">
                <a:solidFill>
                  <a:schemeClr val="accent5"/>
                </a:solidFill>
                <a:latin typeface="Nunito"/>
                <a:ea typeface="Nunito"/>
                <a:cs typeface="Nunito"/>
                <a:sym typeface="Nunito"/>
              </a:rPr>
              <a:t>Синхронизаторы (synchronizers)</a:t>
            </a:r>
            <a:r>
              <a:rPr lang="ru" sz="1800">
                <a:solidFill>
                  <a:schemeClr val="dk1"/>
                </a:solidFill>
                <a:latin typeface="Nunito"/>
                <a:ea typeface="Nunito"/>
                <a:cs typeface="Nunito"/>
                <a:sym typeface="Nunito"/>
              </a:rPr>
              <a:t> включают в себя различные объекты для синхронного выполнения нескольких потоков.</a:t>
            </a:r>
            <a:endParaRPr sz="1800">
              <a:solidFill>
                <a:schemeClr val="dk1"/>
              </a:solidFill>
              <a:highlight>
                <a:srgbClr val="FFFFFF"/>
              </a:highlight>
              <a:latin typeface="Nunito"/>
              <a:ea typeface="Nunito"/>
              <a:cs typeface="Nunito"/>
              <a:sym typeface="Nunito"/>
            </a:endParaRPr>
          </a:p>
        </p:txBody>
      </p:sp>
      <p:sp>
        <p:nvSpPr>
          <p:cNvPr id="240" name="Google Shape;240;p41"/>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241" name="Google Shape;241;p41"/>
          <p:cNvSpPr txBox="1"/>
          <p:nvPr/>
        </p:nvSpPr>
        <p:spPr>
          <a:xfrm>
            <a:off x="333900" y="98075"/>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Synchronizers</a:t>
            </a:r>
            <a:endParaRPr b="1">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6" name="Shape 246"/>
        <p:cNvGrpSpPr/>
        <p:nvPr/>
      </p:nvGrpSpPr>
      <p:grpSpPr>
        <a:xfrm>
          <a:off x="0" y="0"/>
          <a:ext cx="0" cy="0"/>
          <a:chOff x="0" y="0"/>
          <a:chExt cx="0" cy="0"/>
        </a:xfrm>
      </p:grpSpPr>
      <p:sp>
        <p:nvSpPr>
          <p:cNvPr id="247" name="Google Shape;247;p42"/>
          <p:cNvSpPr txBox="1"/>
          <p:nvPr/>
        </p:nvSpPr>
        <p:spPr>
          <a:xfrm>
            <a:off x="333900" y="942400"/>
            <a:ext cx="85830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1000"/>
              </a:spcAft>
              <a:buNone/>
            </a:pPr>
            <a:r>
              <a:rPr b="1" lang="ru" sz="1800">
                <a:solidFill>
                  <a:schemeClr val="accent5"/>
                </a:solidFill>
                <a:highlight>
                  <a:srgbClr val="FFFFFF"/>
                </a:highlight>
                <a:latin typeface="Nunito"/>
                <a:ea typeface="Nunito"/>
                <a:cs typeface="Nunito"/>
                <a:sym typeface="Nunito"/>
              </a:rPr>
              <a:t>Semaphore</a:t>
            </a:r>
            <a:r>
              <a:rPr lang="ru" sz="1800">
                <a:solidFill>
                  <a:schemeClr val="dk1"/>
                </a:solidFill>
                <a:highlight>
                  <a:srgbClr val="FFFFFF"/>
                </a:highlight>
                <a:latin typeface="Nunito"/>
                <a:ea typeface="Nunito"/>
                <a:cs typeface="Nunito"/>
                <a:sym typeface="Nunito"/>
              </a:rPr>
              <a:t> </a:t>
            </a:r>
            <a:r>
              <a:rPr lang="ru" sz="1800">
                <a:solidFill>
                  <a:schemeClr val="dk1"/>
                </a:solidFill>
                <a:highlight>
                  <a:schemeClr val="lt1"/>
                </a:highlight>
                <a:latin typeface="Nunito"/>
                <a:ea typeface="Nunito"/>
                <a:cs typeface="Nunito"/>
                <a:sym typeface="Nunito"/>
              </a:rPr>
              <a:t>— </a:t>
            </a:r>
            <a:r>
              <a:rPr lang="ru" sz="1800">
                <a:solidFill>
                  <a:schemeClr val="dk1"/>
                </a:solidFill>
                <a:latin typeface="Nunito"/>
                <a:ea typeface="Nunito"/>
                <a:cs typeface="Nunito"/>
                <a:sym typeface="Nunito"/>
              </a:rPr>
              <a:t>объект синхронизации, ограничивающий количество потоков, которые могут исполнять определенный участок кода.</a:t>
            </a:r>
            <a:endParaRPr sz="1800">
              <a:solidFill>
                <a:schemeClr val="dk1"/>
              </a:solidFill>
              <a:latin typeface="Nunito"/>
              <a:ea typeface="Nunito"/>
              <a:cs typeface="Nunito"/>
              <a:sym typeface="Nunito"/>
            </a:endParaRPr>
          </a:p>
        </p:txBody>
      </p:sp>
      <p:sp>
        <p:nvSpPr>
          <p:cNvPr id="248" name="Google Shape;248;p42"/>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249" name="Google Shape;249;p42"/>
          <p:cNvSpPr txBox="1"/>
          <p:nvPr/>
        </p:nvSpPr>
        <p:spPr>
          <a:xfrm>
            <a:off x="333900" y="98075"/>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Synchronizers. Semaphore</a:t>
            </a:r>
            <a:endParaRPr b="1">
              <a:latin typeface="Nunito"/>
              <a:ea typeface="Nunito"/>
              <a:cs typeface="Nunito"/>
              <a:sym typeface="Nunito"/>
            </a:endParaRPr>
          </a:p>
        </p:txBody>
      </p:sp>
      <p:sp>
        <p:nvSpPr>
          <p:cNvPr id="250" name="Google Shape;250;p42"/>
          <p:cNvSpPr txBox="1"/>
          <p:nvPr/>
        </p:nvSpPr>
        <p:spPr>
          <a:xfrm>
            <a:off x="333900" y="1654750"/>
            <a:ext cx="8583000" cy="314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b="1" lang="ru" sz="1800">
                <a:solidFill>
                  <a:schemeClr val="accent5"/>
                </a:solidFill>
                <a:latin typeface="Nunito"/>
                <a:ea typeface="Nunito"/>
                <a:cs typeface="Nunito"/>
                <a:sym typeface="Nunito"/>
              </a:rPr>
              <a:t>К</a:t>
            </a:r>
            <a:r>
              <a:rPr b="1" lang="ru" sz="1800">
                <a:solidFill>
                  <a:schemeClr val="accent5"/>
                </a:solidFill>
                <a:latin typeface="Nunito"/>
                <a:ea typeface="Nunito"/>
                <a:cs typeface="Nunito"/>
                <a:sym typeface="Nunito"/>
              </a:rPr>
              <a:t>онструкторы класса:</a:t>
            </a:r>
            <a:endParaRPr b="1" sz="1800">
              <a:solidFill>
                <a:schemeClr val="accent5"/>
              </a:solidFill>
              <a:latin typeface="Nunito"/>
              <a:ea typeface="Nunito"/>
              <a:cs typeface="Nunito"/>
              <a:sym typeface="Nunito"/>
            </a:endParaRPr>
          </a:p>
          <a:p>
            <a:pPr indent="-342900" lvl="0" marL="457200" rtl="0" algn="l">
              <a:spcBef>
                <a:spcPts val="1000"/>
              </a:spcBef>
              <a:spcAft>
                <a:spcPts val="0"/>
              </a:spcAft>
              <a:buClr>
                <a:schemeClr val="dk1"/>
              </a:buClr>
              <a:buSzPts val="1800"/>
              <a:buFont typeface="Nunito"/>
              <a:buChar char="●"/>
            </a:pPr>
            <a:r>
              <a:rPr lang="ru" sz="1800">
                <a:solidFill>
                  <a:schemeClr val="dk1"/>
                </a:solidFill>
                <a:highlight>
                  <a:schemeClr val="accent6"/>
                </a:highlight>
                <a:latin typeface="Consolas"/>
                <a:ea typeface="Consolas"/>
                <a:cs typeface="Consolas"/>
                <a:sym typeface="Consolas"/>
              </a:rPr>
              <a:t>Semaphore(int permits)</a:t>
            </a:r>
            <a:r>
              <a:rPr lang="ru" sz="1800">
                <a:solidFill>
                  <a:schemeClr val="dk1"/>
                </a:solidFill>
                <a:highlight>
                  <a:schemeClr val="accent6"/>
                </a:highlight>
                <a:latin typeface="Nunito"/>
                <a:ea typeface="Nunito"/>
                <a:cs typeface="Nunito"/>
                <a:sym typeface="Nunito"/>
              </a:rPr>
              <a:t> — </a:t>
            </a:r>
            <a:r>
              <a:rPr lang="ru" sz="1800">
                <a:solidFill>
                  <a:schemeClr val="dk1"/>
                </a:solidFill>
                <a:highlight>
                  <a:schemeClr val="accent6"/>
                </a:highlight>
                <a:latin typeface="Consolas"/>
                <a:ea typeface="Consolas"/>
                <a:cs typeface="Consolas"/>
                <a:sym typeface="Consolas"/>
              </a:rPr>
              <a:t>permits</a:t>
            </a:r>
            <a:r>
              <a:rPr lang="ru" sz="1800">
                <a:solidFill>
                  <a:schemeClr val="dk1"/>
                </a:solidFill>
                <a:highlight>
                  <a:schemeClr val="accent6"/>
                </a:highlight>
                <a:latin typeface="Nunito"/>
                <a:ea typeface="Nunito"/>
                <a:cs typeface="Nunito"/>
                <a:sym typeface="Nunito"/>
              </a:rPr>
              <a:t> определяет количество потоков , которым может быть одновременно предоставлен доступ к общему ресурсу. </a:t>
            </a:r>
            <a:endParaRPr sz="1800">
              <a:solidFill>
                <a:schemeClr val="dk1"/>
              </a:solidFill>
              <a:highlight>
                <a:schemeClr val="accent6"/>
              </a:highlight>
              <a:latin typeface="Nunito"/>
              <a:ea typeface="Nunito"/>
              <a:cs typeface="Nunito"/>
              <a:sym typeface="Nunito"/>
            </a:endParaRPr>
          </a:p>
          <a:p>
            <a:pPr indent="-342900" lvl="0" marL="457200" marR="76200" rtl="0" algn="l">
              <a:lnSpc>
                <a:spcPct val="115000"/>
              </a:lnSpc>
              <a:spcBef>
                <a:spcPts val="1000"/>
              </a:spcBef>
              <a:spcAft>
                <a:spcPts val="0"/>
              </a:spcAft>
              <a:buClr>
                <a:schemeClr val="dk1"/>
              </a:buClr>
              <a:buSzPts val="1800"/>
              <a:buFont typeface="Nunito"/>
              <a:buChar char="●"/>
            </a:pPr>
            <a:r>
              <a:rPr lang="ru" sz="1800">
                <a:solidFill>
                  <a:schemeClr val="dk1"/>
                </a:solidFill>
                <a:highlight>
                  <a:schemeClr val="accent6"/>
                </a:highlight>
                <a:latin typeface="Consolas"/>
                <a:ea typeface="Consolas"/>
                <a:cs typeface="Consolas"/>
                <a:sym typeface="Consolas"/>
              </a:rPr>
              <a:t>Semaphore(int permits, boolean fair)</a:t>
            </a:r>
            <a:r>
              <a:rPr lang="ru" sz="1800">
                <a:solidFill>
                  <a:schemeClr val="dk1"/>
                </a:solidFill>
                <a:highlight>
                  <a:schemeClr val="accent6"/>
                </a:highlight>
                <a:latin typeface="Nunito"/>
                <a:ea typeface="Nunito"/>
                <a:cs typeface="Nunito"/>
                <a:sym typeface="Nunito"/>
              </a:rPr>
              <a:t>  — если параметру справедливости </a:t>
            </a:r>
            <a:r>
              <a:rPr lang="ru" sz="1800">
                <a:solidFill>
                  <a:schemeClr val="dk1"/>
                </a:solidFill>
                <a:highlight>
                  <a:schemeClr val="accent6"/>
                </a:highlight>
                <a:latin typeface="Consolas"/>
                <a:ea typeface="Consolas"/>
                <a:cs typeface="Consolas"/>
                <a:sym typeface="Consolas"/>
              </a:rPr>
              <a:t>fair</a:t>
            </a:r>
            <a:r>
              <a:rPr lang="ru" sz="1800">
                <a:solidFill>
                  <a:schemeClr val="dk1"/>
                </a:solidFill>
                <a:highlight>
                  <a:schemeClr val="accent6"/>
                </a:highlight>
                <a:latin typeface="Nunito"/>
                <a:ea typeface="Nunito"/>
                <a:cs typeface="Nunito"/>
                <a:sym typeface="Nunito"/>
              </a:rPr>
              <a:t> присвоить значение </a:t>
            </a:r>
            <a:r>
              <a:rPr lang="ru" sz="1800">
                <a:solidFill>
                  <a:schemeClr val="dk1"/>
                </a:solidFill>
                <a:highlight>
                  <a:schemeClr val="accent6"/>
                </a:highlight>
                <a:latin typeface="Consolas"/>
                <a:ea typeface="Consolas"/>
                <a:cs typeface="Consolas"/>
                <a:sym typeface="Consolas"/>
              </a:rPr>
              <a:t>true</a:t>
            </a:r>
            <a:r>
              <a:rPr lang="ru" sz="1800">
                <a:solidFill>
                  <a:schemeClr val="dk1"/>
                </a:solidFill>
                <a:highlight>
                  <a:schemeClr val="accent6"/>
                </a:highlight>
                <a:latin typeface="Nunito"/>
                <a:ea typeface="Nunito"/>
                <a:cs typeface="Nunito"/>
                <a:sym typeface="Nunito"/>
              </a:rPr>
              <a:t>, то разрешения будут предоставляться ожидающим потокам исполнения в том порядке, в каком они его запрашивали. По умолчанию ожидающим потокам предоставляется разрешение в неопределенном порядке. </a:t>
            </a:r>
            <a:endParaRPr sz="1800">
              <a:solidFill>
                <a:schemeClr val="dk1"/>
              </a:solidFill>
              <a:highlight>
                <a:schemeClr val="accent6"/>
              </a:highlight>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5" name="Shape 255"/>
        <p:cNvGrpSpPr/>
        <p:nvPr/>
      </p:nvGrpSpPr>
      <p:grpSpPr>
        <a:xfrm>
          <a:off x="0" y="0"/>
          <a:ext cx="0" cy="0"/>
          <a:chOff x="0" y="0"/>
          <a:chExt cx="0" cy="0"/>
        </a:xfrm>
      </p:grpSpPr>
      <p:sp>
        <p:nvSpPr>
          <p:cNvPr id="256" name="Google Shape;256;p43"/>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257" name="Google Shape;257;p43"/>
          <p:cNvSpPr txBox="1"/>
          <p:nvPr/>
        </p:nvSpPr>
        <p:spPr>
          <a:xfrm>
            <a:off x="333900" y="98075"/>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Synchronizers. Semaphore</a:t>
            </a:r>
            <a:endParaRPr b="1">
              <a:latin typeface="Nunito"/>
              <a:ea typeface="Nunito"/>
              <a:cs typeface="Nunito"/>
              <a:sym typeface="Nunito"/>
            </a:endParaRPr>
          </a:p>
        </p:txBody>
      </p:sp>
      <p:sp>
        <p:nvSpPr>
          <p:cNvPr id="258" name="Google Shape;258;p43"/>
          <p:cNvSpPr txBox="1"/>
          <p:nvPr/>
        </p:nvSpPr>
        <p:spPr>
          <a:xfrm>
            <a:off x="333900" y="903975"/>
            <a:ext cx="8916900" cy="2439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ru" sz="1800">
                <a:solidFill>
                  <a:schemeClr val="accent2"/>
                </a:solidFill>
                <a:latin typeface="Nunito"/>
                <a:ea typeface="Nunito"/>
                <a:cs typeface="Nunito"/>
                <a:sym typeface="Nunito"/>
              </a:rPr>
              <a:t>Метод получения разрешения acquire:</a:t>
            </a:r>
            <a:endParaRPr sz="1800">
              <a:solidFill>
                <a:schemeClr val="accent2"/>
              </a:solidFill>
              <a:latin typeface="Nunito"/>
              <a:ea typeface="Nunito"/>
              <a:cs typeface="Nunito"/>
              <a:sym typeface="Nunito"/>
            </a:endParaRPr>
          </a:p>
          <a:p>
            <a:pPr indent="-342900" lvl="0" marL="457200" rtl="0" algn="l">
              <a:lnSpc>
                <a:spcPct val="115000"/>
              </a:lnSpc>
              <a:spcBef>
                <a:spcPts val="1000"/>
              </a:spcBef>
              <a:spcAft>
                <a:spcPts val="0"/>
              </a:spcAft>
              <a:buClr>
                <a:schemeClr val="dk1"/>
              </a:buClr>
              <a:buSzPts val="1800"/>
              <a:buFont typeface="Nunito"/>
              <a:buChar char="●"/>
            </a:pPr>
            <a:r>
              <a:rPr lang="ru" sz="1800">
                <a:solidFill>
                  <a:schemeClr val="dk1"/>
                </a:solidFill>
                <a:highlight>
                  <a:schemeClr val="accent6"/>
                </a:highlight>
                <a:latin typeface="Consolas"/>
                <a:ea typeface="Consolas"/>
                <a:cs typeface="Consolas"/>
                <a:sym typeface="Consolas"/>
              </a:rPr>
              <a:t>void acquire()</a:t>
            </a:r>
            <a:r>
              <a:rPr lang="ru" sz="1800">
                <a:solidFill>
                  <a:schemeClr val="dk1"/>
                </a:solidFill>
                <a:highlight>
                  <a:schemeClr val="accent6"/>
                </a:highlight>
                <a:latin typeface="Nunito"/>
                <a:ea typeface="Nunito"/>
                <a:cs typeface="Nunito"/>
                <a:sym typeface="Nunito"/>
              </a:rPr>
              <a:t> </a:t>
            </a:r>
            <a:r>
              <a:rPr lang="ru" sz="1800">
                <a:solidFill>
                  <a:schemeClr val="dk1"/>
                </a:solidFill>
                <a:highlight>
                  <a:schemeClr val="lt1"/>
                </a:highlight>
                <a:latin typeface="Nunito"/>
                <a:ea typeface="Nunito"/>
                <a:cs typeface="Nunito"/>
                <a:sym typeface="Nunito"/>
              </a:rPr>
              <a:t>—</a:t>
            </a:r>
            <a:r>
              <a:rPr lang="ru" sz="1800">
                <a:solidFill>
                  <a:schemeClr val="dk1"/>
                </a:solidFill>
                <a:highlight>
                  <a:schemeClr val="accent6"/>
                </a:highlight>
                <a:latin typeface="Nunito"/>
                <a:ea typeface="Nunito"/>
                <a:cs typeface="Nunito"/>
                <a:sym typeface="Nunito"/>
              </a:rPr>
              <a:t> </a:t>
            </a:r>
            <a:r>
              <a:rPr lang="ru" sz="1800">
                <a:solidFill>
                  <a:schemeClr val="dk1"/>
                </a:solidFill>
                <a:highlight>
                  <a:schemeClr val="accent6"/>
                </a:highlight>
                <a:latin typeface="Nunito"/>
                <a:ea typeface="Nunito"/>
                <a:cs typeface="Nunito"/>
                <a:sym typeface="Nunito"/>
              </a:rPr>
              <a:t>запрашивает одно разрешение</a:t>
            </a:r>
            <a:endParaRPr sz="1800">
              <a:solidFill>
                <a:schemeClr val="dk1"/>
              </a:solidFill>
              <a:highlight>
                <a:schemeClr val="accent6"/>
              </a:highlight>
              <a:latin typeface="Nunito"/>
              <a:ea typeface="Nunito"/>
              <a:cs typeface="Nunito"/>
              <a:sym typeface="Nunito"/>
            </a:endParaRPr>
          </a:p>
          <a:p>
            <a:pPr indent="-342900" lvl="0" marL="457200" marR="76200" rtl="0" algn="l">
              <a:lnSpc>
                <a:spcPct val="115000"/>
              </a:lnSpc>
              <a:spcBef>
                <a:spcPts val="1000"/>
              </a:spcBef>
              <a:spcAft>
                <a:spcPts val="0"/>
              </a:spcAft>
              <a:buClr>
                <a:schemeClr val="dk1"/>
              </a:buClr>
              <a:buSzPts val="1800"/>
              <a:buFont typeface="Nunito"/>
              <a:buChar char="●"/>
            </a:pPr>
            <a:r>
              <a:rPr lang="ru" sz="1800">
                <a:solidFill>
                  <a:schemeClr val="dk1"/>
                </a:solidFill>
                <a:highlight>
                  <a:schemeClr val="accent6"/>
                </a:highlight>
                <a:latin typeface="Nunito"/>
                <a:ea typeface="Nunito"/>
                <a:cs typeface="Nunito"/>
                <a:sym typeface="Nunito"/>
              </a:rPr>
              <a:t>v</a:t>
            </a:r>
            <a:r>
              <a:rPr lang="ru" sz="1800">
                <a:solidFill>
                  <a:schemeClr val="dk1"/>
                </a:solidFill>
                <a:highlight>
                  <a:schemeClr val="accent6"/>
                </a:highlight>
                <a:latin typeface="Consolas"/>
                <a:ea typeface="Consolas"/>
                <a:cs typeface="Consolas"/>
                <a:sym typeface="Consolas"/>
              </a:rPr>
              <a:t>oid acquire(int number)</a:t>
            </a:r>
            <a:r>
              <a:rPr lang="ru" sz="1800">
                <a:solidFill>
                  <a:schemeClr val="dk1"/>
                </a:solidFill>
                <a:highlight>
                  <a:schemeClr val="accent6"/>
                </a:highlight>
                <a:latin typeface="Nunito"/>
                <a:ea typeface="Nunito"/>
                <a:cs typeface="Nunito"/>
                <a:sym typeface="Nunito"/>
              </a:rPr>
              <a:t> </a:t>
            </a:r>
            <a:r>
              <a:rPr lang="ru" sz="1800">
                <a:solidFill>
                  <a:schemeClr val="dk1"/>
                </a:solidFill>
                <a:highlight>
                  <a:schemeClr val="lt1"/>
                </a:highlight>
                <a:latin typeface="Nunito"/>
                <a:ea typeface="Nunito"/>
                <a:cs typeface="Nunito"/>
                <a:sym typeface="Nunito"/>
              </a:rPr>
              <a:t>—</a:t>
            </a:r>
            <a:r>
              <a:rPr lang="ru" sz="1800">
                <a:solidFill>
                  <a:schemeClr val="dk1"/>
                </a:solidFill>
                <a:highlight>
                  <a:schemeClr val="accent6"/>
                </a:highlight>
                <a:latin typeface="Nunito"/>
                <a:ea typeface="Nunito"/>
                <a:cs typeface="Nunito"/>
                <a:sym typeface="Nunito"/>
              </a:rPr>
              <a:t> </a:t>
            </a:r>
            <a:r>
              <a:rPr lang="ru" sz="1800">
                <a:solidFill>
                  <a:schemeClr val="dk1"/>
                </a:solidFill>
                <a:highlight>
                  <a:schemeClr val="accent6"/>
                </a:highlight>
                <a:latin typeface="Nunito"/>
                <a:ea typeface="Nunito"/>
                <a:cs typeface="Nunito"/>
                <a:sym typeface="Nunito"/>
              </a:rPr>
              <a:t>запрашивает </a:t>
            </a:r>
            <a:r>
              <a:rPr lang="ru" sz="1800">
                <a:solidFill>
                  <a:schemeClr val="dk1"/>
                </a:solidFill>
                <a:highlight>
                  <a:schemeClr val="accent6"/>
                </a:highlight>
                <a:latin typeface="Consolas"/>
                <a:ea typeface="Consolas"/>
                <a:cs typeface="Consolas"/>
                <a:sym typeface="Consolas"/>
              </a:rPr>
              <a:t>number</a:t>
            </a:r>
            <a:r>
              <a:rPr lang="ru" sz="1800">
                <a:solidFill>
                  <a:schemeClr val="dk1"/>
                </a:solidFill>
                <a:highlight>
                  <a:schemeClr val="accent6"/>
                </a:highlight>
                <a:latin typeface="Nunito"/>
                <a:ea typeface="Nunito"/>
                <a:cs typeface="Nunito"/>
                <a:sym typeface="Nunito"/>
              </a:rPr>
              <a:t> разрешений</a:t>
            </a:r>
            <a:endParaRPr sz="1800">
              <a:solidFill>
                <a:schemeClr val="dk1"/>
              </a:solidFill>
              <a:highlight>
                <a:schemeClr val="accent6"/>
              </a:highlight>
              <a:latin typeface="Nunito"/>
              <a:ea typeface="Nunito"/>
              <a:cs typeface="Nunito"/>
              <a:sym typeface="Nunito"/>
            </a:endParaRPr>
          </a:p>
          <a:p>
            <a:pPr indent="0" lvl="0" marL="0" rtl="0" algn="l">
              <a:lnSpc>
                <a:spcPct val="115000"/>
              </a:lnSpc>
              <a:spcBef>
                <a:spcPts val="1000"/>
              </a:spcBef>
              <a:spcAft>
                <a:spcPts val="1000"/>
              </a:spcAft>
              <a:buNone/>
            </a:pPr>
            <a:r>
              <a:rPr lang="ru" sz="1800">
                <a:solidFill>
                  <a:schemeClr val="dk1"/>
                </a:solidFill>
                <a:highlight>
                  <a:schemeClr val="accent6"/>
                </a:highlight>
                <a:latin typeface="Nunito"/>
                <a:ea typeface="Nunito"/>
                <a:cs typeface="Nunito"/>
                <a:sym typeface="Nunito"/>
              </a:rPr>
              <a:t>Если разрешение не будет получено, то </a:t>
            </a:r>
            <a:r>
              <a:rPr lang="ru" sz="1800">
                <a:solidFill>
                  <a:schemeClr val="dk1"/>
                </a:solidFill>
                <a:highlight>
                  <a:schemeClr val="accent6"/>
                </a:highlight>
                <a:latin typeface="Nunito"/>
                <a:ea typeface="Nunito"/>
                <a:cs typeface="Nunito"/>
                <a:sym typeface="Nunito"/>
              </a:rPr>
              <a:t>выполнение</a:t>
            </a:r>
            <a:r>
              <a:rPr lang="ru" sz="1800">
                <a:solidFill>
                  <a:schemeClr val="dk1"/>
                </a:solidFill>
                <a:highlight>
                  <a:schemeClr val="accent6"/>
                </a:highlight>
                <a:latin typeface="Nunito"/>
                <a:ea typeface="Nunito"/>
                <a:cs typeface="Nunito"/>
                <a:sym typeface="Nunito"/>
              </a:rPr>
              <a:t> вызывающего потока будет приостановлено до тех пор, пока не будет получено разрешение, т.е. поток блокируется.</a:t>
            </a:r>
            <a:endParaRPr sz="1000">
              <a:solidFill>
                <a:schemeClr val="dk1"/>
              </a:solidFill>
              <a:latin typeface="Verdana"/>
              <a:ea typeface="Verdana"/>
              <a:cs typeface="Verdana"/>
              <a:sym typeface="Verdana"/>
            </a:endParaRPr>
          </a:p>
        </p:txBody>
      </p:sp>
      <p:sp>
        <p:nvSpPr>
          <p:cNvPr id="259" name="Google Shape;259;p43"/>
          <p:cNvSpPr txBox="1"/>
          <p:nvPr/>
        </p:nvSpPr>
        <p:spPr>
          <a:xfrm>
            <a:off x="333900" y="3273500"/>
            <a:ext cx="8677800" cy="135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ru" sz="1800">
                <a:solidFill>
                  <a:schemeClr val="accent5"/>
                </a:solidFill>
                <a:highlight>
                  <a:schemeClr val="accent6"/>
                </a:highlight>
                <a:latin typeface="Nunito"/>
                <a:ea typeface="Nunito"/>
                <a:cs typeface="Nunito"/>
                <a:sym typeface="Nunito"/>
              </a:rPr>
              <a:t>Освобождение ресурса:</a:t>
            </a:r>
            <a:endParaRPr sz="1800">
              <a:solidFill>
                <a:schemeClr val="dk1"/>
              </a:solidFill>
              <a:highlight>
                <a:schemeClr val="accent6"/>
              </a:highlight>
              <a:latin typeface="Nunito"/>
              <a:ea typeface="Nunito"/>
              <a:cs typeface="Nunito"/>
              <a:sym typeface="Nunito"/>
            </a:endParaRPr>
          </a:p>
          <a:p>
            <a:pPr indent="-342900" lvl="0" marL="457200" rtl="0" algn="l">
              <a:lnSpc>
                <a:spcPct val="115000"/>
              </a:lnSpc>
              <a:spcBef>
                <a:spcPts val="1000"/>
              </a:spcBef>
              <a:spcAft>
                <a:spcPts val="0"/>
              </a:spcAft>
              <a:buClr>
                <a:schemeClr val="dk1"/>
              </a:buClr>
              <a:buSzPts val="1800"/>
              <a:buChar char="●"/>
            </a:pPr>
            <a:r>
              <a:rPr lang="ru" sz="1800">
                <a:solidFill>
                  <a:schemeClr val="dk1"/>
                </a:solidFill>
                <a:highlight>
                  <a:schemeClr val="accent6"/>
                </a:highlight>
                <a:latin typeface="Consolas"/>
                <a:ea typeface="Consolas"/>
                <a:cs typeface="Consolas"/>
                <a:sym typeface="Consolas"/>
              </a:rPr>
              <a:t>void release()</a:t>
            </a:r>
            <a:r>
              <a:rPr lang="ru" sz="1800">
                <a:solidFill>
                  <a:schemeClr val="dk1"/>
                </a:solidFill>
                <a:highlight>
                  <a:schemeClr val="accent6"/>
                </a:highlight>
                <a:latin typeface="Nunito"/>
                <a:ea typeface="Nunito"/>
                <a:cs typeface="Nunito"/>
                <a:sym typeface="Nunito"/>
              </a:rPr>
              <a:t> </a:t>
            </a:r>
            <a:r>
              <a:rPr lang="ru" sz="1800">
                <a:solidFill>
                  <a:schemeClr val="dk1"/>
                </a:solidFill>
                <a:highlight>
                  <a:schemeClr val="lt1"/>
                </a:highlight>
                <a:latin typeface="Nunito"/>
                <a:ea typeface="Nunito"/>
                <a:cs typeface="Nunito"/>
                <a:sym typeface="Nunito"/>
              </a:rPr>
              <a:t>— </a:t>
            </a:r>
            <a:r>
              <a:rPr lang="ru" sz="1800">
                <a:solidFill>
                  <a:schemeClr val="dk1"/>
                </a:solidFill>
                <a:highlight>
                  <a:schemeClr val="accent6"/>
                </a:highlight>
                <a:latin typeface="Nunito"/>
                <a:ea typeface="Nunito"/>
                <a:cs typeface="Nunito"/>
                <a:sym typeface="Nunito"/>
              </a:rPr>
              <a:t> </a:t>
            </a:r>
            <a:r>
              <a:rPr lang="ru" sz="1800">
                <a:solidFill>
                  <a:schemeClr val="dk1"/>
                </a:solidFill>
                <a:highlight>
                  <a:schemeClr val="lt1"/>
                </a:highlight>
                <a:latin typeface="Nunito"/>
                <a:ea typeface="Nunito"/>
                <a:cs typeface="Nunito"/>
                <a:sym typeface="Nunito"/>
              </a:rPr>
              <a:t>освобождается одно разрешение</a:t>
            </a:r>
            <a:endParaRPr sz="1800">
              <a:solidFill>
                <a:schemeClr val="dk1"/>
              </a:solidFill>
              <a:highlight>
                <a:schemeClr val="accent6"/>
              </a:highlight>
              <a:latin typeface="Nunito"/>
              <a:ea typeface="Nunito"/>
              <a:cs typeface="Nunito"/>
              <a:sym typeface="Nunito"/>
            </a:endParaRPr>
          </a:p>
          <a:p>
            <a:pPr indent="-342900" lvl="0" marL="457200" marR="76200" rtl="0" algn="l">
              <a:lnSpc>
                <a:spcPct val="115000"/>
              </a:lnSpc>
              <a:spcBef>
                <a:spcPts val="1000"/>
              </a:spcBef>
              <a:spcAft>
                <a:spcPts val="0"/>
              </a:spcAft>
              <a:buClr>
                <a:schemeClr val="dk1"/>
              </a:buClr>
              <a:buSzPts val="1800"/>
              <a:buChar char="●"/>
            </a:pPr>
            <a:r>
              <a:rPr lang="ru" sz="1800">
                <a:solidFill>
                  <a:schemeClr val="dk1"/>
                </a:solidFill>
                <a:highlight>
                  <a:schemeClr val="accent6"/>
                </a:highlight>
                <a:latin typeface="Consolas"/>
                <a:ea typeface="Consolas"/>
                <a:cs typeface="Consolas"/>
                <a:sym typeface="Consolas"/>
              </a:rPr>
              <a:t>void release(int number)</a:t>
            </a:r>
            <a:r>
              <a:rPr lang="ru" sz="1800">
                <a:solidFill>
                  <a:schemeClr val="dk1"/>
                </a:solidFill>
                <a:highlight>
                  <a:schemeClr val="accent6"/>
                </a:highlight>
                <a:latin typeface="Nunito"/>
                <a:ea typeface="Nunito"/>
                <a:cs typeface="Nunito"/>
                <a:sym typeface="Nunito"/>
              </a:rPr>
              <a:t> </a:t>
            </a:r>
            <a:r>
              <a:rPr lang="ru" sz="1800">
                <a:solidFill>
                  <a:schemeClr val="dk1"/>
                </a:solidFill>
                <a:highlight>
                  <a:schemeClr val="lt1"/>
                </a:highlight>
                <a:latin typeface="Nunito"/>
                <a:ea typeface="Nunito"/>
                <a:cs typeface="Nunito"/>
                <a:sym typeface="Nunito"/>
              </a:rPr>
              <a:t>—  освобождается </a:t>
            </a:r>
            <a:r>
              <a:rPr lang="ru" sz="1800">
                <a:solidFill>
                  <a:schemeClr val="dk1"/>
                </a:solidFill>
                <a:highlight>
                  <a:schemeClr val="lt1"/>
                </a:highlight>
                <a:latin typeface="Consolas"/>
                <a:ea typeface="Consolas"/>
                <a:cs typeface="Consolas"/>
                <a:sym typeface="Consolas"/>
              </a:rPr>
              <a:t>number</a:t>
            </a:r>
            <a:r>
              <a:rPr lang="ru" sz="1800">
                <a:solidFill>
                  <a:schemeClr val="dk1"/>
                </a:solidFill>
                <a:highlight>
                  <a:schemeClr val="lt1"/>
                </a:highlight>
                <a:latin typeface="Nunito"/>
                <a:ea typeface="Nunito"/>
                <a:cs typeface="Nunito"/>
                <a:sym typeface="Nunito"/>
              </a:rPr>
              <a:t> разрешений</a:t>
            </a:r>
            <a:endParaRPr sz="1800">
              <a:solidFill>
                <a:schemeClr val="dk1"/>
              </a:solidFill>
              <a:highlight>
                <a:schemeClr val="accent6"/>
              </a:highlight>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4" name="Shape 264"/>
        <p:cNvGrpSpPr/>
        <p:nvPr/>
      </p:nvGrpSpPr>
      <p:grpSpPr>
        <a:xfrm>
          <a:off x="0" y="0"/>
          <a:ext cx="0" cy="0"/>
          <a:chOff x="0" y="0"/>
          <a:chExt cx="0" cy="0"/>
        </a:xfrm>
      </p:grpSpPr>
      <p:sp>
        <p:nvSpPr>
          <p:cNvPr id="265" name="Google Shape;265;p44"/>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266" name="Google Shape;266;p44"/>
          <p:cNvSpPr txBox="1"/>
          <p:nvPr/>
        </p:nvSpPr>
        <p:spPr>
          <a:xfrm>
            <a:off x="333900" y="98075"/>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Synchronizers. Semaphore</a:t>
            </a:r>
            <a:endParaRPr b="1">
              <a:latin typeface="Nunito"/>
              <a:ea typeface="Nunito"/>
              <a:cs typeface="Nunito"/>
              <a:sym typeface="Nunito"/>
            </a:endParaRPr>
          </a:p>
        </p:txBody>
      </p:sp>
      <p:sp>
        <p:nvSpPr>
          <p:cNvPr id="267" name="Google Shape;267;p44"/>
          <p:cNvSpPr txBox="1"/>
          <p:nvPr/>
        </p:nvSpPr>
        <p:spPr>
          <a:xfrm>
            <a:off x="333900" y="1019500"/>
            <a:ext cx="8583000" cy="1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u" sz="1800">
                <a:solidFill>
                  <a:schemeClr val="accent5"/>
                </a:solidFill>
                <a:latin typeface="Nunito"/>
                <a:ea typeface="Nunito"/>
                <a:cs typeface="Nunito"/>
                <a:sym typeface="Nunito"/>
              </a:rPr>
              <a:t>Пример:</a:t>
            </a:r>
            <a:r>
              <a:rPr lang="ru" sz="1800">
                <a:solidFill>
                  <a:schemeClr val="dk1"/>
                </a:solidFill>
                <a:latin typeface="Nunito"/>
                <a:ea typeface="Nunito"/>
                <a:cs typeface="Nunito"/>
                <a:sym typeface="Nunito"/>
              </a:rPr>
              <a:t> </a:t>
            </a:r>
            <a:r>
              <a:rPr lang="ru" sz="1800">
                <a:solidFill>
                  <a:schemeClr val="dk1"/>
                </a:solidFill>
                <a:latin typeface="Nunito"/>
                <a:ea typeface="Nunito"/>
                <a:cs typeface="Nunito"/>
                <a:sym typeface="Nunito"/>
              </a:rPr>
              <a:t>несколько всадников с лошадьми должны пройти контроль перед скачками. Количество контроллеров меньше количества всадников, поэтому некоторые всадники будут дожидаться, пока не освободиться один из контроллеров.</a:t>
            </a:r>
            <a:endParaRPr sz="1800">
              <a:latin typeface="Nunito"/>
              <a:ea typeface="Nunito"/>
              <a:cs typeface="Nunito"/>
              <a:sym typeface="Nunito"/>
            </a:endParaRPr>
          </a:p>
        </p:txBody>
      </p:sp>
      <p:sp>
        <p:nvSpPr>
          <p:cNvPr id="268" name="Google Shape;268;p44"/>
          <p:cNvSpPr txBox="1"/>
          <p:nvPr/>
        </p:nvSpPr>
        <p:spPr>
          <a:xfrm>
            <a:off x="333900" y="2437000"/>
            <a:ext cx="8583000" cy="173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u" sz="1800">
                <a:solidFill>
                  <a:schemeClr val="accent5"/>
                </a:solidFill>
                <a:latin typeface="Nunito"/>
                <a:ea typeface="Nunito"/>
                <a:cs typeface="Nunito"/>
                <a:sym typeface="Nunito"/>
              </a:rPr>
              <a:t>Решение</a:t>
            </a:r>
            <a:r>
              <a:rPr b="1" lang="ru" sz="1800">
                <a:solidFill>
                  <a:schemeClr val="accent5"/>
                </a:solidFill>
                <a:latin typeface="Nunito"/>
                <a:ea typeface="Nunito"/>
                <a:cs typeface="Nunito"/>
                <a:sym typeface="Nunito"/>
              </a:rPr>
              <a:t>:</a:t>
            </a:r>
            <a:r>
              <a:rPr lang="ru" sz="1800">
                <a:solidFill>
                  <a:schemeClr val="dk1"/>
                </a:solidFill>
                <a:latin typeface="Nunito"/>
                <a:ea typeface="Nunito"/>
                <a:cs typeface="Nunito"/>
                <a:sym typeface="Nunito"/>
              </a:rPr>
              <a:t> необходимо использовать семафор, который “впускает” столько всадников, сколько свободно контроллеров.</a:t>
            </a:r>
            <a:endParaRPr sz="18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ru" sz="1800">
                <a:solidFill>
                  <a:schemeClr val="dk1"/>
                </a:solidFill>
                <a:latin typeface="Nunito"/>
                <a:ea typeface="Nunito"/>
                <a:cs typeface="Nunito"/>
                <a:sym typeface="Nunito"/>
              </a:rPr>
              <a:t>Роль потока будет выполнять класс </a:t>
            </a:r>
            <a:r>
              <a:rPr lang="ru" sz="1800">
                <a:solidFill>
                  <a:schemeClr val="dk1"/>
                </a:solidFill>
                <a:latin typeface="Consolas"/>
                <a:ea typeface="Consolas"/>
                <a:cs typeface="Consolas"/>
                <a:sym typeface="Consolas"/>
              </a:rPr>
              <a:t>Rider</a:t>
            </a:r>
            <a:r>
              <a:rPr lang="ru" sz="1800">
                <a:solidFill>
                  <a:schemeClr val="dk1"/>
                </a:solidFill>
                <a:latin typeface="Nunito"/>
                <a:ea typeface="Nunito"/>
                <a:cs typeface="Nunito"/>
                <a:sym typeface="Nunito"/>
              </a:rPr>
              <a:t>, массив значений типа </a:t>
            </a:r>
            <a:r>
              <a:rPr lang="ru" sz="1800">
                <a:solidFill>
                  <a:schemeClr val="dk1"/>
                </a:solidFill>
                <a:latin typeface="Consolas"/>
                <a:ea typeface="Consolas"/>
                <a:cs typeface="Consolas"/>
                <a:sym typeface="Consolas"/>
              </a:rPr>
              <a:t>boolean</a:t>
            </a:r>
            <a:r>
              <a:rPr lang="ru" sz="1800">
                <a:solidFill>
                  <a:schemeClr val="dk1"/>
                </a:solidFill>
                <a:latin typeface="Nunito"/>
                <a:ea typeface="Nunito"/>
                <a:cs typeface="Nunito"/>
                <a:sym typeface="Nunito"/>
              </a:rPr>
              <a:t> будет представлять собой контрольные пункты, если пункт </a:t>
            </a:r>
            <a:r>
              <a:rPr lang="ru" sz="1800">
                <a:solidFill>
                  <a:schemeClr val="dk1"/>
                </a:solidFill>
                <a:latin typeface="Consolas"/>
                <a:ea typeface="Consolas"/>
                <a:cs typeface="Consolas"/>
                <a:sym typeface="Consolas"/>
              </a:rPr>
              <a:t>i</a:t>
            </a:r>
            <a:r>
              <a:rPr lang="ru" sz="1800">
                <a:solidFill>
                  <a:schemeClr val="dk1"/>
                </a:solidFill>
                <a:latin typeface="Nunito"/>
                <a:ea typeface="Nunito"/>
                <a:cs typeface="Nunito"/>
                <a:sym typeface="Nunito"/>
              </a:rPr>
              <a:t> свободен </a:t>
            </a:r>
            <a:r>
              <a:rPr lang="ru" sz="1800">
                <a:solidFill>
                  <a:schemeClr val="dk1"/>
                </a:solidFill>
                <a:highlight>
                  <a:schemeClr val="lt1"/>
                </a:highlight>
                <a:latin typeface="Nunito"/>
                <a:ea typeface="Nunito"/>
                <a:cs typeface="Nunito"/>
                <a:sym typeface="Nunito"/>
              </a:rPr>
              <a:t>—</a:t>
            </a:r>
            <a:r>
              <a:rPr lang="ru" sz="1800">
                <a:solidFill>
                  <a:schemeClr val="dk1"/>
                </a:solidFill>
                <a:latin typeface="Nunito"/>
                <a:ea typeface="Nunito"/>
                <a:cs typeface="Nunito"/>
                <a:sym typeface="Nunito"/>
              </a:rPr>
              <a:t> значение </a:t>
            </a:r>
            <a:r>
              <a:rPr lang="ru" sz="1800">
                <a:solidFill>
                  <a:schemeClr val="dk1"/>
                </a:solidFill>
                <a:latin typeface="Consolas"/>
                <a:ea typeface="Consolas"/>
                <a:cs typeface="Consolas"/>
                <a:sym typeface="Consolas"/>
              </a:rPr>
              <a:t>true</a:t>
            </a:r>
            <a:r>
              <a:rPr lang="ru" sz="1800">
                <a:solidFill>
                  <a:schemeClr val="dk1"/>
                </a:solidFill>
                <a:latin typeface="Nunito"/>
                <a:ea typeface="Nunito"/>
                <a:cs typeface="Nunito"/>
                <a:sym typeface="Nunito"/>
              </a:rPr>
              <a:t>, иначе </a:t>
            </a:r>
            <a:r>
              <a:rPr lang="ru" sz="1800">
                <a:solidFill>
                  <a:schemeClr val="dk1"/>
                </a:solidFill>
                <a:highlight>
                  <a:schemeClr val="lt1"/>
                </a:highlight>
                <a:latin typeface="Nunito"/>
                <a:ea typeface="Nunito"/>
                <a:cs typeface="Nunito"/>
                <a:sym typeface="Nunito"/>
              </a:rPr>
              <a:t>—</a:t>
            </a:r>
            <a:r>
              <a:rPr lang="ru" sz="1800">
                <a:solidFill>
                  <a:schemeClr val="dk1"/>
                </a:solidFill>
                <a:latin typeface="Nunito"/>
                <a:ea typeface="Nunito"/>
                <a:cs typeface="Nunito"/>
                <a:sym typeface="Nunito"/>
              </a:rPr>
              <a:t> </a:t>
            </a:r>
            <a:r>
              <a:rPr lang="ru" sz="1800">
                <a:solidFill>
                  <a:schemeClr val="dk1"/>
                </a:solidFill>
                <a:latin typeface="Consolas"/>
                <a:ea typeface="Consolas"/>
                <a:cs typeface="Consolas"/>
                <a:sym typeface="Consolas"/>
              </a:rPr>
              <a:t>false</a:t>
            </a:r>
            <a:r>
              <a:rPr lang="ru" sz="1800">
                <a:solidFill>
                  <a:schemeClr val="dk1"/>
                </a:solidFill>
                <a:latin typeface="Nunito"/>
                <a:ea typeface="Nunito"/>
                <a:cs typeface="Nunito"/>
                <a:sym typeface="Nunito"/>
              </a:rPr>
              <a:t>.  </a:t>
            </a:r>
            <a:endParaRPr sz="1800">
              <a:solidFill>
                <a:schemeClr val="dk1"/>
              </a:solidFill>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3" name="Shape 273"/>
        <p:cNvGrpSpPr/>
        <p:nvPr/>
      </p:nvGrpSpPr>
      <p:grpSpPr>
        <a:xfrm>
          <a:off x="0" y="0"/>
          <a:ext cx="0" cy="0"/>
          <a:chOff x="0" y="0"/>
          <a:chExt cx="0" cy="0"/>
        </a:xfrm>
      </p:grpSpPr>
      <p:sp>
        <p:nvSpPr>
          <p:cNvPr id="274" name="Google Shape;274;p45"/>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275" name="Google Shape;275;p45"/>
          <p:cNvSpPr txBox="1"/>
          <p:nvPr/>
        </p:nvSpPr>
        <p:spPr>
          <a:xfrm>
            <a:off x="333900" y="98075"/>
            <a:ext cx="8229600" cy="763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Synchronizers. Semaphore</a:t>
            </a:r>
            <a:endParaRPr b="1">
              <a:latin typeface="Nunito"/>
              <a:ea typeface="Nunito"/>
              <a:cs typeface="Nunito"/>
              <a:sym typeface="Nunito"/>
            </a:endParaRPr>
          </a:p>
        </p:txBody>
      </p:sp>
      <p:sp>
        <p:nvSpPr>
          <p:cNvPr id="276" name="Google Shape;276;p45"/>
          <p:cNvSpPr txBox="1"/>
          <p:nvPr/>
        </p:nvSpPr>
        <p:spPr>
          <a:xfrm>
            <a:off x="333900" y="805825"/>
            <a:ext cx="8916900" cy="403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000">
                <a:solidFill>
                  <a:srgbClr val="000080"/>
                </a:solidFill>
                <a:highlight>
                  <a:schemeClr val="lt1"/>
                </a:highlight>
                <a:latin typeface="Consolas"/>
                <a:ea typeface="Consolas"/>
                <a:cs typeface="Consolas"/>
                <a:sym typeface="Consolas"/>
              </a:rPr>
              <a:t>public</a:t>
            </a:r>
            <a:r>
              <a:rPr lang="ru" sz="1000">
                <a:solidFill>
                  <a:schemeClr val="dk1"/>
                </a:solidFill>
                <a:highlight>
                  <a:schemeClr val="lt1"/>
                </a:highlight>
                <a:latin typeface="Consolas"/>
                <a:ea typeface="Consolas"/>
                <a:cs typeface="Consolas"/>
                <a:sym typeface="Consolas"/>
              </a:rPr>
              <a:t> </a:t>
            </a:r>
            <a:r>
              <a:rPr lang="ru" sz="1000">
                <a:solidFill>
                  <a:srgbClr val="000080"/>
                </a:solidFill>
                <a:highlight>
                  <a:schemeClr val="lt1"/>
                </a:highlight>
                <a:latin typeface="Consolas"/>
                <a:ea typeface="Consolas"/>
                <a:cs typeface="Consolas"/>
                <a:sym typeface="Consolas"/>
              </a:rPr>
              <a:t>class</a:t>
            </a:r>
            <a:r>
              <a:rPr lang="ru" sz="1000">
                <a:solidFill>
                  <a:schemeClr val="dk1"/>
                </a:solidFill>
                <a:highlight>
                  <a:schemeClr val="lt1"/>
                </a:highlight>
                <a:latin typeface="Consolas"/>
                <a:ea typeface="Consolas"/>
                <a:cs typeface="Consolas"/>
                <a:sym typeface="Consolas"/>
              </a:rPr>
              <a:t> Rider </a:t>
            </a:r>
            <a:r>
              <a:rPr lang="ru" sz="1000">
                <a:solidFill>
                  <a:srgbClr val="000080"/>
                </a:solidFill>
                <a:highlight>
                  <a:schemeClr val="lt1"/>
                </a:highlight>
                <a:latin typeface="Consolas"/>
                <a:ea typeface="Consolas"/>
                <a:cs typeface="Consolas"/>
                <a:sym typeface="Consolas"/>
              </a:rPr>
              <a:t>extends </a:t>
            </a:r>
            <a:r>
              <a:rPr lang="ru" sz="1000">
                <a:solidFill>
                  <a:schemeClr val="dk1"/>
                </a:solidFill>
                <a:highlight>
                  <a:schemeClr val="lt1"/>
                </a:highlight>
                <a:latin typeface="Consolas"/>
                <a:ea typeface="Consolas"/>
                <a:cs typeface="Consolas"/>
                <a:sym typeface="Consolas"/>
              </a:rPr>
              <a:t>Thread {</a:t>
            </a:r>
            <a:endParaRPr sz="10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000">
                <a:solidFill>
                  <a:schemeClr val="dk1"/>
                </a:solidFill>
                <a:highlight>
                  <a:schemeClr val="lt1"/>
                </a:highlight>
                <a:latin typeface="Consolas"/>
                <a:ea typeface="Consolas"/>
                <a:cs typeface="Consolas"/>
                <a:sym typeface="Consolas"/>
              </a:rPr>
              <a:t>   </a:t>
            </a:r>
            <a:r>
              <a:rPr lang="ru" sz="1000">
                <a:solidFill>
                  <a:srgbClr val="000080"/>
                </a:solidFill>
                <a:highlight>
                  <a:schemeClr val="lt1"/>
                </a:highlight>
                <a:latin typeface="Consolas"/>
                <a:ea typeface="Consolas"/>
                <a:cs typeface="Consolas"/>
                <a:sym typeface="Consolas"/>
              </a:rPr>
              <a:t>private final int</a:t>
            </a:r>
            <a:r>
              <a:rPr lang="ru" sz="1000">
                <a:solidFill>
                  <a:schemeClr val="dk1"/>
                </a:solidFill>
                <a:highlight>
                  <a:schemeClr val="lt1"/>
                </a:highlight>
                <a:latin typeface="Consolas"/>
                <a:ea typeface="Consolas"/>
                <a:cs typeface="Consolas"/>
                <a:sym typeface="Consolas"/>
              </a:rPr>
              <a:t> number;</a:t>
            </a:r>
            <a:endParaRPr sz="10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000">
                <a:solidFill>
                  <a:schemeClr val="dk1"/>
                </a:solidFill>
                <a:highlight>
                  <a:schemeClr val="lt1"/>
                </a:highlight>
                <a:latin typeface="Consolas"/>
                <a:ea typeface="Consolas"/>
                <a:cs typeface="Consolas"/>
                <a:sym typeface="Consolas"/>
              </a:rPr>
              <a:t>   </a:t>
            </a:r>
            <a:r>
              <a:rPr lang="ru" sz="1000">
                <a:solidFill>
                  <a:srgbClr val="000080"/>
                </a:solidFill>
                <a:highlight>
                  <a:schemeClr val="lt1"/>
                </a:highlight>
                <a:latin typeface="Consolas"/>
                <a:ea typeface="Consolas"/>
                <a:cs typeface="Consolas"/>
                <a:sym typeface="Consolas"/>
              </a:rPr>
              <a:t>public</a:t>
            </a:r>
            <a:r>
              <a:rPr lang="ru" sz="1000">
                <a:solidFill>
                  <a:schemeClr val="dk1"/>
                </a:solidFill>
                <a:highlight>
                  <a:schemeClr val="lt1"/>
                </a:highlight>
                <a:latin typeface="Consolas"/>
                <a:ea typeface="Consolas"/>
                <a:cs typeface="Consolas"/>
                <a:sym typeface="Consolas"/>
              </a:rPr>
              <a:t> Rider(</a:t>
            </a:r>
            <a:r>
              <a:rPr lang="ru" sz="1000">
                <a:solidFill>
                  <a:srgbClr val="000080"/>
                </a:solidFill>
                <a:highlight>
                  <a:schemeClr val="lt1"/>
                </a:highlight>
                <a:latin typeface="Consolas"/>
                <a:ea typeface="Consolas"/>
                <a:cs typeface="Consolas"/>
                <a:sym typeface="Consolas"/>
              </a:rPr>
              <a:t>int</a:t>
            </a:r>
            <a:r>
              <a:rPr lang="ru" sz="1000">
                <a:solidFill>
                  <a:schemeClr val="dk1"/>
                </a:solidFill>
                <a:highlight>
                  <a:schemeClr val="lt1"/>
                </a:highlight>
                <a:latin typeface="Consolas"/>
                <a:ea typeface="Consolas"/>
                <a:cs typeface="Consolas"/>
                <a:sym typeface="Consolas"/>
              </a:rPr>
              <a:t> number) { </a:t>
            </a:r>
            <a:r>
              <a:rPr lang="ru" sz="1000">
                <a:solidFill>
                  <a:srgbClr val="000080"/>
                </a:solidFill>
                <a:highlight>
                  <a:schemeClr val="lt1"/>
                </a:highlight>
                <a:latin typeface="Consolas"/>
                <a:ea typeface="Consolas"/>
                <a:cs typeface="Consolas"/>
                <a:sym typeface="Consolas"/>
              </a:rPr>
              <a:t>this</a:t>
            </a:r>
            <a:r>
              <a:rPr lang="ru" sz="1000">
                <a:solidFill>
                  <a:schemeClr val="dk1"/>
                </a:solidFill>
                <a:highlight>
                  <a:schemeClr val="lt1"/>
                </a:highlight>
                <a:latin typeface="Consolas"/>
                <a:ea typeface="Consolas"/>
                <a:cs typeface="Consolas"/>
                <a:sym typeface="Consolas"/>
              </a:rPr>
              <a:t>.number = number; }</a:t>
            </a:r>
            <a:endParaRPr sz="10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t/>
            </a:r>
            <a:endParaRPr sz="10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000">
                <a:solidFill>
                  <a:schemeClr val="dk1"/>
                </a:solidFill>
                <a:highlight>
                  <a:schemeClr val="lt1"/>
                </a:highlight>
                <a:latin typeface="Consolas"/>
                <a:ea typeface="Consolas"/>
                <a:cs typeface="Consolas"/>
                <a:sym typeface="Consolas"/>
              </a:rPr>
              <a:t>  </a:t>
            </a:r>
            <a:r>
              <a:rPr lang="ru" sz="1000">
                <a:solidFill>
                  <a:srgbClr val="CC7832"/>
                </a:solidFill>
                <a:highlight>
                  <a:schemeClr val="lt1"/>
                </a:highlight>
                <a:latin typeface="Consolas"/>
                <a:ea typeface="Consolas"/>
                <a:cs typeface="Consolas"/>
                <a:sym typeface="Consolas"/>
              </a:rPr>
              <a:t> @Override</a:t>
            </a:r>
            <a:endParaRPr sz="1000">
              <a:solidFill>
                <a:srgbClr val="CC7832"/>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000">
                <a:solidFill>
                  <a:schemeClr val="dk1"/>
                </a:solidFill>
                <a:highlight>
                  <a:schemeClr val="lt1"/>
                </a:highlight>
                <a:latin typeface="Consolas"/>
                <a:ea typeface="Consolas"/>
                <a:cs typeface="Consolas"/>
                <a:sym typeface="Consolas"/>
              </a:rPr>
              <a:t>   </a:t>
            </a:r>
            <a:r>
              <a:rPr lang="ru" sz="1000">
                <a:solidFill>
                  <a:srgbClr val="000080"/>
                </a:solidFill>
                <a:highlight>
                  <a:schemeClr val="lt1"/>
                </a:highlight>
                <a:latin typeface="Consolas"/>
                <a:ea typeface="Consolas"/>
                <a:cs typeface="Consolas"/>
                <a:sym typeface="Consolas"/>
              </a:rPr>
              <a:t>public void</a:t>
            </a:r>
            <a:r>
              <a:rPr lang="ru" sz="1000">
                <a:solidFill>
                  <a:schemeClr val="dk1"/>
                </a:solidFill>
                <a:highlight>
                  <a:schemeClr val="lt1"/>
                </a:highlight>
                <a:latin typeface="Consolas"/>
                <a:ea typeface="Consolas"/>
                <a:cs typeface="Consolas"/>
                <a:sym typeface="Consolas"/>
              </a:rPr>
              <a:t> run() {</a:t>
            </a:r>
            <a:endParaRPr sz="10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000">
                <a:solidFill>
                  <a:schemeClr val="dk1"/>
                </a:solidFill>
                <a:highlight>
                  <a:schemeClr val="lt1"/>
                </a:highlight>
                <a:latin typeface="Consolas"/>
                <a:ea typeface="Consolas"/>
                <a:cs typeface="Consolas"/>
                <a:sym typeface="Consolas"/>
              </a:rPr>
              <a:t>       System.</a:t>
            </a:r>
            <a:r>
              <a:rPr i="1" lang="ru" sz="1000">
                <a:solidFill>
                  <a:schemeClr val="dk1"/>
                </a:solidFill>
                <a:highlight>
                  <a:schemeClr val="lt1"/>
                </a:highlight>
                <a:latin typeface="Consolas"/>
                <a:ea typeface="Consolas"/>
                <a:cs typeface="Consolas"/>
                <a:sym typeface="Consolas"/>
              </a:rPr>
              <a:t>out</a:t>
            </a:r>
            <a:r>
              <a:rPr lang="ru" sz="1000">
                <a:solidFill>
                  <a:schemeClr val="dk1"/>
                </a:solidFill>
                <a:highlight>
                  <a:schemeClr val="lt1"/>
                </a:highlight>
                <a:latin typeface="Consolas"/>
                <a:ea typeface="Consolas"/>
                <a:cs typeface="Consolas"/>
                <a:sym typeface="Consolas"/>
              </a:rPr>
              <a:t>.</a:t>
            </a:r>
            <a:r>
              <a:rPr lang="ru" sz="1000">
                <a:solidFill>
                  <a:srgbClr val="980000"/>
                </a:solidFill>
                <a:highlight>
                  <a:schemeClr val="lt1"/>
                </a:highlight>
                <a:latin typeface="Consolas"/>
                <a:ea typeface="Consolas"/>
                <a:cs typeface="Consolas"/>
                <a:sym typeface="Consolas"/>
              </a:rPr>
              <a:t>printf</a:t>
            </a:r>
            <a:r>
              <a:rPr lang="ru" sz="1000">
                <a:solidFill>
                  <a:schemeClr val="dk1"/>
                </a:solidFill>
                <a:highlight>
                  <a:schemeClr val="lt1"/>
                </a:highlight>
                <a:latin typeface="Consolas"/>
                <a:ea typeface="Consolas"/>
                <a:cs typeface="Consolas"/>
                <a:sym typeface="Consolas"/>
              </a:rPr>
              <a:t>(</a:t>
            </a:r>
            <a:r>
              <a:rPr lang="ru" sz="1000">
                <a:solidFill>
                  <a:srgbClr val="38761D"/>
                </a:solidFill>
                <a:highlight>
                  <a:schemeClr val="lt1"/>
                </a:highlight>
                <a:latin typeface="Consolas"/>
                <a:ea typeface="Consolas"/>
                <a:cs typeface="Consolas"/>
                <a:sym typeface="Consolas"/>
              </a:rPr>
              <a:t>"Всадник %d подошел к зоне контроля</a:t>
            </a:r>
            <a:r>
              <a:rPr lang="ru" sz="1000">
                <a:solidFill>
                  <a:srgbClr val="980000"/>
                </a:solidFill>
                <a:highlight>
                  <a:schemeClr val="lt1"/>
                </a:highlight>
                <a:latin typeface="Consolas"/>
                <a:ea typeface="Consolas"/>
                <a:cs typeface="Consolas"/>
                <a:sym typeface="Consolas"/>
              </a:rPr>
              <a:t>\n</a:t>
            </a:r>
            <a:r>
              <a:rPr lang="ru" sz="1000">
                <a:solidFill>
                  <a:srgbClr val="38761D"/>
                </a:solidFill>
                <a:highlight>
                  <a:schemeClr val="lt1"/>
                </a:highlight>
                <a:latin typeface="Consolas"/>
                <a:ea typeface="Consolas"/>
                <a:cs typeface="Consolas"/>
                <a:sym typeface="Consolas"/>
              </a:rPr>
              <a:t>"</a:t>
            </a:r>
            <a:r>
              <a:rPr lang="ru" sz="1000">
                <a:solidFill>
                  <a:schemeClr val="dk1"/>
                </a:solidFill>
                <a:highlight>
                  <a:schemeClr val="lt1"/>
                </a:highlight>
                <a:latin typeface="Consolas"/>
                <a:ea typeface="Consolas"/>
                <a:cs typeface="Consolas"/>
                <a:sym typeface="Consolas"/>
              </a:rPr>
              <a:t>, number);</a:t>
            </a:r>
            <a:endParaRPr sz="10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000">
                <a:solidFill>
                  <a:schemeClr val="dk1"/>
                </a:solidFill>
                <a:highlight>
                  <a:schemeClr val="lt1"/>
                </a:highlight>
                <a:latin typeface="Consolas"/>
                <a:ea typeface="Consolas"/>
                <a:cs typeface="Consolas"/>
                <a:sym typeface="Consolas"/>
              </a:rPr>
              <a:t>       </a:t>
            </a:r>
            <a:r>
              <a:rPr lang="ru" sz="1000">
                <a:solidFill>
                  <a:srgbClr val="000080"/>
                </a:solidFill>
                <a:highlight>
                  <a:schemeClr val="lt1"/>
                </a:highlight>
                <a:latin typeface="Consolas"/>
                <a:ea typeface="Consolas"/>
                <a:cs typeface="Consolas"/>
                <a:sym typeface="Consolas"/>
              </a:rPr>
              <a:t>try</a:t>
            </a:r>
            <a:r>
              <a:rPr lang="ru" sz="1000">
                <a:solidFill>
                  <a:schemeClr val="dk1"/>
                </a:solidFill>
                <a:highlight>
                  <a:schemeClr val="lt1"/>
                </a:highlight>
                <a:latin typeface="Consolas"/>
                <a:ea typeface="Consolas"/>
                <a:cs typeface="Consolas"/>
                <a:sym typeface="Consolas"/>
              </a:rPr>
              <a:t> {</a:t>
            </a:r>
            <a:endParaRPr sz="10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000">
                <a:solidFill>
                  <a:schemeClr val="dk1"/>
                </a:solidFill>
                <a:highlight>
                  <a:schemeClr val="lt1"/>
                </a:highlight>
                <a:latin typeface="Consolas"/>
                <a:ea typeface="Consolas"/>
                <a:cs typeface="Consolas"/>
                <a:sym typeface="Consolas"/>
              </a:rPr>
              <a:t>           </a:t>
            </a:r>
            <a:r>
              <a:rPr i="1" lang="ru" sz="1000">
                <a:solidFill>
                  <a:srgbClr val="351C75"/>
                </a:solidFill>
                <a:highlight>
                  <a:schemeClr val="lt1"/>
                </a:highlight>
                <a:latin typeface="Consolas"/>
                <a:ea typeface="Consolas"/>
                <a:cs typeface="Consolas"/>
                <a:sym typeface="Consolas"/>
              </a:rPr>
              <a:t>SEMAPHORE</a:t>
            </a:r>
            <a:r>
              <a:rPr lang="ru" sz="1000">
                <a:solidFill>
                  <a:schemeClr val="dk1"/>
                </a:solidFill>
                <a:highlight>
                  <a:schemeClr val="lt1"/>
                </a:highlight>
                <a:latin typeface="Consolas"/>
                <a:ea typeface="Consolas"/>
                <a:cs typeface="Consolas"/>
                <a:sym typeface="Consolas"/>
              </a:rPr>
              <a:t>.acquire();</a:t>
            </a:r>
            <a:endParaRPr sz="10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000">
                <a:solidFill>
                  <a:schemeClr val="dk1"/>
                </a:solidFill>
                <a:highlight>
                  <a:schemeClr val="lt1"/>
                </a:highlight>
                <a:latin typeface="Consolas"/>
                <a:ea typeface="Consolas"/>
                <a:cs typeface="Consolas"/>
                <a:sym typeface="Consolas"/>
              </a:rPr>
              <a:t>           </a:t>
            </a:r>
            <a:r>
              <a:rPr lang="ru" sz="1000">
                <a:solidFill>
                  <a:schemeClr val="dk1"/>
                </a:solidFill>
                <a:highlight>
                  <a:schemeClr val="lt1"/>
                </a:highlight>
                <a:latin typeface="Consolas"/>
                <a:ea typeface="Consolas"/>
                <a:cs typeface="Consolas"/>
                <a:sym typeface="Consolas"/>
              </a:rPr>
              <a:t>System.</a:t>
            </a:r>
            <a:r>
              <a:rPr i="1" lang="ru" sz="1000">
                <a:solidFill>
                  <a:schemeClr val="dk1"/>
                </a:solidFill>
                <a:highlight>
                  <a:schemeClr val="lt1"/>
                </a:highlight>
                <a:latin typeface="Consolas"/>
                <a:ea typeface="Consolas"/>
                <a:cs typeface="Consolas"/>
                <a:sym typeface="Consolas"/>
              </a:rPr>
              <a:t>out</a:t>
            </a:r>
            <a:r>
              <a:rPr lang="ru" sz="1000">
                <a:solidFill>
                  <a:schemeClr val="dk1"/>
                </a:solidFill>
                <a:highlight>
                  <a:schemeClr val="lt1"/>
                </a:highlight>
                <a:latin typeface="Consolas"/>
                <a:ea typeface="Consolas"/>
                <a:cs typeface="Consolas"/>
                <a:sym typeface="Consolas"/>
              </a:rPr>
              <a:t>.</a:t>
            </a:r>
            <a:r>
              <a:rPr lang="ru" sz="1000">
                <a:solidFill>
                  <a:srgbClr val="980000"/>
                </a:solidFill>
                <a:highlight>
                  <a:schemeClr val="lt1"/>
                </a:highlight>
                <a:latin typeface="Consolas"/>
                <a:ea typeface="Consolas"/>
                <a:cs typeface="Consolas"/>
                <a:sym typeface="Consolas"/>
              </a:rPr>
              <a:t>printf</a:t>
            </a:r>
            <a:r>
              <a:rPr lang="ru" sz="1000">
                <a:solidFill>
                  <a:schemeClr val="dk1"/>
                </a:solidFill>
                <a:highlight>
                  <a:schemeClr val="lt1"/>
                </a:highlight>
                <a:latin typeface="Consolas"/>
                <a:ea typeface="Consolas"/>
                <a:cs typeface="Consolas"/>
                <a:sym typeface="Consolas"/>
              </a:rPr>
              <a:t>(</a:t>
            </a:r>
            <a:r>
              <a:rPr lang="ru" sz="1000">
                <a:solidFill>
                  <a:srgbClr val="38761D"/>
                </a:solidFill>
                <a:highlight>
                  <a:schemeClr val="lt1"/>
                </a:highlight>
                <a:latin typeface="Consolas"/>
                <a:ea typeface="Consolas"/>
                <a:cs typeface="Consolas"/>
                <a:sym typeface="Consolas"/>
              </a:rPr>
              <a:t>"</a:t>
            </a:r>
            <a:r>
              <a:rPr lang="ru" sz="1000">
                <a:solidFill>
                  <a:srgbClr val="980000"/>
                </a:solidFill>
                <a:highlight>
                  <a:schemeClr val="lt1"/>
                </a:highlight>
                <a:latin typeface="Consolas"/>
                <a:ea typeface="Consolas"/>
                <a:cs typeface="Consolas"/>
                <a:sym typeface="Consolas"/>
              </a:rPr>
              <a:t>\t</a:t>
            </a:r>
            <a:r>
              <a:rPr lang="ru" sz="1000">
                <a:solidFill>
                  <a:srgbClr val="38761D"/>
                </a:solidFill>
                <a:highlight>
                  <a:schemeClr val="lt1"/>
                </a:highlight>
                <a:latin typeface="Consolas"/>
                <a:ea typeface="Consolas"/>
                <a:cs typeface="Consolas"/>
                <a:sym typeface="Consolas"/>
              </a:rPr>
              <a:t>всадник %d проверяет наличие свободного контроллера</a:t>
            </a:r>
            <a:r>
              <a:rPr lang="ru" sz="1000">
                <a:solidFill>
                  <a:srgbClr val="980000"/>
                </a:solidFill>
                <a:highlight>
                  <a:schemeClr val="lt1"/>
                </a:highlight>
                <a:latin typeface="Consolas"/>
                <a:ea typeface="Consolas"/>
                <a:cs typeface="Consolas"/>
                <a:sym typeface="Consolas"/>
              </a:rPr>
              <a:t>\n</a:t>
            </a:r>
            <a:r>
              <a:rPr lang="ru" sz="1000">
                <a:solidFill>
                  <a:srgbClr val="38761D"/>
                </a:solidFill>
                <a:highlight>
                  <a:schemeClr val="lt1"/>
                </a:highlight>
                <a:latin typeface="Consolas"/>
                <a:ea typeface="Consolas"/>
                <a:cs typeface="Consolas"/>
                <a:sym typeface="Consolas"/>
              </a:rPr>
              <a:t>"</a:t>
            </a:r>
            <a:r>
              <a:rPr lang="ru" sz="1000">
                <a:solidFill>
                  <a:schemeClr val="dk1"/>
                </a:solidFill>
                <a:highlight>
                  <a:schemeClr val="lt1"/>
                </a:highlight>
                <a:latin typeface="Consolas"/>
                <a:ea typeface="Consolas"/>
                <a:cs typeface="Consolas"/>
                <a:sym typeface="Consolas"/>
              </a:rPr>
              <a:t>, number);</a:t>
            </a:r>
            <a:endParaRPr sz="10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t/>
            </a:r>
            <a:endParaRPr sz="10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000">
                <a:solidFill>
                  <a:srgbClr val="000080"/>
                </a:solidFill>
                <a:highlight>
                  <a:schemeClr val="lt1"/>
                </a:highlight>
                <a:latin typeface="Consolas"/>
                <a:ea typeface="Consolas"/>
                <a:cs typeface="Consolas"/>
                <a:sym typeface="Consolas"/>
              </a:rPr>
              <a:t>           int</a:t>
            </a:r>
            <a:r>
              <a:rPr lang="ru" sz="1000">
                <a:solidFill>
                  <a:schemeClr val="dk1"/>
                </a:solidFill>
                <a:highlight>
                  <a:schemeClr val="lt1"/>
                </a:highlight>
                <a:latin typeface="Consolas"/>
                <a:ea typeface="Consolas"/>
                <a:cs typeface="Consolas"/>
                <a:sym typeface="Consolas"/>
              </a:rPr>
              <a:t> controlNumber = findFreeControSpot();</a:t>
            </a:r>
            <a:endParaRPr sz="10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000">
                <a:solidFill>
                  <a:schemeClr val="dk1"/>
                </a:solidFill>
                <a:highlight>
                  <a:schemeClr val="lt1"/>
                </a:highlight>
                <a:latin typeface="Consolas"/>
                <a:ea typeface="Consolas"/>
                <a:cs typeface="Consolas"/>
                <a:sym typeface="Consolas"/>
              </a:rPr>
              <a:t>           Thread.</a:t>
            </a:r>
            <a:r>
              <a:rPr i="1" lang="ru" sz="1000">
                <a:solidFill>
                  <a:schemeClr val="dk1"/>
                </a:solidFill>
                <a:highlight>
                  <a:schemeClr val="lt1"/>
                </a:highlight>
                <a:latin typeface="Consolas"/>
                <a:ea typeface="Consolas"/>
                <a:cs typeface="Consolas"/>
                <a:sym typeface="Consolas"/>
              </a:rPr>
              <a:t>sleep</a:t>
            </a:r>
            <a:r>
              <a:rPr lang="ru" sz="1000">
                <a:solidFill>
                  <a:schemeClr val="dk1"/>
                </a:solidFill>
                <a:highlight>
                  <a:schemeClr val="lt1"/>
                </a:highlight>
                <a:latin typeface="Consolas"/>
                <a:ea typeface="Consolas"/>
                <a:cs typeface="Consolas"/>
                <a:sym typeface="Consolas"/>
              </a:rPr>
              <a:t>((</a:t>
            </a:r>
            <a:r>
              <a:rPr lang="ru" sz="1000">
                <a:solidFill>
                  <a:srgbClr val="000080"/>
                </a:solidFill>
                <a:highlight>
                  <a:schemeClr val="lt1"/>
                </a:highlight>
                <a:latin typeface="Consolas"/>
                <a:ea typeface="Consolas"/>
                <a:cs typeface="Consolas"/>
                <a:sym typeface="Consolas"/>
              </a:rPr>
              <a:t>int</a:t>
            </a:r>
            <a:r>
              <a:rPr lang="ru" sz="1000">
                <a:solidFill>
                  <a:schemeClr val="dk1"/>
                </a:solidFill>
                <a:highlight>
                  <a:schemeClr val="lt1"/>
                </a:highlight>
                <a:latin typeface="Consolas"/>
                <a:ea typeface="Consolas"/>
                <a:cs typeface="Consolas"/>
                <a:sym typeface="Consolas"/>
              </a:rPr>
              <a:t>) (Math.</a:t>
            </a:r>
            <a:r>
              <a:rPr i="1" lang="ru" sz="1000">
                <a:solidFill>
                  <a:schemeClr val="dk1"/>
                </a:solidFill>
                <a:highlight>
                  <a:schemeClr val="lt1"/>
                </a:highlight>
                <a:latin typeface="Consolas"/>
                <a:ea typeface="Consolas"/>
                <a:cs typeface="Consolas"/>
                <a:sym typeface="Consolas"/>
              </a:rPr>
              <a:t>random</a:t>
            </a:r>
            <a:r>
              <a:rPr lang="ru" sz="1000">
                <a:solidFill>
                  <a:schemeClr val="dk1"/>
                </a:solidFill>
                <a:highlight>
                  <a:schemeClr val="lt1"/>
                </a:highlight>
                <a:latin typeface="Consolas"/>
                <a:ea typeface="Consolas"/>
                <a:cs typeface="Consolas"/>
                <a:sym typeface="Consolas"/>
              </a:rPr>
              <a:t>() * </a:t>
            </a:r>
            <a:r>
              <a:rPr lang="ru" sz="1000">
                <a:solidFill>
                  <a:srgbClr val="000080"/>
                </a:solidFill>
                <a:highlight>
                  <a:schemeClr val="lt1"/>
                </a:highlight>
                <a:latin typeface="Consolas"/>
                <a:ea typeface="Consolas"/>
                <a:cs typeface="Consolas"/>
                <a:sym typeface="Consolas"/>
              </a:rPr>
              <a:t>10</a:t>
            </a:r>
            <a:r>
              <a:rPr lang="ru" sz="1000">
                <a:solidFill>
                  <a:schemeClr val="dk1"/>
                </a:solidFill>
                <a:highlight>
                  <a:schemeClr val="lt1"/>
                </a:highlight>
                <a:latin typeface="Consolas"/>
                <a:ea typeface="Consolas"/>
                <a:cs typeface="Consolas"/>
                <a:sym typeface="Consolas"/>
              </a:rPr>
              <a:t> + </a:t>
            </a:r>
            <a:r>
              <a:rPr lang="ru" sz="1000">
                <a:solidFill>
                  <a:srgbClr val="000080"/>
                </a:solidFill>
                <a:highlight>
                  <a:schemeClr val="lt1"/>
                </a:highlight>
                <a:latin typeface="Consolas"/>
                <a:ea typeface="Consolas"/>
                <a:cs typeface="Consolas"/>
                <a:sym typeface="Consolas"/>
              </a:rPr>
              <a:t>1</a:t>
            </a:r>
            <a:r>
              <a:rPr lang="ru" sz="1000">
                <a:solidFill>
                  <a:schemeClr val="dk1"/>
                </a:solidFill>
                <a:highlight>
                  <a:schemeClr val="lt1"/>
                </a:highlight>
                <a:latin typeface="Consolas"/>
                <a:ea typeface="Consolas"/>
                <a:cs typeface="Consolas"/>
                <a:sym typeface="Consolas"/>
              </a:rPr>
              <a:t>) * </a:t>
            </a:r>
            <a:r>
              <a:rPr lang="ru" sz="1000">
                <a:solidFill>
                  <a:srgbClr val="000080"/>
                </a:solidFill>
                <a:highlight>
                  <a:schemeClr val="lt1"/>
                </a:highlight>
                <a:latin typeface="Consolas"/>
                <a:ea typeface="Consolas"/>
                <a:cs typeface="Consolas"/>
                <a:sym typeface="Consolas"/>
              </a:rPr>
              <a:t>1000</a:t>
            </a:r>
            <a:r>
              <a:rPr lang="ru" sz="1000">
                <a:solidFill>
                  <a:schemeClr val="dk1"/>
                </a:solidFill>
                <a:highlight>
                  <a:schemeClr val="lt1"/>
                </a:highlight>
                <a:latin typeface="Consolas"/>
                <a:ea typeface="Consolas"/>
                <a:cs typeface="Consolas"/>
                <a:sym typeface="Consolas"/>
              </a:rPr>
              <a:t>); </a:t>
            </a:r>
            <a:r>
              <a:rPr lang="ru" sz="1000">
                <a:solidFill>
                  <a:srgbClr val="434343"/>
                </a:solidFill>
                <a:highlight>
                  <a:schemeClr val="lt1"/>
                </a:highlight>
                <a:latin typeface="Consolas"/>
                <a:ea typeface="Consolas"/>
                <a:cs typeface="Consolas"/>
                <a:sym typeface="Consolas"/>
              </a:rPr>
              <a:t>// Время проверки лошади и всадника</a:t>
            </a:r>
            <a:endParaRPr sz="10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t/>
            </a:r>
            <a:endParaRPr sz="10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000">
                <a:solidFill>
                  <a:schemeClr val="dk1"/>
                </a:solidFill>
                <a:highlight>
                  <a:schemeClr val="lt1"/>
                </a:highlight>
                <a:latin typeface="Consolas"/>
                <a:ea typeface="Consolas"/>
                <a:cs typeface="Consolas"/>
                <a:sym typeface="Consolas"/>
              </a:rPr>
              <a:t>           </a:t>
            </a:r>
            <a:r>
              <a:rPr lang="ru" sz="1000">
                <a:solidFill>
                  <a:srgbClr val="000080"/>
                </a:solidFill>
                <a:highlight>
                  <a:schemeClr val="lt1"/>
                </a:highlight>
                <a:latin typeface="Consolas"/>
                <a:ea typeface="Consolas"/>
                <a:cs typeface="Consolas"/>
                <a:sym typeface="Consolas"/>
              </a:rPr>
              <a:t>synchronized</a:t>
            </a:r>
            <a:r>
              <a:rPr lang="ru" sz="1000">
                <a:solidFill>
                  <a:schemeClr val="dk1"/>
                </a:solidFill>
                <a:highlight>
                  <a:schemeClr val="lt1"/>
                </a:highlight>
                <a:latin typeface="Consolas"/>
                <a:ea typeface="Consolas"/>
                <a:cs typeface="Consolas"/>
                <a:sym typeface="Consolas"/>
              </a:rPr>
              <a:t> (</a:t>
            </a:r>
            <a:r>
              <a:rPr i="1" lang="ru" sz="1000">
                <a:solidFill>
                  <a:srgbClr val="351C75"/>
                </a:solidFill>
                <a:highlight>
                  <a:schemeClr val="lt1"/>
                </a:highlight>
                <a:latin typeface="Consolas"/>
                <a:ea typeface="Consolas"/>
                <a:cs typeface="Consolas"/>
                <a:sym typeface="Consolas"/>
              </a:rPr>
              <a:t>CONTROL_PLACES</a:t>
            </a:r>
            <a:r>
              <a:rPr lang="ru" sz="1000">
                <a:solidFill>
                  <a:schemeClr val="dk1"/>
                </a:solidFill>
                <a:highlight>
                  <a:schemeClr val="lt1"/>
                </a:highlight>
                <a:latin typeface="Consolas"/>
                <a:ea typeface="Consolas"/>
                <a:cs typeface="Consolas"/>
                <a:sym typeface="Consolas"/>
              </a:rPr>
              <a:t>) {</a:t>
            </a:r>
            <a:endParaRPr sz="10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000">
                <a:solidFill>
                  <a:schemeClr val="dk1"/>
                </a:solidFill>
                <a:highlight>
                  <a:schemeClr val="lt1"/>
                </a:highlight>
                <a:latin typeface="Consolas"/>
                <a:ea typeface="Consolas"/>
                <a:cs typeface="Consolas"/>
                <a:sym typeface="Consolas"/>
              </a:rPr>
              <a:t>               </a:t>
            </a:r>
            <a:r>
              <a:rPr i="1" lang="ru" sz="1000">
                <a:solidFill>
                  <a:srgbClr val="351C75"/>
                </a:solidFill>
                <a:highlight>
                  <a:schemeClr val="lt1"/>
                </a:highlight>
                <a:latin typeface="Consolas"/>
                <a:ea typeface="Consolas"/>
                <a:cs typeface="Consolas"/>
                <a:sym typeface="Consolas"/>
              </a:rPr>
              <a:t>CONTROL_PLACES</a:t>
            </a:r>
            <a:r>
              <a:rPr lang="ru" sz="1000">
                <a:solidFill>
                  <a:schemeClr val="dk1"/>
                </a:solidFill>
                <a:highlight>
                  <a:schemeClr val="lt1"/>
                </a:highlight>
                <a:latin typeface="Consolas"/>
                <a:ea typeface="Consolas"/>
                <a:cs typeface="Consolas"/>
                <a:sym typeface="Consolas"/>
              </a:rPr>
              <a:t>[controlNumber] = </a:t>
            </a:r>
            <a:r>
              <a:rPr lang="ru" sz="1000">
                <a:solidFill>
                  <a:srgbClr val="000080"/>
                </a:solidFill>
                <a:highlight>
                  <a:schemeClr val="lt1"/>
                </a:highlight>
                <a:latin typeface="Consolas"/>
                <a:ea typeface="Consolas"/>
                <a:cs typeface="Consolas"/>
                <a:sym typeface="Consolas"/>
              </a:rPr>
              <a:t>true</a:t>
            </a:r>
            <a:r>
              <a:rPr lang="ru" sz="1000">
                <a:solidFill>
                  <a:schemeClr val="dk1"/>
                </a:solidFill>
                <a:highlight>
                  <a:schemeClr val="lt1"/>
                </a:highlight>
                <a:latin typeface="Consolas"/>
                <a:ea typeface="Consolas"/>
                <a:cs typeface="Consolas"/>
                <a:sym typeface="Consolas"/>
              </a:rPr>
              <a:t>;</a:t>
            </a:r>
            <a:endParaRPr sz="10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000">
                <a:solidFill>
                  <a:schemeClr val="dk1"/>
                </a:solidFill>
                <a:highlight>
                  <a:schemeClr val="lt1"/>
                </a:highlight>
                <a:latin typeface="Consolas"/>
                <a:ea typeface="Consolas"/>
                <a:cs typeface="Consolas"/>
                <a:sym typeface="Consolas"/>
              </a:rPr>
              <a:t>           }</a:t>
            </a:r>
            <a:endParaRPr sz="10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t/>
            </a:r>
            <a:endParaRPr sz="10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000">
                <a:solidFill>
                  <a:schemeClr val="dk1"/>
                </a:solidFill>
                <a:highlight>
                  <a:schemeClr val="lt1"/>
                </a:highlight>
                <a:latin typeface="Consolas"/>
                <a:ea typeface="Consolas"/>
                <a:cs typeface="Consolas"/>
                <a:sym typeface="Consolas"/>
              </a:rPr>
              <a:t>           </a:t>
            </a:r>
            <a:r>
              <a:rPr i="1" lang="ru" sz="1000">
                <a:solidFill>
                  <a:srgbClr val="351C75"/>
                </a:solidFill>
                <a:highlight>
                  <a:schemeClr val="lt1"/>
                </a:highlight>
                <a:latin typeface="Consolas"/>
                <a:ea typeface="Consolas"/>
                <a:cs typeface="Consolas"/>
                <a:sym typeface="Consolas"/>
              </a:rPr>
              <a:t>SEMAPHORE</a:t>
            </a:r>
            <a:r>
              <a:rPr lang="ru" sz="1000">
                <a:solidFill>
                  <a:schemeClr val="dk1"/>
                </a:solidFill>
                <a:highlight>
                  <a:schemeClr val="lt1"/>
                </a:highlight>
                <a:latin typeface="Consolas"/>
                <a:ea typeface="Consolas"/>
                <a:cs typeface="Consolas"/>
                <a:sym typeface="Consolas"/>
              </a:rPr>
              <a:t>.release();</a:t>
            </a:r>
            <a:endParaRPr sz="10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000">
                <a:solidFill>
                  <a:schemeClr val="dk1"/>
                </a:solidFill>
                <a:highlight>
                  <a:schemeClr val="lt1"/>
                </a:highlight>
                <a:latin typeface="Consolas"/>
                <a:ea typeface="Consolas"/>
                <a:cs typeface="Consolas"/>
                <a:sym typeface="Consolas"/>
              </a:rPr>
              <a:t>           </a:t>
            </a:r>
            <a:r>
              <a:rPr lang="ru" sz="1000">
                <a:solidFill>
                  <a:schemeClr val="dk1"/>
                </a:solidFill>
                <a:highlight>
                  <a:schemeClr val="lt1"/>
                </a:highlight>
                <a:latin typeface="Consolas"/>
                <a:ea typeface="Consolas"/>
                <a:cs typeface="Consolas"/>
                <a:sym typeface="Consolas"/>
              </a:rPr>
              <a:t>System.</a:t>
            </a:r>
            <a:r>
              <a:rPr i="1" lang="ru" sz="1000">
                <a:solidFill>
                  <a:schemeClr val="dk1"/>
                </a:solidFill>
                <a:highlight>
                  <a:schemeClr val="lt1"/>
                </a:highlight>
                <a:latin typeface="Consolas"/>
                <a:ea typeface="Consolas"/>
                <a:cs typeface="Consolas"/>
                <a:sym typeface="Consolas"/>
              </a:rPr>
              <a:t>out</a:t>
            </a:r>
            <a:r>
              <a:rPr lang="ru" sz="1000">
                <a:solidFill>
                  <a:schemeClr val="dk1"/>
                </a:solidFill>
                <a:highlight>
                  <a:schemeClr val="lt1"/>
                </a:highlight>
                <a:latin typeface="Consolas"/>
                <a:ea typeface="Consolas"/>
                <a:cs typeface="Consolas"/>
                <a:sym typeface="Consolas"/>
              </a:rPr>
              <a:t>.</a:t>
            </a:r>
            <a:r>
              <a:rPr lang="ru" sz="1000">
                <a:solidFill>
                  <a:srgbClr val="980000"/>
                </a:solidFill>
                <a:highlight>
                  <a:schemeClr val="lt1"/>
                </a:highlight>
                <a:latin typeface="Consolas"/>
                <a:ea typeface="Consolas"/>
                <a:cs typeface="Consolas"/>
                <a:sym typeface="Consolas"/>
              </a:rPr>
              <a:t>printf</a:t>
            </a:r>
            <a:r>
              <a:rPr lang="ru" sz="1000">
                <a:solidFill>
                  <a:schemeClr val="dk1"/>
                </a:solidFill>
                <a:highlight>
                  <a:schemeClr val="lt1"/>
                </a:highlight>
                <a:latin typeface="Consolas"/>
                <a:ea typeface="Consolas"/>
                <a:cs typeface="Consolas"/>
                <a:sym typeface="Consolas"/>
              </a:rPr>
              <a:t>(</a:t>
            </a:r>
            <a:r>
              <a:rPr lang="ru" sz="1000">
                <a:solidFill>
                  <a:srgbClr val="38761D"/>
                </a:solidFill>
                <a:highlight>
                  <a:schemeClr val="lt1"/>
                </a:highlight>
                <a:latin typeface="Consolas"/>
                <a:ea typeface="Consolas"/>
                <a:cs typeface="Consolas"/>
                <a:sym typeface="Consolas"/>
              </a:rPr>
              <a:t>"Всадник %d завершил проверку\n"</a:t>
            </a:r>
            <a:r>
              <a:rPr lang="ru" sz="1000">
                <a:solidFill>
                  <a:schemeClr val="dk1"/>
                </a:solidFill>
                <a:highlight>
                  <a:schemeClr val="lt1"/>
                </a:highlight>
                <a:latin typeface="Consolas"/>
                <a:ea typeface="Consolas"/>
                <a:cs typeface="Consolas"/>
                <a:sym typeface="Consolas"/>
              </a:rPr>
              <a:t>, number);</a:t>
            </a:r>
            <a:endParaRPr sz="10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000">
                <a:solidFill>
                  <a:schemeClr val="dk1"/>
                </a:solidFill>
                <a:highlight>
                  <a:schemeClr val="lt1"/>
                </a:highlight>
                <a:latin typeface="Consolas"/>
                <a:ea typeface="Consolas"/>
                <a:cs typeface="Consolas"/>
                <a:sym typeface="Consolas"/>
              </a:rPr>
              <a:t>       } </a:t>
            </a:r>
            <a:r>
              <a:rPr lang="ru" sz="1000">
                <a:solidFill>
                  <a:srgbClr val="000080"/>
                </a:solidFill>
                <a:highlight>
                  <a:schemeClr val="lt1"/>
                </a:highlight>
                <a:latin typeface="Consolas"/>
                <a:ea typeface="Consolas"/>
                <a:cs typeface="Consolas"/>
                <a:sym typeface="Consolas"/>
              </a:rPr>
              <a:t>catch</a:t>
            </a:r>
            <a:r>
              <a:rPr lang="ru" sz="1000">
                <a:solidFill>
                  <a:schemeClr val="dk1"/>
                </a:solidFill>
                <a:highlight>
                  <a:schemeClr val="lt1"/>
                </a:highlight>
                <a:latin typeface="Consolas"/>
                <a:ea typeface="Consolas"/>
                <a:cs typeface="Consolas"/>
                <a:sym typeface="Consolas"/>
              </a:rPr>
              <a:t> (InterruptedException e) {</a:t>
            </a:r>
            <a:endParaRPr sz="10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000">
                <a:solidFill>
                  <a:schemeClr val="dk1"/>
                </a:solidFill>
                <a:highlight>
                  <a:schemeClr val="lt1"/>
                </a:highlight>
                <a:latin typeface="Consolas"/>
                <a:ea typeface="Consolas"/>
                <a:cs typeface="Consolas"/>
                <a:sym typeface="Consolas"/>
              </a:rPr>
              <a:t>           </a:t>
            </a:r>
            <a:r>
              <a:rPr lang="ru" sz="1000">
                <a:solidFill>
                  <a:schemeClr val="dk1"/>
                </a:solidFill>
                <a:highlight>
                  <a:schemeClr val="lt1"/>
                </a:highlight>
                <a:latin typeface="Consolas"/>
                <a:ea typeface="Consolas"/>
                <a:cs typeface="Consolas"/>
                <a:sym typeface="Consolas"/>
              </a:rPr>
              <a:t>System.</a:t>
            </a:r>
            <a:r>
              <a:rPr i="1" lang="ru" sz="1000">
                <a:solidFill>
                  <a:schemeClr val="dk1"/>
                </a:solidFill>
                <a:highlight>
                  <a:schemeClr val="lt1"/>
                </a:highlight>
                <a:latin typeface="Consolas"/>
                <a:ea typeface="Consolas"/>
                <a:cs typeface="Consolas"/>
                <a:sym typeface="Consolas"/>
              </a:rPr>
              <a:t>out</a:t>
            </a:r>
            <a:r>
              <a:rPr lang="ru" sz="1000">
                <a:solidFill>
                  <a:schemeClr val="dk1"/>
                </a:solidFill>
                <a:highlight>
                  <a:schemeClr val="lt1"/>
                </a:highlight>
                <a:latin typeface="Consolas"/>
                <a:ea typeface="Consolas"/>
                <a:cs typeface="Consolas"/>
                <a:sym typeface="Consolas"/>
              </a:rPr>
              <a:t>.</a:t>
            </a:r>
            <a:r>
              <a:rPr lang="ru" sz="1000">
                <a:solidFill>
                  <a:srgbClr val="980000"/>
                </a:solidFill>
                <a:highlight>
                  <a:schemeClr val="lt1"/>
                </a:highlight>
                <a:latin typeface="Consolas"/>
                <a:ea typeface="Consolas"/>
                <a:cs typeface="Consolas"/>
                <a:sym typeface="Consolas"/>
              </a:rPr>
              <a:t>printf</a:t>
            </a:r>
            <a:r>
              <a:rPr lang="ru" sz="1000">
                <a:solidFill>
                  <a:schemeClr val="dk1"/>
                </a:solidFill>
                <a:highlight>
                  <a:schemeClr val="lt1"/>
                </a:highlight>
                <a:latin typeface="Consolas"/>
                <a:ea typeface="Consolas"/>
                <a:cs typeface="Consolas"/>
                <a:sym typeface="Consolas"/>
              </a:rPr>
              <a:t>(e.getMessage());</a:t>
            </a:r>
            <a:endParaRPr sz="10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000">
                <a:solidFill>
                  <a:schemeClr val="dk1"/>
                </a:solidFill>
                <a:highlight>
                  <a:schemeClr val="lt1"/>
                </a:highlight>
                <a:latin typeface="Consolas"/>
                <a:ea typeface="Consolas"/>
                <a:cs typeface="Consolas"/>
                <a:sym typeface="Consolas"/>
              </a:rPr>
              <a:t>       }</a:t>
            </a:r>
            <a:endParaRPr sz="10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000">
                <a:solidFill>
                  <a:schemeClr val="dk1"/>
                </a:solidFill>
                <a:highlight>
                  <a:schemeClr val="lt1"/>
                </a:highlight>
                <a:latin typeface="Consolas"/>
                <a:ea typeface="Consolas"/>
                <a:cs typeface="Consolas"/>
                <a:sym typeface="Consolas"/>
              </a:rPr>
              <a:t>   }</a:t>
            </a:r>
            <a:endParaRPr sz="10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000">
                <a:solidFill>
                  <a:schemeClr val="dk1"/>
                </a:solidFill>
                <a:highlight>
                  <a:schemeClr val="lt1"/>
                </a:highlight>
                <a:latin typeface="Consolas"/>
                <a:ea typeface="Consolas"/>
                <a:cs typeface="Consolas"/>
                <a:sym typeface="Consolas"/>
              </a:rPr>
              <a:t>}</a:t>
            </a:r>
            <a:endParaRPr sz="1000">
              <a:solidFill>
                <a:schemeClr val="dk1"/>
              </a:solidFill>
              <a:highlight>
                <a:schemeClr val="lt1"/>
              </a:highlight>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1" name="Shape 121"/>
        <p:cNvGrpSpPr/>
        <p:nvPr/>
      </p:nvGrpSpPr>
      <p:grpSpPr>
        <a:xfrm>
          <a:off x="0" y="0"/>
          <a:ext cx="0" cy="0"/>
          <a:chOff x="0" y="0"/>
          <a:chExt cx="0" cy="0"/>
        </a:xfrm>
      </p:grpSpPr>
      <p:sp>
        <p:nvSpPr>
          <p:cNvPr id="122" name="Google Shape;122;p28"/>
          <p:cNvSpPr txBox="1"/>
          <p:nvPr/>
        </p:nvSpPr>
        <p:spPr>
          <a:xfrm>
            <a:off x="379275" y="903050"/>
            <a:ext cx="8229600" cy="3123600"/>
          </a:xfrm>
          <a:prstGeom prst="rect">
            <a:avLst/>
          </a:prstGeom>
          <a:noFill/>
          <a:ln>
            <a:noFill/>
          </a:ln>
        </p:spPr>
        <p:txBody>
          <a:bodyPr anchorCtr="0" anchor="t" bIns="46800" lIns="90000" spcFirstLastPara="1" rIns="90000" wrap="square" tIns="46800">
            <a:noAutofit/>
          </a:bodyPr>
          <a:lstStyle/>
          <a:p>
            <a:pPr indent="-355600" lvl="0" marL="457200" marR="0" rtl="0" algn="l">
              <a:lnSpc>
                <a:spcPct val="150000"/>
              </a:lnSpc>
              <a:spcBef>
                <a:spcPts val="1600"/>
              </a:spcBef>
              <a:spcAft>
                <a:spcPts val="0"/>
              </a:spcAft>
              <a:buSzPts val="2000"/>
              <a:buFont typeface="Nunito SemiBold"/>
              <a:buChar char="➢"/>
            </a:pPr>
            <a:r>
              <a:rPr lang="ru" sz="2000">
                <a:solidFill>
                  <a:schemeClr val="dk1"/>
                </a:solidFill>
                <a:latin typeface="Nunito SemiBold"/>
                <a:ea typeface="Nunito SemiBold"/>
                <a:cs typeface="Nunito SemiBold"/>
                <a:sym typeface="Nunito SemiBold"/>
              </a:rPr>
              <a:t>С</a:t>
            </a:r>
            <a:r>
              <a:rPr lang="ru" sz="2000">
                <a:solidFill>
                  <a:schemeClr val="dk1"/>
                </a:solidFill>
                <a:latin typeface="Nunito SemiBold"/>
                <a:ea typeface="Nunito SemiBold"/>
                <a:cs typeface="Nunito SemiBold"/>
                <a:sym typeface="Nunito SemiBold"/>
              </a:rPr>
              <a:t>остав пакета concurrent</a:t>
            </a:r>
            <a:endParaRPr sz="2000">
              <a:solidFill>
                <a:schemeClr val="dk1"/>
              </a:solidFill>
              <a:latin typeface="Nunito SemiBold"/>
              <a:ea typeface="Nunito SemiBold"/>
              <a:cs typeface="Nunito SemiBold"/>
              <a:sym typeface="Nunito SemiBold"/>
            </a:endParaRPr>
          </a:p>
          <a:p>
            <a:pPr indent="-355600" lvl="0" marL="457200" rtl="0" algn="l">
              <a:lnSpc>
                <a:spcPct val="150000"/>
              </a:lnSpc>
              <a:spcBef>
                <a:spcPts val="0"/>
              </a:spcBef>
              <a:spcAft>
                <a:spcPts val="0"/>
              </a:spcAft>
              <a:buClr>
                <a:schemeClr val="dk1"/>
              </a:buClr>
              <a:buSzPts val="2000"/>
              <a:buFont typeface="Nunito SemiBold"/>
              <a:buChar char="➢"/>
            </a:pPr>
            <a:r>
              <a:rPr lang="ru" sz="2000">
                <a:solidFill>
                  <a:schemeClr val="dk1"/>
                </a:solidFill>
                <a:latin typeface="Nunito SemiBold"/>
                <a:ea typeface="Nunito SemiBold"/>
                <a:cs typeface="Nunito SemiBold"/>
                <a:sym typeface="Nunito SemiBold"/>
              </a:rPr>
              <a:t>Compare and swap</a:t>
            </a:r>
            <a:endParaRPr sz="2000">
              <a:solidFill>
                <a:schemeClr val="dk1"/>
              </a:solidFill>
              <a:latin typeface="Nunito SemiBold"/>
              <a:ea typeface="Nunito SemiBold"/>
              <a:cs typeface="Nunito SemiBold"/>
              <a:sym typeface="Nunito SemiBold"/>
            </a:endParaRPr>
          </a:p>
          <a:p>
            <a:pPr indent="-355600" lvl="0" marL="457200" rtl="0" algn="l">
              <a:lnSpc>
                <a:spcPct val="150000"/>
              </a:lnSpc>
              <a:spcBef>
                <a:spcPts val="0"/>
              </a:spcBef>
              <a:spcAft>
                <a:spcPts val="0"/>
              </a:spcAft>
              <a:buClr>
                <a:schemeClr val="dk1"/>
              </a:buClr>
              <a:buSzPts val="2000"/>
              <a:buFont typeface="Nunito SemiBold"/>
              <a:buChar char="➢"/>
            </a:pPr>
            <a:r>
              <a:rPr lang="ru" sz="2000">
                <a:solidFill>
                  <a:schemeClr val="dk1"/>
                </a:solidFill>
                <a:latin typeface="Nunito SemiBold"/>
                <a:ea typeface="Nunito SemiBold"/>
                <a:cs typeface="Nunito SemiBold"/>
                <a:sym typeface="Nunito SemiBold"/>
              </a:rPr>
              <a:t>ConcurrentCollections</a:t>
            </a:r>
            <a:endParaRPr sz="2000">
              <a:solidFill>
                <a:schemeClr val="dk1"/>
              </a:solidFill>
              <a:latin typeface="Nunito SemiBold"/>
              <a:ea typeface="Nunito SemiBold"/>
              <a:cs typeface="Nunito SemiBold"/>
              <a:sym typeface="Nunito SemiBold"/>
            </a:endParaRPr>
          </a:p>
          <a:p>
            <a:pPr indent="-355600" lvl="0" marL="457200" rtl="0" algn="l">
              <a:lnSpc>
                <a:spcPct val="150000"/>
              </a:lnSpc>
              <a:spcBef>
                <a:spcPts val="0"/>
              </a:spcBef>
              <a:spcAft>
                <a:spcPts val="0"/>
              </a:spcAft>
              <a:buClr>
                <a:schemeClr val="dk1"/>
              </a:buClr>
              <a:buSzPts val="2000"/>
              <a:buFont typeface="Nunito SemiBold"/>
              <a:buChar char="➢"/>
            </a:pPr>
            <a:r>
              <a:rPr lang="ru" sz="2000">
                <a:solidFill>
                  <a:schemeClr val="dk1"/>
                </a:solidFill>
                <a:latin typeface="Nunito SemiBold"/>
                <a:ea typeface="Nunito SemiBold"/>
                <a:cs typeface="Nunito SemiBold"/>
                <a:sym typeface="Nunito SemiBold"/>
              </a:rPr>
              <a:t>Queues</a:t>
            </a:r>
            <a:endParaRPr sz="2000">
              <a:solidFill>
                <a:schemeClr val="dk1"/>
              </a:solidFill>
              <a:latin typeface="Nunito SemiBold"/>
              <a:ea typeface="Nunito SemiBold"/>
              <a:cs typeface="Nunito SemiBold"/>
              <a:sym typeface="Nunito SemiBold"/>
            </a:endParaRPr>
          </a:p>
          <a:p>
            <a:pPr indent="-355600" lvl="0" marL="457200" rtl="0" algn="l">
              <a:lnSpc>
                <a:spcPct val="150000"/>
              </a:lnSpc>
              <a:spcBef>
                <a:spcPts val="0"/>
              </a:spcBef>
              <a:spcAft>
                <a:spcPts val="0"/>
              </a:spcAft>
              <a:buClr>
                <a:schemeClr val="dk1"/>
              </a:buClr>
              <a:buSzPts val="2000"/>
              <a:buFont typeface="Nunito SemiBold"/>
              <a:buChar char="➢"/>
            </a:pPr>
            <a:r>
              <a:rPr lang="ru" sz="2000">
                <a:solidFill>
                  <a:schemeClr val="dk1"/>
                </a:solidFill>
                <a:latin typeface="Nunito SemiBold"/>
                <a:ea typeface="Nunito SemiBold"/>
                <a:cs typeface="Nunito SemiBold"/>
                <a:sym typeface="Nunito SemiBold"/>
              </a:rPr>
              <a:t>Synchronizers</a:t>
            </a:r>
            <a:endParaRPr sz="2000">
              <a:solidFill>
                <a:schemeClr val="dk1"/>
              </a:solidFill>
              <a:latin typeface="Nunito SemiBold"/>
              <a:ea typeface="Nunito SemiBold"/>
              <a:cs typeface="Nunito SemiBold"/>
              <a:sym typeface="Nunito SemiBold"/>
            </a:endParaRPr>
          </a:p>
          <a:p>
            <a:pPr indent="-355600" lvl="0" marL="457200" rtl="0" algn="l">
              <a:lnSpc>
                <a:spcPct val="150000"/>
              </a:lnSpc>
              <a:spcBef>
                <a:spcPts val="0"/>
              </a:spcBef>
              <a:spcAft>
                <a:spcPts val="0"/>
              </a:spcAft>
              <a:buClr>
                <a:schemeClr val="dk1"/>
              </a:buClr>
              <a:buSzPts val="2000"/>
              <a:buFont typeface="Nunito SemiBold"/>
              <a:buChar char="➢"/>
            </a:pPr>
            <a:r>
              <a:rPr lang="ru" sz="2000">
                <a:solidFill>
                  <a:schemeClr val="dk1"/>
                </a:solidFill>
                <a:latin typeface="Nunito SemiBold"/>
                <a:ea typeface="Nunito SemiBold"/>
                <a:cs typeface="Nunito SemiBold"/>
                <a:sym typeface="Nunito SemiBold"/>
              </a:rPr>
              <a:t>Executors</a:t>
            </a:r>
            <a:endParaRPr sz="2000">
              <a:solidFill>
                <a:schemeClr val="dk1"/>
              </a:solidFill>
              <a:latin typeface="Nunito SemiBold"/>
              <a:ea typeface="Nunito SemiBold"/>
              <a:cs typeface="Nunito SemiBold"/>
              <a:sym typeface="Nunito SemiBold"/>
            </a:endParaRPr>
          </a:p>
          <a:p>
            <a:pPr indent="-355600" lvl="0" marL="457200" rtl="0" algn="l">
              <a:lnSpc>
                <a:spcPct val="150000"/>
              </a:lnSpc>
              <a:spcBef>
                <a:spcPts val="0"/>
              </a:spcBef>
              <a:spcAft>
                <a:spcPts val="0"/>
              </a:spcAft>
              <a:buClr>
                <a:schemeClr val="dk1"/>
              </a:buClr>
              <a:buSzPts val="2000"/>
              <a:buFont typeface="Nunito SemiBold"/>
              <a:buChar char="➢"/>
            </a:pPr>
            <a:r>
              <a:rPr lang="ru" sz="2000">
                <a:solidFill>
                  <a:schemeClr val="dk1"/>
                </a:solidFill>
                <a:latin typeface="Nunito SemiBold"/>
                <a:ea typeface="Nunito SemiBold"/>
                <a:cs typeface="Nunito SemiBold"/>
                <a:sym typeface="Nunito SemiBold"/>
              </a:rPr>
              <a:t>Locks</a:t>
            </a:r>
            <a:endParaRPr sz="2000">
              <a:solidFill>
                <a:schemeClr val="dk1"/>
              </a:solidFill>
              <a:latin typeface="Nunito SemiBold"/>
              <a:ea typeface="Nunito SemiBold"/>
              <a:cs typeface="Nunito SemiBold"/>
              <a:sym typeface="Nunito SemiBold"/>
            </a:endParaRPr>
          </a:p>
          <a:p>
            <a:pPr indent="-355600" lvl="0" marL="457200" rtl="0" algn="l">
              <a:lnSpc>
                <a:spcPct val="150000"/>
              </a:lnSpc>
              <a:spcBef>
                <a:spcPts val="0"/>
              </a:spcBef>
              <a:spcAft>
                <a:spcPts val="0"/>
              </a:spcAft>
              <a:buClr>
                <a:schemeClr val="dk1"/>
              </a:buClr>
              <a:buSzPts val="2000"/>
              <a:buFont typeface="Nunito SemiBold"/>
              <a:buChar char="➢"/>
            </a:pPr>
            <a:r>
              <a:rPr lang="ru" sz="2000">
                <a:solidFill>
                  <a:schemeClr val="dk1"/>
                </a:solidFill>
                <a:latin typeface="Nunito SemiBold"/>
                <a:ea typeface="Nunito SemiBold"/>
                <a:cs typeface="Nunito SemiBold"/>
                <a:sym typeface="Nunito SemiBold"/>
              </a:rPr>
              <a:t>Atomics</a:t>
            </a:r>
            <a:endParaRPr sz="2000">
              <a:solidFill>
                <a:schemeClr val="dk1"/>
              </a:solidFill>
              <a:latin typeface="Nunito SemiBold"/>
              <a:ea typeface="Nunito SemiBold"/>
              <a:cs typeface="Nunito SemiBold"/>
              <a:sym typeface="Nunito SemiBold"/>
            </a:endParaRPr>
          </a:p>
        </p:txBody>
      </p:sp>
      <p:sp>
        <p:nvSpPr>
          <p:cNvPr id="123" name="Google Shape;123;p28"/>
          <p:cNvSpPr txBox="1"/>
          <p:nvPr/>
        </p:nvSpPr>
        <p:spPr>
          <a:xfrm>
            <a:off x="323850" y="142875"/>
            <a:ext cx="8229600" cy="526256"/>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i="0" lang="ru" sz="4000" u="none">
                <a:solidFill>
                  <a:srgbClr val="002060"/>
                </a:solidFill>
                <a:latin typeface="Nunito"/>
                <a:ea typeface="Nunito"/>
                <a:cs typeface="Nunito"/>
                <a:sym typeface="Nunito"/>
              </a:rPr>
              <a:t>Рассматриваемые вопросы</a:t>
            </a:r>
            <a:endParaRPr>
              <a:latin typeface="Nunito"/>
              <a:ea typeface="Nunito"/>
              <a:cs typeface="Nunito"/>
              <a:sym typeface="Nunito"/>
            </a:endParaRPr>
          </a:p>
        </p:txBody>
      </p:sp>
      <p:sp>
        <p:nvSpPr>
          <p:cNvPr id="124" name="Google Shape;124;p28"/>
          <p:cNvSpPr txBox="1"/>
          <p:nvPr/>
        </p:nvSpPr>
        <p:spPr>
          <a:xfrm>
            <a:off x="8474075" y="4767263"/>
            <a:ext cx="442912" cy="273844"/>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1" name="Shape 281"/>
        <p:cNvGrpSpPr/>
        <p:nvPr/>
      </p:nvGrpSpPr>
      <p:grpSpPr>
        <a:xfrm>
          <a:off x="0" y="0"/>
          <a:ext cx="0" cy="0"/>
          <a:chOff x="0" y="0"/>
          <a:chExt cx="0" cy="0"/>
        </a:xfrm>
      </p:grpSpPr>
      <p:sp>
        <p:nvSpPr>
          <p:cNvPr id="282" name="Google Shape;282;p46"/>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283" name="Google Shape;283;p46"/>
          <p:cNvSpPr txBox="1"/>
          <p:nvPr/>
        </p:nvSpPr>
        <p:spPr>
          <a:xfrm>
            <a:off x="333900" y="98075"/>
            <a:ext cx="8229600" cy="7497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Synchronizers. Semaphore</a:t>
            </a:r>
            <a:endParaRPr b="1">
              <a:latin typeface="Nunito"/>
              <a:ea typeface="Nunito"/>
              <a:cs typeface="Nunito"/>
              <a:sym typeface="Nunito"/>
            </a:endParaRPr>
          </a:p>
        </p:txBody>
      </p:sp>
      <p:sp>
        <p:nvSpPr>
          <p:cNvPr id="284" name="Google Shape;284;p46"/>
          <p:cNvSpPr txBox="1"/>
          <p:nvPr/>
        </p:nvSpPr>
        <p:spPr>
          <a:xfrm>
            <a:off x="333900" y="1273450"/>
            <a:ext cx="89169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100">
                <a:solidFill>
                  <a:srgbClr val="000080"/>
                </a:solidFill>
                <a:highlight>
                  <a:schemeClr val="lt1"/>
                </a:highlight>
                <a:latin typeface="Consolas"/>
                <a:ea typeface="Consolas"/>
                <a:cs typeface="Consolas"/>
                <a:sym typeface="Consolas"/>
              </a:rPr>
              <a:t>public</a:t>
            </a:r>
            <a:r>
              <a:rPr lang="ru" sz="1100">
                <a:solidFill>
                  <a:schemeClr val="dk1"/>
                </a:solidFill>
                <a:highlight>
                  <a:schemeClr val="lt1"/>
                </a:highlight>
                <a:latin typeface="Consolas"/>
                <a:ea typeface="Consolas"/>
                <a:cs typeface="Consolas"/>
                <a:sym typeface="Consolas"/>
              </a:rPr>
              <a:t> </a:t>
            </a:r>
            <a:r>
              <a:rPr lang="ru" sz="1100">
                <a:solidFill>
                  <a:srgbClr val="000080"/>
                </a:solidFill>
                <a:highlight>
                  <a:schemeClr val="lt1"/>
                </a:highlight>
                <a:latin typeface="Consolas"/>
                <a:ea typeface="Consolas"/>
                <a:cs typeface="Consolas"/>
                <a:sym typeface="Consolas"/>
              </a:rPr>
              <a:t>class</a:t>
            </a:r>
            <a:r>
              <a:rPr lang="ru" sz="1100">
                <a:solidFill>
                  <a:schemeClr val="dk1"/>
                </a:solidFill>
                <a:highlight>
                  <a:schemeClr val="lt1"/>
                </a:highlight>
                <a:latin typeface="Consolas"/>
                <a:ea typeface="Consolas"/>
                <a:cs typeface="Consolas"/>
                <a:sym typeface="Consolas"/>
              </a:rPr>
              <a:t> Rider </a:t>
            </a:r>
            <a:r>
              <a:rPr lang="ru" sz="1100">
                <a:solidFill>
                  <a:srgbClr val="000080"/>
                </a:solidFill>
                <a:highlight>
                  <a:schemeClr val="lt1"/>
                </a:highlight>
                <a:latin typeface="Consolas"/>
                <a:ea typeface="Consolas"/>
                <a:cs typeface="Consolas"/>
                <a:sym typeface="Consolas"/>
              </a:rPr>
              <a:t>extends </a:t>
            </a:r>
            <a:r>
              <a:rPr lang="ru" sz="1100">
                <a:solidFill>
                  <a:schemeClr val="dk1"/>
                </a:solidFill>
                <a:highlight>
                  <a:schemeClr val="lt1"/>
                </a:highlight>
                <a:latin typeface="Consolas"/>
                <a:ea typeface="Consolas"/>
                <a:cs typeface="Consolas"/>
                <a:sym typeface="Consolas"/>
              </a:rPr>
              <a:t>Thread {</a:t>
            </a:r>
            <a:endParaRPr sz="11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t/>
            </a:r>
            <a:endParaRPr sz="11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100">
                <a:solidFill>
                  <a:schemeClr val="dk1"/>
                </a:solidFill>
                <a:highlight>
                  <a:schemeClr val="lt1"/>
                </a:highlight>
                <a:latin typeface="Consolas"/>
                <a:ea typeface="Consolas"/>
                <a:cs typeface="Consolas"/>
                <a:sym typeface="Consolas"/>
              </a:rPr>
              <a:t>   </a:t>
            </a:r>
            <a:r>
              <a:rPr lang="ru" sz="1100">
                <a:solidFill>
                  <a:srgbClr val="434343"/>
                </a:solidFill>
                <a:highlight>
                  <a:schemeClr val="lt1"/>
                </a:highlight>
                <a:latin typeface="Consolas"/>
                <a:ea typeface="Consolas"/>
                <a:cs typeface="Consolas"/>
                <a:sym typeface="Consolas"/>
              </a:rPr>
              <a:t>//</a:t>
            </a:r>
            <a:r>
              <a:rPr lang="ru" sz="1100">
                <a:solidFill>
                  <a:srgbClr val="000080"/>
                </a:solidFill>
                <a:highlight>
                  <a:schemeClr val="lt1"/>
                </a:highlight>
                <a:latin typeface="Consolas"/>
                <a:ea typeface="Consolas"/>
                <a:cs typeface="Consolas"/>
                <a:sym typeface="Consolas"/>
              </a:rPr>
              <a:t> </a:t>
            </a:r>
            <a:r>
              <a:rPr lang="ru" sz="1100">
                <a:solidFill>
                  <a:srgbClr val="404040"/>
                </a:solidFill>
                <a:highlight>
                  <a:schemeClr val="lt1"/>
                </a:highlight>
                <a:latin typeface="Consolas"/>
                <a:ea typeface="Consolas"/>
                <a:cs typeface="Consolas"/>
                <a:sym typeface="Consolas"/>
              </a:rPr>
              <a:t>fields, constructor, run()</a:t>
            </a:r>
            <a:endParaRPr sz="1100">
              <a:solidFill>
                <a:srgbClr val="404040"/>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100">
                <a:solidFill>
                  <a:schemeClr val="dk1"/>
                </a:solidFill>
                <a:highlight>
                  <a:schemeClr val="lt1"/>
                </a:highlight>
                <a:latin typeface="Consolas"/>
                <a:ea typeface="Consolas"/>
                <a:cs typeface="Consolas"/>
                <a:sym typeface="Consolas"/>
              </a:rPr>
              <a:t>   </a:t>
            </a:r>
            <a:endParaRPr sz="11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100">
                <a:solidFill>
                  <a:schemeClr val="dk1"/>
                </a:solidFill>
                <a:highlight>
                  <a:schemeClr val="lt1"/>
                </a:highlight>
                <a:latin typeface="Consolas"/>
                <a:ea typeface="Consolas"/>
                <a:cs typeface="Consolas"/>
                <a:sym typeface="Consolas"/>
              </a:rPr>
              <a:t>   </a:t>
            </a:r>
            <a:r>
              <a:rPr lang="ru" sz="1100">
                <a:solidFill>
                  <a:srgbClr val="000080"/>
                </a:solidFill>
                <a:highlight>
                  <a:schemeClr val="lt1"/>
                </a:highlight>
                <a:latin typeface="Consolas"/>
                <a:ea typeface="Consolas"/>
                <a:cs typeface="Consolas"/>
                <a:sym typeface="Consolas"/>
              </a:rPr>
              <a:t>private int</a:t>
            </a:r>
            <a:r>
              <a:rPr lang="ru" sz="1100">
                <a:solidFill>
                  <a:schemeClr val="dk1"/>
                </a:solidFill>
                <a:highlight>
                  <a:schemeClr val="lt1"/>
                </a:highlight>
                <a:latin typeface="Consolas"/>
                <a:ea typeface="Consolas"/>
                <a:cs typeface="Consolas"/>
                <a:sym typeface="Consolas"/>
              </a:rPr>
              <a:t> </a:t>
            </a:r>
            <a:r>
              <a:rPr lang="ru" sz="1100">
                <a:solidFill>
                  <a:schemeClr val="dk1"/>
                </a:solidFill>
                <a:highlight>
                  <a:schemeClr val="lt1"/>
                </a:highlight>
                <a:latin typeface="Consolas"/>
                <a:ea typeface="Consolas"/>
                <a:cs typeface="Consolas"/>
                <a:sym typeface="Consolas"/>
              </a:rPr>
              <a:t>findFreeControlSpot() {</a:t>
            </a:r>
            <a:endParaRPr sz="11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100">
                <a:solidFill>
                  <a:schemeClr val="dk1"/>
                </a:solidFill>
                <a:highlight>
                  <a:schemeClr val="lt1"/>
                </a:highlight>
                <a:latin typeface="Consolas"/>
                <a:ea typeface="Consolas"/>
                <a:cs typeface="Consolas"/>
                <a:sym typeface="Consolas"/>
              </a:rPr>
              <a:t>       </a:t>
            </a:r>
            <a:r>
              <a:rPr lang="ru" sz="1100">
                <a:solidFill>
                  <a:srgbClr val="000080"/>
                </a:solidFill>
                <a:highlight>
                  <a:schemeClr val="lt1"/>
                </a:highlight>
                <a:latin typeface="Consolas"/>
                <a:ea typeface="Consolas"/>
                <a:cs typeface="Consolas"/>
                <a:sym typeface="Consolas"/>
              </a:rPr>
              <a:t>int</a:t>
            </a:r>
            <a:r>
              <a:rPr lang="ru" sz="1100">
                <a:solidFill>
                  <a:schemeClr val="dk1"/>
                </a:solidFill>
                <a:highlight>
                  <a:schemeClr val="lt1"/>
                </a:highlight>
                <a:latin typeface="Consolas"/>
                <a:ea typeface="Consolas"/>
                <a:cs typeface="Consolas"/>
                <a:sym typeface="Consolas"/>
              </a:rPr>
              <a:t> controlNumber = -1;</a:t>
            </a:r>
            <a:endParaRPr sz="11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t/>
            </a:r>
            <a:endParaRPr sz="11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100">
                <a:solidFill>
                  <a:schemeClr val="dk1"/>
                </a:solidFill>
                <a:highlight>
                  <a:schemeClr val="lt1"/>
                </a:highlight>
                <a:latin typeface="Consolas"/>
                <a:ea typeface="Consolas"/>
                <a:cs typeface="Consolas"/>
                <a:sym typeface="Consolas"/>
              </a:rPr>
              <a:t>       </a:t>
            </a:r>
            <a:r>
              <a:rPr lang="ru" sz="1100">
                <a:solidFill>
                  <a:srgbClr val="000080"/>
                </a:solidFill>
                <a:highlight>
                  <a:schemeClr val="lt1"/>
                </a:highlight>
                <a:latin typeface="Consolas"/>
                <a:ea typeface="Consolas"/>
                <a:cs typeface="Consolas"/>
                <a:sym typeface="Consolas"/>
              </a:rPr>
              <a:t>synchronized</a:t>
            </a:r>
            <a:r>
              <a:rPr lang="ru" sz="1100">
                <a:solidFill>
                  <a:schemeClr val="dk1"/>
                </a:solidFill>
                <a:highlight>
                  <a:schemeClr val="lt1"/>
                </a:highlight>
                <a:latin typeface="Consolas"/>
                <a:ea typeface="Consolas"/>
                <a:cs typeface="Consolas"/>
                <a:sym typeface="Consolas"/>
              </a:rPr>
              <a:t> (</a:t>
            </a:r>
            <a:r>
              <a:rPr i="1" lang="ru" sz="1100">
                <a:solidFill>
                  <a:srgbClr val="351C75"/>
                </a:solidFill>
                <a:highlight>
                  <a:schemeClr val="lt1"/>
                </a:highlight>
                <a:latin typeface="Consolas"/>
                <a:ea typeface="Consolas"/>
                <a:cs typeface="Consolas"/>
                <a:sym typeface="Consolas"/>
              </a:rPr>
              <a:t>CONTROL_PLACES</a:t>
            </a:r>
            <a:r>
              <a:rPr lang="ru" sz="1100">
                <a:solidFill>
                  <a:schemeClr val="dk1"/>
                </a:solidFill>
                <a:highlight>
                  <a:schemeClr val="lt1"/>
                </a:highlight>
                <a:latin typeface="Consolas"/>
                <a:ea typeface="Consolas"/>
                <a:cs typeface="Consolas"/>
                <a:sym typeface="Consolas"/>
              </a:rPr>
              <a:t>) {</a:t>
            </a:r>
            <a:endParaRPr sz="11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100">
                <a:solidFill>
                  <a:schemeClr val="dk1"/>
                </a:solidFill>
                <a:highlight>
                  <a:schemeClr val="lt1"/>
                </a:highlight>
                <a:latin typeface="Consolas"/>
                <a:ea typeface="Consolas"/>
                <a:cs typeface="Consolas"/>
                <a:sym typeface="Consolas"/>
              </a:rPr>
              <a:t>           </a:t>
            </a:r>
            <a:r>
              <a:rPr lang="ru" sz="1100">
                <a:solidFill>
                  <a:srgbClr val="000080"/>
                </a:solidFill>
                <a:highlight>
                  <a:schemeClr val="lt1"/>
                </a:highlight>
                <a:latin typeface="Consolas"/>
                <a:ea typeface="Consolas"/>
                <a:cs typeface="Consolas"/>
                <a:sym typeface="Consolas"/>
              </a:rPr>
              <a:t>for</a:t>
            </a:r>
            <a:r>
              <a:rPr lang="ru" sz="1100">
                <a:solidFill>
                  <a:schemeClr val="dk1"/>
                </a:solidFill>
                <a:highlight>
                  <a:schemeClr val="lt1"/>
                </a:highlight>
                <a:latin typeface="Consolas"/>
                <a:ea typeface="Consolas"/>
                <a:cs typeface="Consolas"/>
                <a:sym typeface="Consolas"/>
              </a:rPr>
              <a:t> (</a:t>
            </a:r>
            <a:r>
              <a:rPr lang="ru" sz="1100">
                <a:solidFill>
                  <a:srgbClr val="000080"/>
                </a:solidFill>
                <a:highlight>
                  <a:schemeClr val="lt1"/>
                </a:highlight>
                <a:latin typeface="Consolas"/>
                <a:ea typeface="Consolas"/>
                <a:cs typeface="Consolas"/>
                <a:sym typeface="Consolas"/>
              </a:rPr>
              <a:t>int</a:t>
            </a:r>
            <a:r>
              <a:rPr lang="ru" sz="1100">
                <a:solidFill>
                  <a:schemeClr val="dk1"/>
                </a:solidFill>
                <a:highlight>
                  <a:schemeClr val="lt1"/>
                </a:highlight>
                <a:latin typeface="Consolas"/>
                <a:ea typeface="Consolas"/>
                <a:cs typeface="Consolas"/>
                <a:sym typeface="Consolas"/>
              </a:rPr>
              <a:t> i = 0; i &lt; </a:t>
            </a:r>
            <a:r>
              <a:rPr i="1" lang="ru" sz="1100">
                <a:solidFill>
                  <a:srgbClr val="351C75"/>
                </a:solidFill>
                <a:highlight>
                  <a:schemeClr val="lt1"/>
                </a:highlight>
                <a:latin typeface="Consolas"/>
                <a:ea typeface="Consolas"/>
                <a:cs typeface="Consolas"/>
                <a:sym typeface="Consolas"/>
              </a:rPr>
              <a:t>CONTROL_PLACES_COUNT</a:t>
            </a:r>
            <a:r>
              <a:rPr lang="ru" sz="1100">
                <a:solidFill>
                  <a:schemeClr val="dk1"/>
                </a:solidFill>
                <a:highlight>
                  <a:schemeClr val="lt1"/>
                </a:highlight>
                <a:latin typeface="Consolas"/>
                <a:ea typeface="Consolas"/>
                <a:cs typeface="Consolas"/>
                <a:sym typeface="Consolas"/>
              </a:rPr>
              <a:t>; i++) {</a:t>
            </a:r>
            <a:endParaRPr sz="11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100">
                <a:solidFill>
                  <a:schemeClr val="dk1"/>
                </a:solidFill>
                <a:highlight>
                  <a:schemeClr val="lt1"/>
                </a:highlight>
                <a:latin typeface="Consolas"/>
                <a:ea typeface="Consolas"/>
                <a:cs typeface="Consolas"/>
                <a:sym typeface="Consolas"/>
              </a:rPr>
              <a:t>               if (</a:t>
            </a:r>
            <a:r>
              <a:rPr i="1" lang="ru" sz="1100">
                <a:solidFill>
                  <a:srgbClr val="351C75"/>
                </a:solidFill>
                <a:highlight>
                  <a:schemeClr val="lt1"/>
                </a:highlight>
                <a:latin typeface="Consolas"/>
                <a:ea typeface="Consolas"/>
                <a:cs typeface="Consolas"/>
                <a:sym typeface="Consolas"/>
              </a:rPr>
              <a:t>CONTROL_PLACES</a:t>
            </a:r>
            <a:r>
              <a:rPr lang="ru" sz="1100">
                <a:solidFill>
                  <a:schemeClr val="dk1"/>
                </a:solidFill>
                <a:highlight>
                  <a:schemeClr val="lt1"/>
                </a:highlight>
                <a:latin typeface="Consolas"/>
                <a:ea typeface="Consolas"/>
                <a:cs typeface="Consolas"/>
                <a:sym typeface="Consolas"/>
              </a:rPr>
              <a:t>[i]) {</a:t>
            </a:r>
            <a:endParaRPr sz="11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100">
                <a:solidFill>
                  <a:schemeClr val="dk1"/>
                </a:solidFill>
                <a:highlight>
                  <a:schemeClr val="lt1"/>
                </a:highlight>
                <a:latin typeface="Consolas"/>
                <a:ea typeface="Consolas"/>
                <a:cs typeface="Consolas"/>
                <a:sym typeface="Consolas"/>
              </a:rPr>
              <a:t>                   </a:t>
            </a:r>
            <a:r>
              <a:rPr i="1" lang="ru" sz="1100">
                <a:solidFill>
                  <a:srgbClr val="351C75"/>
                </a:solidFill>
                <a:highlight>
                  <a:schemeClr val="lt1"/>
                </a:highlight>
                <a:latin typeface="Consolas"/>
                <a:ea typeface="Consolas"/>
                <a:cs typeface="Consolas"/>
                <a:sym typeface="Consolas"/>
              </a:rPr>
              <a:t>CONTROL_PLACES</a:t>
            </a:r>
            <a:r>
              <a:rPr lang="ru" sz="1100">
                <a:solidFill>
                  <a:schemeClr val="dk1"/>
                </a:solidFill>
                <a:highlight>
                  <a:schemeClr val="lt1"/>
                </a:highlight>
                <a:latin typeface="Consolas"/>
                <a:ea typeface="Consolas"/>
                <a:cs typeface="Consolas"/>
                <a:sym typeface="Consolas"/>
              </a:rPr>
              <a:t>[i] = </a:t>
            </a:r>
            <a:r>
              <a:rPr lang="ru" sz="1100">
                <a:solidFill>
                  <a:srgbClr val="000080"/>
                </a:solidFill>
                <a:highlight>
                  <a:schemeClr val="lt1"/>
                </a:highlight>
                <a:latin typeface="Consolas"/>
                <a:ea typeface="Consolas"/>
                <a:cs typeface="Consolas"/>
                <a:sym typeface="Consolas"/>
              </a:rPr>
              <a:t>false</a:t>
            </a:r>
            <a:r>
              <a:rPr lang="ru" sz="1100">
                <a:solidFill>
                  <a:schemeClr val="dk1"/>
                </a:solidFill>
                <a:highlight>
                  <a:schemeClr val="lt1"/>
                </a:highlight>
                <a:latin typeface="Consolas"/>
                <a:ea typeface="Consolas"/>
                <a:cs typeface="Consolas"/>
                <a:sym typeface="Consolas"/>
              </a:rPr>
              <a:t>;</a:t>
            </a:r>
            <a:endParaRPr sz="11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100">
                <a:solidFill>
                  <a:schemeClr val="dk1"/>
                </a:solidFill>
                <a:highlight>
                  <a:schemeClr val="lt1"/>
                </a:highlight>
                <a:latin typeface="Consolas"/>
                <a:ea typeface="Consolas"/>
                <a:cs typeface="Consolas"/>
                <a:sym typeface="Consolas"/>
              </a:rPr>
              <a:t>                   controlNumber = i;</a:t>
            </a:r>
            <a:endParaRPr sz="11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100">
                <a:solidFill>
                  <a:schemeClr val="dk1"/>
                </a:solidFill>
                <a:highlight>
                  <a:schemeClr val="lt1"/>
                </a:highlight>
                <a:latin typeface="Consolas"/>
                <a:ea typeface="Consolas"/>
                <a:cs typeface="Consolas"/>
                <a:sym typeface="Consolas"/>
              </a:rPr>
              <a:t>                   System.</a:t>
            </a:r>
            <a:r>
              <a:rPr i="1" lang="ru" sz="1100">
                <a:solidFill>
                  <a:schemeClr val="dk1"/>
                </a:solidFill>
                <a:highlight>
                  <a:schemeClr val="lt1"/>
                </a:highlight>
                <a:latin typeface="Consolas"/>
                <a:ea typeface="Consolas"/>
                <a:cs typeface="Consolas"/>
                <a:sym typeface="Consolas"/>
              </a:rPr>
              <a:t>out</a:t>
            </a:r>
            <a:r>
              <a:rPr lang="ru" sz="1100">
                <a:solidFill>
                  <a:schemeClr val="dk1"/>
                </a:solidFill>
                <a:highlight>
                  <a:schemeClr val="lt1"/>
                </a:highlight>
                <a:latin typeface="Consolas"/>
                <a:ea typeface="Consolas"/>
                <a:cs typeface="Consolas"/>
                <a:sym typeface="Consolas"/>
              </a:rPr>
              <a:t>.</a:t>
            </a:r>
            <a:r>
              <a:rPr lang="ru" sz="1100">
                <a:solidFill>
                  <a:srgbClr val="980000"/>
                </a:solidFill>
                <a:highlight>
                  <a:schemeClr val="lt1"/>
                </a:highlight>
                <a:latin typeface="Consolas"/>
                <a:ea typeface="Consolas"/>
                <a:cs typeface="Consolas"/>
                <a:sym typeface="Consolas"/>
              </a:rPr>
              <a:t>printf</a:t>
            </a:r>
            <a:r>
              <a:rPr lang="ru" sz="1100">
                <a:solidFill>
                  <a:schemeClr val="dk1"/>
                </a:solidFill>
                <a:highlight>
                  <a:schemeClr val="lt1"/>
                </a:highlight>
                <a:latin typeface="Consolas"/>
                <a:ea typeface="Consolas"/>
                <a:cs typeface="Consolas"/>
                <a:sym typeface="Consolas"/>
              </a:rPr>
              <a:t>(</a:t>
            </a:r>
            <a:r>
              <a:rPr lang="ru" sz="1100">
                <a:solidFill>
                  <a:srgbClr val="38761D"/>
                </a:solidFill>
                <a:highlight>
                  <a:schemeClr val="lt1"/>
                </a:highlight>
                <a:latin typeface="Consolas"/>
                <a:ea typeface="Consolas"/>
                <a:cs typeface="Consolas"/>
                <a:sym typeface="Consolas"/>
              </a:rPr>
              <a:t>"</a:t>
            </a:r>
            <a:r>
              <a:rPr lang="ru" sz="1100">
                <a:solidFill>
                  <a:srgbClr val="980000"/>
                </a:solidFill>
                <a:highlight>
                  <a:schemeClr val="lt1"/>
                </a:highlight>
                <a:latin typeface="Consolas"/>
                <a:ea typeface="Consolas"/>
                <a:cs typeface="Consolas"/>
                <a:sym typeface="Consolas"/>
              </a:rPr>
              <a:t>\t\t</a:t>
            </a:r>
            <a:r>
              <a:rPr lang="ru" sz="1100">
                <a:solidFill>
                  <a:srgbClr val="38761D"/>
                </a:solidFill>
                <a:highlight>
                  <a:schemeClr val="lt1"/>
                </a:highlight>
                <a:latin typeface="Consolas"/>
                <a:ea typeface="Consolas"/>
                <a:cs typeface="Consolas"/>
                <a:sym typeface="Consolas"/>
              </a:rPr>
              <a:t>всадник %d подошел к контроллеру %d.</a:t>
            </a:r>
            <a:r>
              <a:rPr lang="ru" sz="1100">
                <a:solidFill>
                  <a:srgbClr val="980000"/>
                </a:solidFill>
                <a:highlight>
                  <a:schemeClr val="lt1"/>
                </a:highlight>
                <a:latin typeface="Consolas"/>
                <a:ea typeface="Consolas"/>
                <a:cs typeface="Consolas"/>
                <a:sym typeface="Consolas"/>
              </a:rPr>
              <a:t>\n</a:t>
            </a:r>
            <a:r>
              <a:rPr lang="ru" sz="1100">
                <a:solidFill>
                  <a:srgbClr val="38761D"/>
                </a:solidFill>
                <a:highlight>
                  <a:schemeClr val="lt1"/>
                </a:highlight>
                <a:latin typeface="Consolas"/>
                <a:ea typeface="Consolas"/>
                <a:cs typeface="Consolas"/>
                <a:sym typeface="Consolas"/>
              </a:rPr>
              <a:t>"</a:t>
            </a:r>
            <a:r>
              <a:rPr lang="ru" sz="1100">
                <a:solidFill>
                  <a:schemeClr val="dk1"/>
                </a:solidFill>
                <a:highlight>
                  <a:schemeClr val="lt1"/>
                </a:highlight>
                <a:latin typeface="Consolas"/>
                <a:ea typeface="Consolas"/>
                <a:cs typeface="Consolas"/>
                <a:sym typeface="Consolas"/>
              </a:rPr>
              <a:t>, number, i);</a:t>
            </a:r>
            <a:endParaRPr sz="11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100">
                <a:solidFill>
                  <a:schemeClr val="dk1"/>
                </a:solidFill>
                <a:highlight>
                  <a:schemeClr val="lt1"/>
                </a:highlight>
                <a:latin typeface="Consolas"/>
                <a:ea typeface="Consolas"/>
                <a:cs typeface="Consolas"/>
                <a:sym typeface="Consolas"/>
              </a:rPr>
              <a:t>                   </a:t>
            </a:r>
            <a:r>
              <a:rPr lang="ru" sz="1100">
                <a:solidFill>
                  <a:srgbClr val="000080"/>
                </a:solidFill>
                <a:highlight>
                  <a:schemeClr val="lt1"/>
                </a:highlight>
                <a:latin typeface="Consolas"/>
                <a:ea typeface="Consolas"/>
                <a:cs typeface="Consolas"/>
                <a:sym typeface="Consolas"/>
              </a:rPr>
              <a:t>break;</a:t>
            </a:r>
            <a:endParaRPr sz="1100">
              <a:solidFill>
                <a:srgbClr val="000080"/>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100">
                <a:solidFill>
                  <a:schemeClr val="dk1"/>
                </a:solidFill>
                <a:highlight>
                  <a:schemeClr val="lt1"/>
                </a:highlight>
                <a:latin typeface="Consolas"/>
                <a:ea typeface="Consolas"/>
                <a:cs typeface="Consolas"/>
                <a:sym typeface="Consolas"/>
              </a:rPr>
              <a:t>               }</a:t>
            </a:r>
            <a:endParaRPr sz="11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100">
                <a:solidFill>
                  <a:schemeClr val="dk1"/>
                </a:solidFill>
                <a:highlight>
                  <a:schemeClr val="lt1"/>
                </a:highlight>
                <a:latin typeface="Consolas"/>
                <a:ea typeface="Consolas"/>
                <a:cs typeface="Consolas"/>
                <a:sym typeface="Consolas"/>
              </a:rPr>
              <a:t>           }</a:t>
            </a:r>
            <a:endParaRPr sz="11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100">
                <a:solidFill>
                  <a:schemeClr val="dk1"/>
                </a:solidFill>
                <a:highlight>
                  <a:schemeClr val="lt1"/>
                </a:highlight>
                <a:latin typeface="Consolas"/>
                <a:ea typeface="Consolas"/>
                <a:cs typeface="Consolas"/>
                <a:sym typeface="Consolas"/>
              </a:rPr>
              <a:t>       }</a:t>
            </a:r>
            <a:endParaRPr sz="11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100">
                <a:solidFill>
                  <a:schemeClr val="dk1"/>
                </a:solidFill>
                <a:highlight>
                  <a:schemeClr val="lt1"/>
                </a:highlight>
                <a:latin typeface="Consolas"/>
                <a:ea typeface="Consolas"/>
                <a:cs typeface="Consolas"/>
                <a:sym typeface="Consolas"/>
              </a:rPr>
              <a:t>       </a:t>
            </a:r>
            <a:r>
              <a:rPr lang="ru" sz="1100">
                <a:solidFill>
                  <a:srgbClr val="000080"/>
                </a:solidFill>
                <a:highlight>
                  <a:schemeClr val="lt1"/>
                </a:highlight>
                <a:latin typeface="Consolas"/>
                <a:ea typeface="Consolas"/>
                <a:cs typeface="Consolas"/>
                <a:sym typeface="Consolas"/>
              </a:rPr>
              <a:t>return</a:t>
            </a:r>
            <a:r>
              <a:rPr lang="ru" sz="1100">
                <a:solidFill>
                  <a:schemeClr val="dk1"/>
                </a:solidFill>
                <a:highlight>
                  <a:schemeClr val="lt1"/>
                </a:highlight>
                <a:latin typeface="Consolas"/>
                <a:ea typeface="Consolas"/>
                <a:cs typeface="Consolas"/>
                <a:sym typeface="Consolas"/>
              </a:rPr>
              <a:t> controlNumber;</a:t>
            </a:r>
            <a:endParaRPr sz="11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100">
                <a:solidFill>
                  <a:schemeClr val="dk1"/>
                </a:solidFill>
                <a:highlight>
                  <a:schemeClr val="lt1"/>
                </a:highlight>
                <a:latin typeface="Consolas"/>
                <a:ea typeface="Consolas"/>
                <a:cs typeface="Consolas"/>
                <a:sym typeface="Consolas"/>
              </a:rPr>
              <a:t>   }</a:t>
            </a:r>
            <a:endParaRPr sz="11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100">
                <a:solidFill>
                  <a:schemeClr val="dk1"/>
                </a:solidFill>
                <a:highlight>
                  <a:schemeClr val="lt1"/>
                </a:highlight>
                <a:latin typeface="Consolas"/>
                <a:ea typeface="Consolas"/>
                <a:cs typeface="Consolas"/>
                <a:sym typeface="Consolas"/>
              </a:rPr>
              <a:t>}</a:t>
            </a:r>
            <a:endParaRPr sz="1100">
              <a:solidFill>
                <a:schemeClr val="dk1"/>
              </a:solidFill>
              <a:highlight>
                <a:schemeClr val="lt1"/>
              </a:highlight>
              <a:latin typeface="Consolas"/>
              <a:ea typeface="Consolas"/>
              <a:cs typeface="Consolas"/>
              <a:sym typeface="Consolas"/>
            </a:endParaRPr>
          </a:p>
        </p:txBody>
      </p:sp>
      <p:sp>
        <p:nvSpPr>
          <p:cNvPr id="285" name="Google Shape;285;p46"/>
          <p:cNvSpPr txBox="1"/>
          <p:nvPr/>
        </p:nvSpPr>
        <p:spPr>
          <a:xfrm>
            <a:off x="333900" y="847775"/>
            <a:ext cx="84396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1000"/>
              </a:spcAft>
              <a:buNone/>
            </a:pPr>
            <a:r>
              <a:rPr lang="ru" sz="1800">
                <a:solidFill>
                  <a:schemeClr val="dk1"/>
                </a:solidFill>
                <a:highlight>
                  <a:schemeClr val="lt1"/>
                </a:highlight>
                <a:latin typeface="Nunito"/>
                <a:ea typeface="Nunito"/>
                <a:cs typeface="Nunito"/>
                <a:sym typeface="Nunito"/>
              </a:rPr>
              <a:t>Приватный метод </a:t>
            </a:r>
            <a:r>
              <a:rPr lang="ru" sz="1800">
                <a:solidFill>
                  <a:schemeClr val="dk1"/>
                </a:solidFill>
                <a:highlight>
                  <a:schemeClr val="lt1"/>
                </a:highlight>
                <a:latin typeface="Consolas"/>
                <a:ea typeface="Consolas"/>
                <a:cs typeface="Consolas"/>
                <a:sym typeface="Consolas"/>
              </a:rPr>
              <a:t>findFreeControlSpot()</a:t>
            </a:r>
            <a:r>
              <a:rPr lang="ru" sz="1800">
                <a:solidFill>
                  <a:schemeClr val="dk1"/>
                </a:solidFill>
                <a:highlight>
                  <a:schemeClr val="lt1"/>
                </a:highlight>
                <a:latin typeface="Nunito"/>
                <a:ea typeface="Nunito"/>
                <a:cs typeface="Nunito"/>
                <a:sym typeface="Nunito"/>
              </a:rPr>
              <a:t> в классе </a:t>
            </a:r>
            <a:r>
              <a:rPr lang="ru" sz="1800">
                <a:solidFill>
                  <a:schemeClr val="dk1"/>
                </a:solidFill>
                <a:highlight>
                  <a:schemeClr val="lt1"/>
                </a:highlight>
                <a:latin typeface="Consolas"/>
                <a:ea typeface="Consolas"/>
                <a:cs typeface="Consolas"/>
                <a:sym typeface="Consolas"/>
              </a:rPr>
              <a:t>Rider</a:t>
            </a:r>
            <a:r>
              <a:rPr lang="ru" sz="1800">
                <a:solidFill>
                  <a:schemeClr val="dk1"/>
                </a:solidFill>
                <a:highlight>
                  <a:schemeClr val="lt1"/>
                </a:highlight>
                <a:latin typeface="Nunito"/>
                <a:ea typeface="Nunito"/>
                <a:cs typeface="Nunito"/>
                <a:sym typeface="Nunito"/>
              </a:rPr>
              <a:t>:</a:t>
            </a:r>
            <a:endParaRPr sz="1800">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0" name="Shape 290"/>
        <p:cNvGrpSpPr/>
        <p:nvPr/>
      </p:nvGrpSpPr>
      <p:grpSpPr>
        <a:xfrm>
          <a:off x="0" y="0"/>
          <a:ext cx="0" cy="0"/>
          <a:chOff x="0" y="0"/>
          <a:chExt cx="0" cy="0"/>
        </a:xfrm>
      </p:grpSpPr>
      <p:sp>
        <p:nvSpPr>
          <p:cNvPr id="291" name="Google Shape;291;p47"/>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292" name="Google Shape;292;p47"/>
          <p:cNvSpPr txBox="1"/>
          <p:nvPr/>
        </p:nvSpPr>
        <p:spPr>
          <a:xfrm>
            <a:off x="333900" y="98075"/>
            <a:ext cx="8229600" cy="7497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Synchronizers. Semaphore</a:t>
            </a:r>
            <a:endParaRPr b="1">
              <a:latin typeface="Nunito"/>
              <a:ea typeface="Nunito"/>
              <a:cs typeface="Nunito"/>
              <a:sym typeface="Nunito"/>
            </a:endParaRPr>
          </a:p>
        </p:txBody>
      </p:sp>
      <p:sp>
        <p:nvSpPr>
          <p:cNvPr id="293" name="Google Shape;293;p47"/>
          <p:cNvSpPr txBox="1"/>
          <p:nvPr/>
        </p:nvSpPr>
        <p:spPr>
          <a:xfrm>
            <a:off x="333900" y="797950"/>
            <a:ext cx="89169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rgbClr val="000080"/>
                </a:solidFill>
                <a:highlight>
                  <a:schemeClr val="lt1"/>
                </a:highlight>
                <a:latin typeface="Consolas"/>
                <a:ea typeface="Consolas"/>
                <a:cs typeface="Consolas"/>
                <a:sym typeface="Consolas"/>
              </a:rPr>
              <a:t>public</a:t>
            </a:r>
            <a:r>
              <a:rPr lang="ru" sz="1200">
                <a:solidFill>
                  <a:schemeClr val="dk1"/>
                </a:solidFill>
                <a:highlight>
                  <a:schemeClr val="lt1"/>
                </a:highlight>
                <a:latin typeface="Consolas"/>
                <a:ea typeface="Consolas"/>
                <a:cs typeface="Consolas"/>
                <a:sym typeface="Consolas"/>
              </a:rPr>
              <a:t> </a:t>
            </a:r>
            <a:r>
              <a:rPr lang="ru" sz="1200">
                <a:solidFill>
                  <a:srgbClr val="000080"/>
                </a:solidFill>
                <a:highlight>
                  <a:schemeClr val="lt1"/>
                </a:highlight>
                <a:latin typeface="Consolas"/>
                <a:ea typeface="Consolas"/>
                <a:cs typeface="Consolas"/>
                <a:sym typeface="Consolas"/>
              </a:rPr>
              <a:t>class</a:t>
            </a:r>
            <a:r>
              <a:rPr lang="ru" sz="1200">
                <a:solidFill>
                  <a:schemeClr val="dk1"/>
                </a:solidFill>
                <a:highlight>
                  <a:schemeClr val="lt1"/>
                </a:highlight>
                <a:latin typeface="Consolas"/>
                <a:ea typeface="Consolas"/>
                <a:cs typeface="Consolas"/>
                <a:sym typeface="Consolas"/>
              </a:rPr>
              <a:t> ControlSpot </a:t>
            </a:r>
            <a:r>
              <a:rPr lang="ru" sz="1200">
                <a:solidFill>
                  <a:srgbClr val="000080"/>
                </a:solidFill>
                <a:highlight>
                  <a:schemeClr val="lt1"/>
                </a:highlight>
                <a:latin typeface="Consolas"/>
                <a:ea typeface="Consolas"/>
                <a:cs typeface="Consolas"/>
                <a:sym typeface="Consolas"/>
              </a:rPr>
              <a:t>throws</a:t>
            </a:r>
            <a:r>
              <a:rPr lang="ru" sz="1200">
                <a:solidFill>
                  <a:schemeClr val="dk1"/>
                </a:solidFill>
                <a:highlight>
                  <a:schemeClr val="lt1"/>
                </a:highlight>
                <a:latin typeface="Consolas"/>
                <a:ea typeface="Consolas"/>
                <a:cs typeface="Consolas"/>
                <a:sym typeface="Consolas"/>
              </a:rPr>
              <a:t> InterruptedException {</a:t>
            </a:r>
            <a:endParaRPr sz="12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t/>
            </a:r>
            <a:endParaRPr sz="12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200">
                <a:solidFill>
                  <a:schemeClr val="dk1"/>
                </a:solidFill>
                <a:highlight>
                  <a:schemeClr val="lt1"/>
                </a:highlight>
                <a:latin typeface="Consolas"/>
                <a:ea typeface="Consolas"/>
                <a:cs typeface="Consolas"/>
                <a:sym typeface="Consolas"/>
              </a:rPr>
              <a:t>    </a:t>
            </a:r>
            <a:r>
              <a:rPr lang="ru" sz="1200">
                <a:solidFill>
                  <a:srgbClr val="000080"/>
                </a:solidFill>
                <a:highlight>
                  <a:schemeClr val="lt1"/>
                </a:highlight>
                <a:latin typeface="Consolas"/>
                <a:ea typeface="Consolas"/>
                <a:cs typeface="Consolas"/>
                <a:sym typeface="Consolas"/>
              </a:rPr>
              <a:t>public static final int </a:t>
            </a:r>
            <a:r>
              <a:rPr i="1" lang="ru" sz="1200">
                <a:solidFill>
                  <a:srgbClr val="351C75"/>
                </a:solidFill>
                <a:highlight>
                  <a:schemeClr val="lt1"/>
                </a:highlight>
                <a:latin typeface="Consolas"/>
                <a:ea typeface="Consolas"/>
                <a:cs typeface="Consolas"/>
                <a:sym typeface="Consolas"/>
              </a:rPr>
              <a:t>CONTROL_PLACES_COUNT </a:t>
            </a:r>
            <a:r>
              <a:rPr lang="ru" sz="1200">
                <a:solidFill>
                  <a:schemeClr val="dk1"/>
                </a:solidFill>
                <a:highlight>
                  <a:schemeClr val="lt1"/>
                </a:highlight>
                <a:latin typeface="Consolas"/>
                <a:ea typeface="Consolas"/>
                <a:cs typeface="Consolas"/>
                <a:sym typeface="Consolas"/>
              </a:rPr>
              <a:t>= </a:t>
            </a:r>
            <a:r>
              <a:rPr lang="ru" sz="1200">
                <a:solidFill>
                  <a:srgbClr val="000080"/>
                </a:solidFill>
                <a:highlight>
                  <a:schemeClr val="lt1"/>
                </a:highlight>
                <a:latin typeface="Consolas"/>
                <a:ea typeface="Consolas"/>
                <a:cs typeface="Consolas"/>
                <a:sym typeface="Consolas"/>
              </a:rPr>
              <a:t>5</a:t>
            </a:r>
            <a:r>
              <a:rPr lang="ru" sz="1200">
                <a:solidFill>
                  <a:schemeClr val="dk1"/>
                </a:solidFill>
                <a:highlight>
                  <a:schemeClr val="lt1"/>
                </a:highlight>
                <a:latin typeface="Consolas"/>
                <a:ea typeface="Consolas"/>
                <a:cs typeface="Consolas"/>
                <a:sym typeface="Consolas"/>
              </a:rPr>
              <a:t>;</a:t>
            </a:r>
            <a:endParaRPr sz="12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200">
                <a:solidFill>
                  <a:srgbClr val="000080"/>
                </a:solidFill>
                <a:highlight>
                  <a:schemeClr val="lt1"/>
                </a:highlight>
                <a:latin typeface="Consolas"/>
                <a:ea typeface="Consolas"/>
                <a:cs typeface="Consolas"/>
                <a:sym typeface="Consolas"/>
              </a:rPr>
              <a:t>    public static final int </a:t>
            </a:r>
            <a:r>
              <a:rPr i="1" lang="ru" sz="1200">
                <a:solidFill>
                  <a:srgbClr val="351C75"/>
                </a:solidFill>
                <a:highlight>
                  <a:schemeClr val="lt1"/>
                </a:highlight>
                <a:latin typeface="Consolas"/>
                <a:ea typeface="Consolas"/>
                <a:cs typeface="Consolas"/>
                <a:sym typeface="Consolas"/>
              </a:rPr>
              <a:t>RIDERS_COUNT </a:t>
            </a:r>
            <a:r>
              <a:rPr lang="ru" sz="1200">
                <a:solidFill>
                  <a:schemeClr val="dk1"/>
                </a:solidFill>
                <a:highlight>
                  <a:schemeClr val="lt1"/>
                </a:highlight>
                <a:latin typeface="Consolas"/>
                <a:ea typeface="Consolas"/>
                <a:cs typeface="Consolas"/>
                <a:sym typeface="Consolas"/>
              </a:rPr>
              <a:t>= </a:t>
            </a:r>
            <a:r>
              <a:rPr lang="ru" sz="1200">
                <a:solidFill>
                  <a:srgbClr val="000080"/>
                </a:solidFill>
                <a:highlight>
                  <a:schemeClr val="lt1"/>
                </a:highlight>
                <a:latin typeface="Consolas"/>
                <a:ea typeface="Consolas"/>
                <a:cs typeface="Consolas"/>
                <a:sym typeface="Consolas"/>
              </a:rPr>
              <a:t>7</a:t>
            </a:r>
            <a:r>
              <a:rPr lang="ru" sz="1200">
                <a:solidFill>
                  <a:schemeClr val="dk1"/>
                </a:solidFill>
                <a:highlight>
                  <a:schemeClr val="lt1"/>
                </a:highlight>
                <a:latin typeface="Consolas"/>
                <a:ea typeface="Consolas"/>
                <a:cs typeface="Consolas"/>
                <a:sym typeface="Consolas"/>
              </a:rPr>
              <a:t>;</a:t>
            </a:r>
            <a:endParaRPr sz="12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200">
                <a:solidFill>
                  <a:schemeClr val="dk1"/>
                </a:solidFill>
                <a:highlight>
                  <a:schemeClr val="lt1"/>
                </a:highlight>
                <a:latin typeface="Consolas"/>
                <a:ea typeface="Consolas"/>
                <a:cs typeface="Consolas"/>
                <a:sym typeface="Consolas"/>
              </a:rPr>
              <a:t>    </a:t>
            </a:r>
            <a:r>
              <a:rPr lang="ru" sz="1200">
                <a:solidFill>
                  <a:srgbClr val="000080"/>
                </a:solidFill>
                <a:highlight>
                  <a:schemeClr val="lt1"/>
                </a:highlight>
                <a:latin typeface="Consolas"/>
                <a:ea typeface="Consolas"/>
                <a:cs typeface="Consolas"/>
                <a:sym typeface="Consolas"/>
              </a:rPr>
              <a:t>public static final boolean</a:t>
            </a:r>
            <a:r>
              <a:rPr lang="ru" sz="1200">
                <a:solidFill>
                  <a:schemeClr val="dk1"/>
                </a:solidFill>
                <a:highlight>
                  <a:schemeClr val="lt1"/>
                </a:highlight>
                <a:latin typeface="Consolas"/>
                <a:ea typeface="Consolas"/>
                <a:cs typeface="Consolas"/>
                <a:sym typeface="Consolas"/>
              </a:rPr>
              <a:t>[]</a:t>
            </a:r>
            <a:r>
              <a:rPr lang="ru" sz="1200">
                <a:solidFill>
                  <a:srgbClr val="000080"/>
                </a:solidFill>
                <a:highlight>
                  <a:schemeClr val="lt1"/>
                </a:highlight>
                <a:latin typeface="Consolas"/>
                <a:ea typeface="Consolas"/>
                <a:cs typeface="Consolas"/>
                <a:sym typeface="Consolas"/>
              </a:rPr>
              <a:t> </a:t>
            </a:r>
            <a:r>
              <a:rPr i="1" lang="ru" sz="1200">
                <a:solidFill>
                  <a:srgbClr val="351C75"/>
                </a:solidFill>
                <a:highlight>
                  <a:schemeClr val="lt1"/>
                </a:highlight>
                <a:latin typeface="Consolas"/>
                <a:ea typeface="Consolas"/>
                <a:cs typeface="Consolas"/>
                <a:sym typeface="Consolas"/>
              </a:rPr>
              <a:t>CONTROL_PLACES </a:t>
            </a:r>
            <a:r>
              <a:rPr lang="ru" sz="1200">
                <a:solidFill>
                  <a:schemeClr val="dk1"/>
                </a:solidFill>
                <a:highlight>
                  <a:schemeClr val="lt1"/>
                </a:highlight>
                <a:latin typeface="Consolas"/>
                <a:ea typeface="Consolas"/>
                <a:cs typeface="Consolas"/>
                <a:sym typeface="Consolas"/>
              </a:rPr>
              <a:t>= </a:t>
            </a:r>
            <a:r>
              <a:rPr lang="ru" sz="1200">
                <a:solidFill>
                  <a:srgbClr val="000080"/>
                </a:solidFill>
                <a:highlight>
                  <a:schemeClr val="lt1"/>
                </a:highlight>
                <a:latin typeface="Consolas"/>
                <a:ea typeface="Consolas"/>
                <a:cs typeface="Consolas"/>
                <a:sym typeface="Consolas"/>
              </a:rPr>
              <a:t>new boolean</a:t>
            </a:r>
            <a:r>
              <a:rPr lang="ru" sz="1200">
                <a:solidFill>
                  <a:schemeClr val="dk1"/>
                </a:solidFill>
                <a:highlight>
                  <a:schemeClr val="lt1"/>
                </a:highlight>
                <a:latin typeface="Consolas"/>
                <a:ea typeface="Consolas"/>
                <a:cs typeface="Consolas"/>
                <a:sym typeface="Consolas"/>
              </a:rPr>
              <a:t>[</a:t>
            </a:r>
            <a:r>
              <a:rPr i="1" lang="ru" sz="1200">
                <a:solidFill>
                  <a:srgbClr val="351C75"/>
                </a:solidFill>
                <a:highlight>
                  <a:schemeClr val="lt1"/>
                </a:highlight>
                <a:latin typeface="Consolas"/>
                <a:ea typeface="Consolas"/>
                <a:cs typeface="Consolas"/>
                <a:sym typeface="Consolas"/>
              </a:rPr>
              <a:t>CONTROL_PLACES_COUNT</a:t>
            </a:r>
            <a:r>
              <a:rPr lang="ru" sz="1200">
                <a:solidFill>
                  <a:schemeClr val="dk1"/>
                </a:solidFill>
                <a:highlight>
                  <a:schemeClr val="lt1"/>
                </a:highlight>
                <a:latin typeface="Consolas"/>
                <a:ea typeface="Consolas"/>
                <a:cs typeface="Consolas"/>
                <a:sym typeface="Consolas"/>
              </a:rPr>
              <a:t>];</a:t>
            </a:r>
            <a:endParaRPr sz="12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200">
                <a:solidFill>
                  <a:schemeClr val="dk1"/>
                </a:solidFill>
                <a:highlight>
                  <a:schemeClr val="lt1"/>
                </a:highlight>
                <a:latin typeface="Consolas"/>
                <a:ea typeface="Consolas"/>
                <a:cs typeface="Consolas"/>
                <a:sym typeface="Consolas"/>
              </a:rPr>
              <a:t>    </a:t>
            </a:r>
            <a:endParaRPr sz="12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200">
                <a:solidFill>
                  <a:srgbClr val="000080"/>
                </a:solidFill>
                <a:highlight>
                  <a:schemeClr val="lt1"/>
                </a:highlight>
                <a:latin typeface="Consolas"/>
                <a:ea typeface="Consolas"/>
                <a:cs typeface="Consolas"/>
                <a:sym typeface="Consolas"/>
              </a:rPr>
              <a:t>    </a:t>
            </a:r>
            <a:r>
              <a:rPr lang="ru" sz="1200">
                <a:solidFill>
                  <a:srgbClr val="434343"/>
                </a:solidFill>
                <a:highlight>
                  <a:schemeClr val="lt1"/>
                </a:highlight>
                <a:latin typeface="Consolas"/>
                <a:ea typeface="Consolas"/>
                <a:cs typeface="Consolas"/>
                <a:sym typeface="Consolas"/>
              </a:rPr>
              <a:t>// флаг очередности fair=true (очередь, first_in-first_out)</a:t>
            </a:r>
            <a:endParaRPr sz="1200">
              <a:solidFill>
                <a:srgbClr val="434343"/>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200">
                <a:solidFill>
                  <a:srgbClr val="000080"/>
                </a:solidFill>
                <a:highlight>
                  <a:schemeClr val="lt1"/>
                </a:highlight>
                <a:latin typeface="Consolas"/>
                <a:ea typeface="Consolas"/>
                <a:cs typeface="Consolas"/>
                <a:sym typeface="Consolas"/>
              </a:rPr>
              <a:t>    public static final int </a:t>
            </a:r>
            <a:r>
              <a:rPr i="1" lang="ru" sz="1200">
                <a:solidFill>
                  <a:srgbClr val="351C75"/>
                </a:solidFill>
                <a:highlight>
                  <a:schemeClr val="lt1"/>
                </a:highlight>
                <a:latin typeface="Consolas"/>
                <a:ea typeface="Consolas"/>
                <a:cs typeface="Consolas"/>
                <a:sym typeface="Consolas"/>
              </a:rPr>
              <a:t>SEMAPHORE </a:t>
            </a:r>
            <a:r>
              <a:rPr lang="ru" sz="1200">
                <a:solidFill>
                  <a:schemeClr val="dk1"/>
                </a:solidFill>
                <a:highlight>
                  <a:schemeClr val="lt1"/>
                </a:highlight>
                <a:latin typeface="Consolas"/>
                <a:ea typeface="Consolas"/>
                <a:cs typeface="Consolas"/>
                <a:sym typeface="Consolas"/>
              </a:rPr>
              <a:t>= </a:t>
            </a:r>
            <a:r>
              <a:rPr lang="ru" sz="1200">
                <a:solidFill>
                  <a:srgbClr val="000080"/>
                </a:solidFill>
                <a:highlight>
                  <a:schemeClr val="lt1"/>
                </a:highlight>
                <a:latin typeface="Consolas"/>
                <a:ea typeface="Consolas"/>
                <a:cs typeface="Consolas"/>
                <a:sym typeface="Consolas"/>
              </a:rPr>
              <a:t>new </a:t>
            </a:r>
            <a:r>
              <a:rPr lang="ru" sz="1200">
                <a:solidFill>
                  <a:schemeClr val="dk1"/>
                </a:solidFill>
                <a:highlight>
                  <a:schemeClr val="lt1"/>
                </a:highlight>
                <a:latin typeface="Consolas"/>
                <a:ea typeface="Consolas"/>
                <a:cs typeface="Consolas"/>
                <a:sym typeface="Consolas"/>
              </a:rPr>
              <a:t>Semaphore(</a:t>
            </a:r>
            <a:r>
              <a:rPr i="1" lang="ru" sz="1200">
                <a:solidFill>
                  <a:srgbClr val="351C75"/>
                </a:solidFill>
                <a:highlight>
                  <a:schemeClr val="lt1"/>
                </a:highlight>
                <a:latin typeface="Consolas"/>
                <a:ea typeface="Consolas"/>
                <a:cs typeface="Consolas"/>
                <a:sym typeface="Consolas"/>
              </a:rPr>
              <a:t>CONTROL_PLACES.length, </a:t>
            </a:r>
            <a:r>
              <a:rPr i="1" lang="ru" sz="1200">
                <a:solidFill>
                  <a:srgbClr val="000080"/>
                </a:solidFill>
                <a:highlight>
                  <a:schemeClr val="lt1"/>
                </a:highlight>
                <a:latin typeface="Consolas"/>
                <a:ea typeface="Consolas"/>
                <a:cs typeface="Consolas"/>
                <a:sym typeface="Consolas"/>
              </a:rPr>
              <a:t>true</a:t>
            </a:r>
            <a:r>
              <a:rPr lang="ru" sz="1200">
                <a:solidFill>
                  <a:schemeClr val="dk1"/>
                </a:solidFill>
                <a:highlight>
                  <a:schemeClr val="lt1"/>
                </a:highlight>
                <a:latin typeface="Consolas"/>
                <a:ea typeface="Consolas"/>
                <a:cs typeface="Consolas"/>
                <a:sym typeface="Consolas"/>
              </a:rPr>
              <a:t>);</a:t>
            </a:r>
            <a:endParaRPr sz="12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200">
                <a:solidFill>
                  <a:schemeClr val="dk1"/>
                </a:solidFill>
                <a:highlight>
                  <a:schemeClr val="lt1"/>
                </a:highlight>
                <a:latin typeface="Consolas"/>
                <a:ea typeface="Consolas"/>
                <a:cs typeface="Consolas"/>
                <a:sym typeface="Consolas"/>
              </a:rPr>
              <a:t>   </a:t>
            </a:r>
            <a:endParaRPr sz="12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200">
                <a:solidFill>
                  <a:srgbClr val="000080"/>
                </a:solidFill>
                <a:highlight>
                  <a:schemeClr val="lt1"/>
                </a:highlight>
                <a:latin typeface="Consolas"/>
                <a:ea typeface="Consolas"/>
                <a:cs typeface="Consolas"/>
                <a:sym typeface="Consolas"/>
              </a:rPr>
              <a:t>    public static void </a:t>
            </a:r>
            <a:r>
              <a:rPr lang="ru" sz="1200">
                <a:solidFill>
                  <a:schemeClr val="dk1"/>
                </a:solidFill>
                <a:highlight>
                  <a:schemeClr val="lt1"/>
                </a:highlight>
                <a:latin typeface="Consolas"/>
                <a:ea typeface="Consolas"/>
                <a:cs typeface="Consolas"/>
                <a:sym typeface="Consolas"/>
              </a:rPr>
              <a:t>main</a:t>
            </a:r>
            <a:r>
              <a:rPr lang="ru" sz="1200">
                <a:solidFill>
                  <a:schemeClr val="dk1"/>
                </a:solidFill>
                <a:highlight>
                  <a:schemeClr val="lt1"/>
                </a:highlight>
                <a:latin typeface="Consolas"/>
                <a:ea typeface="Consolas"/>
                <a:cs typeface="Consolas"/>
                <a:sym typeface="Consolas"/>
              </a:rPr>
              <a:t>(String[] args) {</a:t>
            </a:r>
            <a:endParaRPr sz="12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200">
                <a:solidFill>
                  <a:schemeClr val="dk1"/>
                </a:solidFill>
                <a:highlight>
                  <a:schemeClr val="lt1"/>
                </a:highlight>
                <a:latin typeface="Consolas"/>
                <a:ea typeface="Consolas"/>
                <a:cs typeface="Consolas"/>
                <a:sym typeface="Consolas"/>
              </a:rPr>
              <a:t>       </a:t>
            </a:r>
            <a:r>
              <a:rPr lang="ru" sz="1200">
                <a:solidFill>
                  <a:srgbClr val="434343"/>
                </a:solidFill>
                <a:highlight>
                  <a:schemeClr val="accent6"/>
                </a:highlight>
                <a:latin typeface="Consolas"/>
                <a:ea typeface="Consolas"/>
                <a:cs typeface="Consolas"/>
                <a:sym typeface="Consolas"/>
              </a:rPr>
              <a:t>// Флаги мест контроля [true-свободно, false-занято]</a:t>
            </a:r>
            <a:endParaRPr sz="1200">
              <a:solidFill>
                <a:srgbClr val="434343"/>
              </a:solidFill>
              <a:highlight>
                <a:schemeClr val="accent6"/>
              </a:highlight>
              <a:latin typeface="Consolas"/>
              <a:ea typeface="Consolas"/>
              <a:cs typeface="Consolas"/>
              <a:sym typeface="Consolas"/>
            </a:endParaRPr>
          </a:p>
          <a:p>
            <a:pPr indent="0" lvl="0" marL="0" rtl="0" algn="l">
              <a:spcBef>
                <a:spcPts val="0"/>
              </a:spcBef>
              <a:spcAft>
                <a:spcPts val="0"/>
              </a:spcAft>
              <a:buNone/>
            </a:pPr>
            <a:r>
              <a:rPr lang="ru" sz="1200">
                <a:solidFill>
                  <a:schemeClr val="dk1"/>
                </a:solidFill>
                <a:highlight>
                  <a:schemeClr val="lt1"/>
                </a:highlight>
                <a:latin typeface="Consolas"/>
                <a:ea typeface="Consolas"/>
                <a:cs typeface="Consolas"/>
                <a:sym typeface="Consolas"/>
              </a:rPr>
              <a:t>       </a:t>
            </a:r>
            <a:r>
              <a:rPr lang="ru" sz="1200">
                <a:solidFill>
                  <a:srgbClr val="000080"/>
                </a:solidFill>
                <a:highlight>
                  <a:schemeClr val="lt1"/>
                </a:highlight>
                <a:latin typeface="Consolas"/>
                <a:ea typeface="Consolas"/>
                <a:cs typeface="Consolas"/>
                <a:sym typeface="Consolas"/>
              </a:rPr>
              <a:t>for</a:t>
            </a:r>
            <a:r>
              <a:rPr lang="ru" sz="1200">
                <a:solidFill>
                  <a:schemeClr val="dk1"/>
                </a:solidFill>
                <a:highlight>
                  <a:schemeClr val="lt1"/>
                </a:highlight>
                <a:latin typeface="Consolas"/>
                <a:ea typeface="Consolas"/>
                <a:cs typeface="Consolas"/>
                <a:sym typeface="Consolas"/>
              </a:rPr>
              <a:t> (</a:t>
            </a:r>
            <a:r>
              <a:rPr lang="ru" sz="1200">
                <a:solidFill>
                  <a:srgbClr val="000080"/>
                </a:solidFill>
                <a:highlight>
                  <a:schemeClr val="lt1"/>
                </a:highlight>
                <a:latin typeface="Consolas"/>
                <a:ea typeface="Consolas"/>
                <a:cs typeface="Consolas"/>
                <a:sym typeface="Consolas"/>
              </a:rPr>
              <a:t>int</a:t>
            </a:r>
            <a:r>
              <a:rPr lang="ru" sz="1200">
                <a:solidFill>
                  <a:schemeClr val="dk1"/>
                </a:solidFill>
                <a:highlight>
                  <a:schemeClr val="lt1"/>
                </a:highlight>
                <a:latin typeface="Consolas"/>
                <a:ea typeface="Consolas"/>
                <a:cs typeface="Consolas"/>
                <a:sym typeface="Consolas"/>
              </a:rPr>
              <a:t> i = 0; i &lt; </a:t>
            </a:r>
            <a:r>
              <a:rPr i="1" lang="ru" sz="1200">
                <a:solidFill>
                  <a:srgbClr val="000080"/>
                </a:solidFill>
                <a:highlight>
                  <a:schemeClr val="lt1"/>
                </a:highlight>
                <a:latin typeface="Consolas"/>
                <a:ea typeface="Consolas"/>
                <a:cs typeface="Consolas"/>
                <a:sym typeface="Consolas"/>
              </a:rPr>
              <a:t>C</a:t>
            </a:r>
            <a:r>
              <a:rPr i="1" lang="ru" sz="1200">
                <a:solidFill>
                  <a:srgbClr val="351C75"/>
                </a:solidFill>
                <a:highlight>
                  <a:schemeClr val="lt1"/>
                </a:highlight>
                <a:latin typeface="Consolas"/>
                <a:ea typeface="Consolas"/>
                <a:cs typeface="Consolas"/>
                <a:sym typeface="Consolas"/>
              </a:rPr>
              <a:t>ONTROL_PLACES_COUNT</a:t>
            </a:r>
            <a:r>
              <a:rPr lang="ru" sz="1200">
                <a:solidFill>
                  <a:schemeClr val="dk1"/>
                </a:solidFill>
                <a:highlight>
                  <a:schemeClr val="lt1"/>
                </a:highlight>
                <a:latin typeface="Consolas"/>
                <a:ea typeface="Consolas"/>
                <a:cs typeface="Consolas"/>
                <a:sym typeface="Consolas"/>
              </a:rPr>
              <a:t>; i++) {</a:t>
            </a:r>
            <a:endParaRPr sz="12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200">
                <a:solidFill>
                  <a:schemeClr val="dk1"/>
                </a:solidFill>
                <a:highlight>
                  <a:schemeClr val="lt1"/>
                </a:highlight>
                <a:latin typeface="Consolas"/>
                <a:ea typeface="Consolas"/>
                <a:cs typeface="Consolas"/>
                <a:sym typeface="Consolas"/>
              </a:rPr>
              <a:t>           </a:t>
            </a:r>
            <a:r>
              <a:rPr i="1" lang="ru" sz="1200">
                <a:solidFill>
                  <a:srgbClr val="351C75"/>
                </a:solidFill>
                <a:highlight>
                  <a:schemeClr val="lt1"/>
                </a:highlight>
                <a:latin typeface="Consolas"/>
                <a:ea typeface="Consolas"/>
                <a:cs typeface="Consolas"/>
                <a:sym typeface="Consolas"/>
              </a:rPr>
              <a:t>CONTROL_PLACES</a:t>
            </a:r>
            <a:r>
              <a:rPr lang="ru" sz="1200">
                <a:solidFill>
                  <a:schemeClr val="dk1"/>
                </a:solidFill>
                <a:highlight>
                  <a:schemeClr val="lt1"/>
                </a:highlight>
                <a:latin typeface="Consolas"/>
                <a:ea typeface="Consolas"/>
                <a:cs typeface="Consolas"/>
                <a:sym typeface="Consolas"/>
              </a:rPr>
              <a:t>[i] = </a:t>
            </a:r>
            <a:r>
              <a:rPr lang="ru" sz="1200">
                <a:solidFill>
                  <a:srgbClr val="000080"/>
                </a:solidFill>
                <a:highlight>
                  <a:schemeClr val="lt1"/>
                </a:highlight>
                <a:latin typeface="Consolas"/>
                <a:ea typeface="Consolas"/>
                <a:cs typeface="Consolas"/>
                <a:sym typeface="Consolas"/>
              </a:rPr>
              <a:t>true</a:t>
            </a:r>
            <a:r>
              <a:rPr lang="ru" sz="1200">
                <a:solidFill>
                  <a:schemeClr val="dk1"/>
                </a:solidFill>
                <a:highlight>
                  <a:schemeClr val="lt1"/>
                </a:highlight>
                <a:latin typeface="Consolas"/>
                <a:ea typeface="Consolas"/>
                <a:cs typeface="Consolas"/>
                <a:sym typeface="Consolas"/>
              </a:rPr>
              <a:t>;</a:t>
            </a:r>
            <a:endParaRPr sz="12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200">
                <a:solidFill>
                  <a:schemeClr val="dk1"/>
                </a:solidFill>
                <a:highlight>
                  <a:schemeClr val="lt1"/>
                </a:highlight>
                <a:latin typeface="Consolas"/>
                <a:ea typeface="Consolas"/>
                <a:cs typeface="Consolas"/>
                <a:sym typeface="Consolas"/>
              </a:rPr>
              <a:t>       }</a:t>
            </a:r>
            <a:endParaRPr sz="12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t/>
            </a:r>
            <a:endParaRPr sz="12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200">
                <a:solidFill>
                  <a:schemeClr val="dk1"/>
                </a:solidFill>
                <a:highlight>
                  <a:schemeClr val="lt1"/>
                </a:highlight>
                <a:latin typeface="Consolas"/>
                <a:ea typeface="Consolas"/>
                <a:cs typeface="Consolas"/>
                <a:sym typeface="Consolas"/>
              </a:rPr>
              <a:t>       </a:t>
            </a:r>
            <a:r>
              <a:rPr lang="ru" sz="1200">
                <a:solidFill>
                  <a:srgbClr val="000080"/>
                </a:solidFill>
                <a:highlight>
                  <a:schemeClr val="lt1"/>
                </a:highlight>
                <a:latin typeface="Consolas"/>
                <a:ea typeface="Consolas"/>
                <a:cs typeface="Consolas"/>
                <a:sym typeface="Consolas"/>
              </a:rPr>
              <a:t>for</a:t>
            </a:r>
            <a:r>
              <a:rPr lang="ru" sz="1200">
                <a:solidFill>
                  <a:schemeClr val="dk1"/>
                </a:solidFill>
                <a:highlight>
                  <a:schemeClr val="lt1"/>
                </a:highlight>
                <a:latin typeface="Consolas"/>
                <a:ea typeface="Consolas"/>
                <a:cs typeface="Consolas"/>
                <a:sym typeface="Consolas"/>
              </a:rPr>
              <a:t> (</a:t>
            </a:r>
            <a:r>
              <a:rPr lang="ru" sz="1200">
                <a:solidFill>
                  <a:srgbClr val="000080"/>
                </a:solidFill>
                <a:highlight>
                  <a:schemeClr val="lt1"/>
                </a:highlight>
                <a:latin typeface="Consolas"/>
                <a:ea typeface="Consolas"/>
                <a:cs typeface="Consolas"/>
                <a:sym typeface="Consolas"/>
              </a:rPr>
              <a:t>int</a:t>
            </a:r>
            <a:r>
              <a:rPr lang="ru" sz="1200">
                <a:solidFill>
                  <a:schemeClr val="dk1"/>
                </a:solidFill>
                <a:highlight>
                  <a:schemeClr val="lt1"/>
                </a:highlight>
                <a:latin typeface="Consolas"/>
                <a:ea typeface="Consolas"/>
                <a:cs typeface="Consolas"/>
                <a:sym typeface="Consolas"/>
              </a:rPr>
              <a:t> i = 0; i &lt; </a:t>
            </a:r>
            <a:r>
              <a:rPr i="1" lang="ru" sz="1200">
                <a:solidFill>
                  <a:srgbClr val="351C75"/>
                </a:solidFill>
                <a:highlight>
                  <a:schemeClr val="lt1"/>
                </a:highlight>
                <a:latin typeface="Consolas"/>
                <a:ea typeface="Consolas"/>
                <a:cs typeface="Consolas"/>
                <a:sym typeface="Consolas"/>
              </a:rPr>
              <a:t>RIDERS_COUNT</a:t>
            </a:r>
            <a:r>
              <a:rPr lang="ru" sz="1200">
                <a:solidFill>
                  <a:schemeClr val="dk1"/>
                </a:solidFill>
                <a:highlight>
                  <a:schemeClr val="lt1"/>
                </a:highlight>
                <a:latin typeface="Consolas"/>
                <a:ea typeface="Consolas"/>
                <a:cs typeface="Consolas"/>
                <a:sym typeface="Consolas"/>
              </a:rPr>
              <a:t>; i++) {</a:t>
            </a:r>
            <a:endParaRPr sz="12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200">
                <a:solidFill>
                  <a:schemeClr val="dk1"/>
                </a:solidFill>
                <a:highlight>
                  <a:schemeClr val="lt1"/>
                </a:highlight>
                <a:latin typeface="Consolas"/>
                <a:ea typeface="Consolas"/>
                <a:cs typeface="Consolas"/>
                <a:sym typeface="Consolas"/>
              </a:rPr>
              <a:t>           </a:t>
            </a:r>
            <a:r>
              <a:rPr lang="ru" sz="1200">
                <a:solidFill>
                  <a:srgbClr val="000080"/>
                </a:solidFill>
                <a:highlight>
                  <a:schemeClr val="lt1"/>
                </a:highlight>
                <a:latin typeface="Consolas"/>
                <a:ea typeface="Consolas"/>
                <a:cs typeface="Consolas"/>
                <a:sym typeface="Consolas"/>
              </a:rPr>
              <a:t>new</a:t>
            </a:r>
            <a:r>
              <a:rPr lang="ru" sz="1200">
                <a:solidFill>
                  <a:schemeClr val="dk1"/>
                </a:solidFill>
                <a:highlight>
                  <a:schemeClr val="lt1"/>
                </a:highlight>
                <a:latin typeface="Consolas"/>
                <a:ea typeface="Consolas"/>
                <a:cs typeface="Consolas"/>
                <a:sym typeface="Consolas"/>
              </a:rPr>
              <a:t> Rider(i).start();</a:t>
            </a:r>
            <a:endParaRPr sz="12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200">
                <a:solidFill>
                  <a:schemeClr val="dk1"/>
                </a:solidFill>
                <a:highlight>
                  <a:schemeClr val="lt1"/>
                </a:highlight>
                <a:latin typeface="Consolas"/>
                <a:ea typeface="Consolas"/>
                <a:cs typeface="Consolas"/>
                <a:sym typeface="Consolas"/>
              </a:rPr>
              <a:t>           Thread.sleep(400);</a:t>
            </a:r>
            <a:endParaRPr sz="12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200">
                <a:solidFill>
                  <a:schemeClr val="dk1"/>
                </a:solidFill>
                <a:highlight>
                  <a:schemeClr val="lt1"/>
                </a:highlight>
                <a:latin typeface="Consolas"/>
                <a:ea typeface="Consolas"/>
                <a:cs typeface="Consolas"/>
                <a:sym typeface="Consolas"/>
              </a:rPr>
              <a:t>       }</a:t>
            </a:r>
            <a:endParaRPr sz="12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200">
                <a:solidFill>
                  <a:schemeClr val="dk1"/>
                </a:solidFill>
                <a:highlight>
                  <a:schemeClr val="lt1"/>
                </a:highlight>
                <a:latin typeface="Consolas"/>
                <a:ea typeface="Consolas"/>
                <a:cs typeface="Consolas"/>
                <a:sym typeface="Consolas"/>
              </a:rPr>
              <a:t>   }</a:t>
            </a:r>
            <a:endParaRPr sz="12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200">
                <a:solidFill>
                  <a:schemeClr val="dk1"/>
                </a:solidFill>
                <a:highlight>
                  <a:schemeClr val="lt1"/>
                </a:highlight>
                <a:latin typeface="Consolas"/>
                <a:ea typeface="Consolas"/>
                <a:cs typeface="Consolas"/>
                <a:sym typeface="Consolas"/>
              </a:rPr>
              <a:t>}</a:t>
            </a:r>
            <a:endParaRPr sz="1200">
              <a:solidFill>
                <a:schemeClr val="dk1"/>
              </a:solidFill>
              <a:highlight>
                <a:schemeClr val="lt1"/>
              </a:highlight>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8" name="Shape 298"/>
        <p:cNvGrpSpPr/>
        <p:nvPr/>
      </p:nvGrpSpPr>
      <p:grpSpPr>
        <a:xfrm>
          <a:off x="0" y="0"/>
          <a:ext cx="0" cy="0"/>
          <a:chOff x="0" y="0"/>
          <a:chExt cx="0" cy="0"/>
        </a:xfrm>
      </p:grpSpPr>
      <p:sp>
        <p:nvSpPr>
          <p:cNvPr id="299" name="Google Shape;299;p48"/>
          <p:cNvSpPr txBox="1"/>
          <p:nvPr/>
        </p:nvSpPr>
        <p:spPr>
          <a:xfrm>
            <a:off x="333900" y="942400"/>
            <a:ext cx="8583000" cy="20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1000"/>
              </a:spcAft>
              <a:buNone/>
            </a:pPr>
            <a:r>
              <a:rPr b="1" lang="ru" sz="1800">
                <a:solidFill>
                  <a:schemeClr val="accent5"/>
                </a:solidFill>
                <a:highlight>
                  <a:srgbClr val="FFFFFF"/>
                </a:highlight>
                <a:latin typeface="Nunito"/>
                <a:ea typeface="Nunito"/>
                <a:cs typeface="Nunito"/>
                <a:sym typeface="Nunito"/>
              </a:rPr>
              <a:t>CountDownLatch</a:t>
            </a:r>
            <a:r>
              <a:rPr lang="ru" sz="1800">
                <a:solidFill>
                  <a:schemeClr val="dk1"/>
                </a:solidFill>
                <a:highlight>
                  <a:srgbClr val="FFFFFF"/>
                </a:highlight>
                <a:latin typeface="Nunito"/>
                <a:ea typeface="Nunito"/>
                <a:cs typeface="Nunito"/>
                <a:sym typeface="Nunito"/>
              </a:rPr>
              <a:t> </a:t>
            </a:r>
            <a:r>
              <a:rPr lang="ru" sz="1800">
                <a:solidFill>
                  <a:schemeClr val="dk1"/>
                </a:solidFill>
                <a:highlight>
                  <a:schemeClr val="lt1"/>
                </a:highlight>
                <a:latin typeface="Nunito"/>
                <a:ea typeface="Nunito"/>
                <a:cs typeface="Nunito"/>
                <a:sym typeface="Nunito"/>
              </a:rPr>
              <a:t>— </a:t>
            </a:r>
            <a:r>
              <a:rPr lang="ru" sz="1800">
                <a:solidFill>
                  <a:schemeClr val="dk1"/>
                </a:solidFill>
                <a:latin typeface="Nunito"/>
                <a:ea typeface="Nunito"/>
                <a:cs typeface="Nunito"/>
                <a:sym typeface="Nunito"/>
              </a:rPr>
              <a:t>объект синхронизации потоков, представляющий собой «защелку с обратным отсчетом». Несколько потоков, выполняя определенный код, блокируются до тех пор, пока не будут выполнены заданные условия. Количество условий определяются счетчиком. Как только счетчик обнуляется, т.е. выполняются все условия, самоблокировки выполняемых потоков снимаются, и они продолжают выполнение кода.</a:t>
            </a:r>
            <a:endParaRPr sz="1800">
              <a:solidFill>
                <a:schemeClr val="dk1"/>
              </a:solidFill>
              <a:latin typeface="Nunito"/>
              <a:ea typeface="Nunito"/>
              <a:cs typeface="Nunito"/>
              <a:sym typeface="Nunito"/>
            </a:endParaRPr>
          </a:p>
        </p:txBody>
      </p:sp>
      <p:sp>
        <p:nvSpPr>
          <p:cNvPr id="300" name="Google Shape;300;p48"/>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301" name="Google Shape;301;p48"/>
          <p:cNvSpPr txBox="1"/>
          <p:nvPr/>
        </p:nvSpPr>
        <p:spPr>
          <a:xfrm>
            <a:off x="333900" y="98075"/>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Synchronizers. CountDownLatch</a:t>
            </a:r>
            <a:endParaRPr b="1">
              <a:latin typeface="Nunito"/>
              <a:ea typeface="Nunito"/>
              <a:cs typeface="Nunito"/>
              <a:sym typeface="Nunito"/>
            </a:endParaRPr>
          </a:p>
        </p:txBody>
      </p:sp>
      <p:sp>
        <p:nvSpPr>
          <p:cNvPr id="302" name="Google Shape;302;p48"/>
          <p:cNvSpPr txBox="1"/>
          <p:nvPr/>
        </p:nvSpPr>
        <p:spPr>
          <a:xfrm>
            <a:off x="333900" y="2922125"/>
            <a:ext cx="8583000" cy="154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u" sz="1800">
                <a:solidFill>
                  <a:schemeClr val="accent5"/>
                </a:solidFill>
                <a:latin typeface="Nunito"/>
                <a:ea typeface="Nunito"/>
                <a:cs typeface="Nunito"/>
                <a:sym typeface="Nunito"/>
              </a:rPr>
              <a:t>Конструктор класса:</a:t>
            </a:r>
            <a:endParaRPr b="1" sz="1800">
              <a:solidFill>
                <a:schemeClr val="accent5"/>
              </a:solidFill>
              <a:latin typeface="Nunito"/>
              <a:ea typeface="Nunito"/>
              <a:cs typeface="Nunito"/>
              <a:sym typeface="Nunito"/>
            </a:endParaRPr>
          </a:p>
          <a:p>
            <a:pPr indent="-342900" lvl="0" marL="457200" rtl="0" algn="l">
              <a:lnSpc>
                <a:spcPct val="115000"/>
              </a:lnSpc>
              <a:spcBef>
                <a:spcPts val="1000"/>
              </a:spcBef>
              <a:spcAft>
                <a:spcPts val="0"/>
              </a:spcAft>
              <a:buClr>
                <a:schemeClr val="dk1"/>
              </a:buClr>
              <a:buSzPts val="1800"/>
              <a:buFont typeface="Nunito"/>
              <a:buChar char="●"/>
            </a:pPr>
            <a:r>
              <a:rPr lang="ru" sz="1800">
                <a:solidFill>
                  <a:schemeClr val="dk1"/>
                </a:solidFill>
                <a:highlight>
                  <a:schemeClr val="accent6"/>
                </a:highlight>
                <a:latin typeface="Consolas"/>
                <a:ea typeface="Consolas"/>
                <a:cs typeface="Consolas"/>
                <a:sym typeface="Consolas"/>
              </a:rPr>
              <a:t>CountDownLatch</a:t>
            </a:r>
            <a:r>
              <a:rPr lang="ru" sz="1800">
                <a:solidFill>
                  <a:schemeClr val="dk1"/>
                </a:solidFill>
                <a:highlight>
                  <a:schemeClr val="accent6"/>
                </a:highlight>
                <a:latin typeface="Consolas"/>
                <a:ea typeface="Consolas"/>
                <a:cs typeface="Consolas"/>
                <a:sym typeface="Consolas"/>
              </a:rPr>
              <a:t>(int number)</a:t>
            </a:r>
            <a:r>
              <a:rPr lang="ru" sz="1800">
                <a:solidFill>
                  <a:schemeClr val="dk1"/>
                </a:solidFill>
                <a:highlight>
                  <a:schemeClr val="accent6"/>
                </a:highlight>
                <a:latin typeface="Nunito"/>
                <a:ea typeface="Nunito"/>
                <a:cs typeface="Nunito"/>
                <a:sym typeface="Nunito"/>
              </a:rPr>
              <a:t> — </a:t>
            </a:r>
            <a:r>
              <a:rPr lang="ru" sz="1800">
                <a:solidFill>
                  <a:schemeClr val="dk1"/>
                </a:solidFill>
                <a:latin typeface="Consolas"/>
                <a:ea typeface="Consolas"/>
                <a:cs typeface="Consolas"/>
                <a:sym typeface="Consolas"/>
              </a:rPr>
              <a:t>number</a:t>
            </a:r>
            <a:r>
              <a:rPr lang="ru" sz="1800">
                <a:solidFill>
                  <a:schemeClr val="dk1"/>
                </a:solidFill>
                <a:latin typeface="Nunito"/>
                <a:ea typeface="Nunito"/>
                <a:cs typeface="Nunito"/>
                <a:sym typeface="Nunito"/>
              </a:rPr>
              <a:t> определяет количество событий, которые должны произойти до того момента, когда будет снята блокировка.</a:t>
            </a:r>
            <a:endParaRPr sz="1800">
              <a:solidFill>
                <a:schemeClr val="dk1"/>
              </a:solidFill>
              <a:highlight>
                <a:schemeClr val="accent6"/>
              </a:highlight>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7" name="Shape 307"/>
        <p:cNvGrpSpPr/>
        <p:nvPr/>
      </p:nvGrpSpPr>
      <p:grpSpPr>
        <a:xfrm>
          <a:off x="0" y="0"/>
          <a:ext cx="0" cy="0"/>
          <a:chOff x="0" y="0"/>
          <a:chExt cx="0" cy="0"/>
        </a:xfrm>
      </p:grpSpPr>
      <p:sp>
        <p:nvSpPr>
          <p:cNvPr id="308" name="Google Shape;308;p49"/>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309" name="Google Shape;309;p49"/>
          <p:cNvSpPr txBox="1"/>
          <p:nvPr/>
        </p:nvSpPr>
        <p:spPr>
          <a:xfrm>
            <a:off x="333900" y="98075"/>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Synchronizers. CountDownLatch</a:t>
            </a:r>
            <a:endParaRPr b="1">
              <a:latin typeface="Nunito"/>
              <a:ea typeface="Nunito"/>
              <a:cs typeface="Nunito"/>
              <a:sym typeface="Nunito"/>
            </a:endParaRPr>
          </a:p>
        </p:txBody>
      </p:sp>
      <p:sp>
        <p:nvSpPr>
          <p:cNvPr id="310" name="Google Shape;310;p49"/>
          <p:cNvSpPr txBox="1"/>
          <p:nvPr/>
        </p:nvSpPr>
        <p:spPr>
          <a:xfrm>
            <a:off x="333900" y="956400"/>
            <a:ext cx="8612100" cy="323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ru" sz="1800">
                <a:solidFill>
                  <a:schemeClr val="accent2"/>
                </a:solidFill>
                <a:highlight>
                  <a:schemeClr val="accent6"/>
                </a:highlight>
                <a:latin typeface="Nunito"/>
                <a:ea typeface="Nunito"/>
                <a:cs typeface="Nunito"/>
                <a:sym typeface="Nunito"/>
              </a:rPr>
              <a:t>Метод самоблокировки await:</a:t>
            </a:r>
            <a:endParaRPr sz="1800">
              <a:solidFill>
                <a:schemeClr val="dk1"/>
              </a:solidFill>
              <a:highlight>
                <a:schemeClr val="accent6"/>
              </a:highlight>
              <a:latin typeface="Nunito"/>
              <a:ea typeface="Nunito"/>
              <a:cs typeface="Nunito"/>
              <a:sym typeface="Nunito"/>
            </a:endParaRPr>
          </a:p>
          <a:p>
            <a:pPr indent="-342900" lvl="0" marL="457200" rtl="0" algn="l">
              <a:lnSpc>
                <a:spcPct val="115000"/>
              </a:lnSpc>
              <a:spcBef>
                <a:spcPts val="1000"/>
              </a:spcBef>
              <a:spcAft>
                <a:spcPts val="0"/>
              </a:spcAft>
              <a:buClr>
                <a:schemeClr val="dk1"/>
              </a:buClr>
              <a:buSzPts val="1800"/>
              <a:buFont typeface="Nunito"/>
              <a:buChar char="●"/>
            </a:pPr>
            <a:r>
              <a:rPr lang="ru" sz="1800">
                <a:solidFill>
                  <a:schemeClr val="dk1"/>
                </a:solidFill>
                <a:highlight>
                  <a:schemeClr val="accent6"/>
                </a:highlight>
                <a:latin typeface="Consolas"/>
                <a:ea typeface="Consolas"/>
                <a:cs typeface="Consolas"/>
                <a:sym typeface="Consolas"/>
              </a:rPr>
              <a:t>void await()</a:t>
            </a:r>
            <a:r>
              <a:rPr lang="ru" sz="1800">
                <a:solidFill>
                  <a:schemeClr val="dk1"/>
                </a:solidFill>
                <a:highlight>
                  <a:schemeClr val="accent6"/>
                </a:highlight>
                <a:latin typeface="Nunito"/>
                <a:ea typeface="Nunito"/>
                <a:cs typeface="Nunito"/>
                <a:sym typeface="Nunito"/>
              </a:rPr>
              <a:t> </a:t>
            </a:r>
            <a:r>
              <a:rPr lang="ru" sz="1800">
                <a:solidFill>
                  <a:schemeClr val="dk1"/>
                </a:solidFill>
                <a:highlight>
                  <a:schemeClr val="lt1"/>
                </a:highlight>
                <a:latin typeface="Nunito"/>
                <a:ea typeface="Nunito"/>
                <a:cs typeface="Nunito"/>
                <a:sym typeface="Nunito"/>
              </a:rPr>
              <a:t>—</a:t>
            </a:r>
            <a:r>
              <a:rPr lang="ru" sz="1800">
                <a:solidFill>
                  <a:schemeClr val="dk1"/>
                </a:solidFill>
                <a:highlight>
                  <a:schemeClr val="accent6"/>
                </a:highlight>
                <a:latin typeface="Nunito"/>
                <a:ea typeface="Nunito"/>
                <a:cs typeface="Nunito"/>
                <a:sym typeface="Nunito"/>
              </a:rPr>
              <a:t> </a:t>
            </a:r>
            <a:r>
              <a:rPr lang="ru" sz="1800">
                <a:solidFill>
                  <a:schemeClr val="dk1"/>
                </a:solidFill>
                <a:highlight>
                  <a:schemeClr val="lt1"/>
                </a:highlight>
                <a:latin typeface="Nunito"/>
                <a:ea typeface="Nunito"/>
                <a:cs typeface="Nunito"/>
                <a:sym typeface="Nunito"/>
              </a:rPr>
              <a:t>ожидание длится до тех пор, пока счетчик не достигнет нуля</a:t>
            </a:r>
            <a:endParaRPr sz="1800">
              <a:solidFill>
                <a:schemeClr val="dk1"/>
              </a:solidFill>
              <a:highlight>
                <a:schemeClr val="accent6"/>
              </a:highlight>
              <a:latin typeface="Nunito"/>
              <a:ea typeface="Nunito"/>
              <a:cs typeface="Nunito"/>
              <a:sym typeface="Nunito"/>
            </a:endParaRPr>
          </a:p>
          <a:p>
            <a:pPr indent="-342900" lvl="0" marL="457200" marR="76200" rtl="0" algn="l">
              <a:lnSpc>
                <a:spcPct val="115000"/>
              </a:lnSpc>
              <a:spcBef>
                <a:spcPts val="1000"/>
              </a:spcBef>
              <a:spcAft>
                <a:spcPts val="0"/>
              </a:spcAft>
              <a:buClr>
                <a:schemeClr val="dk1"/>
              </a:buClr>
              <a:buSzPts val="1800"/>
              <a:buFont typeface="Nunito"/>
              <a:buChar char="●"/>
            </a:pPr>
            <a:r>
              <a:rPr lang="ru" sz="1800">
                <a:solidFill>
                  <a:schemeClr val="dk1"/>
                </a:solidFill>
                <a:highlight>
                  <a:schemeClr val="accent6"/>
                </a:highlight>
                <a:latin typeface="Consolas"/>
                <a:ea typeface="Consolas"/>
                <a:cs typeface="Consolas"/>
                <a:sym typeface="Consolas"/>
              </a:rPr>
              <a:t>boolean await(long wait, TimeUnit unit)</a:t>
            </a:r>
            <a:r>
              <a:rPr lang="ru" sz="1800">
                <a:solidFill>
                  <a:schemeClr val="dk1"/>
                </a:solidFill>
                <a:highlight>
                  <a:schemeClr val="accent6"/>
                </a:highlight>
                <a:latin typeface="Nunito"/>
                <a:ea typeface="Nunito"/>
                <a:cs typeface="Nunito"/>
                <a:sym typeface="Nunito"/>
              </a:rPr>
              <a:t> </a:t>
            </a:r>
            <a:r>
              <a:rPr lang="ru" sz="1800">
                <a:solidFill>
                  <a:schemeClr val="dk1"/>
                </a:solidFill>
                <a:highlight>
                  <a:schemeClr val="lt1"/>
                </a:highlight>
                <a:latin typeface="Nunito"/>
                <a:ea typeface="Nunito"/>
                <a:cs typeface="Nunito"/>
                <a:sym typeface="Nunito"/>
              </a:rPr>
              <a:t>—</a:t>
            </a:r>
            <a:r>
              <a:rPr lang="ru" sz="1800">
                <a:solidFill>
                  <a:schemeClr val="dk1"/>
                </a:solidFill>
                <a:highlight>
                  <a:schemeClr val="accent6"/>
                </a:highlight>
                <a:latin typeface="Nunito"/>
                <a:ea typeface="Nunito"/>
                <a:cs typeface="Nunito"/>
                <a:sym typeface="Nunito"/>
              </a:rPr>
              <a:t> </a:t>
            </a:r>
            <a:r>
              <a:rPr lang="ru" sz="1800">
                <a:solidFill>
                  <a:schemeClr val="dk1"/>
                </a:solidFill>
                <a:highlight>
                  <a:schemeClr val="lt1"/>
                </a:highlight>
                <a:latin typeface="Nunito"/>
                <a:ea typeface="Nunito"/>
                <a:cs typeface="Nunito"/>
                <a:sym typeface="Nunito"/>
              </a:rPr>
              <a:t>ожидание длится только в течение определенного периода времени, определяемого параметром ожидание </a:t>
            </a:r>
            <a:r>
              <a:rPr lang="ru" sz="1800">
                <a:solidFill>
                  <a:schemeClr val="dk1"/>
                </a:solidFill>
                <a:highlight>
                  <a:schemeClr val="lt1"/>
                </a:highlight>
                <a:latin typeface="Consolas"/>
                <a:ea typeface="Consolas"/>
                <a:cs typeface="Consolas"/>
                <a:sym typeface="Consolas"/>
              </a:rPr>
              <a:t>wait</a:t>
            </a:r>
            <a:endParaRPr sz="1800">
              <a:solidFill>
                <a:schemeClr val="dk1"/>
              </a:solidFill>
              <a:highlight>
                <a:schemeClr val="accent6"/>
              </a:highlight>
              <a:latin typeface="Consolas"/>
              <a:ea typeface="Consolas"/>
              <a:cs typeface="Consolas"/>
              <a:sym typeface="Consolas"/>
            </a:endParaRPr>
          </a:p>
          <a:p>
            <a:pPr indent="0" lvl="0" marL="0" rtl="0" algn="l">
              <a:lnSpc>
                <a:spcPct val="115000"/>
              </a:lnSpc>
              <a:spcBef>
                <a:spcPts val="1200"/>
              </a:spcBef>
              <a:spcAft>
                <a:spcPts val="0"/>
              </a:spcAft>
              <a:buNone/>
            </a:pPr>
            <a:r>
              <a:rPr b="1" lang="ru" sz="1800">
                <a:solidFill>
                  <a:schemeClr val="accent2"/>
                </a:solidFill>
                <a:highlight>
                  <a:schemeClr val="accent6"/>
                </a:highlight>
                <a:latin typeface="Nunito"/>
                <a:ea typeface="Nunito"/>
                <a:cs typeface="Nunito"/>
                <a:sym typeface="Nunito"/>
              </a:rPr>
              <a:t>Метод уменьшения счетчика countDown:</a:t>
            </a:r>
            <a:endParaRPr sz="1800">
              <a:solidFill>
                <a:schemeClr val="accent2"/>
              </a:solidFill>
              <a:highlight>
                <a:schemeClr val="accent6"/>
              </a:highlight>
              <a:latin typeface="Nunito"/>
              <a:ea typeface="Nunito"/>
              <a:cs typeface="Nunito"/>
              <a:sym typeface="Nunito"/>
            </a:endParaRPr>
          </a:p>
          <a:p>
            <a:pPr indent="-342900" lvl="0" marL="457200" marR="76200" rtl="0" algn="l">
              <a:lnSpc>
                <a:spcPct val="115000"/>
              </a:lnSpc>
              <a:spcBef>
                <a:spcPts val="1000"/>
              </a:spcBef>
              <a:spcAft>
                <a:spcPts val="0"/>
              </a:spcAft>
              <a:buClr>
                <a:schemeClr val="dk1"/>
              </a:buClr>
              <a:buSzPts val="1800"/>
              <a:buFont typeface="Consolas"/>
              <a:buChar char="●"/>
            </a:pPr>
            <a:r>
              <a:rPr lang="ru" sz="1800">
                <a:solidFill>
                  <a:schemeClr val="dk1"/>
                </a:solidFill>
                <a:highlight>
                  <a:schemeClr val="accent6"/>
                </a:highlight>
                <a:latin typeface="Consolas"/>
                <a:ea typeface="Consolas"/>
                <a:cs typeface="Consolas"/>
                <a:sym typeface="Consolas"/>
              </a:rPr>
              <a:t>void countDown()</a:t>
            </a:r>
            <a:endParaRPr sz="1800">
              <a:solidFill>
                <a:schemeClr val="dk1"/>
              </a:solidFill>
              <a:highlight>
                <a:schemeClr val="accent6"/>
              </a:highlight>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5" name="Shape 315"/>
        <p:cNvGrpSpPr/>
        <p:nvPr/>
      </p:nvGrpSpPr>
      <p:grpSpPr>
        <a:xfrm>
          <a:off x="0" y="0"/>
          <a:ext cx="0" cy="0"/>
          <a:chOff x="0" y="0"/>
          <a:chExt cx="0" cy="0"/>
        </a:xfrm>
      </p:grpSpPr>
      <p:sp>
        <p:nvSpPr>
          <p:cNvPr id="316" name="Google Shape;316;p50"/>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317" name="Google Shape;317;p50"/>
          <p:cNvSpPr txBox="1"/>
          <p:nvPr/>
        </p:nvSpPr>
        <p:spPr>
          <a:xfrm>
            <a:off x="333900" y="98075"/>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Synchronizers. CountDownLatch</a:t>
            </a:r>
            <a:endParaRPr b="1">
              <a:latin typeface="Nunito"/>
              <a:ea typeface="Nunito"/>
              <a:cs typeface="Nunito"/>
              <a:sym typeface="Nunito"/>
            </a:endParaRPr>
          </a:p>
        </p:txBody>
      </p:sp>
      <p:sp>
        <p:nvSpPr>
          <p:cNvPr id="318" name="Google Shape;318;p50"/>
          <p:cNvSpPr txBox="1"/>
          <p:nvPr/>
        </p:nvSpPr>
        <p:spPr>
          <a:xfrm>
            <a:off x="333900" y="956400"/>
            <a:ext cx="86121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200"/>
              </a:spcAft>
              <a:buNone/>
            </a:pPr>
            <a:r>
              <a:rPr b="1" lang="ru" sz="1800">
                <a:solidFill>
                  <a:schemeClr val="accent2"/>
                </a:solidFill>
                <a:highlight>
                  <a:schemeClr val="accent6"/>
                </a:highlight>
                <a:latin typeface="Nunito"/>
                <a:ea typeface="Nunito"/>
                <a:cs typeface="Nunito"/>
                <a:sym typeface="Nunito"/>
              </a:rPr>
              <a:t>Пример</a:t>
            </a:r>
            <a:r>
              <a:rPr b="1" lang="ru" sz="1800">
                <a:solidFill>
                  <a:schemeClr val="accent2"/>
                </a:solidFill>
                <a:highlight>
                  <a:schemeClr val="accent6"/>
                </a:highlight>
                <a:latin typeface="Nunito"/>
                <a:ea typeface="Nunito"/>
                <a:cs typeface="Nunito"/>
                <a:sym typeface="Nunito"/>
              </a:rPr>
              <a:t>:</a:t>
            </a:r>
            <a:r>
              <a:rPr lang="ru" sz="1800">
                <a:solidFill>
                  <a:schemeClr val="dk1"/>
                </a:solidFill>
                <a:highlight>
                  <a:schemeClr val="accent6"/>
                </a:highlight>
                <a:latin typeface="Nunito"/>
                <a:ea typeface="Nunito"/>
                <a:cs typeface="Nunito"/>
                <a:sym typeface="Nunito"/>
              </a:rPr>
              <a:t> </a:t>
            </a:r>
            <a:r>
              <a:rPr lang="ru" sz="1800">
                <a:solidFill>
                  <a:schemeClr val="dk1"/>
                </a:solidFill>
                <a:latin typeface="Nunito"/>
                <a:ea typeface="Nunito"/>
                <a:cs typeface="Nunito"/>
                <a:sym typeface="Nunito"/>
              </a:rPr>
              <a:t>несколько всадников должны подъехать к барьеру. Как только все всадники выстроятся перед барьером, будут даны команды «На старт», «Внимание», «Марш». После этого барьер опустится и начнутся скачки. </a:t>
            </a:r>
            <a:endParaRPr sz="1800">
              <a:solidFill>
                <a:schemeClr val="accent2"/>
              </a:solidFill>
              <a:highlight>
                <a:schemeClr val="accent6"/>
              </a:highlight>
              <a:latin typeface="Nunito"/>
              <a:ea typeface="Nunito"/>
              <a:cs typeface="Nunito"/>
              <a:sym typeface="Nunito"/>
            </a:endParaRPr>
          </a:p>
        </p:txBody>
      </p:sp>
      <p:sp>
        <p:nvSpPr>
          <p:cNvPr id="319" name="Google Shape;319;p50"/>
          <p:cNvSpPr txBox="1"/>
          <p:nvPr/>
        </p:nvSpPr>
        <p:spPr>
          <a:xfrm>
            <a:off x="333900" y="2055300"/>
            <a:ext cx="86121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200"/>
              </a:spcAft>
              <a:buNone/>
            </a:pPr>
            <a:r>
              <a:rPr b="1" lang="ru" sz="1800">
                <a:solidFill>
                  <a:schemeClr val="accent2"/>
                </a:solidFill>
                <a:highlight>
                  <a:schemeClr val="lt1"/>
                </a:highlight>
                <a:latin typeface="Nunito"/>
                <a:ea typeface="Nunito"/>
                <a:cs typeface="Nunito"/>
                <a:sym typeface="Nunito"/>
              </a:rPr>
              <a:t>Решение:</a:t>
            </a:r>
            <a:r>
              <a:rPr lang="ru" sz="1800">
                <a:solidFill>
                  <a:schemeClr val="accent2"/>
                </a:solidFill>
                <a:highlight>
                  <a:schemeClr val="lt1"/>
                </a:highlight>
                <a:latin typeface="Nunito"/>
                <a:ea typeface="Nunito"/>
                <a:cs typeface="Nunito"/>
                <a:sym typeface="Nunito"/>
              </a:rPr>
              <a:t> </a:t>
            </a:r>
            <a:r>
              <a:rPr lang="ru" sz="1800">
                <a:solidFill>
                  <a:schemeClr val="dk1"/>
                </a:solidFill>
                <a:latin typeface="Nunito"/>
                <a:ea typeface="Nunito"/>
                <a:cs typeface="Nunito"/>
                <a:sym typeface="Nunito"/>
              </a:rPr>
              <a:t>объект синхронизации CountDownLatch выполняет роль счетчика количества всадников и команд.</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4" name="Shape 324"/>
        <p:cNvGrpSpPr/>
        <p:nvPr/>
      </p:nvGrpSpPr>
      <p:grpSpPr>
        <a:xfrm>
          <a:off x="0" y="0"/>
          <a:ext cx="0" cy="0"/>
          <a:chOff x="0" y="0"/>
          <a:chExt cx="0" cy="0"/>
        </a:xfrm>
      </p:grpSpPr>
      <p:sp>
        <p:nvSpPr>
          <p:cNvPr id="325" name="Google Shape;325;p51"/>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326" name="Google Shape;326;p51"/>
          <p:cNvSpPr txBox="1"/>
          <p:nvPr/>
        </p:nvSpPr>
        <p:spPr>
          <a:xfrm>
            <a:off x="333900" y="98075"/>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Synchronizers. CountDownLatch</a:t>
            </a:r>
            <a:endParaRPr b="1">
              <a:latin typeface="Nunito"/>
              <a:ea typeface="Nunito"/>
              <a:cs typeface="Nunito"/>
              <a:sym typeface="Nunito"/>
            </a:endParaRPr>
          </a:p>
        </p:txBody>
      </p:sp>
      <p:sp>
        <p:nvSpPr>
          <p:cNvPr id="327" name="Google Shape;327;p51"/>
          <p:cNvSpPr txBox="1"/>
          <p:nvPr/>
        </p:nvSpPr>
        <p:spPr>
          <a:xfrm>
            <a:off x="333900" y="977450"/>
            <a:ext cx="89169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rgbClr val="000080"/>
                </a:solidFill>
                <a:highlight>
                  <a:schemeClr val="lt1"/>
                </a:highlight>
                <a:latin typeface="Consolas"/>
                <a:ea typeface="Consolas"/>
                <a:cs typeface="Consolas"/>
                <a:sym typeface="Consolas"/>
              </a:rPr>
              <a:t>public</a:t>
            </a:r>
            <a:r>
              <a:rPr lang="ru" sz="1200">
                <a:solidFill>
                  <a:schemeClr val="dk1"/>
                </a:solidFill>
                <a:highlight>
                  <a:schemeClr val="lt1"/>
                </a:highlight>
                <a:latin typeface="Consolas"/>
                <a:ea typeface="Consolas"/>
                <a:cs typeface="Consolas"/>
                <a:sym typeface="Consolas"/>
              </a:rPr>
              <a:t> </a:t>
            </a:r>
            <a:r>
              <a:rPr lang="ru" sz="1200">
                <a:solidFill>
                  <a:srgbClr val="000080"/>
                </a:solidFill>
                <a:highlight>
                  <a:schemeClr val="lt1"/>
                </a:highlight>
                <a:latin typeface="Consolas"/>
                <a:ea typeface="Consolas"/>
                <a:cs typeface="Consolas"/>
                <a:sym typeface="Consolas"/>
              </a:rPr>
              <a:t>class</a:t>
            </a:r>
            <a:r>
              <a:rPr lang="ru" sz="1200">
                <a:solidFill>
                  <a:schemeClr val="dk1"/>
                </a:solidFill>
                <a:highlight>
                  <a:schemeClr val="lt1"/>
                </a:highlight>
                <a:latin typeface="Consolas"/>
                <a:ea typeface="Consolas"/>
                <a:cs typeface="Consolas"/>
                <a:sym typeface="Consolas"/>
              </a:rPr>
              <a:t> Rider </a:t>
            </a:r>
            <a:r>
              <a:rPr lang="ru" sz="1200">
                <a:solidFill>
                  <a:srgbClr val="000080"/>
                </a:solidFill>
                <a:highlight>
                  <a:schemeClr val="lt1"/>
                </a:highlight>
                <a:latin typeface="Consolas"/>
                <a:ea typeface="Consolas"/>
                <a:cs typeface="Consolas"/>
                <a:sym typeface="Consolas"/>
              </a:rPr>
              <a:t>implements</a:t>
            </a:r>
            <a:r>
              <a:rPr lang="ru" sz="1200">
                <a:solidFill>
                  <a:srgbClr val="000080"/>
                </a:solidFill>
                <a:highlight>
                  <a:schemeClr val="lt1"/>
                </a:highlight>
                <a:latin typeface="Consolas"/>
                <a:ea typeface="Consolas"/>
                <a:cs typeface="Consolas"/>
                <a:sym typeface="Consolas"/>
              </a:rPr>
              <a:t> </a:t>
            </a:r>
            <a:r>
              <a:rPr lang="ru" sz="1200">
                <a:solidFill>
                  <a:schemeClr val="dk1"/>
                </a:solidFill>
                <a:highlight>
                  <a:schemeClr val="lt1"/>
                </a:highlight>
                <a:latin typeface="Consolas"/>
                <a:ea typeface="Consolas"/>
                <a:cs typeface="Consolas"/>
                <a:sym typeface="Consolas"/>
              </a:rPr>
              <a:t>Runnable </a:t>
            </a:r>
            <a:r>
              <a:rPr lang="ru" sz="1200">
                <a:solidFill>
                  <a:schemeClr val="dk1"/>
                </a:solidFill>
                <a:highlight>
                  <a:schemeClr val="lt1"/>
                </a:highlight>
                <a:latin typeface="Consolas"/>
                <a:ea typeface="Consolas"/>
                <a:cs typeface="Consolas"/>
                <a:sym typeface="Consolas"/>
              </a:rPr>
              <a:t>{</a:t>
            </a:r>
            <a:endParaRPr sz="12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200">
                <a:solidFill>
                  <a:schemeClr val="dk1"/>
                </a:solidFill>
                <a:highlight>
                  <a:schemeClr val="lt1"/>
                </a:highlight>
                <a:latin typeface="Consolas"/>
                <a:ea typeface="Consolas"/>
                <a:cs typeface="Consolas"/>
                <a:sym typeface="Consolas"/>
              </a:rPr>
              <a:t>   </a:t>
            </a:r>
            <a:r>
              <a:rPr lang="ru" sz="1200">
                <a:solidFill>
                  <a:srgbClr val="000080"/>
                </a:solidFill>
                <a:highlight>
                  <a:schemeClr val="lt1"/>
                </a:highlight>
                <a:latin typeface="Consolas"/>
                <a:ea typeface="Consolas"/>
                <a:cs typeface="Consolas"/>
                <a:sym typeface="Consolas"/>
              </a:rPr>
              <a:t>private final int</a:t>
            </a:r>
            <a:r>
              <a:rPr lang="ru" sz="1200">
                <a:solidFill>
                  <a:schemeClr val="dk1"/>
                </a:solidFill>
                <a:highlight>
                  <a:schemeClr val="lt1"/>
                </a:highlight>
                <a:latin typeface="Consolas"/>
                <a:ea typeface="Consolas"/>
                <a:cs typeface="Consolas"/>
                <a:sym typeface="Consolas"/>
              </a:rPr>
              <a:t> number;</a:t>
            </a:r>
            <a:endParaRPr sz="12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200">
                <a:solidFill>
                  <a:srgbClr val="000080"/>
                </a:solidFill>
                <a:highlight>
                  <a:schemeClr val="lt1"/>
                </a:highlight>
                <a:latin typeface="Consolas"/>
                <a:ea typeface="Consolas"/>
                <a:cs typeface="Consolas"/>
                <a:sym typeface="Consolas"/>
              </a:rPr>
              <a:t>   private final int</a:t>
            </a:r>
            <a:r>
              <a:rPr lang="ru" sz="1200">
                <a:solidFill>
                  <a:schemeClr val="dk1"/>
                </a:solidFill>
                <a:highlight>
                  <a:schemeClr val="lt1"/>
                </a:highlight>
                <a:latin typeface="Consolas"/>
                <a:ea typeface="Consolas"/>
                <a:cs typeface="Consolas"/>
                <a:sym typeface="Consolas"/>
              </a:rPr>
              <a:t> speed;</a:t>
            </a:r>
            <a:endParaRPr sz="12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200">
                <a:solidFill>
                  <a:schemeClr val="dk1"/>
                </a:solidFill>
                <a:highlight>
                  <a:schemeClr val="lt1"/>
                </a:highlight>
                <a:latin typeface="Consolas"/>
                <a:ea typeface="Consolas"/>
                <a:cs typeface="Consolas"/>
                <a:sym typeface="Consolas"/>
              </a:rPr>
              <a:t>   </a:t>
            </a:r>
            <a:r>
              <a:rPr lang="ru" sz="1200">
                <a:solidFill>
                  <a:srgbClr val="000080"/>
                </a:solidFill>
                <a:highlight>
                  <a:schemeClr val="lt1"/>
                </a:highlight>
                <a:latin typeface="Consolas"/>
                <a:ea typeface="Consolas"/>
                <a:cs typeface="Consolas"/>
                <a:sym typeface="Consolas"/>
              </a:rPr>
              <a:t>public</a:t>
            </a:r>
            <a:r>
              <a:rPr lang="ru" sz="1200">
                <a:solidFill>
                  <a:schemeClr val="dk1"/>
                </a:solidFill>
                <a:highlight>
                  <a:schemeClr val="lt1"/>
                </a:highlight>
                <a:latin typeface="Consolas"/>
                <a:ea typeface="Consolas"/>
                <a:cs typeface="Consolas"/>
                <a:sym typeface="Consolas"/>
              </a:rPr>
              <a:t> Rider(</a:t>
            </a:r>
            <a:r>
              <a:rPr lang="ru" sz="1200">
                <a:solidFill>
                  <a:srgbClr val="000080"/>
                </a:solidFill>
                <a:highlight>
                  <a:schemeClr val="lt1"/>
                </a:highlight>
                <a:latin typeface="Consolas"/>
                <a:ea typeface="Consolas"/>
                <a:cs typeface="Consolas"/>
                <a:sym typeface="Consolas"/>
              </a:rPr>
              <a:t>int</a:t>
            </a:r>
            <a:r>
              <a:rPr lang="ru" sz="1200">
                <a:solidFill>
                  <a:schemeClr val="dk1"/>
                </a:solidFill>
                <a:highlight>
                  <a:schemeClr val="lt1"/>
                </a:highlight>
                <a:latin typeface="Consolas"/>
                <a:ea typeface="Consolas"/>
                <a:cs typeface="Consolas"/>
                <a:sym typeface="Consolas"/>
              </a:rPr>
              <a:t> number, </a:t>
            </a:r>
            <a:r>
              <a:rPr lang="ru" sz="1200">
                <a:solidFill>
                  <a:srgbClr val="000088"/>
                </a:solidFill>
                <a:highlight>
                  <a:schemeClr val="lt1"/>
                </a:highlight>
                <a:latin typeface="Consolas"/>
                <a:ea typeface="Consolas"/>
                <a:cs typeface="Consolas"/>
                <a:sym typeface="Consolas"/>
              </a:rPr>
              <a:t>int</a:t>
            </a:r>
            <a:r>
              <a:rPr lang="ru" sz="1200">
                <a:solidFill>
                  <a:schemeClr val="dk1"/>
                </a:solidFill>
                <a:highlight>
                  <a:schemeClr val="lt1"/>
                </a:highlight>
                <a:latin typeface="Consolas"/>
                <a:ea typeface="Consolas"/>
                <a:cs typeface="Consolas"/>
                <a:sym typeface="Consolas"/>
              </a:rPr>
              <a:t> speed) { </a:t>
            </a:r>
            <a:r>
              <a:rPr lang="ru" sz="1200">
                <a:solidFill>
                  <a:srgbClr val="000080"/>
                </a:solidFill>
                <a:highlight>
                  <a:schemeClr val="lt1"/>
                </a:highlight>
                <a:latin typeface="Consolas"/>
                <a:ea typeface="Consolas"/>
                <a:cs typeface="Consolas"/>
                <a:sym typeface="Consolas"/>
              </a:rPr>
              <a:t>this</a:t>
            </a:r>
            <a:r>
              <a:rPr lang="ru" sz="1200">
                <a:solidFill>
                  <a:schemeClr val="dk1"/>
                </a:solidFill>
                <a:highlight>
                  <a:schemeClr val="lt1"/>
                </a:highlight>
                <a:latin typeface="Consolas"/>
                <a:ea typeface="Consolas"/>
                <a:cs typeface="Consolas"/>
                <a:sym typeface="Consolas"/>
              </a:rPr>
              <a:t>.number = number; </a:t>
            </a:r>
            <a:r>
              <a:rPr lang="ru" sz="1200">
                <a:solidFill>
                  <a:srgbClr val="000080"/>
                </a:solidFill>
                <a:highlight>
                  <a:schemeClr val="lt1"/>
                </a:highlight>
                <a:latin typeface="Consolas"/>
                <a:ea typeface="Consolas"/>
                <a:cs typeface="Consolas"/>
                <a:sym typeface="Consolas"/>
              </a:rPr>
              <a:t>this</a:t>
            </a:r>
            <a:r>
              <a:rPr lang="ru" sz="1200">
                <a:solidFill>
                  <a:schemeClr val="dk1"/>
                </a:solidFill>
                <a:highlight>
                  <a:schemeClr val="lt1"/>
                </a:highlight>
                <a:latin typeface="Consolas"/>
                <a:ea typeface="Consolas"/>
                <a:cs typeface="Consolas"/>
                <a:sym typeface="Consolas"/>
              </a:rPr>
              <a:t>.speed = speed</a:t>
            </a:r>
            <a:r>
              <a:rPr lang="ru" sz="1200">
                <a:solidFill>
                  <a:schemeClr val="dk1"/>
                </a:solidFill>
                <a:highlight>
                  <a:schemeClr val="lt1"/>
                </a:highlight>
                <a:latin typeface="Consolas"/>
                <a:ea typeface="Consolas"/>
                <a:cs typeface="Consolas"/>
                <a:sym typeface="Consolas"/>
              </a:rPr>
              <a:t> }</a:t>
            </a:r>
            <a:endParaRPr sz="12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t/>
            </a:r>
            <a:endParaRPr sz="12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200">
                <a:solidFill>
                  <a:schemeClr val="dk1"/>
                </a:solidFill>
                <a:highlight>
                  <a:schemeClr val="lt1"/>
                </a:highlight>
                <a:latin typeface="Consolas"/>
                <a:ea typeface="Consolas"/>
                <a:cs typeface="Consolas"/>
                <a:sym typeface="Consolas"/>
              </a:rPr>
              <a:t>  </a:t>
            </a:r>
            <a:r>
              <a:rPr lang="ru" sz="1200">
                <a:solidFill>
                  <a:srgbClr val="CC7832"/>
                </a:solidFill>
                <a:highlight>
                  <a:schemeClr val="lt1"/>
                </a:highlight>
                <a:latin typeface="Consolas"/>
                <a:ea typeface="Consolas"/>
                <a:cs typeface="Consolas"/>
                <a:sym typeface="Consolas"/>
              </a:rPr>
              <a:t> @Override</a:t>
            </a:r>
            <a:endParaRPr sz="1200">
              <a:solidFill>
                <a:srgbClr val="CC7832"/>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200">
                <a:solidFill>
                  <a:schemeClr val="dk1"/>
                </a:solidFill>
                <a:highlight>
                  <a:schemeClr val="lt1"/>
                </a:highlight>
                <a:latin typeface="Consolas"/>
                <a:ea typeface="Consolas"/>
                <a:cs typeface="Consolas"/>
                <a:sym typeface="Consolas"/>
              </a:rPr>
              <a:t>   </a:t>
            </a:r>
            <a:r>
              <a:rPr lang="ru" sz="1200">
                <a:solidFill>
                  <a:srgbClr val="000080"/>
                </a:solidFill>
                <a:highlight>
                  <a:schemeClr val="lt1"/>
                </a:highlight>
                <a:latin typeface="Consolas"/>
                <a:ea typeface="Consolas"/>
                <a:cs typeface="Consolas"/>
                <a:sym typeface="Consolas"/>
              </a:rPr>
              <a:t>public void</a:t>
            </a:r>
            <a:r>
              <a:rPr lang="ru" sz="1200">
                <a:solidFill>
                  <a:schemeClr val="dk1"/>
                </a:solidFill>
                <a:highlight>
                  <a:schemeClr val="lt1"/>
                </a:highlight>
                <a:latin typeface="Consolas"/>
                <a:ea typeface="Consolas"/>
                <a:cs typeface="Consolas"/>
                <a:sym typeface="Consolas"/>
              </a:rPr>
              <a:t> run() {</a:t>
            </a:r>
            <a:endParaRPr sz="12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200">
                <a:solidFill>
                  <a:schemeClr val="dk1"/>
                </a:solidFill>
                <a:highlight>
                  <a:schemeClr val="lt1"/>
                </a:highlight>
                <a:latin typeface="Consolas"/>
                <a:ea typeface="Consolas"/>
                <a:cs typeface="Consolas"/>
                <a:sym typeface="Consolas"/>
              </a:rPr>
              <a:t>      </a:t>
            </a:r>
            <a:r>
              <a:rPr lang="ru" sz="1200">
                <a:solidFill>
                  <a:schemeClr val="dk1"/>
                </a:solidFill>
                <a:highlight>
                  <a:schemeClr val="lt1"/>
                </a:highlight>
                <a:latin typeface="Consolas"/>
                <a:ea typeface="Consolas"/>
                <a:cs typeface="Consolas"/>
                <a:sym typeface="Consolas"/>
              </a:rPr>
              <a:t> System.</a:t>
            </a:r>
            <a:r>
              <a:rPr i="1" lang="ru" sz="1200">
                <a:solidFill>
                  <a:schemeClr val="dk1"/>
                </a:solidFill>
                <a:highlight>
                  <a:schemeClr val="lt1"/>
                </a:highlight>
                <a:latin typeface="Consolas"/>
                <a:ea typeface="Consolas"/>
                <a:cs typeface="Consolas"/>
                <a:sym typeface="Consolas"/>
              </a:rPr>
              <a:t>out</a:t>
            </a:r>
            <a:r>
              <a:rPr lang="ru" sz="1200">
                <a:solidFill>
                  <a:schemeClr val="dk1"/>
                </a:solidFill>
                <a:highlight>
                  <a:schemeClr val="lt1"/>
                </a:highlight>
                <a:latin typeface="Consolas"/>
                <a:ea typeface="Consolas"/>
                <a:cs typeface="Consolas"/>
                <a:sym typeface="Consolas"/>
              </a:rPr>
              <a:t>.</a:t>
            </a:r>
            <a:r>
              <a:rPr lang="ru" sz="1200">
                <a:solidFill>
                  <a:srgbClr val="980000"/>
                </a:solidFill>
                <a:highlight>
                  <a:schemeClr val="lt1"/>
                </a:highlight>
                <a:latin typeface="Consolas"/>
                <a:ea typeface="Consolas"/>
                <a:cs typeface="Consolas"/>
                <a:sym typeface="Consolas"/>
              </a:rPr>
              <a:t>printf</a:t>
            </a:r>
            <a:r>
              <a:rPr lang="ru" sz="1200">
                <a:solidFill>
                  <a:schemeClr val="dk1"/>
                </a:solidFill>
                <a:highlight>
                  <a:schemeClr val="lt1"/>
                </a:highlight>
                <a:latin typeface="Consolas"/>
                <a:ea typeface="Consolas"/>
                <a:cs typeface="Consolas"/>
                <a:sym typeface="Consolas"/>
              </a:rPr>
              <a:t>(</a:t>
            </a:r>
            <a:r>
              <a:rPr lang="ru" sz="1200">
                <a:solidFill>
                  <a:srgbClr val="38761D"/>
                </a:solidFill>
                <a:highlight>
                  <a:schemeClr val="lt1"/>
                </a:highlight>
                <a:latin typeface="Consolas"/>
                <a:ea typeface="Consolas"/>
                <a:cs typeface="Consolas"/>
                <a:sym typeface="Consolas"/>
              </a:rPr>
              <a:t>"Всадник %d вышел на старт</a:t>
            </a:r>
            <a:r>
              <a:rPr lang="ru" sz="1200">
                <a:solidFill>
                  <a:srgbClr val="980000"/>
                </a:solidFill>
                <a:highlight>
                  <a:schemeClr val="lt1"/>
                </a:highlight>
                <a:latin typeface="Consolas"/>
                <a:ea typeface="Consolas"/>
                <a:cs typeface="Consolas"/>
                <a:sym typeface="Consolas"/>
              </a:rPr>
              <a:t>\n</a:t>
            </a:r>
            <a:r>
              <a:rPr lang="ru" sz="1200">
                <a:solidFill>
                  <a:srgbClr val="38761D"/>
                </a:solidFill>
                <a:highlight>
                  <a:schemeClr val="lt1"/>
                </a:highlight>
                <a:latin typeface="Consolas"/>
                <a:ea typeface="Consolas"/>
                <a:cs typeface="Consolas"/>
                <a:sym typeface="Consolas"/>
              </a:rPr>
              <a:t>"</a:t>
            </a:r>
            <a:r>
              <a:rPr lang="ru" sz="1200">
                <a:solidFill>
                  <a:schemeClr val="dk1"/>
                </a:solidFill>
                <a:highlight>
                  <a:schemeClr val="lt1"/>
                </a:highlight>
                <a:latin typeface="Consolas"/>
                <a:ea typeface="Consolas"/>
                <a:cs typeface="Consolas"/>
                <a:sym typeface="Consolas"/>
              </a:rPr>
              <a:t>, number);</a:t>
            </a:r>
            <a:endParaRPr sz="12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200">
                <a:solidFill>
                  <a:schemeClr val="dk1"/>
                </a:solidFill>
                <a:highlight>
                  <a:schemeClr val="lt1"/>
                </a:highlight>
                <a:latin typeface="Consolas"/>
                <a:ea typeface="Consolas"/>
                <a:cs typeface="Consolas"/>
                <a:sym typeface="Consolas"/>
              </a:rPr>
              <a:t>       </a:t>
            </a:r>
            <a:r>
              <a:rPr lang="ru" sz="1200">
                <a:solidFill>
                  <a:srgbClr val="000080"/>
                </a:solidFill>
                <a:highlight>
                  <a:schemeClr val="lt1"/>
                </a:highlight>
                <a:latin typeface="Consolas"/>
                <a:ea typeface="Consolas"/>
                <a:cs typeface="Consolas"/>
                <a:sym typeface="Consolas"/>
              </a:rPr>
              <a:t>try</a:t>
            </a:r>
            <a:r>
              <a:rPr lang="ru" sz="1200">
                <a:solidFill>
                  <a:schemeClr val="dk1"/>
                </a:solidFill>
                <a:highlight>
                  <a:schemeClr val="lt1"/>
                </a:highlight>
                <a:latin typeface="Consolas"/>
                <a:ea typeface="Consolas"/>
                <a:cs typeface="Consolas"/>
                <a:sym typeface="Consolas"/>
              </a:rPr>
              <a:t> {</a:t>
            </a:r>
            <a:endParaRPr sz="12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200">
                <a:solidFill>
                  <a:schemeClr val="dk1"/>
                </a:solidFill>
                <a:highlight>
                  <a:schemeClr val="lt1"/>
                </a:highlight>
                <a:latin typeface="Consolas"/>
                <a:ea typeface="Consolas"/>
                <a:cs typeface="Consolas"/>
                <a:sym typeface="Consolas"/>
              </a:rPr>
              <a:t>           </a:t>
            </a:r>
            <a:r>
              <a:rPr i="1" lang="ru" sz="1200">
                <a:solidFill>
                  <a:srgbClr val="351C75"/>
                </a:solidFill>
                <a:highlight>
                  <a:schemeClr val="lt1"/>
                </a:highlight>
                <a:latin typeface="Consolas"/>
                <a:ea typeface="Consolas"/>
                <a:cs typeface="Consolas"/>
                <a:sym typeface="Consolas"/>
              </a:rPr>
              <a:t>LATCH</a:t>
            </a:r>
            <a:r>
              <a:rPr lang="ru" sz="1200">
                <a:solidFill>
                  <a:schemeClr val="dk1"/>
                </a:solidFill>
                <a:highlight>
                  <a:schemeClr val="lt1"/>
                </a:highlight>
                <a:latin typeface="Consolas"/>
                <a:ea typeface="Consolas"/>
                <a:cs typeface="Consolas"/>
                <a:sym typeface="Consolas"/>
              </a:rPr>
              <a:t>.countDown();</a:t>
            </a:r>
            <a:endParaRPr sz="12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t/>
            </a:r>
            <a:endParaRPr sz="12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i="1" lang="ru" sz="1200">
                <a:solidFill>
                  <a:srgbClr val="351C75"/>
                </a:solidFill>
                <a:highlight>
                  <a:schemeClr val="lt1"/>
                </a:highlight>
                <a:latin typeface="Consolas"/>
                <a:ea typeface="Consolas"/>
                <a:cs typeface="Consolas"/>
                <a:sym typeface="Consolas"/>
              </a:rPr>
              <a:t>           LATCH</a:t>
            </a:r>
            <a:r>
              <a:rPr lang="ru" sz="1200">
                <a:solidFill>
                  <a:schemeClr val="dk1"/>
                </a:solidFill>
                <a:highlight>
                  <a:schemeClr val="lt1"/>
                </a:highlight>
                <a:latin typeface="Consolas"/>
                <a:ea typeface="Consolas"/>
                <a:cs typeface="Consolas"/>
                <a:sym typeface="Consolas"/>
              </a:rPr>
              <a:t>.await(); // </a:t>
            </a:r>
            <a:r>
              <a:rPr lang="ru" sz="1200">
                <a:solidFill>
                  <a:srgbClr val="434343"/>
                </a:solidFill>
                <a:highlight>
                  <a:schemeClr val="lt1"/>
                </a:highlight>
                <a:latin typeface="Consolas"/>
                <a:ea typeface="Consolas"/>
                <a:cs typeface="Consolas"/>
                <a:sym typeface="Consolas"/>
              </a:rPr>
              <a:t>блокируем поток до тех пор, пока счетчик не обнулится</a:t>
            </a:r>
            <a:endParaRPr sz="1200">
              <a:solidFill>
                <a:srgbClr val="434343"/>
              </a:solidFill>
              <a:highlight>
                <a:schemeClr val="lt1"/>
              </a:highlight>
              <a:latin typeface="Consolas"/>
              <a:ea typeface="Consolas"/>
              <a:cs typeface="Consolas"/>
              <a:sym typeface="Consolas"/>
            </a:endParaRPr>
          </a:p>
          <a:p>
            <a:pPr indent="0" lvl="0" marL="0" rtl="0" algn="l">
              <a:spcBef>
                <a:spcPts val="0"/>
              </a:spcBef>
              <a:spcAft>
                <a:spcPts val="0"/>
              </a:spcAft>
              <a:buNone/>
            </a:pPr>
            <a:r>
              <a:t/>
            </a:r>
            <a:endParaRPr sz="12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200">
                <a:solidFill>
                  <a:srgbClr val="000080"/>
                </a:solidFill>
                <a:highlight>
                  <a:schemeClr val="lt1"/>
                </a:highlight>
                <a:latin typeface="Consolas"/>
                <a:ea typeface="Consolas"/>
                <a:cs typeface="Consolas"/>
                <a:sym typeface="Consolas"/>
              </a:rPr>
              <a:t>        </a:t>
            </a:r>
            <a:r>
              <a:rPr lang="ru" sz="1200">
                <a:solidFill>
                  <a:schemeClr val="dk1"/>
                </a:solidFill>
                <a:highlight>
                  <a:schemeClr val="lt1"/>
                </a:highlight>
                <a:latin typeface="Consolas"/>
                <a:ea typeface="Consolas"/>
                <a:cs typeface="Consolas"/>
                <a:sym typeface="Consolas"/>
              </a:rPr>
              <a:t>   Thread.</a:t>
            </a:r>
            <a:r>
              <a:rPr i="1" lang="ru" sz="1200">
                <a:solidFill>
                  <a:schemeClr val="dk1"/>
                </a:solidFill>
                <a:highlight>
                  <a:schemeClr val="lt1"/>
                </a:highlight>
                <a:latin typeface="Consolas"/>
                <a:ea typeface="Consolas"/>
                <a:cs typeface="Consolas"/>
                <a:sym typeface="Consolas"/>
              </a:rPr>
              <a:t>sleep</a:t>
            </a:r>
            <a:r>
              <a:rPr lang="ru" sz="1200">
                <a:solidFill>
                  <a:schemeClr val="dk1"/>
                </a:solidFill>
                <a:highlight>
                  <a:schemeClr val="lt1"/>
                </a:highlight>
                <a:latin typeface="Consolas"/>
                <a:ea typeface="Consolas"/>
                <a:cs typeface="Consolas"/>
                <a:sym typeface="Consolas"/>
              </a:rPr>
              <a:t>(trakLength / speed * </a:t>
            </a:r>
            <a:r>
              <a:rPr lang="ru" sz="1200">
                <a:solidFill>
                  <a:srgbClr val="000080"/>
                </a:solidFill>
                <a:highlight>
                  <a:schemeClr val="lt1"/>
                </a:highlight>
                <a:latin typeface="Consolas"/>
                <a:ea typeface="Consolas"/>
                <a:cs typeface="Consolas"/>
                <a:sym typeface="Consolas"/>
              </a:rPr>
              <a:t>10)</a:t>
            </a:r>
            <a:r>
              <a:rPr lang="ru" sz="1200">
                <a:solidFill>
                  <a:schemeClr val="dk1"/>
                </a:solidFill>
                <a:highlight>
                  <a:schemeClr val="lt1"/>
                </a:highlight>
                <a:latin typeface="Consolas"/>
                <a:ea typeface="Consolas"/>
                <a:cs typeface="Consolas"/>
                <a:sym typeface="Consolas"/>
              </a:rPr>
              <a:t>; </a:t>
            </a:r>
            <a:r>
              <a:rPr lang="ru" sz="1200">
                <a:solidFill>
                  <a:srgbClr val="434343"/>
                </a:solidFill>
                <a:highlight>
                  <a:schemeClr val="lt1"/>
                </a:highlight>
                <a:latin typeface="Consolas"/>
                <a:ea typeface="Consolas"/>
                <a:cs typeface="Consolas"/>
                <a:sym typeface="Consolas"/>
              </a:rPr>
              <a:t>// ожидаем, пока всадник преодолеет трассу</a:t>
            </a:r>
            <a:endParaRPr sz="12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200">
                <a:solidFill>
                  <a:schemeClr val="dk1"/>
                </a:solidFill>
                <a:highlight>
                  <a:schemeClr val="lt1"/>
                </a:highlight>
                <a:latin typeface="Consolas"/>
                <a:ea typeface="Consolas"/>
                <a:cs typeface="Consolas"/>
                <a:sym typeface="Consolas"/>
              </a:rPr>
              <a:t>           System.</a:t>
            </a:r>
            <a:r>
              <a:rPr i="1" lang="ru" sz="1200">
                <a:solidFill>
                  <a:schemeClr val="dk1"/>
                </a:solidFill>
                <a:highlight>
                  <a:schemeClr val="lt1"/>
                </a:highlight>
                <a:latin typeface="Consolas"/>
                <a:ea typeface="Consolas"/>
                <a:cs typeface="Consolas"/>
                <a:sym typeface="Consolas"/>
              </a:rPr>
              <a:t>out</a:t>
            </a:r>
            <a:r>
              <a:rPr lang="ru" sz="1200">
                <a:solidFill>
                  <a:schemeClr val="dk1"/>
                </a:solidFill>
                <a:highlight>
                  <a:schemeClr val="lt1"/>
                </a:highlight>
                <a:latin typeface="Consolas"/>
                <a:ea typeface="Consolas"/>
                <a:cs typeface="Consolas"/>
                <a:sym typeface="Consolas"/>
              </a:rPr>
              <a:t>.</a:t>
            </a:r>
            <a:r>
              <a:rPr lang="ru" sz="1200">
                <a:solidFill>
                  <a:srgbClr val="980000"/>
                </a:solidFill>
                <a:highlight>
                  <a:schemeClr val="lt1"/>
                </a:highlight>
                <a:latin typeface="Consolas"/>
                <a:ea typeface="Consolas"/>
                <a:cs typeface="Consolas"/>
                <a:sym typeface="Consolas"/>
              </a:rPr>
              <a:t>printf</a:t>
            </a:r>
            <a:r>
              <a:rPr lang="ru" sz="1200">
                <a:solidFill>
                  <a:schemeClr val="dk1"/>
                </a:solidFill>
                <a:highlight>
                  <a:schemeClr val="lt1"/>
                </a:highlight>
                <a:latin typeface="Consolas"/>
                <a:ea typeface="Consolas"/>
                <a:cs typeface="Consolas"/>
                <a:sym typeface="Consolas"/>
              </a:rPr>
              <a:t>(</a:t>
            </a:r>
            <a:r>
              <a:rPr lang="ru" sz="1200">
                <a:solidFill>
                  <a:srgbClr val="38761D"/>
                </a:solidFill>
                <a:highlight>
                  <a:schemeClr val="lt1"/>
                </a:highlight>
                <a:latin typeface="Consolas"/>
                <a:ea typeface="Consolas"/>
                <a:cs typeface="Consolas"/>
                <a:sym typeface="Consolas"/>
              </a:rPr>
              <a:t>"Всадник %d финишировал</a:t>
            </a:r>
            <a:r>
              <a:rPr lang="ru" sz="1200">
                <a:solidFill>
                  <a:srgbClr val="980000"/>
                </a:solidFill>
                <a:highlight>
                  <a:schemeClr val="lt1"/>
                </a:highlight>
                <a:latin typeface="Consolas"/>
                <a:ea typeface="Consolas"/>
                <a:cs typeface="Consolas"/>
                <a:sym typeface="Consolas"/>
              </a:rPr>
              <a:t>\n</a:t>
            </a:r>
            <a:r>
              <a:rPr lang="ru" sz="1200">
                <a:solidFill>
                  <a:srgbClr val="38761D"/>
                </a:solidFill>
                <a:highlight>
                  <a:schemeClr val="lt1"/>
                </a:highlight>
                <a:latin typeface="Consolas"/>
                <a:ea typeface="Consolas"/>
                <a:cs typeface="Consolas"/>
                <a:sym typeface="Consolas"/>
              </a:rPr>
              <a:t>"</a:t>
            </a:r>
            <a:r>
              <a:rPr lang="ru" sz="1200">
                <a:solidFill>
                  <a:schemeClr val="dk1"/>
                </a:solidFill>
                <a:highlight>
                  <a:schemeClr val="lt1"/>
                </a:highlight>
                <a:latin typeface="Consolas"/>
                <a:ea typeface="Consolas"/>
                <a:cs typeface="Consolas"/>
                <a:sym typeface="Consolas"/>
              </a:rPr>
              <a:t>, number);</a:t>
            </a:r>
            <a:endParaRPr sz="12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200">
                <a:solidFill>
                  <a:schemeClr val="dk1"/>
                </a:solidFill>
                <a:highlight>
                  <a:schemeClr val="lt1"/>
                </a:highlight>
                <a:latin typeface="Consolas"/>
                <a:ea typeface="Consolas"/>
                <a:cs typeface="Consolas"/>
                <a:sym typeface="Consolas"/>
              </a:rPr>
              <a:t>       } </a:t>
            </a:r>
            <a:r>
              <a:rPr lang="ru" sz="1200">
                <a:solidFill>
                  <a:srgbClr val="000080"/>
                </a:solidFill>
                <a:highlight>
                  <a:schemeClr val="lt1"/>
                </a:highlight>
                <a:latin typeface="Consolas"/>
                <a:ea typeface="Consolas"/>
                <a:cs typeface="Consolas"/>
                <a:sym typeface="Consolas"/>
              </a:rPr>
              <a:t>catch</a:t>
            </a:r>
            <a:r>
              <a:rPr lang="ru" sz="1200">
                <a:solidFill>
                  <a:schemeClr val="dk1"/>
                </a:solidFill>
                <a:highlight>
                  <a:schemeClr val="lt1"/>
                </a:highlight>
                <a:latin typeface="Consolas"/>
                <a:ea typeface="Consolas"/>
                <a:cs typeface="Consolas"/>
                <a:sym typeface="Consolas"/>
              </a:rPr>
              <a:t> (InterruptedException e) {</a:t>
            </a:r>
            <a:endParaRPr sz="12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200">
                <a:solidFill>
                  <a:schemeClr val="dk1"/>
                </a:solidFill>
                <a:highlight>
                  <a:schemeClr val="lt1"/>
                </a:highlight>
                <a:latin typeface="Consolas"/>
                <a:ea typeface="Consolas"/>
                <a:cs typeface="Consolas"/>
                <a:sym typeface="Consolas"/>
              </a:rPr>
              <a:t>           System.</a:t>
            </a:r>
            <a:r>
              <a:rPr i="1" lang="ru" sz="1200">
                <a:solidFill>
                  <a:schemeClr val="dk1"/>
                </a:solidFill>
                <a:highlight>
                  <a:schemeClr val="lt1"/>
                </a:highlight>
                <a:latin typeface="Consolas"/>
                <a:ea typeface="Consolas"/>
                <a:cs typeface="Consolas"/>
                <a:sym typeface="Consolas"/>
              </a:rPr>
              <a:t>out</a:t>
            </a:r>
            <a:r>
              <a:rPr lang="ru" sz="1200">
                <a:solidFill>
                  <a:schemeClr val="dk1"/>
                </a:solidFill>
                <a:highlight>
                  <a:schemeClr val="lt1"/>
                </a:highlight>
                <a:latin typeface="Consolas"/>
                <a:ea typeface="Consolas"/>
                <a:cs typeface="Consolas"/>
                <a:sym typeface="Consolas"/>
              </a:rPr>
              <a:t>.</a:t>
            </a:r>
            <a:r>
              <a:rPr lang="ru" sz="1200">
                <a:solidFill>
                  <a:srgbClr val="980000"/>
                </a:solidFill>
                <a:highlight>
                  <a:schemeClr val="lt1"/>
                </a:highlight>
                <a:latin typeface="Consolas"/>
                <a:ea typeface="Consolas"/>
                <a:cs typeface="Consolas"/>
                <a:sym typeface="Consolas"/>
              </a:rPr>
              <a:t>printf</a:t>
            </a:r>
            <a:r>
              <a:rPr lang="ru" sz="1200">
                <a:solidFill>
                  <a:schemeClr val="dk1"/>
                </a:solidFill>
                <a:highlight>
                  <a:schemeClr val="lt1"/>
                </a:highlight>
                <a:latin typeface="Consolas"/>
                <a:ea typeface="Consolas"/>
                <a:cs typeface="Consolas"/>
                <a:sym typeface="Consolas"/>
              </a:rPr>
              <a:t>(e.getMessage());</a:t>
            </a:r>
            <a:endParaRPr sz="12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200">
                <a:solidFill>
                  <a:schemeClr val="dk1"/>
                </a:solidFill>
                <a:highlight>
                  <a:schemeClr val="lt1"/>
                </a:highlight>
                <a:latin typeface="Consolas"/>
                <a:ea typeface="Consolas"/>
                <a:cs typeface="Consolas"/>
                <a:sym typeface="Consolas"/>
              </a:rPr>
              <a:t>       }</a:t>
            </a:r>
            <a:endParaRPr sz="12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200">
                <a:solidFill>
                  <a:schemeClr val="dk1"/>
                </a:solidFill>
                <a:highlight>
                  <a:schemeClr val="lt1"/>
                </a:highlight>
                <a:latin typeface="Consolas"/>
                <a:ea typeface="Consolas"/>
                <a:cs typeface="Consolas"/>
                <a:sym typeface="Consolas"/>
              </a:rPr>
              <a:t>   }</a:t>
            </a:r>
            <a:endParaRPr sz="12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200">
                <a:solidFill>
                  <a:schemeClr val="dk1"/>
                </a:solidFill>
                <a:highlight>
                  <a:schemeClr val="lt1"/>
                </a:highlight>
                <a:latin typeface="Consolas"/>
                <a:ea typeface="Consolas"/>
                <a:cs typeface="Consolas"/>
                <a:sym typeface="Consolas"/>
              </a:rPr>
              <a:t>}</a:t>
            </a:r>
            <a:endParaRPr sz="1200">
              <a:solidFill>
                <a:schemeClr val="dk1"/>
              </a:solidFill>
              <a:highlight>
                <a:schemeClr val="lt1"/>
              </a:highlight>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2" name="Shape 332"/>
        <p:cNvGrpSpPr/>
        <p:nvPr/>
      </p:nvGrpSpPr>
      <p:grpSpPr>
        <a:xfrm>
          <a:off x="0" y="0"/>
          <a:ext cx="0" cy="0"/>
          <a:chOff x="0" y="0"/>
          <a:chExt cx="0" cy="0"/>
        </a:xfrm>
      </p:grpSpPr>
      <p:sp>
        <p:nvSpPr>
          <p:cNvPr id="333" name="Google Shape;333;p52"/>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334" name="Google Shape;334;p52"/>
          <p:cNvSpPr txBox="1"/>
          <p:nvPr/>
        </p:nvSpPr>
        <p:spPr>
          <a:xfrm>
            <a:off x="333900" y="98075"/>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Synchronizers. CountDownLatch</a:t>
            </a:r>
            <a:endParaRPr b="1">
              <a:latin typeface="Nunito"/>
              <a:ea typeface="Nunito"/>
              <a:cs typeface="Nunito"/>
              <a:sym typeface="Nunito"/>
            </a:endParaRPr>
          </a:p>
        </p:txBody>
      </p:sp>
      <p:sp>
        <p:nvSpPr>
          <p:cNvPr id="335" name="Google Shape;335;p52"/>
          <p:cNvSpPr txBox="1"/>
          <p:nvPr/>
        </p:nvSpPr>
        <p:spPr>
          <a:xfrm>
            <a:off x="333900" y="945175"/>
            <a:ext cx="8916900" cy="372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000">
                <a:solidFill>
                  <a:srgbClr val="000080"/>
                </a:solidFill>
                <a:highlight>
                  <a:schemeClr val="lt1"/>
                </a:highlight>
                <a:latin typeface="Consolas"/>
                <a:ea typeface="Consolas"/>
                <a:cs typeface="Consolas"/>
                <a:sym typeface="Consolas"/>
              </a:rPr>
              <a:t>public</a:t>
            </a:r>
            <a:r>
              <a:rPr lang="ru" sz="1000">
                <a:solidFill>
                  <a:schemeClr val="dk1"/>
                </a:solidFill>
                <a:highlight>
                  <a:schemeClr val="lt1"/>
                </a:highlight>
                <a:latin typeface="Consolas"/>
                <a:ea typeface="Consolas"/>
                <a:cs typeface="Consolas"/>
                <a:sym typeface="Consolas"/>
              </a:rPr>
              <a:t> </a:t>
            </a:r>
            <a:r>
              <a:rPr lang="ru" sz="1000">
                <a:solidFill>
                  <a:srgbClr val="000080"/>
                </a:solidFill>
                <a:highlight>
                  <a:schemeClr val="lt1"/>
                </a:highlight>
                <a:latin typeface="Consolas"/>
                <a:ea typeface="Consolas"/>
                <a:cs typeface="Consolas"/>
                <a:sym typeface="Consolas"/>
              </a:rPr>
              <a:t>class</a:t>
            </a:r>
            <a:r>
              <a:rPr lang="ru" sz="1000">
                <a:solidFill>
                  <a:schemeClr val="dk1"/>
                </a:solidFill>
                <a:highlight>
                  <a:schemeClr val="lt1"/>
                </a:highlight>
                <a:latin typeface="Consolas"/>
                <a:ea typeface="Consolas"/>
                <a:cs typeface="Consolas"/>
                <a:sym typeface="Consolas"/>
              </a:rPr>
              <a:t> Race </a:t>
            </a:r>
            <a:r>
              <a:rPr lang="ru" sz="1000">
                <a:solidFill>
                  <a:srgbClr val="000080"/>
                </a:solidFill>
                <a:highlight>
                  <a:schemeClr val="lt1"/>
                </a:highlight>
                <a:latin typeface="Consolas"/>
                <a:ea typeface="Consolas"/>
                <a:cs typeface="Consolas"/>
                <a:sym typeface="Consolas"/>
              </a:rPr>
              <a:t>throws</a:t>
            </a:r>
            <a:r>
              <a:rPr lang="ru" sz="1000">
                <a:solidFill>
                  <a:schemeClr val="dk1"/>
                </a:solidFill>
                <a:highlight>
                  <a:schemeClr val="lt1"/>
                </a:highlight>
                <a:latin typeface="Consolas"/>
                <a:ea typeface="Consolas"/>
                <a:cs typeface="Consolas"/>
                <a:sym typeface="Consolas"/>
              </a:rPr>
              <a:t> InterruptedException {</a:t>
            </a:r>
            <a:endParaRPr sz="10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000">
                <a:solidFill>
                  <a:schemeClr val="dk1"/>
                </a:solidFill>
                <a:highlight>
                  <a:schemeClr val="lt1"/>
                </a:highlight>
                <a:latin typeface="Consolas"/>
                <a:ea typeface="Consolas"/>
                <a:cs typeface="Consolas"/>
                <a:sym typeface="Consolas"/>
              </a:rPr>
              <a:t>    </a:t>
            </a:r>
            <a:r>
              <a:rPr lang="ru" sz="1000">
                <a:solidFill>
                  <a:srgbClr val="000080"/>
                </a:solidFill>
                <a:highlight>
                  <a:schemeClr val="lt1"/>
                </a:highlight>
                <a:latin typeface="Consolas"/>
                <a:ea typeface="Consolas"/>
                <a:cs typeface="Consolas"/>
                <a:sym typeface="Consolas"/>
              </a:rPr>
              <a:t>public static final int </a:t>
            </a:r>
            <a:r>
              <a:rPr i="1" lang="ru" sz="1000">
                <a:solidFill>
                  <a:srgbClr val="351C75"/>
                </a:solidFill>
                <a:highlight>
                  <a:schemeClr val="lt1"/>
                </a:highlight>
                <a:latin typeface="Consolas"/>
                <a:ea typeface="Consolas"/>
                <a:cs typeface="Consolas"/>
                <a:sym typeface="Consolas"/>
              </a:rPr>
              <a:t>RIDERS</a:t>
            </a:r>
            <a:r>
              <a:rPr i="1" lang="ru" sz="1000">
                <a:solidFill>
                  <a:srgbClr val="351C75"/>
                </a:solidFill>
                <a:highlight>
                  <a:schemeClr val="lt1"/>
                </a:highlight>
                <a:latin typeface="Consolas"/>
                <a:ea typeface="Consolas"/>
                <a:cs typeface="Consolas"/>
                <a:sym typeface="Consolas"/>
              </a:rPr>
              <a:t>_COUNT </a:t>
            </a:r>
            <a:r>
              <a:rPr lang="ru" sz="1000">
                <a:solidFill>
                  <a:schemeClr val="dk1"/>
                </a:solidFill>
                <a:highlight>
                  <a:schemeClr val="lt1"/>
                </a:highlight>
                <a:latin typeface="Consolas"/>
                <a:ea typeface="Consolas"/>
                <a:cs typeface="Consolas"/>
                <a:sym typeface="Consolas"/>
              </a:rPr>
              <a:t>= </a:t>
            </a:r>
            <a:r>
              <a:rPr lang="ru" sz="1000">
                <a:solidFill>
                  <a:srgbClr val="000080"/>
                </a:solidFill>
                <a:highlight>
                  <a:schemeClr val="lt1"/>
                </a:highlight>
                <a:latin typeface="Consolas"/>
                <a:ea typeface="Consolas"/>
                <a:cs typeface="Consolas"/>
                <a:sym typeface="Consolas"/>
              </a:rPr>
              <a:t>5</a:t>
            </a:r>
            <a:r>
              <a:rPr lang="ru" sz="1000">
                <a:solidFill>
                  <a:schemeClr val="dk1"/>
                </a:solidFill>
                <a:highlight>
                  <a:schemeClr val="lt1"/>
                </a:highlight>
                <a:latin typeface="Consolas"/>
                <a:ea typeface="Consolas"/>
                <a:cs typeface="Consolas"/>
                <a:sym typeface="Consolas"/>
              </a:rPr>
              <a:t>;</a:t>
            </a:r>
            <a:endParaRPr sz="10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000">
                <a:solidFill>
                  <a:srgbClr val="000080"/>
                </a:solidFill>
                <a:highlight>
                  <a:schemeClr val="lt1"/>
                </a:highlight>
                <a:latin typeface="Consolas"/>
                <a:ea typeface="Consolas"/>
                <a:cs typeface="Consolas"/>
                <a:sym typeface="Consolas"/>
              </a:rPr>
              <a:t>    public static final int </a:t>
            </a:r>
            <a:r>
              <a:rPr i="1" lang="ru" sz="1000">
                <a:solidFill>
                  <a:srgbClr val="351C75"/>
                </a:solidFill>
                <a:highlight>
                  <a:schemeClr val="lt1"/>
                </a:highlight>
                <a:latin typeface="Consolas"/>
                <a:ea typeface="Consolas"/>
                <a:cs typeface="Consolas"/>
                <a:sym typeface="Consolas"/>
              </a:rPr>
              <a:t>TRACK_LENGTH </a:t>
            </a:r>
            <a:r>
              <a:rPr lang="ru" sz="1000">
                <a:solidFill>
                  <a:schemeClr val="dk1"/>
                </a:solidFill>
                <a:highlight>
                  <a:schemeClr val="lt1"/>
                </a:highlight>
                <a:latin typeface="Consolas"/>
                <a:ea typeface="Consolas"/>
                <a:cs typeface="Consolas"/>
                <a:sym typeface="Consolas"/>
              </a:rPr>
              <a:t>= </a:t>
            </a:r>
            <a:r>
              <a:rPr lang="ru" sz="1000">
                <a:solidFill>
                  <a:srgbClr val="000080"/>
                </a:solidFill>
                <a:highlight>
                  <a:schemeClr val="lt1"/>
                </a:highlight>
                <a:latin typeface="Consolas"/>
                <a:ea typeface="Consolas"/>
                <a:cs typeface="Consolas"/>
                <a:sym typeface="Consolas"/>
              </a:rPr>
              <a:t>3000</a:t>
            </a:r>
            <a:r>
              <a:rPr lang="ru" sz="1000">
                <a:solidFill>
                  <a:schemeClr val="dk1"/>
                </a:solidFill>
                <a:highlight>
                  <a:schemeClr val="lt1"/>
                </a:highlight>
                <a:latin typeface="Consolas"/>
                <a:ea typeface="Consolas"/>
                <a:cs typeface="Consolas"/>
                <a:sym typeface="Consolas"/>
              </a:rPr>
              <a:t>;</a:t>
            </a:r>
            <a:endParaRPr sz="1000">
              <a:solidFill>
                <a:srgbClr val="434343"/>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000">
                <a:solidFill>
                  <a:srgbClr val="000080"/>
                </a:solidFill>
                <a:highlight>
                  <a:schemeClr val="lt1"/>
                </a:highlight>
                <a:latin typeface="Consolas"/>
                <a:ea typeface="Consolas"/>
                <a:cs typeface="Consolas"/>
                <a:sym typeface="Consolas"/>
              </a:rPr>
              <a:t>    public static final </a:t>
            </a:r>
            <a:r>
              <a:rPr lang="ru" sz="1000">
                <a:solidFill>
                  <a:schemeClr val="dk1"/>
                </a:solidFill>
                <a:highlight>
                  <a:schemeClr val="lt1"/>
                </a:highlight>
                <a:latin typeface="Consolas"/>
                <a:ea typeface="Consolas"/>
                <a:cs typeface="Consolas"/>
                <a:sym typeface="Consolas"/>
              </a:rPr>
              <a:t>CountDownLatch</a:t>
            </a:r>
            <a:r>
              <a:rPr lang="ru" sz="1000">
                <a:solidFill>
                  <a:srgbClr val="000080"/>
                </a:solidFill>
                <a:highlight>
                  <a:schemeClr val="lt1"/>
                </a:highlight>
                <a:latin typeface="Consolas"/>
                <a:ea typeface="Consolas"/>
                <a:cs typeface="Consolas"/>
                <a:sym typeface="Consolas"/>
              </a:rPr>
              <a:t> </a:t>
            </a:r>
            <a:r>
              <a:rPr i="1" lang="ru" sz="1000">
                <a:solidFill>
                  <a:srgbClr val="351C75"/>
                </a:solidFill>
                <a:highlight>
                  <a:schemeClr val="lt1"/>
                </a:highlight>
                <a:latin typeface="Consolas"/>
                <a:ea typeface="Consolas"/>
                <a:cs typeface="Consolas"/>
                <a:sym typeface="Consolas"/>
              </a:rPr>
              <a:t>LATCH</a:t>
            </a:r>
            <a:r>
              <a:rPr i="1" lang="ru" sz="1000">
                <a:solidFill>
                  <a:srgbClr val="351C75"/>
                </a:solidFill>
                <a:highlight>
                  <a:schemeClr val="lt1"/>
                </a:highlight>
                <a:latin typeface="Consolas"/>
                <a:ea typeface="Consolas"/>
                <a:cs typeface="Consolas"/>
                <a:sym typeface="Consolas"/>
              </a:rPr>
              <a:t> </a:t>
            </a:r>
            <a:r>
              <a:rPr lang="ru" sz="1000">
                <a:solidFill>
                  <a:schemeClr val="dk1"/>
                </a:solidFill>
                <a:highlight>
                  <a:schemeClr val="lt1"/>
                </a:highlight>
                <a:latin typeface="Consolas"/>
                <a:ea typeface="Consolas"/>
                <a:cs typeface="Consolas"/>
                <a:sym typeface="Consolas"/>
              </a:rPr>
              <a:t>= </a:t>
            </a:r>
            <a:r>
              <a:rPr lang="ru" sz="1000">
                <a:solidFill>
                  <a:srgbClr val="000080"/>
                </a:solidFill>
                <a:highlight>
                  <a:schemeClr val="lt1"/>
                </a:highlight>
                <a:latin typeface="Consolas"/>
                <a:ea typeface="Consolas"/>
                <a:cs typeface="Consolas"/>
                <a:sym typeface="Consolas"/>
              </a:rPr>
              <a:t>new </a:t>
            </a:r>
            <a:r>
              <a:rPr lang="ru" sz="1000">
                <a:solidFill>
                  <a:schemeClr val="dk1"/>
                </a:solidFill>
                <a:highlight>
                  <a:schemeClr val="lt1"/>
                </a:highlight>
                <a:latin typeface="Consolas"/>
                <a:ea typeface="Consolas"/>
                <a:cs typeface="Consolas"/>
                <a:sym typeface="Consolas"/>
              </a:rPr>
              <a:t>CountDownLatch</a:t>
            </a:r>
            <a:r>
              <a:rPr lang="ru" sz="1000">
                <a:solidFill>
                  <a:schemeClr val="dk1"/>
                </a:solidFill>
                <a:highlight>
                  <a:schemeClr val="lt1"/>
                </a:highlight>
                <a:latin typeface="Consolas"/>
                <a:ea typeface="Consolas"/>
                <a:cs typeface="Consolas"/>
                <a:sym typeface="Consolas"/>
              </a:rPr>
              <a:t>(</a:t>
            </a:r>
            <a:r>
              <a:rPr lang="ru" sz="1000">
                <a:solidFill>
                  <a:srgbClr val="000080"/>
                </a:solidFill>
                <a:highlight>
                  <a:schemeClr val="lt1"/>
                </a:highlight>
                <a:latin typeface="Consolas"/>
                <a:ea typeface="Consolas"/>
                <a:cs typeface="Consolas"/>
                <a:sym typeface="Consolas"/>
              </a:rPr>
              <a:t>8</a:t>
            </a:r>
            <a:r>
              <a:rPr lang="ru" sz="1000">
                <a:solidFill>
                  <a:schemeClr val="dk1"/>
                </a:solidFill>
                <a:highlight>
                  <a:schemeClr val="lt1"/>
                </a:highlight>
                <a:latin typeface="Consolas"/>
                <a:ea typeface="Consolas"/>
                <a:cs typeface="Consolas"/>
                <a:sym typeface="Consolas"/>
              </a:rPr>
              <a:t>);</a:t>
            </a:r>
            <a:endParaRPr sz="10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000">
                <a:solidFill>
                  <a:schemeClr val="dk1"/>
                </a:solidFill>
                <a:highlight>
                  <a:schemeClr val="lt1"/>
                </a:highlight>
                <a:latin typeface="Consolas"/>
                <a:ea typeface="Consolas"/>
                <a:cs typeface="Consolas"/>
                <a:sym typeface="Consolas"/>
              </a:rPr>
              <a:t>   </a:t>
            </a:r>
            <a:endParaRPr sz="10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000">
                <a:solidFill>
                  <a:srgbClr val="000080"/>
                </a:solidFill>
                <a:highlight>
                  <a:schemeClr val="lt1"/>
                </a:highlight>
                <a:latin typeface="Consolas"/>
                <a:ea typeface="Consolas"/>
                <a:cs typeface="Consolas"/>
                <a:sym typeface="Consolas"/>
              </a:rPr>
              <a:t>    public static void </a:t>
            </a:r>
            <a:r>
              <a:rPr lang="ru" sz="1000">
                <a:solidFill>
                  <a:schemeClr val="dk1"/>
                </a:solidFill>
                <a:highlight>
                  <a:schemeClr val="lt1"/>
                </a:highlight>
                <a:latin typeface="Consolas"/>
                <a:ea typeface="Consolas"/>
                <a:cs typeface="Consolas"/>
                <a:sym typeface="Consolas"/>
              </a:rPr>
              <a:t>main(String[] args) {</a:t>
            </a:r>
            <a:endParaRPr sz="10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000">
                <a:solidFill>
                  <a:schemeClr val="dk1"/>
                </a:solidFill>
                <a:highlight>
                  <a:schemeClr val="lt1"/>
                </a:highlight>
                <a:latin typeface="Consolas"/>
                <a:ea typeface="Consolas"/>
                <a:cs typeface="Consolas"/>
                <a:sym typeface="Consolas"/>
              </a:rPr>
              <a:t>       </a:t>
            </a:r>
            <a:r>
              <a:rPr lang="ru" sz="1000">
                <a:solidFill>
                  <a:srgbClr val="000080"/>
                </a:solidFill>
                <a:highlight>
                  <a:schemeClr val="lt1"/>
                </a:highlight>
                <a:latin typeface="Consolas"/>
                <a:ea typeface="Consolas"/>
                <a:cs typeface="Consolas"/>
                <a:sym typeface="Consolas"/>
              </a:rPr>
              <a:t>for</a:t>
            </a:r>
            <a:r>
              <a:rPr lang="ru" sz="1000">
                <a:solidFill>
                  <a:schemeClr val="dk1"/>
                </a:solidFill>
                <a:highlight>
                  <a:schemeClr val="lt1"/>
                </a:highlight>
                <a:latin typeface="Consolas"/>
                <a:ea typeface="Consolas"/>
                <a:cs typeface="Consolas"/>
                <a:sym typeface="Consolas"/>
              </a:rPr>
              <a:t> (</a:t>
            </a:r>
            <a:r>
              <a:rPr lang="ru" sz="1000">
                <a:solidFill>
                  <a:srgbClr val="000080"/>
                </a:solidFill>
                <a:highlight>
                  <a:schemeClr val="lt1"/>
                </a:highlight>
                <a:latin typeface="Consolas"/>
                <a:ea typeface="Consolas"/>
                <a:cs typeface="Consolas"/>
                <a:sym typeface="Consolas"/>
              </a:rPr>
              <a:t>int</a:t>
            </a:r>
            <a:r>
              <a:rPr lang="ru" sz="1000">
                <a:solidFill>
                  <a:schemeClr val="dk1"/>
                </a:solidFill>
                <a:highlight>
                  <a:schemeClr val="lt1"/>
                </a:highlight>
                <a:latin typeface="Consolas"/>
                <a:ea typeface="Consolas"/>
                <a:cs typeface="Consolas"/>
                <a:sym typeface="Consolas"/>
              </a:rPr>
              <a:t> i = 0; i &lt; </a:t>
            </a:r>
            <a:r>
              <a:rPr i="1" lang="ru" sz="1000">
                <a:solidFill>
                  <a:srgbClr val="351C75"/>
                </a:solidFill>
                <a:highlight>
                  <a:schemeClr val="lt1"/>
                </a:highlight>
                <a:latin typeface="Consolas"/>
                <a:ea typeface="Consolas"/>
                <a:cs typeface="Consolas"/>
                <a:sym typeface="Consolas"/>
              </a:rPr>
              <a:t>RIDERS_COUNT</a:t>
            </a:r>
            <a:r>
              <a:rPr lang="ru" sz="1000">
                <a:solidFill>
                  <a:schemeClr val="dk1"/>
                </a:solidFill>
                <a:highlight>
                  <a:schemeClr val="lt1"/>
                </a:highlight>
                <a:latin typeface="Consolas"/>
                <a:ea typeface="Consolas"/>
                <a:cs typeface="Consolas"/>
                <a:sym typeface="Consolas"/>
              </a:rPr>
              <a:t>; i++) {</a:t>
            </a:r>
            <a:endParaRPr sz="10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000">
                <a:solidFill>
                  <a:schemeClr val="dk1"/>
                </a:solidFill>
                <a:highlight>
                  <a:schemeClr val="lt1"/>
                </a:highlight>
                <a:latin typeface="Consolas"/>
                <a:ea typeface="Consolas"/>
                <a:cs typeface="Consolas"/>
                <a:sym typeface="Consolas"/>
              </a:rPr>
              <a:t>           </a:t>
            </a:r>
            <a:r>
              <a:rPr lang="ru" sz="1000">
                <a:solidFill>
                  <a:srgbClr val="000080"/>
                </a:solidFill>
                <a:highlight>
                  <a:schemeClr val="lt1"/>
                </a:highlight>
                <a:latin typeface="Consolas"/>
                <a:ea typeface="Consolas"/>
                <a:cs typeface="Consolas"/>
                <a:sym typeface="Consolas"/>
              </a:rPr>
              <a:t>new Thread(new </a:t>
            </a:r>
            <a:r>
              <a:rPr lang="ru" sz="1000">
                <a:solidFill>
                  <a:schemeClr val="dk1"/>
                </a:solidFill>
                <a:highlight>
                  <a:schemeClr val="lt1"/>
                </a:highlight>
                <a:latin typeface="Consolas"/>
                <a:ea typeface="Consolas"/>
                <a:cs typeface="Consolas"/>
                <a:sym typeface="Consolas"/>
              </a:rPr>
              <a:t>Rider(i, (</a:t>
            </a:r>
            <a:r>
              <a:rPr lang="ru" sz="1000">
                <a:solidFill>
                  <a:srgbClr val="000080"/>
                </a:solidFill>
                <a:highlight>
                  <a:schemeClr val="lt1"/>
                </a:highlight>
                <a:latin typeface="Consolas"/>
                <a:ea typeface="Consolas"/>
                <a:cs typeface="Consolas"/>
                <a:sym typeface="Consolas"/>
              </a:rPr>
              <a:t>int) </a:t>
            </a:r>
            <a:r>
              <a:rPr lang="ru" sz="1000">
                <a:solidFill>
                  <a:schemeClr val="dk1"/>
                </a:solidFill>
                <a:highlight>
                  <a:schemeClr val="lt1"/>
                </a:highlight>
                <a:latin typeface="Consolas"/>
                <a:ea typeface="Consolas"/>
                <a:cs typeface="Consolas"/>
                <a:sym typeface="Consolas"/>
              </a:rPr>
              <a:t>Math.</a:t>
            </a:r>
            <a:r>
              <a:rPr i="1" lang="ru" sz="1000">
                <a:solidFill>
                  <a:schemeClr val="dk1"/>
                </a:solidFill>
                <a:highlight>
                  <a:schemeClr val="lt1"/>
                </a:highlight>
                <a:latin typeface="Consolas"/>
                <a:ea typeface="Consolas"/>
                <a:cs typeface="Consolas"/>
                <a:sym typeface="Consolas"/>
              </a:rPr>
              <a:t>random</a:t>
            </a:r>
            <a:r>
              <a:rPr lang="ru" sz="1000">
                <a:solidFill>
                  <a:schemeClr val="dk1"/>
                </a:solidFill>
                <a:highlight>
                  <a:schemeClr val="lt1"/>
                </a:highlight>
                <a:latin typeface="Consolas"/>
                <a:ea typeface="Consolas"/>
                <a:cs typeface="Consolas"/>
                <a:sym typeface="Consolas"/>
              </a:rPr>
              <a:t>() *</a:t>
            </a:r>
            <a:r>
              <a:rPr lang="ru" sz="1000">
                <a:solidFill>
                  <a:srgbClr val="000080"/>
                </a:solidFill>
                <a:highlight>
                  <a:schemeClr val="lt1"/>
                </a:highlight>
                <a:latin typeface="Consolas"/>
                <a:ea typeface="Consolas"/>
                <a:cs typeface="Consolas"/>
                <a:sym typeface="Consolas"/>
              </a:rPr>
              <a:t> 10 </a:t>
            </a:r>
            <a:r>
              <a:rPr lang="ru" sz="1000">
                <a:solidFill>
                  <a:schemeClr val="dk1"/>
                </a:solidFill>
                <a:highlight>
                  <a:schemeClr val="lt1"/>
                </a:highlight>
                <a:latin typeface="Consolas"/>
                <a:ea typeface="Consolas"/>
                <a:cs typeface="Consolas"/>
                <a:sym typeface="Consolas"/>
              </a:rPr>
              <a:t>+</a:t>
            </a:r>
            <a:r>
              <a:rPr lang="ru" sz="1000">
                <a:solidFill>
                  <a:srgbClr val="000080"/>
                </a:solidFill>
                <a:highlight>
                  <a:schemeClr val="lt1"/>
                </a:highlight>
                <a:latin typeface="Consolas"/>
                <a:ea typeface="Consolas"/>
                <a:cs typeface="Consolas"/>
                <a:sym typeface="Consolas"/>
              </a:rPr>
              <a:t> 5)</a:t>
            </a:r>
            <a:r>
              <a:rPr lang="ru" sz="1000">
                <a:solidFill>
                  <a:schemeClr val="dk1"/>
                </a:solidFill>
                <a:highlight>
                  <a:schemeClr val="lt1"/>
                </a:highlight>
                <a:latin typeface="Consolas"/>
                <a:ea typeface="Consolas"/>
                <a:cs typeface="Consolas"/>
                <a:sym typeface="Consolas"/>
              </a:rPr>
              <a:t>.start())</a:t>
            </a:r>
            <a:r>
              <a:rPr lang="ru" sz="1000">
                <a:solidFill>
                  <a:schemeClr val="dk1"/>
                </a:solidFill>
                <a:highlight>
                  <a:schemeClr val="lt1"/>
                </a:highlight>
                <a:latin typeface="Consolas"/>
                <a:ea typeface="Consolas"/>
                <a:cs typeface="Consolas"/>
                <a:sym typeface="Consolas"/>
              </a:rPr>
              <a:t>;</a:t>
            </a:r>
            <a:endParaRPr sz="10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000">
                <a:solidFill>
                  <a:schemeClr val="dk1"/>
                </a:solidFill>
                <a:highlight>
                  <a:schemeClr val="lt1"/>
                </a:highlight>
                <a:latin typeface="Consolas"/>
                <a:ea typeface="Consolas"/>
                <a:cs typeface="Consolas"/>
                <a:sym typeface="Consolas"/>
              </a:rPr>
              <a:t>       }</a:t>
            </a:r>
            <a:endParaRPr sz="10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t/>
            </a:r>
            <a:endParaRPr sz="10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000">
                <a:solidFill>
                  <a:schemeClr val="dk1"/>
                </a:solidFill>
                <a:highlight>
                  <a:schemeClr val="lt1"/>
                </a:highlight>
                <a:latin typeface="Consolas"/>
                <a:ea typeface="Consolas"/>
                <a:cs typeface="Consolas"/>
                <a:sym typeface="Consolas"/>
              </a:rPr>
              <a:t>       </a:t>
            </a:r>
            <a:r>
              <a:rPr lang="ru" sz="1000">
                <a:solidFill>
                  <a:srgbClr val="000080"/>
                </a:solidFill>
                <a:highlight>
                  <a:schemeClr val="lt1"/>
                </a:highlight>
                <a:latin typeface="Consolas"/>
                <a:ea typeface="Consolas"/>
                <a:cs typeface="Consolas"/>
                <a:sym typeface="Consolas"/>
              </a:rPr>
              <a:t>while</a:t>
            </a:r>
            <a:r>
              <a:rPr lang="ru" sz="1000">
                <a:solidFill>
                  <a:schemeClr val="dk1"/>
                </a:solidFill>
                <a:highlight>
                  <a:schemeClr val="lt1"/>
                </a:highlight>
                <a:latin typeface="Consolas"/>
                <a:ea typeface="Consolas"/>
                <a:cs typeface="Consolas"/>
                <a:sym typeface="Consolas"/>
              </a:rPr>
              <a:t> (</a:t>
            </a:r>
            <a:r>
              <a:rPr i="1" lang="ru" sz="1000">
                <a:solidFill>
                  <a:srgbClr val="351C75"/>
                </a:solidFill>
                <a:highlight>
                  <a:schemeClr val="lt1"/>
                </a:highlight>
                <a:latin typeface="Consolas"/>
                <a:ea typeface="Consolas"/>
                <a:cs typeface="Consolas"/>
                <a:sym typeface="Consolas"/>
              </a:rPr>
              <a:t>LATCH</a:t>
            </a:r>
            <a:r>
              <a:rPr lang="ru" sz="1000">
                <a:solidFill>
                  <a:schemeClr val="dk1"/>
                </a:solidFill>
                <a:highlight>
                  <a:schemeClr val="lt1"/>
                </a:highlight>
                <a:latin typeface="Consolas"/>
                <a:ea typeface="Consolas"/>
                <a:cs typeface="Consolas"/>
                <a:sym typeface="Consolas"/>
              </a:rPr>
              <a:t>.getCount() &gt; </a:t>
            </a:r>
            <a:r>
              <a:rPr lang="ru" sz="1000">
                <a:solidFill>
                  <a:srgbClr val="000080"/>
                </a:solidFill>
                <a:highlight>
                  <a:schemeClr val="lt1"/>
                </a:highlight>
                <a:latin typeface="Consolas"/>
                <a:ea typeface="Consolas"/>
                <a:cs typeface="Consolas"/>
                <a:sym typeface="Consolas"/>
              </a:rPr>
              <a:t>3</a:t>
            </a:r>
            <a:r>
              <a:rPr lang="ru" sz="1000">
                <a:solidFill>
                  <a:schemeClr val="dk1"/>
                </a:solidFill>
                <a:highlight>
                  <a:schemeClr val="lt1"/>
                </a:highlight>
                <a:latin typeface="Consolas"/>
                <a:ea typeface="Consolas"/>
                <a:cs typeface="Consolas"/>
                <a:sym typeface="Consolas"/>
              </a:rPr>
              <a:t>) { Thread.</a:t>
            </a:r>
            <a:r>
              <a:rPr i="1" lang="ru" sz="1000">
                <a:solidFill>
                  <a:schemeClr val="dk1"/>
                </a:solidFill>
                <a:highlight>
                  <a:schemeClr val="lt1"/>
                </a:highlight>
                <a:latin typeface="Consolas"/>
                <a:ea typeface="Consolas"/>
                <a:cs typeface="Consolas"/>
                <a:sym typeface="Consolas"/>
              </a:rPr>
              <a:t>sleep</a:t>
            </a:r>
            <a:r>
              <a:rPr lang="ru" sz="1000">
                <a:solidFill>
                  <a:schemeClr val="dk1"/>
                </a:solidFill>
                <a:highlight>
                  <a:schemeClr val="lt1"/>
                </a:highlight>
                <a:latin typeface="Consolas"/>
                <a:ea typeface="Consolas"/>
                <a:cs typeface="Consolas"/>
                <a:sym typeface="Consolas"/>
              </a:rPr>
              <a:t>(</a:t>
            </a:r>
            <a:r>
              <a:rPr lang="ru" sz="1000">
                <a:solidFill>
                  <a:srgbClr val="002060"/>
                </a:solidFill>
                <a:highlight>
                  <a:schemeClr val="lt1"/>
                </a:highlight>
                <a:latin typeface="Consolas"/>
                <a:ea typeface="Consolas"/>
                <a:cs typeface="Consolas"/>
                <a:sym typeface="Consolas"/>
              </a:rPr>
              <a:t>400</a:t>
            </a:r>
            <a:r>
              <a:rPr lang="ru" sz="1000">
                <a:solidFill>
                  <a:schemeClr val="dk1"/>
                </a:solidFill>
                <a:highlight>
                  <a:schemeClr val="lt1"/>
                </a:highlight>
                <a:latin typeface="Consolas"/>
                <a:ea typeface="Consolas"/>
                <a:cs typeface="Consolas"/>
                <a:sym typeface="Consolas"/>
              </a:rPr>
              <a:t>); }</a:t>
            </a:r>
            <a:endParaRPr sz="10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t/>
            </a:r>
            <a:endParaRPr sz="10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000">
                <a:solidFill>
                  <a:schemeClr val="dk1"/>
                </a:solidFill>
                <a:highlight>
                  <a:schemeClr val="lt1"/>
                </a:highlight>
                <a:latin typeface="Consolas"/>
                <a:ea typeface="Consolas"/>
                <a:cs typeface="Consolas"/>
                <a:sym typeface="Consolas"/>
              </a:rPr>
              <a:t>       </a:t>
            </a:r>
            <a:r>
              <a:rPr lang="ru" sz="1000">
                <a:solidFill>
                  <a:schemeClr val="dk1"/>
                </a:solidFill>
                <a:highlight>
                  <a:schemeClr val="lt1"/>
                </a:highlight>
                <a:latin typeface="Consolas"/>
                <a:ea typeface="Consolas"/>
                <a:cs typeface="Consolas"/>
                <a:sym typeface="Consolas"/>
              </a:rPr>
              <a:t>Thread.</a:t>
            </a:r>
            <a:r>
              <a:rPr i="1" lang="ru" sz="1000">
                <a:solidFill>
                  <a:schemeClr val="dk1"/>
                </a:solidFill>
                <a:highlight>
                  <a:schemeClr val="lt1"/>
                </a:highlight>
                <a:latin typeface="Consolas"/>
                <a:ea typeface="Consolas"/>
                <a:cs typeface="Consolas"/>
                <a:sym typeface="Consolas"/>
              </a:rPr>
              <a:t>sleep</a:t>
            </a:r>
            <a:r>
              <a:rPr lang="ru" sz="1000">
                <a:solidFill>
                  <a:schemeClr val="dk1"/>
                </a:solidFill>
                <a:highlight>
                  <a:schemeClr val="lt1"/>
                </a:highlight>
                <a:latin typeface="Consolas"/>
                <a:ea typeface="Consolas"/>
                <a:cs typeface="Consolas"/>
                <a:sym typeface="Consolas"/>
              </a:rPr>
              <a:t>(</a:t>
            </a:r>
            <a:r>
              <a:rPr lang="ru" sz="1000">
                <a:solidFill>
                  <a:srgbClr val="000080"/>
                </a:solidFill>
                <a:highlight>
                  <a:schemeClr val="lt1"/>
                </a:highlight>
                <a:latin typeface="Consolas"/>
                <a:ea typeface="Consolas"/>
                <a:cs typeface="Consolas"/>
                <a:sym typeface="Consolas"/>
              </a:rPr>
              <a:t>1000</a:t>
            </a:r>
            <a:r>
              <a:rPr lang="ru" sz="1000">
                <a:solidFill>
                  <a:schemeClr val="dk1"/>
                </a:solidFill>
                <a:highlight>
                  <a:schemeClr val="lt1"/>
                </a:highlight>
                <a:latin typeface="Consolas"/>
                <a:ea typeface="Consolas"/>
                <a:cs typeface="Consolas"/>
                <a:sym typeface="Consolas"/>
              </a:rPr>
              <a:t>);</a:t>
            </a:r>
            <a:endParaRPr sz="10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000">
                <a:solidFill>
                  <a:schemeClr val="dk1"/>
                </a:solidFill>
                <a:highlight>
                  <a:schemeClr val="lt1"/>
                </a:highlight>
                <a:latin typeface="Consolas"/>
                <a:ea typeface="Consolas"/>
                <a:cs typeface="Consolas"/>
                <a:sym typeface="Consolas"/>
              </a:rPr>
              <a:t>       System.</a:t>
            </a:r>
            <a:r>
              <a:rPr i="1" lang="ru" sz="1000">
                <a:solidFill>
                  <a:schemeClr val="dk1"/>
                </a:solidFill>
                <a:highlight>
                  <a:schemeClr val="lt1"/>
                </a:highlight>
                <a:latin typeface="Consolas"/>
                <a:ea typeface="Consolas"/>
                <a:cs typeface="Consolas"/>
                <a:sym typeface="Consolas"/>
              </a:rPr>
              <a:t>out</a:t>
            </a:r>
            <a:r>
              <a:rPr lang="ru" sz="1000">
                <a:solidFill>
                  <a:schemeClr val="dk1"/>
                </a:solidFill>
                <a:highlight>
                  <a:schemeClr val="lt1"/>
                </a:highlight>
                <a:latin typeface="Consolas"/>
                <a:ea typeface="Consolas"/>
                <a:cs typeface="Consolas"/>
                <a:sym typeface="Consolas"/>
              </a:rPr>
              <a:t>.</a:t>
            </a:r>
            <a:r>
              <a:rPr lang="ru" sz="1000">
                <a:solidFill>
                  <a:srgbClr val="980000"/>
                </a:solidFill>
                <a:highlight>
                  <a:schemeClr val="lt1"/>
                </a:highlight>
                <a:latin typeface="Consolas"/>
                <a:ea typeface="Consolas"/>
                <a:cs typeface="Consolas"/>
                <a:sym typeface="Consolas"/>
              </a:rPr>
              <a:t>println</a:t>
            </a:r>
            <a:r>
              <a:rPr lang="ru" sz="1000">
                <a:solidFill>
                  <a:schemeClr val="dk1"/>
                </a:solidFill>
                <a:highlight>
                  <a:schemeClr val="lt1"/>
                </a:highlight>
                <a:latin typeface="Consolas"/>
                <a:ea typeface="Consolas"/>
                <a:cs typeface="Consolas"/>
                <a:sym typeface="Consolas"/>
              </a:rPr>
              <a:t>(</a:t>
            </a:r>
            <a:r>
              <a:rPr lang="ru" sz="1000">
                <a:solidFill>
                  <a:srgbClr val="38761D"/>
                </a:solidFill>
                <a:highlight>
                  <a:schemeClr val="lt1"/>
                </a:highlight>
                <a:latin typeface="Consolas"/>
                <a:ea typeface="Consolas"/>
                <a:cs typeface="Consolas"/>
                <a:sym typeface="Consolas"/>
              </a:rPr>
              <a:t>"На старт!"</a:t>
            </a:r>
            <a:r>
              <a:rPr lang="ru" sz="1000">
                <a:solidFill>
                  <a:schemeClr val="dk1"/>
                </a:solidFill>
                <a:highlight>
                  <a:schemeClr val="lt1"/>
                </a:highlight>
                <a:latin typeface="Consolas"/>
                <a:ea typeface="Consolas"/>
                <a:cs typeface="Consolas"/>
                <a:sym typeface="Consolas"/>
              </a:rPr>
              <a:t>);</a:t>
            </a:r>
            <a:endParaRPr sz="10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i="1" lang="ru" sz="1000">
                <a:solidFill>
                  <a:schemeClr val="dk1"/>
                </a:solidFill>
                <a:highlight>
                  <a:schemeClr val="lt1"/>
                </a:highlight>
                <a:latin typeface="Consolas"/>
                <a:ea typeface="Consolas"/>
                <a:cs typeface="Consolas"/>
                <a:sym typeface="Consolas"/>
              </a:rPr>
              <a:t>       </a:t>
            </a:r>
            <a:r>
              <a:rPr i="1" lang="ru" sz="1000">
                <a:solidFill>
                  <a:srgbClr val="660066"/>
                </a:solidFill>
                <a:highlight>
                  <a:schemeClr val="lt1"/>
                </a:highlight>
                <a:latin typeface="Consolas"/>
                <a:ea typeface="Consolas"/>
                <a:cs typeface="Consolas"/>
                <a:sym typeface="Consolas"/>
              </a:rPr>
              <a:t>LATCH</a:t>
            </a:r>
            <a:r>
              <a:rPr lang="ru" sz="1000">
                <a:solidFill>
                  <a:schemeClr val="dk1"/>
                </a:solidFill>
                <a:highlight>
                  <a:schemeClr val="lt1"/>
                </a:highlight>
                <a:latin typeface="Consolas"/>
                <a:ea typeface="Consolas"/>
                <a:cs typeface="Consolas"/>
                <a:sym typeface="Consolas"/>
              </a:rPr>
              <a:t>.countDown(); </a:t>
            </a:r>
            <a:endParaRPr sz="10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000">
                <a:solidFill>
                  <a:schemeClr val="dk1"/>
                </a:solidFill>
                <a:highlight>
                  <a:schemeClr val="lt1"/>
                </a:highlight>
                <a:latin typeface="Consolas"/>
                <a:ea typeface="Consolas"/>
                <a:cs typeface="Consolas"/>
                <a:sym typeface="Consolas"/>
              </a:rPr>
              <a:t>       Thread.</a:t>
            </a:r>
            <a:r>
              <a:rPr i="1" lang="ru" sz="1000">
                <a:solidFill>
                  <a:schemeClr val="dk1"/>
                </a:solidFill>
                <a:highlight>
                  <a:schemeClr val="lt1"/>
                </a:highlight>
                <a:latin typeface="Consolas"/>
                <a:ea typeface="Consolas"/>
                <a:cs typeface="Consolas"/>
                <a:sym typeface="Consolas"/>
              </a:rPr>
              <a:t>sleep</a:t>
            </a:r>
            <a:r>
              <a:rPr lang="ru" sz="1000">
                <a:solidFill>
                  <a:schemeClr val="dk1"/>
                </a:solidFill>
                <a:highlight>
                  <a:schemeClr val="lt1"/>
                </a:highlight>
                <a:latin typeface="Consolas"/>
                <a:ea typeface="Consolas"/>
                <a:cs typeface="Consolas"/>
                <a:sym typeface="Consolas"/>
              </a:rPr>
              <a:t>(</a:t>
            </a:r>
            <a:r>
              <a:rPr lang="ru" sz="1000">
                <a:solidFill>
                  <a:srgbClr val="000080"/>
                </a:solidFill>
                <a:highlight>
                  <a:schemeClr val="lt1"/>
                </a:highlight>
                <a:latin typeface="Consolas"/>
                <a:ea typeface="Consolas"/>
                <a:cs typeface="Consolas"/>
                <a:sym typeface="Consolas"/>
              </a:rPr>
              <a:t>1000</a:t>
            </a:r>
            <a:r>
              <a:rPr lang="ru" sz="1000">
                <a:solidFill>
                  <a:schemeClr val="dk1"/>
                </a:solidFill>
                <a:highlight>
                  <a:schemeClr val="lt1"/>
                </a:highlight>
                <a:latin typeface="Consolas"/>
                <a:ea typeface="Consolas"/>
                <a:cs typeface="Consolas"/>
                <a:sym typeface="Consolas"/>
              </a:rPr>
              <a:t>);</a:t>
            </a:r>
            <a:endParaRPr sz="10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000">
                <a:solidFill>
                  <a:schemeClr val="dk1"/>
                </a:solidFill>
                <a:highlight>
                  <a:schemeClr val="lt1"/>
                </a:highlight>
                <a:latin typeface="Consolas"/>
                <a:ea typeface="Consolas"/>
                <a:cs typeface="Consolas"/>
                <a:sym typeface="Consolas"/>
              </a:rPr>
              <a:t>       System.</a:t>
            </a:r>
            <a:r>
              <a:rPr i="1" lang="ru" sz="1000">
                <a:solidFill>
                  <a:schemeClr val="dk1"/>
                </a:solidFill>
                <a:highlight>
                  <a:schemeClr val="lt1"/>
                </a:highlight>
                <a:latin typeface="Consolas"/>
                <a:ea typeface="Consolas"/>
                <a:cs typeface="Consolas"/>
                <a:sym typeface="Consolas"/>
              </a:rPr>
              <a:t>out</a:t>
            </a:r>
            <a:r>
              <a:rPr lang="ru" sz="1000">
                <a:solidFill>
                  <a:schemeClr val="dk1"/>
                </a:solidFill>
                <a:highlight>
                  <a:schemeClr val="lt1"/>
                </a:highlight>
                <a:latin typeface="Consolas"/>
                <a:ea typeface="Consolas"/>
                <a:cs typeface="Consolas"/>
                <a:sym typeface="Consolas"/>
              </a:rPr>
              <a:t>.</a:t>
            </a:r>
            <a:r>
              <a:rPr lang="ru" sz="1000">
                <a:solidFill>
                  <a:srgbClr val="980000"/>
                </a:solidFill>
                <a:highlight>
                  <a:schemeClr val="lt1"/>
                </a:highlight>
                <a:latin typeface="Consolas"/>
                <a:ea typeface="Consolas"/>
                <a:cs typeface="Consolas"/>
                <a:sym typeface="Consolas"/>
              </a:rPr>
              <a:t>println</a:t>
            </a:r>
            <a:r>
              <a:rPr lang="ru" sz="1000">
                <a:solidFill>
                  <a:schemeClr val="dk1"/>
                </a:solidFill>
                <a:highlight>
                  <a:schemeClr val="lt1"/>
                </a:highlight>
                <a:latin typeface="Consolas"/>
                <a:ea typeface="Consolas"/>
                <a:cs typeface="Consolas"/>
                <a:sym typeface="Consolas"/>
              </a:rPr>
              <a:t>(</a:t>
            </a:r>
            <a:r>
              <a:rPr lang="ru" sz="1000">
                <a:solidFill>
                  <a:srgbClr val="38761D"/>
                </a:solidFill>
                <a:highlight>
                  <a:schemeClr val="lt1"/>
                </a:highlight>
                <a:latin typeface="Consolas"/>
                <a:ea typeface="Consolas"/>
                <a:cs typeface="Consolas"/>
                <a:sym typeface="Consolas"/>
              </a:rPr>
              <a:t>"Внимание!"</a:t>
            </a:r>
            <a:r>
              <a:rPr lang="ru" sz="1000">
                <a:solidFill>
                  <a:schemeClr val="dk1"/>
                </a:solidFill>
                <a:highlight>
                  <a:schemeClr val="lt1"/>
                </a:highlight>
                <a:latin typeface="Consolas"/>
                <a:ea typeface="Consolas"/>
                <a:cs typeface="Consolas"/>
                <a:sym typeface="Consolas"/>
              </a:rPr>
              <a:t>);</a:t>
            </a:r>
            <a:endParaRPr sz="10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i="1" lang="ru" sz="1000">
                <a:solidFill>
                  <a:schemeClr val="dk1"/>
                </a:solidFill>
                <a:highlight>
                  <a:schemeClr val="lt1"/>
                </a:highlight>
                <a:latin typeface="Consolas"/>
                <a:ea typeface="Consolas"/>
                <a:cs typeface="Consolas"/>
                <a:sym typeface="Consolas"/>
              </a:rPr>
              <a:t>       </a:t>
            </a:r>
            <a:r>
              <a:rPr i="1" lang="ru" sz="1000">
                <a:solidFill>
                  <a:srgbClr val="660066"/>
                </a:solidFill>
                <a:highlight>
                  <a:schemeClr val="lt1"/>
                </a:highlight>
                <a:latin typeface="Consolas"/>
                <a:ea typeface="Consolas"/>
                <a:cs typeface="Consolas"/>
                <a:sym typeface="Consolas"/>
              </a:rPr>
              <a:t>LATCH</a:t>
            </a:r>
            <a:r>
              <a:rPr lang="ru" sz="1000">
                <a:solidFill>
                  <a:schemeClr val="dk1"/>
                </a:solidFill>
                <a:highlight>
                  <a:schemeClr val="lt1"/>
                </a:highlight>
                <a:latin typeface="Consolas"/>
                <a:ea typeface="Consolas"/>
                <a:cs typeface="Consolas"/>
                <a:sym typeface="Consolas"/>
              </a:rPr>
              <a:t>.countDown();</a:t>
            </a:r>
            <a:endParaRPr sz="10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000">
                <a:solidFill>
                  <a:schemeClr val="dk1"/>
                </a:solidFill>
                <a:highlight>
                  <a:schemeClr val="lt1"/>
                </a:highlight>
                <a:latin typeface="Consolas"/>
                <a:ea typeface="Consolas"/>
                <a:cs typeface="Consolas"/>
                <a:sym typeface="Consolas"/>
              </a:rPr>
              <a:t>       Thread.</a:t>
            </a:r>
            <a:r>
              <a:rPr i="1" lang="ru" sz="1000">
                <a:solidFill>
                  <a:schemeClr val="dk1"/>
                </a:solidFill>
                <a:highlight>
                  <a:schemeClr val="lt1"/>
                </a:highlight>
                <a:latin typeface="Consolas"/>
                <a:ea typeface="Consolas"/>
                <a:cs typeface="Consolas"/>
                <a:sym typeface="Consolas"/>
              </a:rPr>
              <a:t>sleep</a:t>
            </a:r>
            <a:r>
              <a:rPr lang="ru" sz="1000">
                <a:solidFill>
                  <a:schemeClr val="dk1"/>
                </a:solidFill>
                <a:highlight>
                  <a:schemeClr val="lt1"/>
                </a:highlight>
                <a:latin typeface="Consolas"/>
                <a:ea typeface="Consolas"/>
                <a:cs typeface="Consolas"/>
                <a:sym typeface="Consolas"/>
              </a:rPr>
              <a:t>(</a:t>
            </a:r>
            <a:r>
              <a:rPr lang="ru" sz="1000">
                <a:solidFill>
                  <a:srgbClr val="000080"/>
                </a:solidFill>
                <a:highlight>
                  <a:schemeClr val="lt1"/>
                </a:highlight>
                <a:latin typeface="Consolas"/>
                <a:ea typeface="Consolas"/>
                <a:cs typeface="Consolas"/>
                <a:sym typeface="Consolas"/>
              </a:rPr>
              <a:t>1000</a:t>
            </a:r>
            <a:r>
              <a:rPr lang="ru" sz="1000">
                <a:solidFill>
                  <a:schemeClr val="dk1"/>
                </a:solidFill>
                <a:highlight>
                  <a:schemeClr val="lt1"/>
                </a:highlight>
                <a:latin typeface="Consolas"/>
                <a:ea typeface="Consolas"/>
                <a:cs typeface="Consolas"/>
                <a:sym typeface="Consolas"/>
              </a:rPr>
              <a:t>);</a:t>
            </a:r>
            <a:endParaRPr sz="10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000">
                <a:solidFill>
                  <a:schemeClr val="dk1"/>
                </a:solidFill>
                <a:highlight>
                  <a:schemeClr val="lt1"/>
                </a:highlight>
                <a:latin typeface="Consolas"/>
                <a:ea typeface="Consolas"/>
                <a:cs typeface="Consolas"/>
                <a:sym typeface="Consolas"/>
              </a:rPr>
              <a:t>       System.</a:t>
            </a:r>
            <a:r>
              <a:rPr i="1" lang="ru" sz="1000">
                <a:solidFill>
                  <a:schemeClr val="dk1"/>
                </a:solidFill>
                <a:highlight>
                  <a:schemeClr val="lt1"/>
                </a:highlight>
                <a:latin typeface="Consolas"/>
                <a:ea typeface="Consolas"/>
                <a:cs typeface="Consolas"/>
                <a:sym typeface="Consolas"/>
              </a:rPr>
              <a:t>out</a:t>
            </a:r>
            <a:r>
              <a:rPr lang="ru" sz="1000">
                <a:solidFill>
                  <a:schemeClr val="dk1"/>
                </a:solidFill>
                <a:highlight>
                  <a:schemeClr val="lt1"/>
                </a:highlight>
                <a:latin typeface="Consolas"/>
                <a:ea typeface="Consolas"/>
                <a:cs typeface="Consolas"/>
                <a:sym typeface="Consolas"/>
              </a:rPr>
              <a:t>.</a:t>
            </a:r>
            <a:r>
              <a:rPr lang="ru" sz="1000">
                <a:solidFill>
                  <a:srgbClr val="980000"/>
                </a:solidFill>
                <a:highlight>
                  <a:schemeClr val="lt1"/>
                </a:highlight>
                <a:latin typeface="Consolas"/>
                <a:ea typeface="Consolas"/>
                <a:cs typeface="Consolas"/>
                <a:sym typeface="Consolas"/>
              </a:rPr>
              <a:t>println</a:t>
            </a:r>
            <a:r>
              <a:rPr lang="ru" sz="1000">
                <a:solidFill>
                  <a:schemeClr val="dk1"/>
                </a:solidFill>
                <a:highlight>
                  <a:schemeClr val="lt1"/>
                </a:highlight>
                <a:latin typeface="Consolas"/>
                <a:ea typeface="Consolas"/>
                <a:cs typeface="Consolas"/>
                <a:sym typeface="Consolas"/>
              </a:rPr>
              <a:t>(</a:t>
            </a:r>
            <a:r>
              <a:rPr lang="ru" sz="1000">
                <a:solidFill>
                  <a:srgbClr val="38761D"/>
                </a:solidFill>
                <a:highlight>
                  <a:schemeClr val="lt1"/>
                </a:highlight>
                <a:latin typeface="Consolas"/>
                <a:ea typeface="Consolas"/>
                <a:cs typeface="Consolas"/>
                <a:sym typeface="Consolas"/>
              </a:rPr>
              <a:t>"Марш!"</a:t>
            </a:r>
            <a:r>
              <a:rPr lang="ru" sz="1000">
                <a:solidFill>
                  <a:schemeClr val="dk1"/>
                </a:solidFill>
                <a:highlight>
                  <a:schemeClr val="lt1"/>
                </a:highlight>
                <a:latin typeface="Consolas"/>
                <a:ea typeface="Consolas"/>
                <a:cs typeface="Consolas"/>
                <a:sym typeface="Consolas"/>
              </a:rPr>
              <a:t>);</a:t>
            </a:r>
            <a:endParaRPr sz="10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i="1" lang="ru" sz="1000">
                <a:solidFill>
                  <a:schemeClr val="dk1"/>
                </a:solidFill>
                <a:highlight>
                  <a:schemeClr val="lt1"/>
                </a:highlight>
                <a:latin typeface="Consolas"/>
                <a:ea typeface="Consolas"/>
                <a:cs typeface="Consolas"/>
                <a:sym typeface="Consolas"/>
              </a:rPr>
              <a:t>       </a:t>
            </a:r>
            <a:r>
              <a:rPr i="1" lang="ru" sz="1000">
                <a:solidFill>
                  <a:srgbClr val="660066"/>
                </a:solidFill>
                <a:highlight>
                  <a:schemeClr val="lt1"/>
                </a:highlight>
                <a:latin typeface="Consolas"/>
                <a:ea typeface="Consolas"/>
                <a:cs typeface="Consolas"/>
                <a:sym typeface="Consolas"/>
              </a:rPr>
              <a:t>LATCH</a:t>
            </a:r>
            <a:r>
              <a:rPr lang="ru" sz="1000">
                <a:solidFill>
                  <a:schemeClr val="dk1"/>
                </a:solidFill>
                <a:highlight>
                  <a:schemeClr val="lt1"/>
                </a:highlight>
                <a:latin typeface="Consolas"/>
                <a:ea typeface="Consolas"/>
                <a:cs typeface="Consolas"/>
                <a:sym typeface="Consolas"/>
              </a:rPr>
              <a:t>.countDown(); </a:t>
            </a:r>
            <a:r>
              <a:rPr lang="ru" sz="1000">
                <a:solidFill>
                  <a:srgbClr val="434343"/>
                </a:solidFill>
                <a:highlight>
                  <a:schemeClr val="lt1"/>
                </a:highlight>
                <a:latin typeface="Consolas"/>
                <a:ea typeface="Consolas"/>
                <a:cs typeface="Consolas"/>
                <a:sym typeface="Consolas"/>
              </a:rPr>
              <a:t>// Счетчик обнулен, и все ожидающие этого события потоки разблокированы</a:t>
            </a:r>
            <a:endParaRPr sz="1000">
              <a:solidFill>
                <a:srgbClr val="434343"/>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000">
                <a:solidFill>
                  <a:schemeClr val="dk1"/>
                </a:solidFill>
                <a:highlight>
                  <a:schemeClr val="lt1"/>
                </a:highlight>
                <a:latin typeface="Consolas"/>
                <a:ea typeface="Consolas"/>
                <a:cs typeface="Consolas"/>
                <a:sym typeface="Consolas"/>
              </a:rPr>
              <a:t>   }</a:t>
            </a:r>
            <a:endParaRPr sz="10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000">
                <a:solidFill>
                  <a:schemeClr val="dk1"/>
                </a:solidFill>
                <a:highlight>
                  <a:schemeClr val="lt1"/>
                </a:highlight>
                <a:latin typeface="Consolas"/>
                <a:ea typeface="Consolas"/>
                <a:cs typeface="Consolas"/>
                <a:sym typeface="Consolas"/>
              </a:rPr>
              <a:t>}</a:t>
            </a:r>
            <a:endParaRPr sz="1000">
              <a:solidFill>
                <a:schemeClr val="dk1"/>
              </a:solidFill>
              <a:highlight>
                <a:schemeClr val="lt1"/>
              </a:highlight>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0" name="Shape 340"/>
        <p:cNvGrpSpPr/>
        <p:nvPr/>
      </p:nvGrpSpPr>
      <p:grpSpPr>
        <a:xfrm>
          <a:off x="0" y="0"/>
          <a:ext cx="0" cy="0"/>
          <a:chOff x="0" y="0"/>
          <a:chExt cx="0" cy="0"/>
        </a:xfrm>
      </p:grpSpPr>
      <p:sp>
        <p:nvSpPr>
          <p:cNvPr id="341" name="Google Shape;341;p53"/>
          <p:cNvSpPr txBox="1"/>
          <p:nvPr/>
        </p:nvSpPr>
        <p:spPr>
          <a:xfrm>
            <a:off x="333900" y="942400"/>
            <a:ext cx="8583000" cy="1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1000"/>
              </a:spcAft>
              <a:buNone/>
            </a:pPr>
            <a:r>
              <a:rPr b="1" lang="ru" sz="1800">
                <a:solidFill>
                  <a:schemeClr val="accent5"/>
                </a:solidFill>
                <a:highlight>
                  <a:srgbClr val="FFFFFF"/>
                </a:highlight>
                <a:latin typeface="Nunito"/>
                <a:ea typeface="Nunito"/>
                <a:cs typeface="Nunito"/>
                <a:sym typeface="Nunito"/>
              </a:rPr>
              <a:t>CyclicBarrier</a:t>
            </a:r>
            <a:r>
              <a:rPr lang="ru" sz="1800">
                <a:solidFill>
                  <a:schemeClr val="dk1"/>
                </a:solidFill>
                <a:highlight>
                  <a:srgbClr val="FFFFFF"/>
                </a:highlight>
                <a:latin typeface="Nunito"/>
                <a:ea typeface="Nunito"/>
                <a:cs typeface="Nunito"/>
                <a:sym typeface="Nunito"/>
              </a:rPr>
              <a:t> </a:t>
            </a:r>
            <a:r>
              <a:rPr lang="ru" sz="1800">
                <a:solidFill>
                  <a:schemeClr val="dk1"/>
                </a:solidFill>
                <a:highlight>
                  <a:schemeClr val="lt1"/>
                </a:highlight>
                <a:latin typeface="Nunito"/>
                <a:ea typeface="Nunito"/>
                <a:cs typeface="Nunito"/>
                <a:sym typeface="Nunito"/>
              </a:rPr>
              <a:t>— </a:t>
            </a:r>
            <a:r>
              <a:rPr lang="ru" sz="1800">
                <a:solidFill>
                  <a:schemeClr val="dk1"/>
                </a:solidFill>
                <a:latin typeface="Nunito"/>
                <a:ea typeface="Nunito"/>
                <a:cs typeface="Nunito"/>
                <a:sym typeface="Nunito"/>
              </a:rPr>
              <a:t>представляет собой барьерную синхронизацию. Барьер для группы потоков означает, что каждый поток должен остановиться в определенном месте и ожидать прихода остальных потоков группы. Как только все потоки достигнут барьера, их выполнение продолжится.</a:t>
            </a:r>
            <a:endParaRPr sz="1800">
              <a:solidFill>
                <a:schemeClr val="dk1"/>
              </a:solidFill>
              <a:latin typeface="Nunito"/>
              <a:ea typeface="Nunito"/>
              <a:cs typeface="Nunito"/>
              <a:sym typeface="Nunito"/>
            </a:endParaRPr>
          </a:p>
        </p:txBody>
      </p:sp>
      <p:sp>
        <p:nvSpPr>
          <p:cNvPr id="342" name="Google Shape;342;p53"/>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343" name="Google Shape;343;p53"/>
          <p:cNvSpPr txBox="1"/>
          <p:nvPr/>
        </p:nvSpPr>
        <p:spPr>
          <a:xfrm>
            <a:off x="333900" y="98075"/>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Synchronizers. CyclicBarrier</a:t>
            </a:r>
            <a:endParaRPr b="1">
              <a:latin typeface="Nunito"/>
              <a:ea typeface="Nunito"/>
              <a:cs typeface="Nunito"/>
              <a:sym typeface="Nunito"/>
            </a:endParaRPr>
          </a:p>
        </p:txBody>
      </p:sp>
      <p:sp>
        <p:nvSpPr>
          <p:cNvPr id="344" name="Google Shape;344;p53"/>
          <p:cNvSpPr txBox="1"/>
          <p:nvPr/>
        </p:nvSpPr>
        <p:spPr>
          <a:xfrm>
            <a:off x="333900" y="2359900"/>
            <a:ext cx="8583000" cy="218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u" sz="1800">
                <a:solidFill>
                  <a:schemeClr val="accent5"/>
                </a:solidFill>
                <a:latin typeface="Nunito"/>
                <a:ea typeface="Nunito"/>
                <a:cs typeface="Nunito"/>
                <a:sym typeface="Nunito"/>
              </a:rPr>
              <a:t>Конструкторы класса:</a:t>
            </a:r>
            <a:endParaRPr b="1" sz="1800">
              <a:solidFill>
                <a:schemeClr val="accent5"/>
              </a:solidFill>
              <a:latin typeface="Nunito"/>
              <a:ea typeface="Nunito"/>
              <a:cs typeface="Nunito"/>
              <a:sym typeface="Nunito"/>
            </a:endParaRPr>
          </a:p>
          <a:p>
            <a:pPr indent="-342900" lvl="0" marL="457200" rtl="0" algn="l">
              <a:lnSpc>
                <a:spcPct val="115000"/>
              </a:lnSpc>
              <a:spcBef>
                <a:spcPts val="1000"/>
              </a:spcBef>
              <a:spcAft>
                <a:spcPts val="0"/>
              </a:spcAft>
              <a:buClr>
                <a:schemeClr val="dk1"/>
              </a:buClr>
              <a:buSzPts val="1800"/>
              <a:buFont typeface="Nunito"/>
              <a:buChar char="●"/>
            </a:pPr>
            <a:r>
              <a:rPr lang="ru" sz="1800">
                <a:solidFill>
                  <a:schemeClr val="dk1"/>
                </a:solidFill>
                <a:highlight>
                  <a:schemeClr val="accent6"/>
                </a:highlight>
                <a:latin typeface="Consolas"/>
                <a:ea typeface="Consolas"/>
                <a:cs typeface="Consolas"/>
                <a:sym typeface="Consolas"/>
              </a:rPr>
              <a:t>CyclicBarrier</a:t>
            </a:r>
            <a:r>
              <a:rPr lang="ru" sz="1800">
                <a:solidFill>
                  <a:schemeClr val="dk1"/>
                </a:solidFill>
                <a:highlight>
                  <a:schemeClr val="accent6"/>
                </a:highlight>
                <a:latin typeface="Consolas"/>
                <a:ea typeface="Consolas"/>
                <a:cs typeface="Consolas"/>
                <a:sym typeface="Consolas"/>
              </a:rPr>
              <a:t>(</a:t>
            </a:r>
            <a:r>
              <a:rPr lang="ru" sz="1800">
                <a:solidFill>
                  <a:schemeClr val="dk1"/>
                </a:solidFill>
                <a:highlight>
                  <a:schemeClr val="accent6"/>
                </a:highlight>
                <a:latin typeface="Consolas"/>
                <a:ea typeface="Consolas"/>
                <a:cs typeface="Consolas"/>
                <a:sym typeface="Consolas"/>
              </a:rPr>
              <a:t>int count</a:t>
            </a:r>
            <a:r>
              <a:rPr lang="ru" sz="1800">
                <a:solidFill>
                  <a:schemeClr val="dk1"/>
                </a:solidFill>
                <a:highlight>
                  <a:schemeClr val="accent6"/>
                </a:highlight>
                <a:latin typeface="Consolas"/>
                <a:ea typeface="Consolas"/>
                <a:cs typeface="Consolas"/>
                <a:sym typeface="Consolas"/>
              </a:rPr>
              <a:t>)</a:t>
            </a:r>
            <a:r>
              <a:rPr lang="ru" sz="1800">
                <a:solidFill>
                  <a:schemeClr val="dk1"/>
                </a:solidFill>
                <a:highlight>
                  <a:schemeClr val="accent6"/>
                </a:highlight>
                <a:latin typeface="Nunito"/>
                <a:ea typeface="Nunito"/>
                <a:cs typeface="Nunito"/>
                <a:sym typeface="Nunito"/>
              </a:rPr>
              <a:t> — </a:t>
            </a:r>
            <a:r>
              <a:rPr lang="ru" sz="1800">
                <a:solidFill>
                  <a:schemeClr val="dk1"/>
                </a:solidFill>
                <a:latin typeface="Consolas"/>
                <a:ea typeface="Consolas"/>
                <a:cs typeface="Consolas"/>
                <a:sym typeface="Consolas"/>
              </a:rPr>
              <a:t>count</a:t>
            </a:r>
            <a:r>
              <a:rPr lang="ru" sz="1800">
                <a:solidFill>
                  <a:schemeClr val="dk1"/>
                </a:solidFill>
                <a:latin typeface="Nunito"/>
                <a:ea typeface="Nunito"/>
                <a:cs typeface="Nunito"/>
                <a:sym typeface="Nunito"/>
              </a:rPr>
              <a:t> определяет количество потоков</a:t>
            </a:r>
            <a:r>
              <a:rPr lang="ru" sz="1800">
                <a:solidFill>
                  <a:schemeClr val="dk1"/>
                </a:solidFill>
                <a:latin typeface="Nunito"/>
                <a:ea typeface="Nunito"/>
                <a:cs typeface="Nunito"/>
                <a:sym typeface="Nunito"/>
              </a:rPr>
              <a:t>, которые должны достигнуть барьера, чтобы после этого одновременно продолжить выполнение кода.</a:t>
            </a:r>
            <a:endParaRPr sz="1800">
              <a:solidFill>
                <a:schemeClr val="dk1"/>
              </a:solidFill>
              <a:latin typeface="Nunito"/>
              <a:ea typeface="Nunito"/>
              <a:cs typeface="Nunito"/>
              <a:sym typeface="Nunito"/>
            </a:endParaRPr>
          </a:p>
          <a:p>
            <a:pPr indent="-342900" lvl="0" marL="457200" rtl="0" algn="l">
              <a:lnSpc>
                <a:spcPct val="115000"/>
              </a:lnSpc>
              <a:spcBef>
                <a:spcPts val="0"/>
              </a:spcBef>
              <a:spcAft>
                <a:spcPts val="0"/>
              </a:spcAft>
              <a:buClr>
                <a:schemeClr val="dk1"/>
              </a:buClr>
              <a:buSzPts val="1800"/>
              <a:buFont typeface="Nunito"/>
              <a:buChar char="●"/>
            </a:pPr>
            <a:r>
              <a:rPr lang="ru" sz="1800">
                <a:solidFill>
                  <a:schemeClr val="dk1"/>
                </a:solidFill>
                <a:highlight>
                  <a:schemeClr val="lt1"/>
                </a:highlight>
                <a:latin typeface="Consolas"/>
                <a:ea typeface="Consolas"/>
                <a:cs typeface="Consolas"/>
                <a:sym typeface="Consolas"/>
              </a:rPr>
              <a:t>CyclicBarrier(int count, Runnable class)</a:t>
            </a:r>
            <a:r>
              <a:rPr lang="ru" sz="1800">
                <a:solidFill>
                  <a:schemeClr val="dk1"/>
                </a:solidFill>
                <a:highlight>
                  <a:schemeClr val="lt1"/>
                </a:highlight>
                <a:latin typeface="Nunito"/>
                <a:ea typeface="Nunito"/>
                <a:cs typeface="Nunito"/>
                <a:sym typeface="Nunito"/>
              </a:rPr>
              <a:t> — </a:t>
            </a:r>
            <a:r>
              <a:rPr lang="ru" sz="1800">
                <a:solidFill>
                  <a:schemeClr val="dk1"/>
                </a:solidFill>
                <a:highlight>
                  <a:schemeClr val="lt1"/>
                </a:highlight>
                <a:latin typeface="Consolas"/>
                <a:ea typeface="Consolas"/>
                <a:cs typeface="Consolas"/>
                <a:sym typeface="Consolas"/>
              </a:rPr>
              <a:t>class</a:t>
            </a:r>
            <a:r>
              <a:rPr lang="ru" sz="1800">
                <a:solidFill>
                  <a:schemeClr val="dk1"/>
                </a:solidFill>
                <a:latin typeface="Nunito"/>
                <a:ea typeface="Nunito"/>
                <a:cs typeface="Nunito"/>
                <a:sym typeface="Nunito"/>
              </a:rPr>
              <a:t> определяет поток, который будет запущен после прихода к барьеру всех потоков.</a:t>
            </a:r>
            <a:endParaRPr sz="1800">
              <a:solidFill>
                <a:schemeClr val="dk1"/>
              </a:solidFill>
              <a:latin typeface="Nunito"/>
              <a:ea typeface="Nunito"/>
              <a:cs typeface="Nunito"/>
              <a:sym typeface="Nuni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9" name="Shape 349"/>
        <p:cNvGrpSpPr/>
        <p:nvPr/>
      </p:nvGrpSpPr>
      <p:grpSpPr>
        <a:xfrm>
          <a:off x="0" y="0"/>
          <a:ext cx="0" cy="0"/>
          <a:chOff x="0" y="0"/>
          <a:chExt cx="0" cy="0"/>
        </a:xfrm>
      </p:grpSpPr>
      <p:sp>
        <p:nvSpPr>
          <p:cNvPr id="350" name="Google Shape;350;p54"/>
          <p:cNvSpPr txBox="1"/>
          <p:nvPr/>
        </p:nvSpPr>
        <p:spPr>
          <a:xfrm>
            <a:off x="338700" y="3349775"/>
            <a:ext cx="8612100" cy="1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200"/>
              </a:spcAft>
              <a:buNone/>
            </a:pPr>
            <a:r>
              <a:rPr b="1" lang="ru" sz="1800">
                <a:solidFill>
                  <a:schemeClr val="accent2"/>
                </a:solidFill>
                <a:highlight>
                  <a:schemeClr val="accent6"/>
                </a:highlight>
                <a:latin typeface="Nunito"/>
                <a:ea typeface="Nunito"/>
                <a:cs typeface="Nunito"/>
                <a:sym typeface="Nunito"/>
              </a:rPr>
              <a:t>Решение</a:t>
            </a:r>
            <a:r>
              <a:rPr b="1" lang="ru" sz="1800">
                <a:solidFill>
                  <a:schemeClr val="accent2"/>
                </a:solidFill>
                <a:highlight>
                  <a:schemeClr val="accent6"/>
                </a:highlight>
                <a:latin typeface="Nunito"/>
                <a:ea typeface="Nunito"/>
                <a:cs typeface="Nunito"/>
                <a:sym typeface="Nunito"/>
              </a:rPr>
              <a:t>:</a:t>
            </a:r>
            <a:r>
              <a:rPr lang="ru" sz="1800">
                <a:solidFill>
                  <a:schemeClr val="dk1"/>
                </a:solidFill>
                <a:highlight>
                  <a:schemeClr val="accent6"/>
                </a:highlight>
                <a:latin typeface="Nunito"/>
                <a:ea typeface="Nunito"/>
                <a:cs typeface="Nunito"/>
                <a:sym typeface="Nunito"/>
              </a:rPr>
              <a:t> </a:t>
            </a:r>
            <a:r>
              <a:rPr lang="ru" sz="1800">
                <a:solidFill>
                  <a:schemeClr val="dk1"/>
                </a:solidFill>
                <a:latin typeface="Nunito"/>
                <a:ea typeface="Nunito"/>
                <a:cs typeface="Nunito"/>
                <a:sym typeface="Nunito"/>
              </a:rPr>
              <a:t>роль парома выполняет синхронизатор FerryBarrier, которому в качестве второго параметра (Runnable) передается класс Ferry. Как только 3 потока достигнут барьера, автоматически будет запущен FerryBoat, после завершения работы которого потоки продолжат свою работу.</a:t>
            </a:r>
            <a:endParaRPr sz="1800">
              <a:solidFill>
                <a:schemeClr val="dk1"/>
              </a:solidFill>
              <a:highlight>
                <a:schemeClr val="accent6"/>
              </a:highlight>
              <a:latin typeface="Nunito"/>
              <a:ea typeface="Nunito"/>
              <a:cs typeface="Nunito"/>
              <a:sym typeface="Nunito"/>
            </a:endParaRPr>
          </a:p>
        </p:txBody>
      </p:sp>
      <p:sp>
        <p:nvSpPr>
          <p:cNvPr id="351" name="Google Shape;351;p54"/>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352" name="Google Shape;352;p54"/>
          <p:cNvSpPr txBox="1"/>
          <p:nvPr/>
        </p:nvSpPr>
        <p:spPr>
          <a:xfrm>
            <a:off x="333900" y="98075"/>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Synchronizers. </a:t>
            </a:r>
            <a:r>
              <a:rPr b="1" lang="ru" sz="4000">
                <a:solidFill>
                  <a:srgbClr val="002060"/>
                </a:solidFill>
                <a:latin typeface="Nunito"/>
                <a:ea typeface="Nunito"/>
                <a:cs typeface="Nunito"/>
                <a:sym typeface="Nunito"/>
              </a:rPr>
              <a:t>CyclicBarrier</a:t>
            </a:r>
            <a:endParaRPr b="1">
              <a:latin typeface="Nunito"/>
              <a:ea typeface="Nunito"/>
              <a:cs typeface="Nunito"/>
              <a:sym typeface="Nunito"/>
            </a:endParaRPr>
          </a:p>
        </p:txBody>
      </p:sp>
      <p:sp>
        <p:nvSpPr>
          <p:cNvPr id="353" name="Google Shape;353;p54"/>
          <p:cNvSpPr txBox="1"/>
          <p:nvPr/>
        </p:nvSpPr>
        <p:spPr>
          <a:xfrm>
            <a:off x="333900" y="1028475"/>
            <a:ext cx="8621700" cy="163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ru" sz="1800">
                <a:solidFill>
                  <a:schemeClr val="dk1"/>
                </a:solidFill>
                <a:latin typeface="Nunito"/>
                <a:ea typeface="Nunito"/>
                <a:cs typeface="Nunito"/>
                <a:sym typeface="Nunito"/>
              </a:rPr>
              <a:t>Метод </a:t>
            </a:r>
            <a:r>
              <a:rPr lang="ru" sz="1800">
                <a:solidFill>
                  <a:schemeClr val="dk1"/>
                </a:solidFill>
                <a:latin typeface="Consolas"/>
                <a:ea typeface="Consolas"/>
                <a:cs typeface="Consolas"/>
                <a:sym typeface="Consolas"/>
              </a:rPr>
              <a:t>await</a:t>
            </a:r>
            <a:r>
              <a:rPr lang="ru" sz="1800">
                <a:solidFill>
                  <a:schemeClr val="dk1"/>
                </a:solidFill>
                <a:latin typeface="Nunito"/>
                <a:ea typeface="Nunito"/>
                <a:cs typeface="Nunito"/>
                <a:sym typeface="Nunito"/>
              </a:rPr>
              <a:t> вызывается, когда необходимо указать потоку, что он достиг барьера :</a:t>
            </a:r>
            <a:endParaRPr sz="1800">
              <a:solidFill>
                <a:schemeClr val="dk1"/>
              </a:solidFill>
              <a:latin typeface="Nunito"/>
              <a:ea typeface="Nunito"/>
              <a:cs typeface="Nunito"/>
              <a:sym typeface="Nunito"/>
            </a:endParaRPr>
          </a:p>
          <a:p>
            <a:pPr indent="-342900" lvl="0" marL="457200" rtl="0" algn="l">
              <a:spcBef>
                <a:spcPts val="1000"/>
              </a:spcBef>
              <a:spcAft>
                <a:spcPts val="0"/>
              </a:spcAft>
              <a:buClr>
                <a:schemeClr val="dk1"/>
              </a:buClr>
              <a:buSzPts val="1800"/>
              <a:buFont typeface="Consolas"/>
              <a:buChar char="●"/>
            </a:pPr>
            <a:r>
              <a:rPr lang="ru" sz="1800">
                <a:solidFill>
                  <a:schemeClr val="dk1"/>
                </a:solidFill>
                <a:highlight>
                  <a:schemeClr val="accent6"/>
                </a:highlight>
                <a:latin typeface="Consolas"/>
                <a:ea typeface="Consolas"/>
                <a:cs typeface="Consolas"/>
                <a:sym typeface="Consolas"/>
              </a:rPr>
              <a:t>void await() </a:t>
            </a:r>
            <a:endParaRPr sz="1800">
              <a:solidFill>
                <a:schemeClr val="dk1"/>
              </a:solidFill>
              <a:highlight>
                <a:schemeClr val="accent6"/>
              </a:highlight>
              <a:latin typeface="Consolas"/>
              <a:ea typeface="Consolas"/>
              <a:cs typeface="Consolas"/>
              <a:sym typeface="Consolas"/>
            </a:endParaRPr>
          </a:p>
          <a:p>
            <a:pPr indent="-342900" lvl="0" marL="457200" rtl="0" algn="l">
              <a:spcBef>
                <a:spcPts val="1000"/>
              </a:spcBef>
              <a:spcAft>
                <a:spcPts val="0"/>
              </a:spcAft>
              <a:buClr>
                <a:schemeClr val="dk1"/>
              </a:buClr>
              <a:buSzPts val="1800"/>
              <a:buFont typeface="Consolas"/>
              <a:buChar char="●"/>
            </a:pPr>
            <a:r>
              <a:rPr lang="ru" sz="1800">
                <a:solidFill>
                  <a:schemeClr val="dk1"/>
                </a:solidFill>
                <a:highlight>
                  <a:schemeClr val="accent6"/>
                </a:highlight>
                <a:latin typeface="Consolas"/>
                <a:ea typeface="Consolas"/>
                <a:cs typeface="Consolas"/>
                <a:sym typeface="Consolas"/>
              </a:rPr>
              <a:t>boolean await(long wait, TimeUnit unit) </a:t>
            </a:r>
            <a:endParaRPr sz="1800">
              <a:solidFill>
                <a:schemeClr val="dk1"/>
              </a:solidFill>
              <a:highlight>
                <a:schemeClr val="accent6"/>
              </a:highlight>
              <a:latin typeface="Consolas"/>
              <a:ea typeface="Consolas"/>
              <a:cs typeface="Consolas"/>
              <a:sym typeface="Consolas"/>
            </a:endParaRPr>
          </a:p>
        </p:txBody>
      </p:sp>
      <p:sp>
        <p:nvSpPr>
          <p:cNvPr id="354" name="Google Shape;354;p54"/>
          <p:cNvSpPr txBox="1"/>
          <p:nvPr/>
        </p:nvSpPr>
        <p:spPr>
          <a:xfrm>
            <a:off x="333900" y="2661075"/>
            <a:ext cx="86121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200"/>
              </a:spcAft>
              <a:buNone/>
            </a:pPr>
            <a:r>
              <a:rPr b="1" lang="ru" sz="1800">
                <a:solidFill>
                  <a:schemeClr val="accent2"/>
                </a:solidFill>
                <a:highlight>
                  <a:schemeClr val="accent6"/>
                </a:highlight>
                <a:latin typeface="Nunito"/>
                <a:ea typeface="Nunito"/>
                <a:cs typeface="Nunito"/>
                <a:sym typeface="Nunito"/>
              </a:rPr>
              <a:t>Пример:</a:t>
            </a:r>
            <a:r>
              <a:rPr lang="ru" sz="1800">
                <a:solidFill>
                  <a:schemeClr val="dk1"/>
                </a:solidFill>
                <a:highlight>
                  <a:schemeClr val="accent6"/>
                </a:highlight>
                <a:latin typeface="Nunito"/>
                <a:ea typeface="Nunito"/>
                <a:cs typeface="Nunito"/>
                <a:sym typeface="Nunito"/>
              </a:rPr>
              <a:t> н</a:t>
            </a:r>
            <a:r>
              <a:rPr lang="ru" sz="1800">
                <a:solidFill>
                  <a:schemeClr val="dk1"/>
                </a:solidFill>
                <a:highlight>
                  <a:schemeClr val="accent6"/>
                </a:highlight>
                <a:latin typeface="Nunito"/>
                <a:ea typeface="Nunito"/>
                <a:cs typeface="Nunito"/>
                <a:sym typeface="Nunito"/>
              </a:rPr>
              <a:t>еобходимо переправить 9 машин на другой берег. </a:t>
            </a:r>
            <a:r>
              <a:rPr lang="ru" sz="1800">
                <a:solidFill>
                  <a:schemeClr val="dk1"/>
                </a:solidFill>
                <a:latin typeface="Nunito"/>
                <a:ea typeface="Nunito"/>
                <a:cs typeface="Nunito"/>
                <a:sym typeface="Nunito"/>
              </a:rPr>
              <a:t>Паром может вместить только 3 автомобиля одновременно. </a:t>
            </a:r>
            <a:endParaRPr sz="1800">
              <a:solidFill>
                <a:schemeClr val="accent2"/>
              </a:solidFill>
              <a:highlight>
                <a:schemeClr val="accent6"/>
              </a:highlight>
              <a:latin typeface="Nunito"/>
              <a:ea typeface="Nunito"/>
              <a:cs typeface="Nunito"/>
              <a:sym typeface="Nuni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59" name="Shape 359"/>
        <p:cNvGrpSpPr/>
        <p:nvPr/>
      </p:nvGrpSpPr>
      <p:grpSpPr>
        <a:xfrm>
          <a:off x="0" y="0"/>
          <a:ext cx="0" cy="0"/>
          <a:chOff x="0" y="0"/>
          <a:chExt cx="0" cy="0"/>
        </a:xfrm>
      </p:grpSpPr>
      <p:sp>
        <p:nvSpPr>
          <p:cNvPr id="360" name="Google Shape;360;p55"/>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361" name="Google Shape;361;p55"/>
          <p:cNvSpPr txBox="1"/>
          <p:nvPr/>
        </p:nvSpPr>
        <p:spPr>
          <a:xfrm>
            <a:off x="333900" y="98075"/>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Synchronizers. CyclicBarrier</a:t>
            </a:r>
            <a:endParaRPr b="1">
              <a:latin typeface="Nunito"/>
              <a:ea typeface="Nunito"/>
              <a:cs typeface="Nunito"/>
              <a:sym typeface="Nunito"/>
            </a:endParaRPr>
          </a:p>
        </p:txBody>
      </p:sp>
      <p:sp>
        <p:nvSpPr>
          <p:cNvPr id="362" name="Google Shape;362;p55"/>
          <p:cNvSpPr txBox="1"/>
          <p:nvPr/>
        </p:nvSpPr>
        <p:spPr>
          <a:xfrm>
            <a:off x="333900" y="1089575"/>
            <a:ext cx="84765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500">
                <a:solidFill>
                  <a:srgbClr val="000080"/>
                </a:solidFill>
                <a:highlight>
                  <a:schemeClr val="lt1"/>
                </a:highlight>
                <a:latin typeface="Consolas"/>
                <a:ea typeface="Consolas"/>
                <a:cs typeface="Consolas"/>
                <a:sym typeface="Consolas"/>
              </a:rPr>
              <a:t>public</a:t>
            </a:r>
            <a:r>
              <a:rPr lang="ru" sz="1500">
                <a:solidFill>
                  <a:schemeClr val="dk1"/>
                </a:solidFill>
                <a:highlight>
                  <a:schemeClr val="lt1"/>
                </a:highlight>
                <a:latin typeface="Consolas"/>
                <a:ea typeface="Consolas"/>
                <a:cs typeface="Consolas"/>
                <a:sym typeface="Consolas"/>
              </a:rPr>
              <a:t> </a:t>
            </a:r>
            <a:r>
              <a:rPr lang="ru" sz="1500">
                <a:solidFill>
                  <a:srgbClr val="000080"/>
                </a:solidFill>
                <a:highlight>
                  <a:schemeClr val="lt1"/>
                </a:highlight>
                <a:latin typeface="Consolas"/>
                <a:ea typeface="Consolas"/>
                <a:cs typeface="Consolas"/>
                <a:sym typeface="Consolas"/>
              </a:rPr>
              <a:t>class</a:t>
            </a:r>
            <a:r>
              <a:rPr lang="ru" sz="1500">
                <a:solidFill>
                  <a:schemeClr val="dk1"/>
                </a:solidFill>
                <a:highlight>
                  <a:schemeClr val="lt1"/>
                </a:highlight>
                <a:latin typeface="Consolas"/>
                <a:ea typeface="Consolas"/>
                <a:cs typeface="Consolas"/>
                <a:sym typeface="Consolas"/>
              </a:rPr>
              <a:t> Ferry </a:t>
            </a:r>
            <a:r>
              <a:rPr lang="ru" sz="1500">
                <a:solidFill>
                  <a:srgbClr val="000080"/>
                </a:solidFill>
                <a:highlight>
                  <a:schemeClr val="lt1"/>
                </a:highlight>
                <a:latin typeface="Consolas"/>
                <a:ea typeface="Consolas"/>
                <a:cs typeface="Consolas"/>
                <a:sym typeface="Consolas"/>
              </a:rPr>
              <a:t>implements </a:t>
            </a:r>
            <a:r>
              <a:rPr lang="ru" sz="1500">
                <a:solidFill>
                  <a:schemeClr val="dk1"/>
                </a:solidFill>
                <a:highlight>
                  <a:schemeClr val="lt1"/>
                </a:highlight>
                <a:latin typeface="Consolas"/>
                <a:ea typeface="Consolas"/>
                <a:cs typeface="Consolas"/>
                <a:sym typeface="Consolas"/>
              </a:rPr>
              <a:t>Runnable</a:t>
            </a:r>
            <a:r>
              <a:rPr lang="ru" sz="1500">
                <a:solidFill>
                  <a:schemeClr val="dk1"/>
                </a:solidFill>
                <a:latin typeface="Consolas"/>
                <a:ea typeface="Consolas"/>
                <a:cs typeface="Consolas"/>
                <a:sym typeface="Consolas"/>
              </a:rPr>
              <a:t> </a:t>
            </a:r>
            <a:r>
              <a:rPr lang="ru" sz="1500">
                <a:solidFill>
                  <a:schemeClr val="dk1"/>
                </a:solidFill>
                <a:highlight>
                  <a:schemeClr val="lt1"/>
                </a:highlight>
                <a:latin typeface="Consolas"/>
                <a:ea typeface="Consolas"/>
                <a:cs typeface="Consolas"/>
                <a:sym typeface="Consolas"/>
              </a:rPr>
              <a:t>{</a:t>
            </a:r>
            <a:endParaRPr sz="1500">
              <a:solidFill>
                <a:schemeClr val="dk1"/>
              </a:solidFill>
              <a:latin typeface="Consolas"/>
              <a:ea typeface="Consolas"/>
              <a:cs typeface="Consolas"/>
              <a:sym typeface="Consolas"/>
            </a:endParaRPr>
          </a:p>
          <a:p>
            <a:pPr indent="0" lvl="0" marL="0" rtl="0" algn="l">
              <a:spcBef>
                <a:spcPts val="0"/>
              </a:spcBef>
              <a:spcAft>
                <a:spcPts val="0"/>
              </a:spcAft>
              <a:buNone/>
            </a:pPr>
            <a:r>
              <a:rPr lang="ru" sz="1500">
                <a:solidFill>
                  <a:schemeClr val="dk1"/>
                </a:solidFill>
                <a:latin typeface="Consolas"/>
                <a:ea typeface="Consolas"/>
                <a:cs typeface="Consolas"/>
                <a:sym typeface="Consolas"/>
              </a:rPr>
              <a:t>        </a:t>
            </a:r>
            <a:endParaRPr sz="1500">
              <a:solidFill>
                <a:schemeClr val="dk1"/>
              </a:solidFill>
              <a:latin typeface="Consolas"/>
              <a:ea typeface="Consolas"/>
              <a:cs typeface="Consolas"/>
              <a:sym typeface="Consolas"/>
            </a:endParaRPr>
          </a:p>
          <a:p>
            <a:pPr indent="0" lvl="0" marL="0" rtl="0" algn="l">
              <a:spcBef>
                <a:spcPts val="0"/>
              </a:spcBef>
              <a:spcAft>
                <a:spcPts val="0"/>
              </a:spcAft>
              <a:buNone/>
            </a:pPr>
            <a:r>
              <a:rPr lang="ru" sz="1500">
                <a:solidFill>
                  <a:srgbClr val="006666"/>
                </a:solidFill>
                <a:latin typeface="Consolas"/>
                <a:ea typeface="Consolas"/>
                <a:cs typeface="Consolas"/>
                <a:sym typeface="Consolas"/>
              </a:rPr>
              <a:t>   </a:t>
            </a:r>
            <a:r>
              <a:rPr lang="ru" sz="1500">
                <a:solidFill>
                  <a:srgbClr val="CC7832"/>
                </a:solidFill>
                <a:highlight>
                  <a:schemeClr val="lt1"/>
                </a:highlight>
                <a:latin typeface="Consolas"/>
                <a:ea typeface="Consolas"/>
                <a:cs typeface="Consolas"/>
                <a:sym typeface="Consolas"/>
              </a:rPr>
              <a:t>@Override</a:t>
            </a:r>
            <a:endParaRPr sz="1500">
              <a:solidFill>
                <a:srgbClr val="CC7832"/>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500">
                <a:solidFill>
                  <a:schemeClr val="dk1"/>
                </a:solidFill>
                <a:highlight>
                  <a:schemeClr val="lt1"/>
                </a:highlight>
                <a:latin typeface="Consolas"/>
                <a:ea typeface="Consolas"/>
                <a:cs typeface="Consolas"/>
                <a:sym typeface="Consolas"/>
              </a:rPr>
              <a:t>   </a:t>
            </a:r>
            <a:r>
              <a:rPr lang="ru" sz="1500">
                <a:solidFill>
                  <a:srgbClr val="000080"/>
                </a:solidFill>
                <a:highlight>
                  <a:schemeClr val="lt1"/>
                </a:highlight>
                <a:latin typeface="Consolas"/>
                <a:ea typeface="Consolas"/>
                <a:cs typeface="Consolas"/>
                <a:sym typeface="Consolas"/>
              </a:rPr>
              <a:t>public void</a:t>
            </a:r>
            <a:r>
              <a:rPr lang="ru" sz="1500">
                <a:solidFill>
                  <a:schemeClr val="dk1"/>
                </a:solidFill>
                <a:highlight>
                  <a:schemeClr val="lt1"/>
                </a:highlight>
                <a:latin typeface="Consolas"/>
                <a:ea typeface="Consolas"/>
                <a:cs typeface="Consolas"/>
                <a:sym typeface="Consolas"/>
              </a:rPr>
              <a:t> run() {</a:t>
            </a:r>
            <a:endParaRPr sz="1500">
              <a:solidFill>
                <a:schemeClr val="dk1"/>
              </a:solidFill>
              <a:latin typeface="Consolas"/>
              <a:ea typeface="Consolas"/>
              <a:cs typeface="Consolas"/>
              <a:sym typeface="Consolas"/>
            </a:endParaRPr>
          </a:p>
          <a:p>
            <a:pPr indent="0" lvl="0" marL="0" rtl="0" algn="l">
              <a:spcBef>
                <a:spcPts val="0"/>
              </a:spcBef>
              <a:spcAft>
                <a:spcPts val="0"/>
              </a:spcAft>
              <a:buNone/>
            </a:pPr>
            <a:r>
              <a:rPr lang="ru" sz="1500">
                <a:solidFill>
                  <a:schemeClr val="dk1"/>
                </a:solidFill>
                <a:latin typeface="Consolas"/>
                <a:ea typeface="Consolas"/>
                <a:cs typeface="Consolas"/>
                <a:sym typeface="Consolas"/>
              </a:rPr>
              <a:t>       </a:t>
            </a:r>
            <a:r>
              <a:rPr lang="ru" sz="1500">
                <a:solidFill>
                  <a:srgbClr val="000088"/>
                </a:solidFill>
                <a:latin typeface="Consolas"/>
                <a:ea typeface="Consolas"/>
                <a:cs typeface="Consolas"/>
                <a:sym typeface="Consolas"/>
              </a:rPr>
              <a:t>try</a:t>
            </a:r>
            <a:r>
              <a:rPr lang="ru" sz="1500">
                <a:solidFill>
                  <a:schemeClr val="dk1"/>
                </a:solidFill>
                <a:latin typeface="Consolas"/>
                <a:ea typeface="Consolas"/>
                <a:cs typeface="Consolas"/>
                <a:sym typeface="Consolas"/>
              </a:rPr>
              <a:t> </a:t>
            </a:r>
            <a:r>
              <a:rPr lang="ru" sz="1500">
                <a:solidFill>
                  <a:schemeClr val="dk1"/>
                </a:solidFill>
                <a:highlight>
                  <a:schemeClr val="lt1"/>
                </a:highlight>
                <a:latin typeface="Consolas"/>
                <a:ea typeface="Consolas"/>
                <a:cs typeface="Consolas"/>
                <a:sym typeface="Consolas"/>
              </a:rPr>
              <a:t>{</a:t>
            </a:r>
            <a:endParaRPr sz="1500">
              <a:solidFill>
                <a:schemeClr val="dk1"/>
              </a:solidFill>
              <a:latin typeface="Consolas"/>
              <a:ea typeface="Consolas"/>
              <a:cs typeface="Consolas"/>
              <a:sym typeface="Consolas"/>
            </a:endParaRPr>
          </a:p>
          <a:p>
            <a:pPr indent="0" lvl="0" marL="0" rtl="0" algn="l">
              <a:spcBef>
                <a:spcPts val="0"/>
              </a:spcBef>
              <a:spcAft>
                <a:spcPts val="0"/>
              </a:spcAft>
              <a:buNone/>
            </a:pPr>
            <a:r>
              <a:rPr lang="ru" sz="1500">
                <a:solidFill>
                  <a:schemeClr val="dk1"/>
                </a:solidFill>
                <a:latin typeface="Consolas"/>
                <a:ea typeface="Consolas"/>
                <a:cs typeface="Consolas"/>
                <a:sym typeface="Consolas"/>
              </a:rPr>
              <a:t>            </a:t>
            </a:r>
            <a:r>
              <a:rPr lang="ru" sz="1500">
                <a:solidFill>
                  <a:schemeClr val="dk1"/>
                </a:solidFill>
                <a:highlight>
                  <a:schemeClr val="lt1"/>
                </a:highlight>
                <a:latin typeface="Consolas"/>
                <a:ea typeface="Consolas"/>
                <a:cs typeface="Consolas"/>
                <a:sym typeface="Consolas"/>
              </a:rPr>
              <a:t>System.</a:t>
            </a:r>
            <a:r>
              <a:rPr i="1" lang="ru" sz="1500">
                <a:solidFill>
                  <a:schemeClr val="dk1"/>
                </a:solidFill>
                <a:highlight>
                  <a:schemeClr val="lt1"/>
                </a:highlight>
                <a:latin typeface="Consolas"/>
                <a:ea typeface="Consolas"/>
                <a:cs typeface="Consolas"/>
                <a:sym typeface="Consolas"/>
              </a:rPr>
              <a:t>out</a:t>
            </a:r>
            <a:r>
              <a:rPr lang="ru" sz="1500">
                <a:solidFill>
                  <a:schemeClr val="dk1"/>
                </a:solidFill>
                <a:highlight>
                  <a:schemeClr val="lt1"/>
                </a:highlight>
                <a:latin typeface="Consolas"/>
                <a:ea typeface="Consolas"/>
                <a:cs typeface="Consolas"/>
                <a:sym typeface="Consolas"/>
              </a:rPr>
              <a:t>.</a:t>
            </a:r>
            <a:r>
              <a:rPr lang="ru" sz="1500">
                <a:solidFill>
                  <a:srgbClr val="980000"/>
                </a:solidFill>
                <a:highlight>
                  <a:schemeClr val="lt1"/>
                </a:highlight>
                <a:latin typeface="Consolas"/>
                <a:ea typeface="Consolas"/>
                <a:cs typeface="Consolas"/>
                <a:sym typeface="Consolas"/>
              </a:rPr>
              <a:t>print</a:t>
            </a:r>
            <a:r>
              <a:rPr lang="ru" sz="1500">
                <a:solidFill>
                  <a:srgbClr val="880000"/>
                </a:solidFill>
                <a:latin typeface="Consolas"/>
                <a:ea typeface="Consolas"/>
                <a:cs typeface="Consolas"/>
                <a:sym typeface="Consolas"/>
              </a:rPr>
              <a:t>ln</a:t>
            </a:r>
            <a:r>
              <a:rPr lang="ru" sz="1500">
                <a:solidFill>
                  <a:srgbClr val="666600"/>
                </a:solidFill>
                <a:latin typeface="Consolas"/>
                <a:ea typeface="Consolas"/>
                <a:cs typeface="Consolas"/>
                <a:sym typeface="Consolas"/>
              </a:rPr>
              <a:t>(</a:t>
            </a:r>
            <a:r>
              <a:rPr lang="ru" sz="1500">
                <a:solidFill>
                  <a:srgbClr val="008800"/>
                </a:solidFill>
                <a:latin typeface="Consolas"/>
                <a:ea typeface="Consolas"/>
                <a:cs typeface="Consolas"/>
                <a:sym typeface="Consolas"/>
              </a:rPr>
              <a:t>"\nЗагрузка автомобилей"</a:t>
            </a:r>
            <a:r>
              <a:rPr lang="ru" sz="1500">
                <a:solidFill>
                  <a:srgbClr val="666600"/>
                </a:solidFill>
                <a:latin typeface="Consolas"/>
                <a:ea typeface="Consolas"/>
                <a:cs typeface="Consolas"/>
                <a:sym typeface="Consolas"/>
              </a:rPr>
              <a:t>);</a:t>
            </a:r>
            <a:endParaRPr sz="1500">
              <a:solidFill>
                <a:schemeClr val="dk1"/>
              </a:solidFill>
              <a:latin typeface="Consolas"/>
              <a:ea typeface="Consolas"/>
              <a:cs typeface="Consolas"/>
              <a:sym typeface="Consolas"/>
            </a:endParaRPr>
          </a:p>
          <a:p>
            <a:pPr indent="0" lvl="0" marL="0" rtl="0" algn="l">
              <a:spcBef>
                <a:spcPts val="0"/>
              </a:spcBef>
              <a:spcAft>
                <a:spcPts val="0"/>
              </a:spcAft>
              <a:buNone/>
            </a:pPr>
            <a:r>
              <a:rPr lang="ru" sz="1500">
                <a:solidFill>
                  <a:schemeClr val="dk1"/>
                </a:solidFill>
                <a:latin typeface="Consolas"/>
                <a:ea typeface="Consolas"/>
                <a:cs typeface="Consolas"/>
                <a:sym typeface="Consolas"/>
              </a:rPr>
              <a:t>            </a:t>
            </a:r>
            <a:r>
              <a:rPr lang="ru" sz="1500">
                <a:solidFill>
                  <a:srgbClr val="660066"/>
                </a:solidFill>
                <a:latin typeface="Consolas"/>
                <a:ea typeface="Consolas"/>
                <a:cs typeface="Consolas"/>
                <a:sym typeface="Consolas"/>
              </a:rPr>
              <a:t>Thread</a:t>
            </a:r>
            <a:r>
              <a:rPr lang="ru" sz="1500">
                <a:solidFill>
                  <a:srgbClr val="666600"/>
                </a:solidFill>
                <a:latin typeface="Consolas"/>
                <a:ea typeface="Consolas"/>
                <a:cs typeface="Consolas"/>
                <a:sym typeface="Consolas"/>
              </a:rPr>
              <a:t>.</a:t>
            </a:r>
            <a:r>
              <a:rPr lang="ru" sz="1500">
                <a:solidFill>
                  <a:schemeClr val="dk1"/>
                </a:solidFill>
                <a:latin typeface="Consolas"/>
                <a:ea typeface="Consolas"/>
                <a:cs typeface="Consolas"/>
                <a:sym typeface="Consolas"/>
              </a:rPr>
              <a:t>sleep</a:t>
            </a:r>
            <a:r>
              <a:rPr lang="ru" sz="1500">
                <a:solidFill>
                  <a:srgbClr val="666600"/>
                </a:solidFill>
                <a:latin typeface="Consolas"/>
                <a:ea typeface="Consolas"/>
                <a:cs typeface="Consolas"/>
                <a:sym typeface="Consolas"/>
              </a:rPr>
              <a:t>(</a:t>
            </a:r>
            <a:r>
              <a:rPr lang="ru" sz="1500">
                <a:solidFill>
                  <a:srgbClr val="006666"/>
                </a:solidFill>
                <a:latin typeface="Consolas"/>
                <a:ea typeface="Consolas"/>
                <a:cs typeface="Consolas"/>
                <a:sym typeface="Consolas"/>
              </a:rPr>
              <a:t>500</a:t>
            </a:r>
            <a:r>
              <a:rPr lang="ru" sz="1500">
                <a:solidFill>
                  <a:srgbClr val="666600"/>
                </a:solidFill>
                <a:latin typeface="Consolas"/>
                <a:ea typeface="Consolas"/>
                <a:cs typeface="Consolas"/>
                <a:sym typeface="Consolas"/>
              </a:rPr>
              <a:t>);</a:t>
            </a:r>
            <a:endParaRPr sz="1500">
              <a:solidFill>
                <a:schemeClr val="dk1"/>
              </a:solidFill>
              <a:latin typeface="Consolas"/>
              <a:ea typeface="Consolas"/>
              <a:cs typeface="Consolas"/>
              <a:sym typeface="Consolas"/>
            </a:endParaRPr>
          </a:p>
          <a:p>
            <a:pPr indent="0" lvl="0" marL="0" rtl="0" algn="l">
              <a:spcBef>
                <a:spcPts val="0"/>
              </a:spcBef>
              <a:spcAft>
                <a:spcPts val="0"/>
              </a:spcAft>
              <a:buNone/>
            </a:pPr>
            <a:r>
              <a:rPr lang="ru" sz="1500">
                <a:solidFill>
                  <a:schemeClr val="dk1"/>
                </a:solidFill>
                <a:latin typeface="Consolas"/>
                <a:ea typeface="Consolas"/>
                <a:cs typeface="Consolas"/>
                <a:sym typeface="Consolas"/>
              </a:rPr>
              <a:t>            </a:t>
            </a:r>
            <a:r>
              <a:rPr lang="ru" sz="1500">
                <a:solidFill>
                  <a:srgbClr val="660066"/>
                </a:solidFill>
                <a:latin typeface="Consolas"/>
                <a:ea typeface="Consolas"/>
                <a:cs typeface="Consolas"/>
                <a:sym typeface="Consolas"/>
              </a:rPr>
              <a:t>System</a:t>
            </a:r>
            <a:r>
              <a:rPr lang="ru" sz="1500">
                <a:solidFill>
                  <a:srgbClr val="666600"/>
                </a:solidFill>
                <a:latin typeface="Consolas"/>
                <a:ea typeface="Consolas"/>
                <a:cs typeface="Consolas"/>
                <a:sym typeface="Consolas"/>
              </a:rPr>
              <a:t>.</a:t>
            </a:r>
            <a:r>
              <a:rPr lang="ru" sz="1500">
                <a:solidFill>
                  <a:srgbClr val="000088"/>
                </a:solidFill>
                <a:latin typeface="Consolas"/>
                <a:ea typeface="Consolas"/>
                <a:cs typeface="Consolas"/>
                <a:sym typeface="Consolas"/>
              </a:rPr>
              <a:t>out</a:t>
            </a:r>
            <a:r>
              <a:rPr lang="ru" sz="1500">
                <a:solidFill>
                  <a:srgbClr val="666600"/>
                </a:solidFill>
                <a:latin typeface="Consolas"/>
                <a:ea typeface="Consolas"/>
                <a:cs typeface="Consolas"/>
                <a:sym typeface="Consolas"/>
              </a:rPr>
              <a:t>.</a:t>
            </a:r>
            <a:r>
              <a:rPr lang="ru" sz="1500">
                <a:solidFill>
                  <a:schemeClr val="dk1"/>
                </a:solidFill>
                <a:latin typeface="Consolas"/>
                <a:ea typeface="Consolas"/>
                <a:cs typeface="Consolas"/>
                <a:sym typeface="Consolas"/>
              </a:rPr>
              <a:t>println</a:t>
            </a:r>
            <a:r>
              <a:rPr lang="ru" sz="1500">
                <a:solidFill>
                  <a:srgbClr val="666600"/>
                </a:solidFill>
                <a:latin typeface="Consolas"/>
                <a:ea typeface="Consolas"/>
                <a:cs typeface="Consolas"/>
                <a:sym typeface="Consolas"/>
              </a:rPr>
              <a:t>(</a:t>
            </a:r>
            <a:r>
              <a:rPr lang="ru" sz="1500">
                <a:solidFill>
                  <a:srgbClr val="008800"/>
                </a:solidFill>
                <a:latin typeface="Consolas"/>
                <a:ea typeface="Consolas"/>
                <a:cs typeface="Consolas"/>
                <a:sym typeface="Consolas"/>
              </a:rPr>
              <a:t>"Паром переправил автомобили\n"</a:t>
            </a:r>
            <a:r>
              <a:rPr lang="ru" sz="1500">
                <a:solidFill>
                  <a:srgbClr val="666600"/>
                </a:solidFill>
                <a:latin typeface="Consolas"/>
                <a:ea typeface="Consolas"/>
                <a:cs typeface="Consolas"/>
                <a:sym typeface="Consolas"/>
              </a:rPr>
              <a:t>);</a:t>
            </a:r>
            <a:endParaRPr sz="1500">
              <a:solidFill>
                <a:schemeClr val="dk1"/>
              </a:solidFill>
              <a:latin typeface="Consolas"/>
              <a:ea typeface="Consolas"/>
              <a:cs typeface="Consolas"/>
              <a:sym typeface="Consolas"/>
            </a:endParaRPr>
          </a:p>
          <a:p>
            <a:pPr indent="0" lvl="0" marL="0" rtl="0" algn="l">
              <a:spcBef>
                <a:spcPts val="0"/>
              </a:spcBef>
              <a:spcAft>
                <a:spcPts val="0"/>
              </a:spcAft>
              <a:buNone/>
            </a:pPr>
            <a:r>
              <a:rPr lang="ru" sz="1500">
                <a:solidFill>
                  <a:schemeClr val="dk1"/>
                </a:solidFill>
                <a:latin typeface="Consolas"/>
                <a:ea typeface="Consolas"/>
                <a:cs typeface="Consolas"/>
                <a:sym typeface="Consolas"/>
              </a:rPr>
              <a:t>       </a:t>
            </a:r>
            <a:r>
              <a:rPr lang="ru" sz="1500">
                <a:solidFill>
                  <a:schemeClr val="dk1"/>
                </a:solidFill>
                <a:highlight>
                  <a:schemeClr val="lt1"/>
                </a:highlight>
                <a:latin typeface="Consolas"/>
                <a:ea typeface="Consolas"/>
                <a:cs typeface="Consolas"/>
                <a:sym typeface="Consolas"/>
              </a:rPr>
              <a:t>}</a:t>
            </a:r>
            <a:endParaRPr sz="1500">
              <a:solidFill>
                <a:schemeClr val="dk1"/>
              </a:solidFill>
              <a:latin typeface="Consolas"/>
              <a:ea typeface="Consolas"/>
              <a:cs typeface="Consolas"/>
              <a:sym typeface="Consolas"/>
            </a:endParaRPr>
          </a:p>
          <a:p>
            <a:pPr indent="0" lvl="0" marL="0" rtl="0" algn="l">
              <a:spcBef>
                <a:spcPts val="0"/>
              </a:spcBef>
              <a:spcAft>
                <a:spcPts val="0"/>
              </a:spcAft>
              <a:buNone/>
            </a:pPr>
            <a:r>
              <a:rPr lang="ru" sz="1500">
                <a:solidFill>
                  <a:srgbClr val="000088"/>
                </a:solidFill>
                <a:latin typeface="Consolas"/>
                <a:ea typeface="Consolas"/>
                <a:cs typeface="Consolas"/>
                <a:sym typeface="Consolas"/>
              </a:rPr>
              <a:t>       </a:t>
            </a:r>
            <a:r>
              <a:rPr lang="ru" sz="1500">
                <a:solidFill>
                  <a:srgbClr val="000080"/>
                </a:solidFill>
                <a:highlight>
                  <a:schemeClr val="lt1"/>
                </a:highlight>
                <a:latin typeface="Consolas"/>
                <a:ea typeface="Consolas"/>
                <a:cs typeface="Consolas"/>
                <a:sym typeface="Consolas"/>
              </a:rPr>
              <a:t>catch</a:t>
            </a:r>
            <a:r>
              <a:rPr lang="ru" sz="1500">
                <a:solidFill>
                  <a:schemeClr val="dk1"/>
                </a:solidFill>
                <a:highlight>
                  <a:schemeClr val="lt1"/>
                </a:highlight>
                <a:latin typeface="Consolas"/>
                <a:ea typeface="Consolas"/>
                <a:cs typeface="Consolas"/>
                <a:sym typeface="Consolas"/>
              </a:rPr>
              <a:t> (InterruptedException e) {</a:t>
            </a:r>
            <a:endParaRPr sz="15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ru" sz="1500">
                <a:solidFill>
                  <a:schemeClr val="dk1"/>
                </a:solidFill>
                <a:highlight>
                  <a:schemeClr val="lt1"/>
                </a:highlight>
                <a:latin typeface="Consolas"/>
                <a:ea typeface="Consolas"/>
                <a:cs typeface="Consolas"/>
                <a:sym typeface="Consolas"/>
              </a:rPr>
              <a:t>           System.</a:t>
            </a:r>
            <a:r>
              <a:rPr i="1" lang="ru" sz="1500">
                <a:solidFill>
                  <a:schemeClr val="dk1"/>
                </a:solidFill>
                <a:highlight>
                  <a:schemeClr val="lt1"/>
                </a:highlight>
                <a:latin typeface="Consolas"/>
                <a:ea typeface="Consolas"/>
                <a:cs typeface="Consolas"/>
                <a:sym typeface="Consolas"/>
              </a:rPr>
              <a:t>out</a:t>
            </a:r>
            <a:r>
              <a:rPr lang="ru" sz="1500">
                <a:solidFill>
                  <a:schemeClr val="dk1"/>
                </a:solidFill>
                <a:highlight>
                  <a:schemeClr val="lt1"/>
                </a:highlight>
                <a:latin typeface="Consolas"/>
                <a:ea typeface="Consolas"/>
                <a:cs typeface="Consolas"/>
                <a:sym typeface="Consolas"/>
              </a:rPr>
              <a:t>.</a:t>
            </a:r>
            <a:r>
              <a:rPr lang="ru" sz="1500">
                <a:solidFill>
                  <a:srgbClr val="980000"/>
                </a:solidFill>
                <a:highlight>
                  <a:schemeClr val="lt1"/>
                </a:highlight>
                <a:latin typeface="Consolas"/>
                <a:ea typeface="Consolas"/>
                <a:cs typeface="Consolas"/>
                <a:sym typeface="Consolas"/>
              </a:rPr>
              <a:t>printf</a:t>
            </a:r>
            <a:r>
              <a:rPr lang="ru" sz="1500">
                <a:solidFill>
                  <a:schemeClr val="dk1"/>
                </a:solidFill>
                <a:highlight>
                  <a:schemeClr val="lt1"/>
                </a:highlight>
                <a:latin typeface="Consolas"/>
                <a:ea typeface="Consolas"/>
                <a:cs typeface="Consolas"/>
                <a:sym typeface="Consolas"/>
              </a:rPr>
              <a:t>(e.getMessage());</a:t>
            </a:r>
            <a:endParaRPr sz="15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500">
                <a:solidFill>
                  <a:schemeClr val="dk1"/>
                </a:solidFill>
                <a:highlight>
                  <a:schemeClr val="lt1"/>
                </a:highlight>
                <a:latin typeface="Consolas"/>
                <a:ea typeface="Consolas"/>
                <a:cs typeface="Consolas"/>
                <a:sym typeface="Consolas"/>
              </a:rPr>
              <a:t>       }</a:t>
            </a:r>
            <a:endParaRPr sz="1500">
              <a:solidFill>
                <a:srgbClr val="000088"/>
              </a:solidFill>
              <a:latin typeface="Consolas"/>
              <a:ea typeface="Consolas"/>
              <a:cs typeface="Consolas"/>
              <a:sym typeface="Consolas"/>
            </a:endParaRPr>
          </a:p>
          <a:p>
            <a:pPr indent="0" lvl="0" marL="0" rtl="0" algn="l">
              <a:spcBef>
                <a:spcPts val="0"/>
              </a:spcBef>
              <a:spcAft>
                <a:spcPts val="0"/>
              </a:spcAft>
              <a:buNone/>
            </a:pPr>
            <a:r>
              <a:rPr lang="ru" sz="1500">
                <a:solidFill>
                  <a:schemeClr val="dk1"/>
                </a:solidFill>
                <a:latin typeface="Consolas"/>
                <a:ea typeface="Consolas"/>
                <a:cs typeface="Consolas"/>
                <a:sym typeface="Consolas"/>
              </a:rPr>
              <a:t>    </a:t>
            </a:r>
            <a:r>
              <a:rPr lang="ru" sz="1500">
                <a:solidFill>
                  <a:schemeClr val="dk1"/>
                </a:solidFill>
                <a:highlight>
                  <a:schemeClr val="lt1"/>
                </a:highlight>
                <a:latin typeface="Consolas"/>
                <a:ea typeface="Consolas"/>
                <a:cs typeface="Consolas"/>
                <a:sym typeface="Consolas"/>
              </a:rPr>
              <a:t>}</a:t>
            </a:r>
            <a:endParaRPr sz="15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ru" sz="1500">
                <a:solidFill>
                  <a:schemeClr val="dk1"/>
                </a:solidFill>
                <a:highlight>
                  <a:schemeClr val="lt1"/>
                </a:highlight>
                <a:latin typeface="Consolas"/>
                <a:ea typeface="Consolas"/>
                <a:cs typeface="Consolas"/>
                <a:sym typeface="Consolas"/>
              </a:rPr>
              <a:t>}</a:t>
            </a:r>
            <a:endParaRPr sz="1500">
              <a:solidFill>
                <a:srgbClr val="666600"/>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9" name="Shape 129"/>
        <p:cNvGrpSpPr/>
        <p:nvPr/>
      </p:nvGrpSpPr>
      <p:grpSpPr>
        <a:xfrm>
          <a:off x="0" y="0"/>
          <a:ext cx="0" cy="0"/>
          <a:chOff x="0" y="0"/>
          <a:chExt cx="0" cy="0"/>
        </a:xfrm>
      </p:grpSpPr>
      <p:sp>
        <p:nvSpPr>
          <p:cNvPr id="130" name="Google Shape;130;p29"/>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131" name="Google Shape;131;p29"/>
          <p:cNvSpPr txBox="1"/>
          <p:nvPr/>
        </p:nvSpPr>
        <p:spPr>
          <a:xfrm>
            <a:off x="333900" y="98075"/>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Пакет concurrent</a:t>
            </a:r>
            <a:endParaRPr b="1">
              <a:latin typeface="Nunito"/>
              <a:ea typeface="Nunito"/>
              <a:cs typeface="Nunito"/>
              <a:sym typeface="Nunito"/>
            </a:endParaRPr>
          </a:p>
        </p:txBody>
      </p:sp>
      <p:sp>
        <p:nvSpPr>
          <p:cNvPr id="132" name="Google Shape;132;p29"/>
          <p:cNvSpPr txBox="1"/>
          <p:nvPr/>
        </p:nvSpPr>
        <p:spPr>
          <a:xfrm>
            <a:off x="333900" y="994675"/>
            <a:ext cx="86340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b="1" lang="ru" sz="1800">
                <a:solidFill>
                  <a:schemeClr val="accent5"/>
                </a:solidFill>
                <a:highlight>
                  <a:schemeClr val="lt1"/>
                </a:highlight>
                <a:latin typeface="Nunito"/>
                <a:ea typeface="Nunito"/>
                <a:cs typeface="Nunito"/>
                <a:sym typeface="Nunito"/>
              </a:rPr>
              <a:t>java.util.concurrent </a:t>
            </a:r>
            <a:r>
              <a:rPr lang="ru" sz="1800">
                <a:solidFill>
                  <a:srgbClr val="111111"/>
                </a:solidFill>
                <a:highlight>
                  <a:srgbClr val="FFFFFF"/>
                </a:highlight>
                <a:latin typeface="Nunito"/>
                <a:ea typeface="Nunito"/>
                <a:cs typeface="Nunito"/>
                <a:sym typeface="Nunito"/>
              </a:rPr>
              <a:t>—</a:t>
            </a:r>
            <a:r>
              <a:rPr lang="ru" sz="1800">
                <a:solidFill>
                  <a:schemeClr val="dk1"/>
                </a:solidFill>
                <a:highlight>
                  <a:schemeClr val="lt1"/>
                </a:highlight>
                <a:latin typeface="Nunito"/>
                <a:ea typeface="Nunito"/>
                <a:cs typeface="Nunito"/>
                <a:sym typeface="Nunito"/>
              </a:rPr>
              <a:t> пакет, предоставляющий расширенный набор инструментов для разработки многопоточных приложений.</a:t>
            </a:r>
            <a:r>
              <a:rPr b="1" lang="ru" sz="1800">
                <a:solidFill>
                  <a:schemeClr val="accent5"/>
                </a:solidFill>
                <a:highlight>
                  <a:schemeClr val="lt1"/>
                </a:highlight>
                <a:latin typeface="Nunito"/>
                <a:ea typeface="Nunito"/>
                <a:cs typeface="Nunito"/>
                <a:sym typeface="Nunito"/>
              </a:rPr>
              <a:t> </a:t>
            </a:r>
            <a:endParaRPr sz="1800">
              <a:solidFill>
                <a:schemeClr val="dk1"/>
              </a:solidFill>
              <a:highlight>
                <a:schemeClr val="lt1"/>
              </a:highlight>
              <a:latin typeface="Nunito"/>
              <a:ea typeface="Nunito"/>
              <a:cs typeface="Nunito"/>
              <a:sym typeface="Nunito"/>
            </a:endParaRPr>
          </a:p>
        </p:txBody>
      </p:sp>
      <p:pic>
        <p:nvPicPr>
          <p:cNvPr id="133" name="Google Shape;133;p29"/>
          <p:cNvPicPr preferRelativeResize="0"/>
          <p:nvPr/>
        </p:nvPicPr>
        <p:blipFill>
          <a:blip r:embed="rId3">
            <a:alphaModFix/>
          </a:blip>
          <a:stretch>
            <a:fillRect/>
          </a:stretch>
        </p:blipFill>
        <p:spPr>
          <a:xfrm>
            <a:off x="333900" y="1774975"/>
            <a:ext cx="8391975" cy="29328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7" name="Shape 367"/>
        <p:cNvGrpSpPr/>
        <p:nvPr/>
      </p:nvGrpSpPr>
      <p:grpSpPr>
        <a:xfrm>
          <a:off x="0" y="0"/>
          <a:ext cx="0" cy="0"/>
          <a:chOff x="0" y="0"/>
          <a:chExt cx="0" cy="0"/>
        </a:xfrm>
      </p:grpSpPr>
      <p:sp>
        <p:nvSpPr>
          <p:cNvPr id="368" name="Google Shape;368;p56"/>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369" name="Google Shape;369;p56"/>
          <p:cNvSpPr txBox="1"/>
          <p:nvPr/>
        </p:nvSpPr>
        <p:spPr>
          <a:xfrm>
            <a:off x="333900" y="98075"/>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Synchronizers. CyclicBarrier</a:t>
            </a:r>
            <a:endParaRPr b="1">
              <a:latin typeface="Nunito"/>
              <a:ea typeface="Nunito"/>
              <a:cs typeface="Nunito"/>
              <a:sym typeface="Nunito"/>
            </a:endParaRPr>
          </a:p>
        </p:txBody>
      </p:sp>
      <p:sp>
        <p:nvSpPr>
          <p:cNvPr id="370" name="Google Shape;370;p56"/>
          <p:cNvSpPr txBox="1"/>
          <p:nvPr/>
        </p:nvSpPr>
        <p:spPr>
          <a:xfrm>
            <a:off x="333900" y="1089575"/>
            <a:ext cx="8476500" cy="36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rgbClr val="000080"/>
                </a:solidFill>
                <a:highlight>
                  <a:schemeClr val="lt1"/>
                </a:highlight>
                <a:latin typeface="Consolas"/>
                <a:ea typeface="Consolas"/>
                <a:cs typeface="Consolas"/>
                <a:sym typeface="Consolas"/>
              </a:rPr>
              <a:t>public</a:t>
            </a:r>
            <a:r>
              <a:rPr lang="ru" sz="1200">
                <a:solidFill>
                  <a:schemeClr val="dk1"/>
                </a:solidFill>
                <a:highlight>
                  <a:schemeClr val="lt1"/>
                </a:highlight>
                <a:latin typeface="Consolas"/>
                <a:ea typeface="Consolas"/>
                <a:cs typeface="Consolas"/>
                <a:sym typeface="Consolas"/>
              </a:rPr>
              <a:t> </a:t>
            </a:r>
            <a:r>
              <a:rPr lang="ru" sz="1200">
                <a:solidFill>
                  <a:srgbClr val="000080"/>
                </a:solidFill>
                <a:highlight>
                  <a:schemeClr val="lt1"/>
                </a:highlight>
                <a:latin typeface="Consolas"/>
                <a:ea typeface="Consolas"/>
                <a:cs typeface="Consolas"/>
                <a:sym typeface="Consolas"/>
              </a:rPr>
              <a:t>class</a:t>
            </a:r>
            <a:r>
              <a:rPr lang="ru" sz="1200">
                <a:solidFill>
                  <a:schemeClr val="dk1"/>
                </a:solidFill>
                <a:highlight>
                  <a:schemeClr val="lt1"/>
                </a:highlight>
                <a:latin typeface="Consolas"/>
                <a:ea typeface="Consolas"/>
                <a:cs typeface="Consolas"/>
                <a:sym typeface="Consolas"/>
              </a:rPr>
              <a:t> Car </a:t>
            </a:r>
            <a:r>
              <a:rPr lang="ru" sz="1200">
                <a:solidFill>
                  <a:srgbClr val="000080"/>
                </a:solidFill>
                <a:highlight>
                  <a:schemeClr val="lt1"/>
                </a:highlight>
                <a:latin typeface="Consolas"/>
                <a:ea typeface="Consolas"/>
                <a:cs typeface="Consolas"/>
                <a:sym typeface="Consolas"/>
              </a:rPr>
              <a:t>implements </a:t>
            </a:r>
            <a:r>
              <a:rPr lang="ru" sz="1200">
                <a:solidFill>
                  <a:schemeClr val="dk1"/>
                </a:solidFill>
                <a:highlight>
                  <a:schemeClr val="lt1"/>
                </a:highlight>
                <a:latin typeface="Consolas"/>
                <a:ea typeface="Consolas"/>
                <a:cs typeface="Consolas"/>
                <a:sym typeface="Consolas"/>
              </a:rPr>
              <a:t>Runnable</a:t>
            </a:r>
            <a:r>
              <a:rPr lang="ru" sz="1200">
                <a:solidFill>
                  <a:schemeClr val="dk1"/>
                </a:solidFill>
                <a:latin typeface="Consolas"/>
                <a:ea typeface="Consolas"/>
                <a:cs typeface="Consolas"/>
                <a:sym typeface="Consolas"/>
              </a:rPr>
              <a:t> </a:t>
            </a:r>
            <a:r>
              <a:rPr lang="ru" sz="1200">
                <a:solidFill>
                  <a:schemeClr val="dk1"/>
                </a:solidFill>
                <a:highlight>
                  <a:schemeClr val="lt1"/>
                </a:highlight>
                <a:latin typeface="Consolas"/>
                <a:ea typeface="Consolas"/>
                <a:cs typeface="Consolas"/>
                <a:sym typeface="Consolas"/>
              </a:rPr>
              <a:t>{</a:t>
            </a:r>
            <a:endParaRPr sz="1200">
              <a:solidFill>
                <a:srgbClr val="666600"/>
              </a:solidFill>
              <a:latin typeface="Consolas"/>
              <a:ea typeface="Consolas"/>
              <a:cs typeface="Consolas"/>
              <a:sym typeface="Consolas"/>
            </a:endParaRPr>
          </a:p>
          <a:p>
            <a:pPr indent="0" lvl="0" marL="0" rtl="0" algn="l">
              <a:spcBef>
                <a:spcPts val="0"/>
              </a:spcBef>
              <a:spcAft>
                <a:spcPts val="0"/>
              </a:spcAft>
              <a:buNone/>
            </a:pPr>
            <a:r>
              <a:rPr lang="ru" sz="1200">
                <a:solidFill>
                  <a:srgbClr val="666600"/>
                </a:solidFill>
                <a:latin typeface="Consolas"/>
                <a:ea typeface="Consolas"/>
                <a:cs typeface="Consolas"/>
                <a:sym typeface="Consolas"/>
              </a:rPr>
              <a:t>   </a:t>
            </a:r>
            <a:r>
              <a:rPr lang="ru" sz="1200">
                <a:solidFill>
                  <a:srgbClr val="000088"/>
                </a:solidFill>
                <a:latin typeface="Consolas"/>
                <a:ea typeface="Consolas"/>
                <a:cs typeface="Consolas"/>
                <a:sym typeface="Consolas"/>
              </a:rPr>
              <a:t>private</a:t>
            </a:r>
            <a:r>
              <a:rPr lang="ru" sz="1200">
                <a:solidFill>
                  <a:schemeClr val="dk1"/>
                </a:solidFill>
                <a:latin typeface="Consolas"/>
                <a:ea typeface="Consolas"/>
                <a:cs typeface="Consolas"/>
                <a:sym typeface="Consolas"/>
              </a:rPr>
              <a:t> </a:t>
            </a:r>
            <a:r>
              <a:rPr lang="ru" sz="1200">
                <a:solidFill>
                  <a:srgbClr val="000088"/>
                </a:solidFill>
                <a:latin typeface="Consolas"/>
                <a:ea typeface="Consolas"/>
                <a:cs typeface="Consolas"/>
                <a:sym typeface="Consolas"/>
              </a:rPr>
              <a:t>int</a:t>
            </a:r>
            <a:r>
              <a:rPr lang="ru" sz="1200">
                <a:solidFill>
                  <a:schemeClr val="dk1"/>
                </a:solidFill>
                <a:latin typeface="Consolas"/>
                <a:ea typeface="Consolas"/>
                <a:cs typeface="Consolas"/>
                <a:sym typeface="Consolas"/>
              </a:rPr>
              <a:t> number</a:t>
            </a:r>
            <a:r>
              <a:rPr lang="ru" sz="1200">
                <a:solidFill>
                  <a:srgbClr val="666600"/>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rgbClr val="000088"/>
                </a:solidFill>
                <a:latin typeface="Consolas"/>
                <a:ea typeface="Consolas"/>
                <a:cs typeface="Consolas"/>
                <a:sym typeface="Consolas"/>
              </a:rPr>
              <a:t>public</a:t>
            </a:r>
            <a:r>
              <a:rPr lang="ru" sz="1200">
                <a:solidFill>
                  <a:schemeClr val="dk1"/>
                </a:solidFill>
                <a:latin typeface="Consolas"/>
                <a:ea typeface="Consolas"/>
                <a:cs typeface="Consolas"/>
                <a:sym typeface="Consolas"/>
              </a:rPr>
              <a:t> </a:t>
            </a:r>
            <a:r>
              <a:rPr lang="ru" sz="1200">
                <a:solidFill>
                  <a:srgbClr val="660066"/>
                </a:solidFill>
                <a:latin typeface="Consolas"/>
                <a:ea typeface="Consolas"/>
                <a:cs typeface="Consolas"/>
                <a:sym typeface="Consolas"/>
              </a:rPr>
              <a:t>Car</a:t>
            </a:r>
            <a:r>
              <a:rPr lang="ru" sz="1200">
                <a:solidFill>
                  <a:srgbClr val="666600"/>
                </a:solidFill>
                <a:latin typeface="Consolas"/>
                <a:ea typeface="Consolas"/>
                <a:cs typeface="Consolas"/>
                <a:sym typeface="Consolas"/>
              </a:rPr>
              <a:t>(</a:t>
            </a:r>
            <a:r>
              <a:rPr lang="ru" sz="1200">
                <a:solidFill>
                  <a:srgbClr val="000088"/>
                </a:solidFill>
                <a:latin typeface="Consolas"/>
                <a:ea typeface="Consolas"/>
                <a:cs typeface="Consolas"/>
                <a:sym typeface="Consolas"/>
              </a:rPr>
              <a:t>int</a:t>
            </a:r>
            <a:r>
              <a:rPr lang="ru" sz="1200">
                <a:solidFill>
                  <a:schemeClr val="dk1"/>
                </a:solidFill>
                <a:latin typeface="Consolas"/>
                <a:ea typeface="Consolas"/>
                <a:cs typeface="Consolas"/>
                <a:sym typeface="Consolas"/>
              </a:rPr>
              <a:t> number</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a:t>
            </a:r>
            <a:r>
              <a:rPr lang="ru" sz="1200">
                <a:solidFill>
                  <a:schemeClr val="dk1"/>
                </a:solidFill>
                <a:highlight>
                  <a:schemeClr val="lt1"/>
                </a:highlight>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rgbClr val="000088"/>
                </a:solidFill>
                <a:latin typeface="Consolas"/>
                <a:ea typeface="Consolas"/>
                <a:cs typeface="Consolas"/>
                <a:sym typeface="Consolas"/>
              </a:rPr>
              <a:t>this</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number </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number</a:t>
            </a:r>
            <a:r>
              <a:rPr lang="ru" sz="1200">
                <a:solidFill>
                  <a:srgbClr val="666600"/>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chemeClr val="dk1"/>
                </a:solidFill>
                <a:highlight>
                  <a:schemeClr val="lt1"/>
                </a:highlight>
                <a:latin typeface="Consolas"/>
                <a:ea typeface="Consolas"/>
                <a:cs typeface="Consolas"/>
                <a:sym typeface="Consolas"/>
              </a:rPr>
              <a:t>}</a:t>
            </a:r>
            <a:endParaRPr sz="1200">
              <a:solidFill>
                <a:srgbClr val="666600"/>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rgbClr val="006666"/>
                </a:solidFill>
                <a:latin typeface="Consolas"/>
                <a:ea typeface="Consolas"/>
                <a:cs typeface="Consolas"/>
                <a:sym typeface="Consolas"/>
              </a:rPr>
              <a:t>   </a:t>
            </a:r>
            <a:r>
              <a:rPr lang="ru" sz="1200">
                <a:solidFill>
                  <a:srgbClr val="CC7832"/>
                </a:solidFill>
                <a:highlight>
                  <a:schemeClr val="lt1"/>
                </a:highlight>
                <a:latin typeface="Consolas"/>
                <a:ea typeface="Consolas"/>
                <a:cs typeface="Consolas"/>
                <a:sym typeface="Consolas"/>
              </a:rPr>
              <a:t>@Override</a:t>
            </a:r>
            <a:endParaRPr sz="1200">
              <a:solidFill>
                <a:srgbClr val="CC7832"/>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200">
                <a:solidFill>
                  <a:schemeClr val="dk1"/>
                </a:solidFill>
                <a:highlight>
                  <a:schemeClr val="lt1"/>
                </a:highlight>
                <a:latin typeface="Consolas"/>
                <a:ea typeface="Consolas"/>
                <a:cs typeface="Consolas"/>
                <a:sym typeface="Consolas"/>
              </a:rPr>
              <a:t>   </a:t>
            </a:r>
            <a:r>
              <a:rPr lang="ru" sz="1200">
                <a:solidFill>
                  <a:srgbClr val="000080"/>
                </a:solidFill>
                <a:highlight>
                  <a:schemeClr val="lt1"/>
                </a:highlight>
                <a:latin typeface="Consolas"/>
                <a:ea typeface="Consolas"/>
                <a:cs typeface="Consolas"/>
                <a:sym typeface="Consolas"/>
              </a:rPr>
              <a:t>public void</a:t>
            </a:r>
            <a:r>
              <a:rPr lang="ru" sz="1200">
                <a:solidFill>
                  <a:schemeClr val="dk1"/>
                </a:solidFill>
                <a:highlight>
                  <a:schemeClr val="lt1"/>
                </a:highlight>
                <a:latin typeface="Consolas"/>
                <a:ea typeface="Consolas"/>
                <a:cs typeface="Consolas"/>
                <a:sym typeface="Consolas"/>
              </a:rPr>
              <a:t> run()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rgbClr val="000088"/>
                </a:solidFill>
                <a:latin typeface="Consolas"/>
                <a:ea typeface="Consolas"/>
                <a:cs typeface="Consolas"/>
                <a:sym typeface="Consolas"/>
              </a:rPr>
              <a:t>try</a:t>
            </a:r>
            <a:r>
              <a:rPr lang="ru" sz="1200">
                <a:solidFill>
                  <a:schemeClr val="dk1"/>
                </a:solidFill>
                <a:latin typeface="Consolas"/>
                <a:ea typeface="Consolas"/>
                <a:cs typeface="Consolas"/>
                <a:sym typeface="Consolas"/>
              </a:rPr>
              <a:t> </a:t>
            </a:r>
            <a:r>
              <a:rPr lang="ru" sz="1200">
                <a:solidFill>
                  <a:schemeClr val="dk1"/>
                </a:solidFill>
                <a:highlight>
                  <a:schemeClr val="lt1"/>
                </a:highlight>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chemeClr val="dk1"/>
                </a:solidFill>
                <a:highlight>
                  <a:schemeClr val="lt1"/>
                </a:highlight>
                <a:latin typeface="Consolas"/>
                <a:ea typeface="Consolas"/>
                <a:cs typeface="Consolas"/>
                <a:sym typeface="Consolas"/>
              </a:rPr>
              <a:t>System.</a:t>
            </a:r>
            <a:r>
              <a:rPr i="1" lang="ru" sz="1200">
                <a:solidFill>
                  <a:schemeClr val="dk1"/>
                </a:solidFill>
                <a:highlight>
                  <a:schemeClr val="lt1"/>
                </a:highlight>
                <a:latin typeface="Consolas"/>
                <a:ea typeface="Consolas"/>
                <a:cs typeface="Consolas"/>
                <a:sym typeface="Consolas"/>
              </a:rPr>
              <a:t>out</a:t>
            </a:r>
            <a:r>
              <a:rPr lang="ru" sz="1200">
                <a:solidFill>
                  <a:schemeClr val="dk1"/>
                </a:solidFill>
                <a:highlight>
                  <a:schemeClr val="lt1"/>
                </a:highlight>
                <a:latin typeface="Consolas"/>
                <a:ea typeface="Consolas"/>
                <a:cs typeface="Consolas"/>
                <a:sym typeface="Consolas"/>
              </a:rPr>
              <a:t>.</a:t>
            </a:r>
            <a:r>
              <a:rPr lang="ru" sz="1200">
                <a:solidFill>
                  <a:srgbClr val="980000"/>
                </a:solidFill>
                <a:highlight>
                  <a:schemeClr val="lt1"/>
                </a:highlight>
                <a:latin typeface="Consolas"/>
                <a:ea typeface="Consolas"/>
                <a:cs typeface="Consolas"/>
                <a:sym typeface="Consolas"/>
              </a:rPr>
              <a:t>print</a:t>
            </a:r>
            <a:r>
              <a:rPr lang="ru" sz="1200">
                <a:solidFill>
                  <a:srgbClr val="880000"/>
                </a:solidFill>
                <a:latin typeface="Consolas"/>
                <a:ea typeface="Consolas"/>
                <a:cs typeface="Consolas"/>
                <a:sym typeface="Consolas"/>
              </a:rPr>
              <a:t>ln</a:t>
            </a:r>
            <a:r>
              <a:rPr lang="ru" sz="1200">
                <a:solidFill>
                  <a:srgbClr val="666600"/>
                </a:solidFill>
                <a:latin typeface="Consolas"/>
                <a:ea typeface="Consolas"/>
                <a:cs typeface="Consolas"/>
                <a:sym typeface="Consolas"/>
              </a:rPr>
              <a:t>(</a:t>
            </a:r>
            <a:r>
              <a:rPr lang="ru" sz="1200">
                <a:solidFill>
                  <a:srgbClr val="008800"/>
                </a:solidFill>
                <a:latin typeface="Consolas"/>
                <a:ea typeface="Consolas"/>
                <a:cs typeface="Consolas"/>
                <a:sym typeface="Consolas"/>
              </a:rPr>
              <a:t>"\nЗагрузка автомобилей"</a:t>
            </a:r>
            <a:r>
              <a:rPr lang="ru" sz="1200">
                <a:solidFill>
                  <a:srgbClr val="666600"/>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chemeClr val="dk1"/>
                </a:solidFill>
                <a:highlight>
                  <a:schemeClr val="lt1"/>
                </a:highlight>
                <a:latin typeface="Consolas"/>
                <a:ea typeface="Consolas"/>
                <a:cs typeface="Consolas"/>
                <a:sym typeface="Consolas"/>
              </a:rPr>
              <a:t>System.</a:t>
            </a:r>
            <a:r>
              <a:rPr i="1" lang="ru" sz="1200">
                <a:solidFill>
                  <a:schemeClr val="dk1"/>
                </a:solidFill>
                <a:highlight>
                  <a:schemeClr val="lt1"/>
                </a:highlight>
                <a:latin typeface="Consolas"/>
                <a:ea typeface="Consolas"/>
                <a:cs typeface="Consolas"/>
                <a:sym typeface="Consolas"/>
              </a:rPr>
              <a:t>out</a:t>
            </a:r>
            <a:r>
              <a:rPr lang="ru" sz="1200">
                <a:solidFill>
                  <a:schemeClr val="dk1"/>
                </a:solidFill>
                <a:highlight>
                  <a:schemeClr val="lt1"/>
                </a:highlight>
                <a:latin typeface="Consolas"/>
                <a:ea typeface="Consolas"/>
                <a:cs typeface="Consolas"/>
                <a:sym typeface="Consolas"/>
              </a:rPr>
              <a:t>.</a:t>
            </a:r>
            <a:r>
              <a:rPr lang="ru" sz="1200">
                <a:solidFill>
                  <a:srgbClr val="980000"/>
                </a:solidFill>
                <a:highlight>
                  <a:schemeClr val="lt1"/>
                </a:highlight>
                <a:latin typeface="Consolas"/>
                <a:ea typeface="Consolas"/>
                <a:cs typeface="Consolas"/>
                <a:sym typeface="Consolas"/>
              </a:rPr>
              <a:t>printf</a:t>
            </a:r>
            <a:r>
              <a:rPr lang="ru" sz="1200">
                <a:solidFill>
                  <a:srgbClr val="666600"/>
                </a:solidFill>
                <a:latin typeface="Consolas"/>
                <a:ea typeface="Consolas"/>
                <a:cs typeface="Consolas"/>
                <a:sym typeface="Consolas"/>
              </a:rPr>
              <a:t>(</a:t>
            </a:r>
            <a:r>
              <a:rPr lang="ru" sz="1200">
                <a:solidFill>
                  <a:srgbClr val="008800"/>
                </a:solidFill>
                <a:latin typeface="Consolas"/>
                <a:ea typeface="Consolas"/>
                <a:cs typeface="Consolas"/>
                <a:sym typeface="Consolas"/>
              </a:rPr>
              <a:t>"К переправе подъехал автомобиль %d\n"</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number</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rgbClr val="660066"/>
                </a:solidFill>
                <a:latin typeface="Consolas"/>
                <a:ea typeface="Consolas"/>
                <a:cs typeface="Consolas"/>
                <a:sym typeface="Consolas"/>
              </a:rPr>
              <a:t>ferryBarrier</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await</a:t>
            </a:r>
            <a:r>
              <a:rPr lang="ru" sz="1200">
                <a:solidFill>
                  <a:srgbClr val="666600"/>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chemeClr val="dk1"/>
                </a:solidFill>
                <a:highlight>
                  <a:schemeClr val="lt1"/>
                </a:highlight>
                <a:latin typeface="Consolas"/>
                <a:ea typeface="Consolas"/>
                <a:cs typeface="Consolas"/>
                <a:sym typeface="Consolas"/>
              </a:rPr>
              <a:t>System.</a:t>
            </a:r>
            <a:r>
              <a:rPr i="1" lang="ru" sz="1200">
                <a:solidFill>
                  <a:schemeClr val="dk1"/>
                </a:solidFill>
                <a:highlight>
                  <a:schemeClr val="lt1"/>
                </a:highlight>
                <a:latin typeface="Consolas"/>
                <a:ea typeface="Consolas"/>
                <a:cs typeface="Consolas"/>
                <a:sym typeface="Consolas"/>
              </a:rPr>
              <a:t>out</a:t>
            </a:r>
            <a:r>
              <a:rPr lang="ru" sz="1200">
                <a:solidFill>
                  <a:schemeClr val="dk1"/>
                </a:solidFill>
                <a:highlight>
                  <a:schemeClr val="lt1"/>
                </a:highlight>
                <a:latin typeface="Consolas"/>
                <a:ea typeface="Consolas"/>
                <a:cs typeface="Consolas"/>
                <a:sym typeface="Consolas"/>
              </a:rPr>
              <a:t>.</a:t>
            </a:r>
            <a:r>
              <a:rPr lang="ru" sz="1200">
                <a:solidFill>
                  <a:srgbClr val="980000"/>
                </a:solidFill>
                <a:highlight>
                  <a:schemeClr val="lt1"/>
                </a:highlight>
                <a:latin typeface="Consolas"/>
                <a:ea typeface="Consolas"/>
                <a:cs typeface="Consolas"/>
                <a:sym typeface="Consolas"/>
              </a:rPr>
              <a:t>printf</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a:t>
            </a:r>
            <a:r>
              <a:rPr lang="ru" sz="1200">
                <a:solidFill>
                  <a:srgbClr val="008800"/>
                </a:solidFill>
                <a:latin typeface="Consolas"/>
                <a:ea typeface="Consolas"/>
                <a:cs typeface="Consolas"/>
                <a:sym typeface="Consolas"/>
              </a:rPr>
              <a:t>"Автомобиль %d продолжил движение\n"</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number</a:t>
            </a:r>
            <a:r>
              <a:rPr lang="ru" sz="1200">
                <a:solidFill>
                  <a:srgbClr val="666600"/>
                </a:solidFill>
                <a:latin typeface="Consolas"/>
                <a:ea typeface="Consolas"/>
                <a:cs typeface="Consolas"/>
                <a:sym typeface="Consolas"/>
              </a:rPr>
              <a:t>);</a:t>
            </a:r>
            <a:endParaRPr sz="1200">
              <a:solidFill>
                <a:srgbClr val="666600"/>
              </a:solidFill>
              <a:latin typeface="Consolas"/>
              <a:ea typeface="Consolas"/>
              <a:cs typeface="Consolas"/>
              <a:sym typeface="Consolas"/>
            </a:endParaRPr>
          </a:p>
          <a:p>
            <a:pPr indent="0" lvl="0" marL="0" rtl="0" algn="l">
              <a:spcBef>
                <a:spcPts val="0"/>
              </a:spcBef>
              <a:spcAft>
                <a:spcPts val="0"/>
              </a:spcAft>
              <a:buNone/>
            </a:pPr>
            <a:r>
              <a:rPr lang="ru" sz="1200">
                <a:solidFill>
                  <a:srgbClr val="666600"/>
                </a:solidFill>
                <a:latin typeface="Consolas"/>
                <a:ea typeface="Consolas"/>
                <a:cs typeface="Consolas"/>
                <a:sym typeface="Consolas"/>
              </a:rPr>
              <a:t>       </a:t>
            </a:r>
            <a:r>
              <a:rPr lang="ru" sz="1200">
                <a:solidFill>
                  <a:schemeClr val="dk1"/>
                </a:solidFill>
                <a:highlight>
                  <a:schemeClr val="lt1"/>
                </a:highlight>
                <a:latin typeface="Consolas"/>
                <a:ea typeface="Consolas"/>
                <a:cs typeface="Consolas"/>
                <a:sym typeface="Consolas"/>
              </a:rPr>
              <a:t>}</a:t>
            </a:r>
            <a:r>
              <a:rPr lang="ru" sz="1200">
                <a:solidFill>
                  <a:srgbClr val="000088"/>
                </a:solidFill>
                <a:latin typeface="Consolas"/>
                <a:ea typeface="Consolas"/>
                <a:cs typeface="Consolas"/>
                <a:sym typeface="Consolas"/>
              </a:rPr>
              <a:t> </a:t>
            </a:r>
            <a:r>
              <a:rPr lang="ru" sz="1200">
                <a:solidFill>
                  <a:srgbClr val="000080"/>
                </a:solidFill>
                <a:highlight>
                  <a:schemeClr val="lt1"/>
                </a:highlight>
                <a:latin typeface="Consolas"/>
                <a:ea typeface="Consolas"/>
                <a:cs typeface="Consolas"/>
                <a:sym typeface="Consolas"/>
              </a:rPr>
              <a:t>catch</a:t>
            </a:r>
            <a:r>
              <a:rPr lang="ru" sz="1200">
                <a:solidFill>
                  <a:schemeClr val="dk1"/>
                </a:solidFill>
                <a:highlight>
                  <a:schemeClr val="lt1"/>
                </a:highlight>
                <a:latin typeface="Consolas"/>
                <a:ea typeface="Consolas"/>
                <a:cs typeface="Consolas"/>
                <a:sym typeface="Consolas"/>
              </a:rPr>
              <a:t> (InterruptedException e) {</a:t>
            </a:r>
            <a:endParaRPr sz="12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200">
                <a:solidFill>
                  <a:schemeClr val="dk1"/>
                </a:solidFill>
                <a:highlight>
                  <a:schemeClr val="lt1"/>
                </a:highlight>
                <a:latin typeface="Consolas"/>
                <a:ea typeface="Consolas"/>
                <a:cs typeface="Consolas"/>
                <a:sym typeface="Consolas"/>
              </a:rPr>
              <a:t>           System.</a:t>
            </a:r>
            <a:r>
              <a:rPr i="1" lang="ru" sz="1200">
                <a:solidFill>
                  <a:schemeClr val="dk1"/>
                </a:solidFill>
                <a:highlight>
                  <a:schemeClr val="lt1"/>
                </a:highlight>
                <a:latin typeface="Consolas"/>
                <a:ea typeface="Consolas"/>
                <a:cs typeface="Consolas"/>
                <a:sym typeface="Consolas"/>
              </a:rPr>
              <a:t>out</a:t>
            </a:r>
            <a:r>
              <a:rPr lang="ru" sz="1200">
                <a:solidFill>
                  <a:schemeClr val="dk1"/>
                </a:solidFill>
                <a:highlight>
                  <a:schemeClr val="lt1"/>
                </a:highlight>
                <a:latin typeface="Consolas"/>
                <a:ea typeface="Consolas"/>
                <a:cs typeface="Consolas"/>
                <a:sym typeface="Consolas"/>
              </a:rPr>
              <a:t>.</a:t>
            </a:r>
            <a:r>
              <a:rPr lang="ru" sz="1200">
                <a:solidFill>
                  <a:srgbClr val="980000"/>
                </a:solidFill>
                <a:highlight>
                  <a:schemeClr val="lt1"/>
                </a:highlight>
                <a:latin typeface="Consolas"/>
                <a:ea typeface="Consolas"/>
                <a:cs typeface="Consolas"/>
                <a:sym typeface="Consolas"/>
              </a:rPr>
              <a:t>printf</a:t>
            </a:r>
            <a:r>
              <a:rPr lang="ru" sz="1200">
                <a:solidFill>
                  <a:schemeClr val="dk1"/>
                </a:solidFill>
                <a:highlight>
                  <a:schemeClr val="lt1"/>
                </a:highlight>
                <a:latin typeface="Consolas"/>
                <a:ea typeface="Consolas"/>
                <a:cs typeface="Consolas"/>
                <a:sym typeface="Consolas"/>
              </a:rPr>
              <a:t>(e.getMessage());</a:t>
            </a:r>
            <a:endParaRPr sz="12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200">
                <a:solidFill>
                  <a:schemeClr val="dk1"/>
                </a:solidFill>
                <a:highlight>
                  <a:schemeClr val="lt1"/>
                </a:highlight>
                <a:latin typeface="Consolas"/>
                <a:ea typeface="Consolas"/>
                <a:cs typeface="Consolas"/>
                <a:sym typeface="Consolas"/>
              </a:rPr>
              <a:t>       }</a:t>
            </a:r>
            <a:endParaRPr sz="1200">
              <a:solidFill>
                <a:srgbClr val="000088"/>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chemeClr val="dk1"/>
                </a:solidFill>
                <a:highlight>
                  <a:schemeClr val="lt1"/>
                </a:highlight>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highlight>
                  <a:schemeClr val="lt1"/>
                </a:highlight>
                <a:latin typeface="Consolas"/>
                <a:ea typeface="Consolas"/>
                <a:cs typeface="Consolas"/>
                <a:sym typeface="Consolas"/>
              </a:rPr>
              <a:t>}</a:t>
            </a:r>
            <a:endParaRPr sz="1200">
              <a:solidFill>
                <a:srgbClr val="666600"/>
              </a:solidFill>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75" name="Shape 375"/>
        <p:cNvGrpSpPr/>
        <p:nvPr/>
      </p:nvGrpSpPr>
      <p:grpSpPr>
        <a:xfrm>
          <a:off x="0" y="0"/>
          <a:ext cx="0" cy="0"/>
          <a:chOff x="0" y="0"/>
          <a:chExt cx="0" cy="0"/>
        </a:xfrm>
      </p:grpSpPr>
      <p:sp>
        <p:nvSpPr>
          <p:cNvPr id="376" name="Google Shape;376;p57"/>
          <p:cNvSpPr txBox="1"/>
          <p:nvPr/>
        </p:nvSpPr>
        <p:spPr>
          <a:xfrm>
            <a:off x="333750" y="1280450"/>
            <a:ext cx="84765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solidFill>
                  <a:srgbClr val="000080"/>
                </a:solidFill>
                <a:highlight>
                  <a:schemeClr val="lt1"/>
                </a:highlight>
                <a:latin typeface="Consolas"/>
                <a:ea typeface="Consolas"/>
                <a:cs typeface="Consolas"/>
                <a:sym typeface="Consolas"/>
              </a:rPr>
              <a:t>public</a:t>
            </a:r>
            <a:r>
              <a:rPr lang="ru">
                <a:solidFill>
                  <a:schemeClr val="dk1"/>
                </a:solidFill>
                <a:highlight>
                  <a:schemeClr val="lt1"/>
                </a:highlight>
                <a:latin typeface="Consolas"/>
                <a:ea typeface="Consolas"/>
                <a:cs typeface="Consolas"/>
                <a:sym typeface="Consolas"/>
              </a:rPr>
              <a:t> </a:t>
            </a:r>
            <a:r>
              <a:rPr lang="ru">
                <a:solidFill>
                  <a:srgbClr val="000080"/>
                </a:solidFill>
                <a:highlight>
                  <a:schemeClr val="lt1"/>
                </a:highlight>
                <a:latin typeface="Consolas"/>
                <a:ea typeface="Consolas"/>
                <a:cs typeface="Consolas"/>
                <a:sym typeface="Consolas"/>
              </a:rPr>
              <a:t>class</a:t>
            </a:r>
            <a:r>
              <a:rPr lang="ru">
                <a:solidFill>
                  <a:schemeClr val="dk1"/>
                </a:solidFill>
                <a:highlight>
                  <a:schemeClr val="lt1"/>
                </a:highlight>
                <a:latin typeface="Consolas"/>
                <a:ea typeface="Consolas"/>
                <a:cs typeface="Consolas"/>
                <a:sym typeface="Consolas"/>
              </a:rPr>
              <a:t> CyclicBarrierExample {</a:t>
            </a:r>
            <a:endParaRPr>
              <a:solidFill>
                <a:srgbClr val="666600"/>
              </a:solidFill>
              <a:latin typeface="Consolas"/>
              <a:ea typeface="Consolas"/>
              <a:cs typeface="Consolas"/>
              <a:sym typeface="Consolas"/>
            </a:endParaRPr>
          </a:p>
          <a:p>
            <a:pPr indent="0" lvl="0" marL="0" rtl="0" algn="l">
              <a:spcBef>
                <a:spcPts val="0"/>
              </a:spcBef>
              <a:spcAft>
                <a:spcPts val="0"/>
              </a:spcAft>
              <a:buNone/>
            </a:pPr>
            <a:r>
              <a:rPr lang="ru">
                <a:solidFill>
                  <a:srgbClr val="666600"/>
                </a:solidFill>
                <a:latin typeface="Consolas"/>
                <a:ea typeface="Consolas"/>
                <a:cs typeface="Consolas"/>
                <a:sym typeface="Consolas"/>
              </a:rPr>
              <a:t>   </a:t>
            </a:r>
            <a:r>
              <a:rPr lang="ru">
                <a:solidFill>
                  <a:srgbClr val="000088"/>
                </a:solidFill>
                <a:latin typeface="Consolas"/>
                <a:ea typeface="Consolas"/>
                <a:cs typeface="Consolas"/>
                <a:sym typeface="Consolas"/>
              </a:rPr>
              <a:t>public static </a:t>
            </a:r>
            <a:r>
              <a:rPr lang="ru">
                <a:solidFill>
                  <a:schemeClr val="dk1"/>
                </a:solidFill>
                <a:latin typeface="Consolas"/>
                <a:ea typeface="Consolas"/>
                <a:cs typeface="Consolas"/>
                <a:sym typeface="Consolas"/>
              </a:rPr>
              <a:t>CyclicBarrier ferryBarrier</a:t>
            </a:r>
            <a:r>
              <a:rPr lang="ru">
                <a:solidFill>
                  <a:srgbClr val="666600"/>
                </a:solidFill>
                <a:latin typeface="Consolas"/>
                <a:ea typeface="Consolas"/>
                <a:cs typeface="Consolas"/>
                <a:sym typeface="Consolas"/>
              </a:rPr>
              <a:t>;</a:t>
            </a:r>
            <a:endParaRPr>
              <a:solidFill>
                <a:srgbClr val="6666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ru">
                <a:solidFill>
                  <a:srgbClr val="000088"/>
                </a:solidFill>
                <a:latin typeface="Consolas"/>
                <a:ea typeface="Consolas"/>
                <a:cs typeface="Consolas"/>
                <a:sym typeface="Consolas"/>
              </a:rPr>
              <a:t>   public static final int</a:t>
            </a:r>
            <a:r>
              <a:rPr lang="ru">
                <a:solidFill>
                  <a:schemeClr val="dk1"/>
                </a:solidFill>
                <a:latin typeface="Consolas"/>
                <a:ea typeface="Consolas"/>
                <a:cs typeface="Consolas"/>
                <a:sym typeface="Consolas"/>
              </a:rPr>
              <a:t> FERRY_SIZE = </a:t>
            </a:r>
            <a:r>
              <a:rPr lang="ru">
                <a:solidFill>
                  <a:srgbClr val="000088"/>
                </a:solidFill>
                <a:latin typeface="Consolas"/>
                <a:ea typeface="Consolas"/>
                <a:cs typeface="Consolas"/>
                <a:sym typeface="Consolas"/>
              </a:rPr>
              <a:t>3</a:t>
            </a:r>
            <a:r>
              <a:rPr lang="ru">
                <a:solidFill>
                  <a:srgbClr val="666600"/>
                </a:solidFill>
                <a:latin typeface="Consolas"/>
                <a:ea typeface="Consolas"/>
                <a:cs typeface="Consolas"/>
                <a:sym typeface="Consolas"/>
              </a:rPr>
              <a:t>;</a:t>
            </a:r>
            <a:endParaRPr>
              <a:solidFill>
                <a:srgbClr val="666600"/>
              </a:solidFill>
              <a:latin typeface="Consolas"/>
              <a:ea typeface="Consolas"/>
              <a:cs typeface="Consolas"/>
              <a:sym typeface="Consolas"/>
            </a:endParaRPr>
          </a:p>
          <a:p>
            <a:pPr indent="0" lvl="0" marL="0" rtl="0" algn="l">
              <a:spcBef>
                <a:spcPts val="0"/>
              </a:spcBef>
              <a:spcAft>
                <a:spcPts val="0"/>
              </a:spcAft>
              <a:buNone/>
            </a:pPr>
            <a:r>
              <a:rPr lang="ru">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ru">
                <a:solidFill>
                  <a:srgbClr val="006666"/>
                </a:solidFill>
                <a:latin typeface="Consolas"/>
                <a:ea typeface="Consolas"/>
                <a:cs typeface="Consolas"/>
                <a:sym typeface="Consolas"/>
              </a:rPr>
              <a:t>   </a:t>
            </a:r>
            <a:r>
              <a:rPr lang="ru">
                <a:solidFill>
                  <a:srgbClr val="000080"/>
                </a:solidFill>
                <a:highlight>
                  <a:schemeClr val="lt1"/>
                </a:highlight>
                <a:latin typeface="Consolas"/>
                <a:ea typeface="Consolas"/>
                <a:cs typeface="Consolas"/>
                <a:sym typeface="Consolas"/>
              </a:rPr>
              <a:t>public static void </a:t>
            </a:r>
            <a:r>
              <a:rPr lang="ru">
                <a:solidFill>
                  <a:schemeClr val="dk1"/>
                </a:solidFill>
                <a:highlight>
                  <a:schemeClr val="lt1"/>
                </a:highlight>
                <a:latin typeface="Consolas"/>
                <a:ea typeface="Consolas"/>
                <a:cs typeface="Consolas"/>
                <a:sym typeface="Consolas"/>
              </a:rPr>
              <a:t>main(String[] args) {</a:t>
            </a:r>
            <a:endParaRPr>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a:solidFill>
                  <a:schemeClr val="dk1"/>
                </a:solidFill>
                <a:highlight>
                  <a:schemeClr val="lt1"/>
                </a:highlight>
                <a:latin typeface="Consolas"/>
                <a:ea typeface="Consolas"/>
                <a:cs typeface="Consolas"/>
                <a:sym typeface="Consolas"/>
              </a:rPr>
              <a:t>       </a:t>
            </a:r>
            <a:r>
              <a:rPr lang="ru">
                <a:solidFill>
                  <a:srgbClr val="660066"/>
                </a:solidFill>
                <a:latin typeface="Consolas"/>
                <a:ea typeface="Consolas"/>
                <a:cs typeface="Consolas"/>
                <a:sym typeface="Consolas"/>
              </a:rPr>
              <a:t>ferryBarrier</a:t>
            </a:r>
            <a:r>
              <a:rPr lang="ru">
                <a:solidFill>
                  <a:schemeClr val="dk1"/>
                </a:solidFill>
                <a:latin typeface="Consolas"/>
                <a:ea typeface="Consolas"/>
                <a:cs typeface="Consolas"/>
                <a:sym typeface="Consolas"/>
              </a:rPr>
              <a:t> </a:t>
            </a:r>
            <a:r>
              <a:rPr lang="ru">
                <a:solidFill>
                  <a:srgbClr val="666600"/>
                </a:solidFill>
                <a:latin typeface="Consolas"/>
                <a:ea typeface="Consolas"/>
                <a:cs typeface="Consolas"/>
                <a:sym typeface="Consolas"/>
              </a:rPr>
              <a:t>=</a:t>
            </a:r>
            <a:r>
              <a:rPr lang="ru">
                <a:solidFill>
                  <a:schemeClr val="dk1"/>
                </a:solidFill>
                <a:latin typeface="Consolas"/>
                <a:ea typeface="Consolas"/>
                <a:cs typeface="Consolas"/>
                <a:sym typeface="Consolas"/>
              </a:rPr>
              <a:t> </a:t>
            </a:r>
            <a:r>
              <a:rPr lang="ru">
                <a:solidFill>
                  <a:srgbClr val="000088"/>
                </a:solidFill>
                <a:latin typeface="Consolas"/>
                <a:ea typeface="Consolas"/>
                <a:cs typeface="Consolas"/>
                <a:sym typeface="Consolas"/>
              </a:rPr>
              <a:t>new</a:t>
            </a:r>
            <a:r>
              <a:rPr lang="ru">
                <a:solidFill>
                  <a:schemeClr val="dk1"/>
                </a:solidFill>
                <a:latin typeface="Consolas"/>
                <a:ea typeface="Consolas"/>
                <a:cs typeface="Consolas"/>
                <a:sym typeface="Consolas"/>
              </a:rPr>
              <a:t> </a:t>
            </a:r>
            <a:r>
              <a:rPr lang="ru">
                <a:solidFill>
                  <a:srgbClr val="660066"/>
                </a:solidFill>
                <a:latin typeface="Consolas"/>
                <a:ea typeface="Consolas"/>
                <a:cs typeface="Consolas"/>
                <a:sym typeface="Consolas"/>
              </a:rPr>
              <a:t>CyclicBarrier</a:t>
            </a:r>
            <a:r>
              <a:rPr lang="ru">
                <a:solidFill>
                  <a:schemeClr val="dk1"/>
                </a:solidFill>
                <a:latin typeface="Consolas"/>
                <a:ea typeface="Consolas"/>
                <a:cs typeface="Consolas"/>
                <a:sym typeface="Consolas"/>
              </a:rPr>
              <a:t>(</a:t>
            </a:r>
            <a:r>
              <a:rPr lang="ru">
                <a:solidFill>
                  <a:srgbClr val="660066"/>
                </a:solidFill>
                <a:latin typeface="Consolas"/>
                <a:ea typeface="Consolas"/>
                <a:cs typeface="Consolas"/>
                <a:sym typeface="Consolas"/>
              </a:rPr>
              <a:t>FerryBoat_size</a:t>
            </a:r>
            <a:r>
              <a:rPr lang="ru">
                <a:solidFill>
                  <a:srgbClr val="666600"/>
                </a:solidFill>
                <a:latin typeface="Consolas"/>
                <a:ea typeface="Consolas"/>
                <a:cs typeface="Consolas"/>
                <a:sym typeface="Consolas"/>
              </a:rPr>
              <a:t>,</a:t>
            </a:r>
            <a:r>
              <a:rPr lang="ru">
                <a:solidFill>
                  <a:schemeClr val="dk1"/>
                </a:solidFill>
                <a:latin typeface="Consolas"/>
                <a:ea typeface="Consolas"/>
                <a:cs typeface="Consolas"/>
                <a:sym typeface="Consolas"/>
              </a:rPr>
              <a:t> </a:t>
            </a:r>
            <a:r>
              <a:rPr lang="ru">
                <a:solidFill>
                  <a:srgbClr val="000088"/>
                </a:solidFill>
                <a:latin typeface="Consolas"/>
                <a:ea typeface="Consolas"/>
                <a:cs typeface="Consolas"/>
                <a:sym typeface="Consolas"/>
              </a:rPr>
              <a:t>new</a:t>
            </a:r>
            <a:r>
              <a:rPr lang="ru">
                <a:solidFill>
                  <a:schemeClr val="dk1"/>
                </a:solidFill>
                <a:latin typeface="Consolas"/>
                <a:ea typeface="Consolas"/>
                <a:cs typeface="Consolas"/>
                <a:sym typeface="Consolas"/>
              </a:rPr>
              <a:t> </a:t>
            </a:r>
            <a:r>
              <a:rPr lang="ru">
                <a:solidFill>
                  <a:srgbClr val="660066"/>
                </a:solidFill>
                <a:latin typeface="Consolas"/>
                <a:ea typeface="Consolas"/>
                <a:cs typeface="Consolas"/>
                <a:sym typeface="Consolas"/>
              </a:rPr>
              <a:t>FerryBoat</a:t>
            </a:r>
            <a:r>
              <a:rPr lang="ru">
                <a:solidFill>
                  <a:schemeClr val="dk1"/>
                </a:solidFill>
                <a:latin typeface="Consolas"/>
                <a:ea typeface="Consolas"/>
                <a:cs typeface="Consolas"/>
                <a:sym typeface="Consolas"/>
              </a:rPr>
              <a:t>(</a:t>
            </a:r>
            <a:r>
              <a:rPr lang="ru">
                <a:solidFill>
                  <a:schemeClr val="dk1"/>
                </a:solidFill>
                <a:highlight>
                  <a:schemeClr val="lt1"/>
                </a:highlight>
                <a:latin typeface="Consolas"/>
                <a:ea typeface="Consolas"/>
                <a:cs typeface="Consolas"/>
                <a:sym typeface="Consolas"/>
              </a:rPr>
              <a:t>))</a:t>
            </a:r>
            <a:r>
              <a:rPr lang="ru">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ru">
                <a:solidFill>
                  <a:schemeClr val="dk1"/>
                </a:solidFill>
                <a:latin typeface="Consolas"/>
                <a:ea typeface="Consolas"/>
                <a:cs typeface="Consolas"/>
                <a:sym typeface="Consolas"/>
              </a:rPr>
              <a:t>       </a:t>
            </a:r>
            <a:r>
              <a:rPr lang="ru">
                <a:solidFill>
                  <a:srgbClr val="000088"/>
                </a:solidFill>
                <a:latin typeface="Consolas"/>
                <a:ea typeface="Consolas"/>
                <a:cs typeface="Consolas"/>
                <a:sym typeface="Consolas"/>
              </a:rPr>
              <a:t>for</a:t>
            </a:r>
            <a:r>
              <a:rPr lang="ru">
                <a:solidFill>
                  <a:schemeClr val="dk1"/>
                </a:solidFill>
                <a:latin typeface="Consolas"/>
                <a:ea typeface="Consolas"/>
                <a:cs typeface="Consolas"/>
                <a:sym typeface="Consolas"/>
              </a:rPr>
              <a:t> (</a:t>
            </a:r>
            <a:r>
              <a:rPr lang="ru">
                <a:solidFill>
                  <a:srgbClr val="000088"/>
                </a:solidFill>
                <a:latin typeface="Consolas"/>
                <a:ea typeface="Consolas"/>
                <a:cs typeface="Consolas"/>
                <a:sym typeface="Consolas"/>
              </a:rPr>
              <a:t>int</a:t>
            </a:r>
            <a:r>
              <a:rPr lang="ru">
                <a:solidFill>
                  <a:schemeClr val="dk1"/>
                </a:solidFill>
                <a:latin typeface="Consolas"/>
                <a:ea typeface="Consolas"/>
                <a:cs typeface="Consolas"/>
                <a:sym typeface="Consolas"/>
              </a:rPr>
              <a:t> i </a:t>
            </a:r>
            <a:r>
              <a:rPr lang="ru">
                <a:solidFill>
                  <a:srgbClr val="666600"/>
                </a:solidFill>
                <a:latin typeface="Consolas"/>
                <a:ea typeface="Consolas"/>
                <a:cs typeface="Consolas"/>
                <a:sym typeface="Consolas"/>
              </a:rPr>
              <a:t>=</a:t>
            </a:r>
            <a:r>
              <a:rPr lang="ru">
                <a:solidFill>
                  <a:schemeClr val="dk1"/>
                </a:solidFill>
                <a:latin typeface="Consolas"/>
                <a:ea typeface="Consolas"/>
                <a:cs typeface="Consolas"/>
                <a:sym typeface="Consolas"/>
              </a:rPr>
              <a:t> </a:t>
            </a:r>
            <a:r>
              <a:rPr lang="ru">
                <a:solidFill>
                  <a:srgbClr val="006666"/>
                </a:solidFill>
                <a:latin typeface="Consolas"/>
                <a:ea typeface="Consolas"/>
                <a:cs typeface="Consolas"/>
                <a:sym typeface="Consolas"/>
              </a:rPr>
              <a:t>1</a:t>
            </a:r>
            <a:r>
              <a:rPr lang="ru">
                <a:solidFill>
                  <a:srgbClr val="666600"/>
                </a:solidFill>
                <a:latin typeface="Consolas"/>
                <a:ea typeface="Consolas"/>
                <a:cs typeface="Consolas"/>
                <a:sym typeface="Consolas"/>
              </a:rPr>
              <a:t>;</a:t>
            </a:r>
            <a:r>
              <a:rPr lang="ru">
                <a:solidFill>
                  <a:schemeClr val="dk1"/>
                </a:solidFill>
                <a:latin typeface="Consolas"/>
                <a:ea typeface="Consolas"/>
                <a:cs typeface="Consolas"/>
                <a:sym typeface="Consolas"/>
              </a:rPr>
              <a:t> i </a:t>
            </a:r>
            <a:r>
              <a:rPr lang="ru">
                <a:solidFill>
                  <a:srgbClr val="666600"/>
                </a:solidFill>
                <a:latin typeface="Consolas"/>
                <a:ea typeface="Consolas"/>
                <a:cs typeface="Consolas"/>
                <a:sym typeface="Consolas"/>
              </a:rPr>
              <a:t>&lt;</a:t>
            </a:r>
            <a:r>
              <a:rPr lang="ru">
                <a:solidFill>
                  <a:schemeClr val="dk1"/>
                </a:solidFill>
                <a:latin typeface="Consolas"/>
                <a:ea typeface="Consolas"/>
                <a:cs typeface="Consolas"/>
                <a:sym typeface="Consolas"/>
              </a:rPr>
              <a:t> </a:t>
            </a:r>
            <a:r>
              <a:rPr lang="ru">
                <a:solidFill>
                  <a:srgbClr val="006666"/>
                </a:solidFill>
                <a:latin typeface="Consolas"/>
                <a:ea typeface="Consolas"/>
                <a:cs typeface="Consolas"/>
                <a:sym typeface="Consolas"/>
              </a:rPr>
              <a:t>10</a:t>
            </a:r>
            <a:r>
              <a:rPr lang="ru">
                <a:solidFill>
                  <a:srgbClr val="666600"/>
                </a:solidFill>
                <a:latin typeface="Consolas"/>
                <a:ea typeface="Consolas"/>
                <a:cs typeface="Consolas"/>
                <a:sym typeface="Consolas"/>
              </a:rPr>
              <a:t>;</a:t>
            </a:r>
            <a:r>
              <a:rPr lang="ru">
                <a:solidFill>
                  <a:schemeClr val="dk1"/>
                </a:solidFill>
                <a:latin typeface="Consolas"/>
                <a:ea typeface="Consolas"/>
                <a:cs typeface="Consolas"/>
                <a:sym typeface="Consolas"/>
              </a:rPr>
              <a:t> i</a:t>
            </a:r>
            <a:r>
              <a:rPr lang="ru">
                <a:solidFill>
                  <a:srgbClr val="666600"/>
                </a:solidFill>
                <a:latin typeface="Consolas"/>
                <a:ea typeface="Consolas"/>
                <a:cs typeface="Consolas"/>
                <a:sym typeface="Consolas"/>
              </a:rPr>
              <a:t>++</a:t>
            </a:r>
            <a:r>
              <a:rPr lang="ru">
                <a:solidFill>
                  <a:schemeClr val="dk1"/>
                </a:solidFill>
                <a:highlight>
                  <a:schemeClr val="lt1"/>
                </a:highlight>
                <a:latin typeface="Consolas"/>
                <a:ea typeface="Consolas"/>
                <a:cs typeface="Consolas"/>
                <a:sym typeface="Consolas"/>
              </a:rPr>
              <a:t>)</a:t>
            </a:r>
            <a:r>
              <a:rPr lang="ru">
                <a:solidFill>
                  <a:schemeClr val="dk1"/>
                </a:solidFill>
                <a:latin typeface="Consolas"/>
                <a:ea typeface="Consolas"/>
                <a:cs typeface="Consolas"/>
                <a:sym typeface="Consolas"/>
              </a:rPr>
              <a:t> </a:t>
            </a:r>
            <a:r>
              <a:rPr lang="ru">
                <a:solidFill>
                  <a:schemeClr val="dk1"/>
                </a:solidFill>
                <a:highlight>
                  <a:schemeClr val="lt1"/>
                </a:highlight>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ru">
                <a:solidFill>
                  <a:schemeClr val="dk1"/>
                </a:solidFill>
                <a:latin typeface="Consolas"/>
                <a:ea typeface="Consolas"/>
                <a:cs typeface="Consolas"/>
                <a:sym typeface="Consolas"/>
              </a:rPr>
              <a:t>           </a:t>
            </a:r>
            <a:r>
              <a:rPr lang="ru">
                <a:solidFill>
                  <a:srgbClr val="000088"/>
                </a:solidFill>
                <a:latin typeface="Consolas"/>
                <a:ea typeface="Consolas"/>
                <a:cs typeface="Consolas"/>
                <a:sym typeface="Consolas"/>
              </a:rPr>
              <a:t>new</a:t>
            </a:r>
            <a:r>
              <a:rPr lang="ru">
                <a:solidFill>
                  <a:schemeClr val="dk1"/>
                </a:solidFill>
                <a:latin typeface="Consolas"/>
                <a:ea typeface="Consolas"/>
                <a:cs typeface="Consolas"/>
                <a:sym typeface="Consolas"/>
              </a:rPr>
              <a:t> </a:t>
            </a:r>
            <a:r>
              <a:rPr lang="ru">
                <a:solidFill>
                  <a:srgbClr val="660066"/>
                </a:solidFill>
                <a:latin typeface="Consolas"/>
                <a:ea typeface="Consolas"/>
                <a:cs typeface="Consolas"/>
                <a:sym typeface="Consolas"/>
              </a:rPr>
              <a:t>Thread</a:t>
            </a:r>
            <a:r>
              <a:rPr lang="ru">
                <a:solidFill>
                  <a:schemeClr val="dk1"/>
                </a:solidFill>
                <a:latin typeface="Consolas"/>
                <a:ea typeface="Consolas"/>
                <a:cs typeface="Consolas"/>
                <a:sym typeface="Consolas"/>
              </a:rPr>
              <a:t>(</a:t>
            </a:r>
            <a:r>
              <a:rPr lang="ru">
                <a:solidFill>
                  <a:srgbClr val="000088"/>
                </a:solidFill>
                <a:latin typeface="Consolas"/>
                <a:ea typeface="Consolas"/>
                <a:cs typeface="Consolas"/>
                <a:sym typeface="Consolas"/>
              </a:rPr>
              <a:t>new</a:t>
            </a:r>
            <a:r>
              <a:rPr lang="ru">
                <a:solidFill>
                  <a:schemeClr val="dk1"/>
                </a:solidFill>
                <a:latin typeface="Consolas"/>
                <a:ea typeface="Consolas"/>
                <a:cs typeface="Consolas"/>
                <a:sym typeface="Consolas"/>
              </a:rPr>
              <a:t> </a:t>
            </a:r>
            <a:r>
              <a:rPr lang="ru">
                <a:solidFill>
                  <a:srgbClr val="660066"/>
                </a:solidFill>
                <a:latin typeface="Consolas"/>
                <a:ea typeface="Consolas"/>
                <a:cs typeface="Consolas"/>
                <a:sym typeface="Consolas"/>
              </a:rPr>
              <a:t>Car</a:t>
            </a:r>
            <a:r>
              <a:rPr lang="ru">
                <a:solidFill>
                  <a:schemeClr val="dk1"/>
                </a:solidFill>
                <a:latin typeface="Consolas"/>
                <a:ea typeface="Consolas"/>
                <a:cs typeface="Consolas"/>
                <a:sym typeface="Consolas"/>
              </a:rPr>
              <a:t>(i</a:t>
            </a:r>
            <a:r>
              <a:rPr lang="ru">
                <a:solidFill>
                  <a:schemeClr val="dk1"/>
                </a:solidFill>
                <a:highlight>
                  <a:schemeClr val="lt1"/>
                </a:highlight>
                <a:latin typeface="Consolas"/>
                <a:ea typeface="Consolas"/>
                <a:cs typeface="Consolas"/>
                <a:sym typeface="Consolas"/>
              </a:rPr>
              <a:t>))</a:t>
            </a:r>
            <a:r>
              <a:rPr lang="ru">
                <a:solidFill>
                  <a:srgbClr val="666600"/>
                </a:solidFill>
                <a:latin typeface="Consolas"/>
                <a:ea typeface="Consolas"/>
                <a:cs typeface="Consolas"/>
                <a:sym typeface="Consolas"/>
              </a:rPr>
              <a:t>.</a:t>
            </a:r>
            <a:r>
              <a:rPr lang="ru">
                <a:solidFill>
                  <a:schemeClr val="dk1"/>
                </a:solidFill>
                <a:latin typeface="Consolas"/>
                <a:ea typeface="Consolas"/>
                <a:cs typeface="Consolas"/>
                <a:sym typeface="Consolas"/>
              </a:rPr>
              <a:t>start(</a:t>
            </a:r>
            <a:r>
              <a:rPr lang="ru">
                <a:solidFill>
                  <a:schemeClr val="dk1"/>
                </a:solidFill>
                <a:highlight>
                  <a:schemeClr val="lt1"/>
                </a:highlight>
                <a:latin typeface="Consolas"/>
                <a:ea typeface="Consolas"/>
                <a:cs typeface="Consolas"/>
                <a:sym typeface="Consolas"/>
              </a:rPr>
              <a:t>)</a:t>
            </a:r>
            <a:r>
              <a:rPr lang="ru">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ru">
                <a:solidFill>
                  <a:schemeClr val="dk1"/>
                </a:solidFill>
                <a:latin typeface="Consolas"/>
                <a:ea typeface="Consolas"/>
                <a:cs typeface="Consolas"/>
                <a:sym typeface="Consolas"/>
              </a:rPr>
              <a:t>           </a:t>
            </a:r>
            <a:r>
              <a:rPr lang="ru">
                <a:solidFill>
                  <a:srgbClr val="660066"/>
                </a:solidFill>
                <a:latin typeface="Consolas"/>
                <a:ea typeface="Consolas"/>
                <a:cs typeface="Consolas"/>
                <a:sym typeface="Consolas"/>
              </a:rPr>
              <a:t>Thread</a:t>
            </a:r>
            <a:r>
              <a:rPr lang="ru">
                <a:solidFill>
                  <a:srgbClr val="666600"/>
                </a:solidFill>
                <a:latin typeface="Consolas"/>
                <a:ea typeface="Consolas"/>
                <a:cs typeface="Consolas"/>
                <a:sym typeface="Consolas"/>
              </a:rPr>
              <a:t>.</a:t>
            </a:r>
            <a:r>
              <a:rPr lang="ru">
                <a:solidFill>
                  <a:schemeClr val="dk1"/>
                </a:solidFill>
                <a:latin typeface="Consolas"/>
                <a:ea typeface="Consolas"/>
                <a:cs typeface="Consolas"/>
                <a:sym typeface="Consolas"/>
              </a:rPr>
              <a:t>sleep(</a:t>
            </a:r>
            <a:r>
              <a:rPr lang="ru">
                <a:solidFill>
                  <a:srgbClr val="006666"/>
                </a:solidFill>
                <a:latin typeface="Consolas"/>
                <a:ea typeface="Consolas"/>
                <a:cs typeface="Consolas"/>
                <a:sym typeface="Consolas"/>
              </a:rPr>
              <a:t>400</a:t>
            </a:r>
            <a:r>
              <a:rPr lang="ru">
                <a:solidFill>
                  <a:schemeClr val="dk1"/>
                </a:solidFill>
                <a:highlight>
                  <a:schemeClr val="lt1"/>
                </a:highlight>
                <a:latin typeface="Consolas"/>
                <a:ea typeface="Consolas"/>
                <a:cs typeface="Consolas"/>
                <a:sym typeface="Consolas"/>
              </a:rPr>
              <a:t>)</a:t>
            </a:r>
            <a:r>
              <a:rPr lang="ru">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ru">
                <a:solidFill>
                  <a:schemeClr val="dk1"/>
                </a:solidFill>
                <a:latin typeface="Consolas"/>
                <a:ea typeface="Consolas"/>
                <a:cs typeface="Consolas"/>
                <a:sym typeface="Consolas"/>
              </a:rPr>
              <a:t>       </a:t>
            </a:r>
            <a:r>
              <a:rPr lang="ru">
                <a:solidFill>
                  <a:schemeClr val="dk1"/>
                </a:solidFill>
                <a:highlight>
                  <a:schemeClr val="lt1"/>
                </a:highlight>
                <a:latin typeface="Consolas"/>
                <a:ea typeface="Consolas"/>
                <a:cs typeface="Consolas"/>
                <a:sym typeface="Consolas"/>
              </a:rPr>
              <a:t>}</a:t>
            </a:r>
            <a:endParaRPr>
              <a:solidFill>
                <a:srgbClr val="000080"/>
              </a:solidFill>
              <a:highlight>
                <a:schemeClr val="lt1"/>
              </a:highlight>
              <a:latin typeface="Consolas"/>
              <a:ea typeface="Consolas"/>
              <a:cs typeface="Consolas"/>
              <a:sym typeface="Consolas"/>
            </a:endParaRPr>
          </a:p>
          <a:p>
            <a:pPr indent="0" lvl="0" marL="0" rtl="0" algn="l">
              <a:spcBef>
                <a:spcPts val="0"/>
              </a:spcBef>
              <a:spcAft>
                <a:spcPts val="0"/>
              </a:spcAft>
              <a:buNone/>
            </a:pPr>
            <a:r>
              <a:rPr lang="ru">
                <a:solidFill>
                  <a:schemeClr val="dk1"/>
                </a:solidFill>
                <a:highlight>
                  <a:schemeClr val="lt1"/>
                </a:highlight>
                <a:latin typeface="Consolas"/>
                <a:ea typeface="Consolas"/>
                <a:cs typeface="Consolas"/>
                <a:sym typeface="Consolas"/>
              </a:rPr>
              <a:t>   }</a:t>
            </a:r>
            <a:endParaRPr>
              <a:solidFill>
                <a:srgbClr val="CC7832"/>
              </a:solidFill>
              <a:highlight>
                <a:schemeClr val="lt1"/>
              </a:highlight>
              <a:latin typeface="Consolas"/>
              <a:ea typeface="Consolas"/>
              <a:cs typeface="Consolas"/>
              <a:sym typeface="Consolas"/>
            </a:endParaRPr>
          </a:p>
          <a:p>
            <a:pPr indent="0" lvl="0" marL="0" rtl="0" algn="l">
              <a:spcBef>
                <a:spcPts val="0"/>
              </a:spcBef>
              <a:spcAft>
                <a:spcPts val="0"/>
              </a:spcAft>
              <a:buNone/>
            </a:pPr>
            <a:r>
              <a:rPr lang="ru">
                <a:solidFill>
                  <a:schemeClr val="dk1"/>
                </a:solidFill>
                <a:highlight>
                  <a:schemeClr val="lt1"/>
                </a:highlight>
                <a:latin typeface="Consolas"/>
                <a:ea typeface="Consolas"/>
                <a:cs typeface="Consolas"/>
                <a:sym typeface="Consolas"/>
              </a:rPr>
              <a:t>}</a:t>
            </a:r>
            <a:endParaRPr>
              <a:solidFill>
                <a:srgbClr val="666600"/>
              </a:solidFill>
              <a:latin typeface="Consolas"/>
              <a:ea typeface="Consolas"/>
              <a:cs typeface="Consolas"/>
              <a:sym typeface="Consolas"/>
            </a:endParaRPr>
          </a:p>
        </p:txBody>
      </p:sp>
      <p:sp>
        <p:nvSpPr>
          <p:cNvPr id="377" name="Google Shape;377;p57"/>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378" name="Google Shape;378;p57"/>
          <p:cNvSpPr txBox="1"/>
          <p:nvPr/>
        </p:nvSpPr>
        <p:spPr>
          <a:xfrm>
            <a:off x="333900" y="98075"/>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Synchronizers. CyclicBarrier</a:t>
            </a:r>
            <a:endParaRPr b="1">
              <a:latin typeface="Nunito"/>
              <a:ea typeface="Nunito"/>
              <a:cs typeface="Nunito"/>
              <a:sym typeface="Nuni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83" name="Shape 383"/>
        <p:cNvGrpSpPr/>
        <p:nvPr/>
      </p:nvGrpSpPr>
      <p:grpSpPr>
        <a:xfrm>
          <a:off x="0" y="0"/>
          <a:ext cx="0" cy="0"/>
          <a:chOff x="0" y="0"/>
          <a:chExt cx="0" cy="0"/>
        </a:xfrm>
      </p:grpSpPr>
      <p:sp>
        <p:nvSpPr>
          <p:cNvPr id="384" name="Google Shape;384;p58"/>
          <p:cNvSpPr txBox="1"/>
          <p:nvPr/>
        </p:nvSpPr>
        <p:spPr>
          <a:xfrm>
            <a:off x="333900" y="942400"/>
            <a:ext cx="8583000" cy="173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1000"/>
              </a:spcAft>
              <a:buNone/>
            </a:pPr>
            <a:r>
              <a:rPr b="1" lang="ru" sz="1800">
                <a:solidFill>
                  <a:schemeClr val="accent5"/>
                </a:solidFill>
                <a:highlight>
                  <a:srgbClr val="FFFFFF"/>
                </a:highlight>
                <a:latin typeface="Nunito"/>
                <a:ea typeface="Nunito"/>
                <a:cs typeface="Nunito"/>
                <a:sym typeface="Nunito"/>
              </a:rPr>
              <a:t>Exchanger&lt;V&gt; (</a:t>
            </a:r>
            <a:r>
              <a:rPr b="1" lang="ru" sz="1800">
                <a:solidFill>
                  <a:schemeClr val="accent2"/>
                </a:solidFill>
                <a:latin typeface="Nunito"/>
                <a:ea typeface="Nunito"/>
                <a:cs typeface="Nunito"/>
                <a:sym typeface="Nunito"/>
              </a:rPr>
              <a:t>обменник</a:t>
            </a:r>
            <a:r>
              <a:rPr b="1" lang="ru" sz="1800">
                <a:solidFill>
                  <a:schemeClr val="accent5"/>
                </a:solidFill>
                <a:highlight>
                  <a:srgbClr val="FFFFFF"/>
                </a:highlight>
                <a:latin typeface="Nunito"/>
                <a:ea typeface="Nunito"/>
                <a:cs typeface="Nunito"/>
                <a:sym typeface="Nunito"/>
              </a:rPr>
              <a:t>)</a:t>
            </a:r>
            <a:r>
              <a:rPr lang="ru" sz="1800">
                <a:solidFill>
                  <a:schemeClr val="dk1"/>
                </a:solidFill>
                <a:highlight>
                  <a:srgbClr val="FFFFFF"/>
                </a:highlight>
                <a:latin typeface="Nunito"/>
                <a:ea typeface="Nunito"/>
                <a:cs typeface="Nunito"/>
                <a:sym typeface="Nunito"/>
              </a:rPr>
              <a:t> </a:t>
            </a:r>
            <a:r>
              <a:rPr lang="ru" sz="1800">
                <a:solidFill>
                  <a:schemeClr val="dk1"/>
                </a:solidFill>
                <a:highlight>
                  <a:schemeClr val="lt1"/>
                </a:highlight>
                <a:latin typeface="Nunito"/>
                <a:ea typeface="Nunito"/>
                <a:cs typeface="Nunito"/>
                <a:sym typeface="Nunito"/>
              </a:rPr>
              <a:t>— </a:t>
            </a:r>
            <a:r>
              <a:rPr lang="ru" sz="1800">
                <a:solidFill>
                  <a:schemeClr val="dk1"/>
                </a:solidFill>
                <a:latin typeface="Nunito"/>
                <a:ea typeface="Nunito"/>
                <a:cs typeface="Nunito"/>
                <a:sym typeface="Nunito"/>
              </a:rPr>
              <a:t>предназначен для упрощения процесса обмена данными между двумя потоками исполнения. Как только два отдельных потока вызывают метод </a:t>
            </a:r>
            <a:r>
              <a:rPr lang="ru" sz="1800">
                <a:solidFill>
                  <a:schemeClr val="dk1"/>
                </a:solidFill>
                <a:latin typeface="Consolas"/>
                <a:ea typeface="Consolas"/>
                <a:cs typeface="Consolas"/>
                <a:sym typeface="Consolas"/>
              </a:rPr>
              <a:t>exchange</a:t>
            </a:r>
            <a:r>
              <a:rPr lang="ru" sz="1800">
                <a:solidFill>
                  <a:schemeClr val="dk1"/>
                </a:solidFill>
                <a:latin typeface="Nunito"/>
                <a:ea typeface="Nunito"/>
                <a:cs typeface="Nunito"/>
                <a:sym typeface="Nunito"/>
              </a:rPr>
              <a:t>, </a:t>
            </a:r>
            <a:r>
              <a:rPr b="1" lang="ru" sz="1800">
                <a:solidFill>
                  <a:srgbClr val="2945A3"/>
                </a:solidFill>
                <a:latin typeface="Nunito"/>
                <a:ea typeface="Nunito"/>
                <a:cs typeface="Nunito"/>
                <a:sym typeface="Nunito"/>
              </a:rPr>
              <a:t>Exchanger</a:t>
            </a:r>
            <a:r>
              <a:rPr lang="ru" sz="1800">
                <a:solidFill>
                  <a:schemeClr val="dk1"/>
                </a:solidFill>
                <a:latin typeface="Nunito"/>
                <a:ea typeface="Nunito"/>
                <a:cs typeface="Nunito"/>
                <a:sym typeface="Nunito"/>
              </a:rPr>
              <a:t> произведет обмен данными, предоставляемыми обоими потоками. Обменник поддерживает передачу NULL значения</a:t>
            </a:r>
            <a:endParaRPr sz="1800">
              <a:solidFill>
                <a:schemeClr val="dk1"/>
              </a:solidFill>
              <a:latin typeface="Nunito"/>
              <a:ea typeface="Nunito"/>
              <a:cs typeface="Nunito"/>
              <a:sym typeface="Nunito"/>
            </a:endParaRPr>
          </a:p>
        </p:txBody>
      </p:sp>
      <p:sp>
        <p:nvSpPr>
          <p:cNvPr id="385" name="Google Shape;385;p58"/>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386" name="Google Shape;386;p58"/>
          <p:cNvSpPr txBox="1"/>
          <p:nvPr/>
        </p:nvSpPr>
        <p:spPr>
          <a:xfrm>
            <a:off x="333900" y="98075"/>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Synchronizers. Exchanger</a:t>
            </a:r>
            <a:endParaRPr b="1">
              <a:latin typeface="Nunito"/>
              <a:ea typeface="Nunito"/>
              <a:cs typeface="Nunito"/>
              <a:sym typeface="Nunito"/>
            </a:endParaRPr>
          </a:p>
        </p:txBody>
      </p:sp>
      <p:sp>
        <p:nvSpPr>
          <p:cNvPr id="387" name="Google Shape;387;p58"/>
          <p:cNvSpPr txBox="1"/>
          <p:nvPr/>
        </p:nvSpPr>
        <p:spPr>
          <a:xfrm>
            <a:off x="333900" y="2621988"/>
            <a:ext cx="8583000" cy="186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b="1" lang="ru" sz="1800">
                <a:solidFill>
                  <a:schemeClr val="accent2"/>
                </a:solidFill>
                <a:latin typeface="Nunito"/>
                <a:ea typeface="Nunito"/>
                <a:cs typeface="Nunito"/>
                <a:sym typeface="Nunito"/>
              </a:rPr>
              <a:t>Метод exchang</a:t>
            </a:r>
            <a:r>
              <a:rPr b="1" lang="ru" sz="1800">
                <a:solidFill>
                  <a:schemeClr val="accent5"/>
                </a:solidFill>
                <a:latin typeface="Nunito"/>
                <a:ea typeface="Nunito"/>
                <a:cs typeface="Nunito"/>
                <a:sym typeface="Nunito"/>
              </a:rPr>
              <a:t>e:</a:t>
            </a:r>
            <a:endParaRPr b="1" sz="1800">
              <a:solidFill>
                <a:schemeClr val="accent5"/>
              </a:solidFill>
              <a:latin typeface="Nunito"/>
              <a:ea typeface="Nunito"/>
              <a:cs typeface="Nunito"/>
              <a:sym typeface="Nunito"/>
            </a:endParaRPr>
          </a:p>
          <a:p>
            <a:pPr indent="0" lvl="0" marL="0" rtl="0" algn="l">
              <a:spcBef>
                <a:spcPts val="1000"/>
              </a:spcBef>
              <a:spcAft>
                <a:spcPts val="0"/>
              </a:spcAft>
              <a:buNone/>
            </a:pPr>
            <a:r>
              <a:rPr lang="ru" sz="1800">
                <a:solidFill>
                  <a:schemeClr val="dk1"/>
                </a:solidFill>
                <a:highlight>
                  <a:schemeClr val="accent6"/>
                </a:highlight>
                <a:latin typeface="Consolas"/>
                <a:ea typeface="Consolas"/>
                <a:cs typeface="Consolas"/>
                <a:sym typeface="Consolas"/>
              </a:rPr>
              <a:t>V exchange(V buffer)</a:t>
            </a:r>
            <a:r>
              <a:rPr lang="ru" sz="1800">
                <a:solidFill>
                  <a:schemeClr val="dk1"/>
                </a:solidFill>
                <a:highlight>
                  <a:schemeClr val="accent6"/>
                </a:highlight>
                <a:latin typeface="Nunito"/>
                <a:ea typeface="Nunito"/>
                <a:cs typeface="Nunito"/>
                <a:sym typeface="Nunito"/>
              </a:rPr>
              <a:t> — </a:t>
            </a:r>
            <a:r>
              <a:rPr lang="ru" sz="1800">
                <a:solidFill>
                  <a:schemeClr val="dk1"/>
                </a:solidFill>
                <a:highlight>
                  <a:schemeClr val="accent6"/>
                </a:highlight>
                <a:latin typeface="Consolas"/>
                <a:ea typeface="Consolas"/>
                <a:cs typeface="Consolas"/>
                <a:sym typeface="Consolas"/>
              </a:rPr>
              <a:t>buffer</a:t>
            </a:r>
            <a:r>
              <a:rPr lang="ru" sz="1800">
                <a:solidFill>
                  <a:schemeClr val="dk1"/>
                </a:solidFill>
                <a:highlight>
                  <a:schemeClr val="accent6"/>
                </a:highlight>
                <a:latin typeface="Nunito"/>
                <a:ea typeface="Nunito"/>
                <a:cs typeface="Nunito"/>
                <a:sym typeface="Nunito"/>
              </a:rPr>
              <a:t> является ссылкой на обмениваемые данные. Метод возвращает данные из другого потока исполнения.</a:t>
            </a:r>
            <a:endParaRPr sz="1800">
              <a:solidFill>
                <a:schemeClr val="dk1"/>
              </a:solidFill>
              <a:highlight>
                <a:schemeClr val="accent6"/>
              </a:highlight>
              <a:latin typeface="Consolas"/>
              <a:ea typeface="Consolas"/>
              <a:cs typeface="Consolas"/>
              <a:sym typeface="Consolas"/>
            </a:endParaRPr>
          </a:p>
          <a:p>
            <a:pPr indent="0" lvl="0" marL="0" rtl="0" algn="l">
              <a:spcBef>
                <a:spcPts val="1000"/>
              </a:spcBef>
              <a:spcAft>
                <a:spcPts val="0"/>
              </a:spcAft>
              <a:buNone/>
            </a:pPr>
            <a:r>
              <a:rPr lang="ru" sz="1800">
                <a:solidFill>
                  <a:schemeClr val="dk1"/>
                </a:solidFill>
                <a:highlight>
                  <a:schemeClr val="accent6"/>
                </a:highlight>
                <a:latin typeface="Consolas"/>
                <a:ea typeface="Consolas"/>
                <a:cs typeface="Consolas"/>
                <a:sym typeface="Consolas"/>
              </a:rPr>
              <a:t>V exchange(V buffer, long wait, TimeUnit unit)</a:t>
            </a:r>
            <a:r>
              <a:rPr lang="ru" sz="1800">
                <a:solidFill>
                  <a:schemeClr val="dk1"/>
                </a:solidFill>
                <a:highlight>
                  <a:schemeClr val="accent6"/>
                </a:highlight>
                <a:latin typeface="Nunito"/>
                <a:ea typeface="Nunito"/>
                <a:cs typeface="Nunito"/>
                <a:sym typeface="Nunito"/>
              </a:rPr>
              <a:t> — позволяет определить время ожидания</a:t>
            </a:r>
            <a:r>
              <a:rPr lang="ru" sz="1800">
                <a:solidFill>
                  <a:schemeClr val="dk1"/>
                </a:solidFill>
                <a:highlight>
                  <a:schemeClr val="accent6"/>
                </a:highlight>
                <a:latin typeface="Consolas"/>
                <a:ea typeface="Consolas"/>
                <a:cs typeface="Consolas"/>
                <a:sym typeface="Consolas"/>
              </a:rPr>
              <a:t>.</a:t>
            </a:r>
            <a:endParaRPr sz="1800">
              <a:solidFill>
                <a:schemeClr val="dk1"/>
              </a:solidFill>
              <a:highlight>
                <a:schemeClr val="accent6"/>
              </a:highlight>
              <a:latin typeface="Nunito"/>
              <a:ea typeface="Nunito"/>
              <a:cs typeface="Nunito"/>
              <a:sym typeface="Nuni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92" name="Shape 392"/>
        <p:cNvGrpSpPr/>
        <p:nvPr/>
      </p:nvGrpSpPr>
      <p:grpSpPr>
        <a:xfrm>
          <a:off x="0" y="0"/>
          <a:ext cx="0" cy="0"/>
          <a:chOff x="0" y="0"/>
          <a:chExt cx="0" cy="0"/>
        </a:xfrm>
      </p:grpSpPr>
      <p:sp>
        <p:nvSpPr>
          <p:cNvPr id="393" name="Google Shape;393;p59"/>
          <p:cNvSpPr txBox="1"/>
          <p:nvPr/>
        </p:nvSpPr>
        <p:spPr>
          <a:xfrm>
            <a:off x="333900" y="2997400"/>
            <a:ext cx="85830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1000"/>
              </a:spcAft>
              <a:buNone/>
            </a:pPr>
            <a:r>
              <a:rPr b="1" lang="ru" sz="1800">
                <a:solidFill>
                  <a:schemeClr val="accent5"/>
                </a:solidFill>
                <a:highlight>
                  <a:srgbClr val="FFFFFF"/>
                </a:highlight>
                <a:latin typeface="Nunito"/>
                <a:ea typeface="Nunito"/>
                <a:cs typeface="Nunito"/>
                <a:sym typeface="Nunito"/>
              </a:rPr>
              <a:t>Решение</a:t>
            </a:r>
            <a:r>
              <a:rPr b="1" lang="ru" sz="1800">
                <a:solidFill>
                  <a:schemeClr val="accent5"/>
                </a:solidFill>
                <a:highlight>
                  <a:srgbClr val="FFFFFF"/>
                </a:highlight>
                <a:latin typeface="Nunito"/>
                <a:ea typeface="Nunito"/>
                <a:cs typeface="Nunito"/>
                <a:sym typeface="Nunito"/>
              </a:rPr>
              <a:t>: </a:t>
            </a:r>
            <a:r>
              <a:rPr lang="ru" sz="1800">
                <a:solidFill>
                  <a:schemeClr val="dk1"/>
                </a:solidFill>
                <a:latin typeface="Nunito"/>
                <a:ea typeface="Nunito"/>
                <a:cs typeface="Nunito"/>
                <a:sym typeface="Nunito"/>
              </a:rPr>
              <a:t>создадим два потока-почтальона, первый направится в поселок В, второй - в поселок Г. При встрече в поселке Д, вызовем метод exchange() у обменника для получения нужных объектов-писем для каждого потока..</a:t>
            </a:r>
            <a:endParaRPr sz="1800">
              <a:solidFill>
                <a:schemeClr val="dk1"/>
              </a:solidFill>
              <a:latin typeface="Nunito"/>
              <a:ea typeface="Nunito"/>
              <a:cs typeface="Nunito"/>
              <a:sym typeface="Nunito"/>
            </a:endParaRPr>
          </a:p>
        </p:txBody>
      </p:sp>
      <p:sp>
        <p:nvSpPr>
          <p:cNvPr id="394" name="Google Shape;394;p59"/>
          <p:cNvSpPr txBox="1"/>
          <p:nvPr/>
        </p:nvSpPr>
        <p:spPr>
          <a:xfrm>
            <a:off x="333900" y="942400"/>
            <a:ext cx="8583000" cy="20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1000"/>
              </a:spcAft>
              <a:buNone/>
            </a:pPr>
            <a:r>
              <a:rPr b="1" lang="ru" sz="1800">
                <a:solidFill>
                  <a:schemeClr val="accent5"/>
                </a:solidFill>
                <a:highlight>
                  <a:srgbClr val="FFFFFF"/>
                </a:highlight>
                <a:latin typeface="Nunito"/>
                <a:ea typeface="Nunito"/>
                <a:cs typeface="Nunito"/>
                <a:sym typeface="Nunito"/>
              </a:rPr>
              <a:t>Пример: </a:t>
            </a:r>
            <a:r>
              <a:rPr lang="ru" sz="1800">
                <a:solidFill>
                  <a:schemeClr val="dk1"/>
                </a:solidFill>
                <a:latin typeface="Nunito"/>
                <a:ea typeface="Nunito"/>
                <a:cs typeface="Nunito"/>
                <a:sym typeface="Nunito"/>
              </a:rPr>
              <a:t>два почтальона из пунктов А и Б отправляются в соседние поселки В и Г доставить письма. Каждый из почтальонов должен доставить по письму в каждый из поселков. Чтобы не делать лишний круг, они встречаются в промежуточном поселке Д и обмениваются одним письмом. В результате этого каждому из почтальонов придется доставить письма только в один поселок.</a:t>
            </a:r>
            <a:endParaRPr sz="1800">
              <a:solidFill>
                <a:schemeClr val="dk1"/>
              </a:solidFill>
              <a:latin typeface="Nunito"/>
              <a:ea typeface="Nunito"/>
              <a:cs typeface="Nunito"/>
              <a:sym typeface="Nunito"/>
            </a:endParaRPr>
          </a:p>
        </p:txBody>
      </p:sp>
      <p:sp>
        <p:nvSpPr>
          <p:cNvPr id="395" name="Google Shape;395;p59"/>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396" name="Google Shape;396;p59"/>
          <p:cNvSpPr txBox="1"/>
          <p:nvPr/>
        </p:nvSpPr>
        <p:spPr>
          <a:xfrm>
            <a:off x="333900" y="98075"/>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Synchronizers. Exchanger</a:t>
            </a:r>
            <a:endParaRPr b="1">
              <a:latin typeface="Nunito"/>
              <a:ea typeface="Nunito"/>
              <a:cs typeface="Nunito"/>
              <a:sym typeface="Nuni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01" name="Shape 401"/>
        <p:cNvGrpSpPr/>
        <p:nvPr/>
      </p:nvGrpSpPr>
      <p:grpSpPr>
        <a:xfrm>
          <a:off x="0" y="0"/>
          <a:ext cx="0" cy="0"/>
          <a:chOff x="0" y="0"/>
          <a:chExt cx="0" cy="0"/>
        </a:xfrm>
      </p:grpSpPr>
      <p:sp>
        <p:nvSpPr>
          <p:cNvPr id="402" name="Google Shape;402;p60"/>
          <p:cNvSpPr txBox="1"/>
          <p:nvPr/>
        </p:nvSpPr>
        <p:spPr>
          <a:xfrm>
            <a:off x="333900" y="1089575"/>
            <a:ext cx="88101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solidFill>
                  <a:srgbClr val="000080"/>
                </a:solidFill>
                <a:highlight>
                  <a:schemeClr val="lt1"/>
                </a:highlight>
                <a:latin typeface="Consolas"/>
                <a:ea typeface="Consolas"/>
                <a:cs typeface="Consolas"/>
                <a:sym typeface="Consolas"/>
              </a:rPr>
              <a:t>public</a:t>
            </a:r>
            <a:r>
              <a:rPr lang="ru">
                <a:solidFill>
                  <a:schemeClr val="dk1"/>
                </a:solidFill>
                <a:highlight>
                  <a:schemeClr val="lt1"/>
                </a:highlight>
                <a:latin typeface="Consolas"/>
                <a:ea typeface="Consolas"/>
                <a:cs typeface="Consolas"/>
                <a:sym typeface="Consolas"/>
              </a:rPr>
              <a:t> </a:t>
            </a:r>
            <a:r>
              <a:rPr lang="ru">
                <a:solidFill>
                  <a:srgbClr val="000080"/>
                </a:solidFill>
                <a:highlight>
                  <a:schemeClr val="lt1"/>
                </a:highlight>
                <a:latin typeface="Consolas"/>
                <a:ea typeface="Consolas"/>
                <a:cs typeface="Consolas"/>
                <a:sym typeface="Consolas"/>
              </a:rPr>
              <a:t>class</a:t>
            </a:r>
            <a:r>
              <a:rPr lang="ru">
                <a:solidFill>
                  <a:schemeClr val="dk1"/>
                </a:solidFill>
                <a:highlight>
                  <a:schemeClr val="lt1"/>
                </a:highlight>
                <a:latin typeface="Consolas"/>
                <a:ea typeface="Consolas"/>
                <a:cs typeface="Consolas"/>
                <a:sym typeface="Consolas"/>
              </a:rPr>
              <a:t> Postman </a:t>
            </a:r>
            <a:r>
              <a:rPr lang="ru">
                <a:solidFill>
                  <a:srgbClr val="000080"/>
                </a:solidFill>
                <a:highlight>
                  <a:schemeClr val="lt1"/>
                </a:highlight>
                <a:latin typeface="Consolas"/>
                <a:ea typeface="Consolas"/>
                <a:cs typeface="Consolas"/>
                <a:sym typeface="Consolas"/>
              </a:rPr>
              <a:t>implements </a:t>
            </a:r>
            <a:r>
              <a:rPr lang="ru">
                <a:solidFill>
                  <a:schemeClr val="dk1"/>
                </a:solidFill>
                <a:highlight>
                  <a:schemeClr val="lt1"/>
                </a:highlight>
                <a:latin typeface="Consolas"/>
                <a:ea typeface="Consolas"/>
                <a:cs typeface="Consolas"/>
                <a:sym typeface="Consolas"/>
              </a:rPr>
              <a:t>Runnable</a:t>
            </a:r>
            <a:r>
              <a:rPr lang="ru">
                <a:solidFill>
                  <a:schemeClr val="dk1"/>
                </a:solidFill>
                <a:latin typeface="Consolas"/>
                <a:ea typeface="Consolas"/>
                <a:cs typeface="Consolas"/>
                <a:sym typeface="Consolas"/>
              </a:rPr>
              <a:t> </a:t>
            </a:r>
            <a:r>
              <a:rPr lang="ru">
                <a:solidFill>
                  <a:schemeClr val="dk1"/>
                </a:solidFill>
                <a:highlight>
                  <a:schemeClr val="lt1"/>
                </a:highlight>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ru">
                <a:solidFill>
                  <a:schemeClr val="dk1"/>
                </a:solidFill>
                <a:latin typeface="Consolas"/>
                <a:ea typeface="Consolas"/>
                <a:cs typeface="Consolas"/>
                <a:sym typeface="Consolas"/>
              </a:rPr>
              <a:t>   </a:t>
            </a:r>
            <a:r>
              <a:rPr lang="ru">
                <a:solidFill>
                  <a:srgbClr val="000088"/>
                </a:solidFill>
                <a:latin typeface="Consolas"/>
                <a:ea typeface="Consolas"/>
                <a:cs typeface="Consolas"/>
                <a:sym typeface="Consolas"/>
              </a:rPr>
              <a:t>private</a:t>
            </a:r>
            <a:r>
              <a:rPr lang="ru">
                <a:solidFill>
                  <a:schemeClr val="dk1"/>
                </a:solidFill>
                <a:latin typeface="Consolas"/>
                <a:ea typeface="Consolas"/>
                <a:cs typeface="Consolas"/>
                <a:sym typeface="Consolas"/>
              </a:rPr>
              <a:t> </a:t>
            </a:r>
            <a:r>
              <a:rPr lang="ru">
                <a:solidFill>
                  <a:srgbClr val="660066"/>
                </a:solidFill>
                <a:latin typeface="Consolas"/>
                <a:ea typeface="Consolas"/>
                <a:cs typeface="Consolas"/>
                <a:sym typeface="Consolas"/>
              </a:rPr>
              <a:t>String</a:t>
            </a:r>
            <a:r>
              <a:rPr lang="ru">
                <a:solidFill>
                  <a:schemeClr val="dk1"/>
                </a:solidFill>
                <a:latin typeface="Consolas"/>
                <a:ea typeface="Consolas"/>
                <a:cs typeface="Consolas"/>
                <a:sym typeface="Consolas"/>
              </a:rPr>
              <a:t>   id</a:t>
            </a:r>
            <a:r>
              <a:rPr lang="ru">
                <a:solidFill>
                  <a:srgbClr val="666600"/>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ru">
                <a:solidFill>
                  <a:schemeClr val="dk1"/>
                </a:solidFill>
                <a:latin typeface="Consolas"/>
                <a:ea typeface="Consolas"/>
                <a:cs typeface="Consolas"/>
                <a:sym typeface="Consolas"/>
              </a:rPr>
              <a:t>   </a:t>
            </a:r>
            <a:r>
              <a:rPr lang="ru">
                <a:solidFill>
                  <a:srgbClr val="000088"/>
                </a:solidFill>
                <a:latin typeface="Consolas"/>
                <a:ea typeface="Consolas"/>
                <a:cs typeface="Consolas"/>
                <a:sym typeface="Consolas"/>
              </a:rPr>
              <a:t>private</a:t>
            </a:r>
            <a:r>
              <a:rPr lang="ru">
                <a:solidFill>
                  <a:schemeClr val="dk1"/>
                </a:solidFill>
                <a:latin typeface="Consolas"/>
                <a:ea typeface="Consolas"/>
                <a:cs typeface="Consolas"/>
                <a:sym typeface="Consolas"/>
              </a:rPr>
              <a:t> </a:t>
            </a:r>
            <a:r>
              <a:rPr lang="ru">
                <a:solidFill>
                  <a:srgbClr val="660066"/>
                </a:solidFill>
                <a:latin typeface="Consolas"/>
                <a:ea typeface="Consolas"/>
                <a:cs typeface="Consolas"/>
                <a:sym typeface="Consolas"/>
              </a:rPr>
              <a:t>String</a:t>
            </a:r>
            <a:r>
              <a:rPr lang="ru">
                <a:solidFill>
                  <a:schemeClr val="dk1"/>
                </a:solidFill>
                <a:latin typeface="Consolas"/>
                <a:ea typeface="Consolas"/>
                <a:cs typeface="Consolas"/>
                <a:sym typeface="Consolas"/>
              </a:rPr>
              <a:t>   departure</a:t>
            </a:r>
            <a:r>
              <a:rPr lang="ru">
                <a:solidFill>
                  <a:srgbClr val="666600"/>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ru">
                <a:solidFill>
                  <a:schemeClr val="dk1"/>
                </a:solidFill>
                <a:latin typeface="Consolas"/>
                <a:ea typeface="Consolas"/>
                <a:cs typeface="Consolas"/>
                <a:sym typeface="Consolas"/>
              </a:rPr>
              <a:t>   </a:t>
            </a:r>
            <a:r>
              <a:rPr lang="ru">
                <a:solidFill>
                  <a:srgbClr val="000088"/>
                </a:solidFill>
                <a:latin typeface="Consolas"/>
                <a:ea typeface="Consolas"/>
                <a:cs typeface="Consolas"/>
                <a:sym typeface="Consolas"/>
              </a:rPr>
              <a:t>private</a:t>
            </a:r>
            <a:r>
              <a:rPr lang="ru">
                <a:solidFill>
                  <a:schemeClr val="dk1"/>
                </a:solidFill>
                <a:latin typeface="Consolas"/>
                <a:ea typeface="Consolas"/>
                <a:cs typeface="Consolas"/>
                <a:sym typeface="Consolas"/>
              </a:rPr>
              <a:t> </a:t>
            </a:r>
            <a:r>
              <a:rPr lang="ru">
                <a:solidFill>
                  <a:srgbClr val="660066"/>
                </a:solidFill>
                <a:latin typeface="Consolas"/>
                <a:ea typeface="Consolas"/>
                <a:cs typeface="Consolas"/>
                <a:sym typeface="Consolas"/>
              </a:rPr>
              <a:t>String</a:t>
            </a:r>
            <a:r>
              <a:rPr lang="ru">
                <a:solidFill>
                  <a:schemeClr val="dk1"/>
                </a:solidFill>
                <a:latin typeface="Consolas"/>
                <a:ea typeface="Consolas"/>
                <a:cs typeface="Consolas"/>
                <a:sym typeface="Consolas"/>
              </a:rPr>
              <a:t>   destination</a:t>
            </a:r>
            <a:r>
              <a:rPr lang="ru">
                <a:solidFill>
                  <a:srgbClr val="666600"/>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ru">
                <a:solidFill>
                  <a:schemeClr val="dk1"/>
                </a:solidFill>
                <a:latin typeface="Consolas"/>
                <a:ea typeface="Consolas"/>
                <a:cs typeface="Consolas"/>
                <a:sym typeface="Consolas"/>
              </a:rPr>
              <a:t>   </a:t>
            </a:r>
            <a:r>
              <a:rPr lang="ru">
                <a:solidFill>
                  <a:srgbClr val="000088"/>
                </a:solidFill>
                <a:latin typeface="Consolas"/>
                <a:ea typeface="Consolas"/>
                <a:cs typeface="Consolas"/>
                <a:sym typeface="Consolas"/>
              </a:rPr>
              <a:t>private</a:t>
            </a:r>
            <a:r>
              <a:rPr lang="ru">
                <a:solidFill>
                  <a:schemeClr val="dk1"/>
                </a:solidFill>
                <a:latin typeface="Consolas"/>
                <a:ea typeface="Consolas"/>
                <a:cs typeface="Consolas"/>
                <a:sym typeface="Consolas"/>
              </a:rPr>
              <a:t> </a:t>
            </a:r>
            <a:r>
              <a:rPr lang="ru">
                <a:solidFill>
                  <a:srgbClr val="660066"/>
                </a:solidFill>
                <a:latin typeface="Consolas"/>
                <a:ea typeface="Consolas"/>
                <a:cs typeface="Consolas"/>
                <a:sym typeface="Consolas"/>
              </a:rPr>
              <a:t>Letter</a:t>
            </a:r>
            <a:r>
              <a:rPr lang="ru">
                <a:solidFill>
                  <a:srgbClr val="666600"/>
                </a:solidFill>
                <a:latin typeface="Consolas"/>
                <a:ea typeface="Consolas"/>
                <a:cs typeface="Consolas"/>
                <a:sym typeface="Consolas"/>
              </a:rPr>
              <a:t>[]</a:t>
            </a:r>
            <a:r>
              <a:rPr lang="ru">
                <a:solidFill>
                  <a:schemeClr val="dk1"/>
                </a:solidFill>
                <a:latin typeface="Consolas"/>
                <a:ea typeface="Consolas"/>
                <a:cs typeface="Consolas"/>
                <a:sym typeface="Consolas"/>
              </a:rPr>
              <a:t> letters</a:t>
            </a:r>
            <a:r>
              <a:rPr lang="ru">
                <a:solidFill>
                  <a:srgbClr val="666600"/>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ru">
                <a:solidFill>
                  <a:schemeClr val="dk1"/>
                </a:solidFill>
                <a:latin typeface="Consolas"/>
                <a:ea typeface="Consolas"/>
                <a:cs typeface="Consolas"/>
                <a:sym typeface="Consolas"/>
              </a:rPr>
              <a:t>   </a:t>
            </a:r>
            <a:r>
              <a:rPr lang="ru">
                <a:solidFill>
                  <a:srgbClr val="000088"/>
                </a:solidFill>
                <a:latin typeface="Consolas"/>
                <a:ea typeface="Consolas"/>
                <a:cs typeface="Consolas"/>
                <a:sym typeface="Consolas"/>
              </a:rPr>
              <a:t>public</a:t>
            </a:r>
            <a:r>
              <a:rPr lang="ru">
                <a:solidFill>
                  <a:schemeClr val="dk1"/>
                </a:solidFill>
                <a:latin typeface="Consolas"/>
                <a:ea typeface="Consolas"/>
                <a:cs typeface="Consolas"/>
                <a:sym typeface="Consolas"/>
              </a:rPr>
              <a:t> </a:t>
            </a:r>
            <a:r>
              <a:rPr lang="ru">
                <a:solidFill>
                  <a:srgbClr val="660066"/>
                </a:solidFill>
                <a:latin typeface="Consolas"/>
                <a:ea typeface="Consolas"/>
                <a:cs typeface="Consolas"/>
                <a:sym typeface="Consolas"/>
              </a:rPr>
              <a:t>Postman</a:t>
            </a:r>
            <a:r>
              <a:rPr lang="ru">
                <a:solidFill>
                  <a:srgbClr val="666600"/>
                </a:solidFill>
                <a:latin typeface="Consolas"/>
                <a:ea typeface="Consolas"/>
                <a:cs typeface="Consolas"/>
                <a:sym typeface="Consolas"/>
              </a:rPr>
              <a:t>(</a:t>
            </a:r>
            <a:r>
              <a:rPr lang="ru">
                <a:solidFill>
                  <a:srgbClr val="660066"/>
                </a:solidFill>
                <a:latin typeface="Consolas"/>
                <a:ea typeface="Consolas"/>
                <a:cs typeface="Consolas"/>
                <a:sym typeface="Consolas"/>
              </a:rPr>
              <a:t>String</a:t>
            </a:r>
            <a:r>
              <a:rPr lang="ru">
                <a:solidFill>
                  <a:schemeClr val="dk1"/>
                </a:solidFill>
                <a:latin typeface="Consolas"/>
                <a:ea typeface="Consolas"/>
                <a:cs typeface="Consolas"/>
                <a:sym typeface="Consolas"/>
              </a:rPr>
              <a:t> id</a:t>
            </a:r>
            <a:r>
              <a:rPr lang="ru">
                <a:solidFill>
                  <a:srgbClr val="666600"/>
                </a:solidFill>
                <a:latin typeface="Consolas"/>
                <a:ea typeface="Consolas"/>
                <a:cs typeface="Consolas"/>
                <a:sym typeface="Consolas"/>
              </a:rPr>
              <a:t>,</a:t>
            </a:r>
            <a:r>
              <a:rPr lang="ru">
                <a:solidFill>
                  <a:schemeClr val="dk1"/>
                </a:solidFill>
                <a:latin typeface="Consolas"/>
                <a:ea typeface="Consolas"/>
                <a:cs typeface="Consolas"/>
                <a:sym typeface="Consolas"/>
              </a:rPr>
              <a:t> </a:t>
            </a:r>
            <a:r>
              <a:rPr lang="ru">
                <a:solidFill>
                  <a:srgbClr val="660066"/>
                </a:solidFill>
                <a:latin typeface="Consolas"/>
                <a:ea typeface="Consolas"/>
                <a:cs typeface="Consolas"/>
                <a:sym typeface="Consolas"/>
              </a:rPr>
              <a:t>String</a:t>
            </a:r>
            <a:r>
              <a:rPr lang="ru">
                <a:solidFill>
                  <a:schemeClr val="dk1"/>
                </a:solidFill>
                <a:latin typeface="Consolas"/>
                <a:ea typeface="Consolas"/>
                <a:cs typeface="Consolas"/>
                <a:sym typeface="Consolas"/>
              </a:rPr>
              <a:t> departure</a:t>
            </a:r>
            <a:r>
              <a:rPr lang="ru">
                <a:solidFill>
                  <a:srgbClr val="666600"/>
                </a:solidFill>
                <a:latin typeface="Consolas"/>
                <a:ea typeface="Consolas"/>
                <a:cs typeface="Consolas"/>
                <a:sym typeface="Consolas"/>
              </a:rPr>
              <a:t>,</a:t>
            </a:r>
            <a:r>
              <a:rPr lang="ru">
                <a:solidFill>
                  <a:schemeClr val="dk1"/>
                </a:solidFill>
                <a:latin typeface="Consolas"/>
                <a:ea typeface="Consolas"/>
                <a:cs typeface="Consolas"/>
                <a:sym typeface="Consolas"/>
              </a:rPr>
              <a:t> </a:t>
            </a:r>
            <a:r>
              <a:rPr lang="ru">
                <a:solidFill>
                  <a:srgbClr val="660066"/>
                </a:solidFill>
                <a:latin typeface="Consolas"/>
                <a:ea typeface="Consolas"/>
                <a:cs typeface="Consolas"/>
                <a:sym typeface="Consolas"/>
              </a:rPr>
              <a:t>String</a:t>
            </a:r>
            <a:r>
              <a:rPr lang="ru">
                <a:solidFill>
                  <a:schemeClr val="dk1"/>
                </a:solidFill>
                <a:latin typeface="Consolas"/>
                <a:ea typeface="Consolas"/>
                <a:cs typeface="Consolas"/>
                <a:sym typeface="Consolas"/>
              </a:rPr>
              <a:t> destination</a:t>
            </a:r>
            <a:r>
              <a:rPr lang="ru">
                <a:solidFill>
                  <a:srgbClr val="666600"/>
                </a:solidFill>
                <a:latin typeface="Consolas"/>
                <a:ea typeface="Consolas"/>
                <a:cs typeface="Consolas"/>
                <a:sym typeface="Consolas"/>
              </a:rPr>
              <a:t>,</a:t>
            </a:r>
            <a:r>
              <a:rPr lang="ru">
                <a:solidFill>
                  <a:schemeClr val="dk1"/>
                </a:solidFill>
                <a:latin typeface="Consolas"/>
                <a:ea typeface="Consolas"/>
                <a:cs typeface="Consolas"/>
                <a:sym typeface="Consolas"/>
              </a:rPr>
              <a:t> </a:t>
            </a:r>
            <a:r>
              <a:rPr lang="ru">
                <a:solidFill>
                  <a:srgbClr val="660066"/>
                </a:solidFill>
                <a:latin typeface="Consolas"/>
                <a:ea typeface="Consolas"/>
                <a:cs typeface="Consolas"/>
                <a:sym typeface="Consolas"/>
              </a:rPr>
              <a:t>Letter</a:t>
            </a:r>
            <a:r>
              <a:rPr lang="ru">
                <a:solidFill>
                  <a:srgbClr val="666600"/>
                </a:solidFill>
                <a:latin typeface="Consolas"/>
                <a:ea typeface="Consolas"/>
                <a:cs typeface="Consolas"/>
                <a:sym typeface="Consolas"/>
              </a:rPr>
              <a:t>[]</a:t>
            </a:r>
            <a:r>
              <a:rPr lang="ru">
                <a:solidFill>
                  <a:schemeClr val="dk1"/>
                </a:solidFill>
                <a:latin typeface="Consolas"/>
                <a:ea typeface="Consolas"/>
                <a:cs typeface="Consolas"/>
                <a:sym typeface="Consolas"/>
              </a:rPr>
              <a:t> letters</a:t>
            </a:r>
            <a:r>
              <a:rPr lang="ru">
                <a:solidFill>
                  <a:srgbClr val="666600"/>
                </a:solidFill>
                <a:latin typeface="Consolas"/>
                <a:ea typeface="Consolas"/>
                <a:cs typeface="Consolas"/>
                <a:sym typeface="Consolas"/>
              </a:rPr>
              <a:t>)</a:t>
            </a:r>
            <a:r>
              <a:rPr lang="ru">
                <a:solidFill>
                  <a:schemeClr val="dk1"/>
                </a:solidFill>
                <a:latin typeface="Consolas"/>
                <a:ea typeface="Consolas"/>
                <a:cs typeface="Consolas"/>
                <a:sym typeface="Consolas"/>
              </a:rPr>
              <a:t> </a:t>
            </a:r>
            <a:r>
              <a:rPr lang="ru">
                <a:solidFill>
                  <a:schemeClr val="dk1"/>
                </a:solidFill>
                <a:highlight>
                  <a:schemeClr val="lt1"/>
                </a:highlight>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ru">
                <a:solidFill>
                  <a:schemeClr val="dk1"/>
                </a:solidFill>
                <a:latin typeface="Consolas"/>
                <a:ea typeface="Consolas"/>
                <a:cs typeface="Consolas"/>
                <a:sym typeface="Consolas"/>
              </a:rPr>
              <a:t>       </a:t>
            </a:r>
            <a:r>
              <a:rPr lang="ru">
                <a:solidFill>
                  <a:srgbClr val="000088"/>
                </a:solidFill>
                <a:latin typeface="Consolas"/>
                <a:ea typeface="Consolas"/>
                <a:cs typeface="Consolas"/>
                <a:sym typeface="Consolas"/>
              </a:rPr>
              <a:t>this</a:t>
            </a:r>
            <a:r>
              <a:rPr lang="ru">
                <a:solidFill>
                  <a:srgbClr val="666600"/>
                </a:solidFill>
                <a:latin typeface="Consolas"/>
                <a:ea typeface="Consolas"/>
                <a:cs typeface="Consolas"/>
                <a:sym typeface="Consolas"/>
              </a:rPr>
              <a:t>.</a:t>
            </a:r>
            <a:r>
              <a:rPr lang="ru">
                <a:solidFill>
                  <a:schemeClr val="dk1"/>
                </a:solidFill>
                <a:latin typeface="Consolas"/>
                <a:ea typeface="Consolas"/>
                <a:cs typeface="Consolas"/>
                <a:sym typeface="Consolas"/>
              </a:rPr>
              <a:t>id </a:t>
            </a:r>
            <a:r>
              <a:rPr lang="ru">
                <a:solidFill>
                  <a:srgbClr val="666600"/>
                </a:solidFill>
                <a:latin typeface="Consolas"/>
                <a:ea typeface="Consolas"/>
                <a:cs typeface="Consolas"/>
                <a:sym typeface="Consolas"/>
              </a:rPr>
              <a:t>=</a:t>
            </a:r>
            <a:r>
              <a:rPr lang="ru">
                <a:solidFill>
                  <a:schemeClr val="dk1"/>
                </a:solidFill>
                <a:latin typeface="Consolas"/>
                <a:ea typeface="Consolas"/>
                <a:cs typeface="Consolas"/>
                <a:sym typeface="Consolas"/>
              </a:rPr>
              <a:t> id</a:t>
            </a:r>
            <a:r>
              <a:rPr lang="ru">
                <a:solidFill>
                  <a:srgbClr val="666600"/>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ru">
                <a:solidFill>
                  <a:schemeClr val="dk1"/>
                </a:solidFill>
                <a:latin typeface="Consolas"/>
                <a:ea typeface="Consolas"/>
                <a:cs typeface="Consolas"/>
                <a:sym typeface="Consolas"/>
              </a:rPr>
              <a:t>       </a:t>
            </a:r>
            <a:r>
              <a:rPr lang="ru">
                <a:solidFill>
                  <a:srgbClr val="000088"/>
                </a:solidFill>
                <a:latin typeface="Consolas"/>
                <a:ea typeface="Consolas"/>
                <a:cs typeface="Consolas"/>
                <a:sym typeface="Consolas"/>
              </a:rPr>
              <a:t>this</a:t>
            </a:r>
            <a:r>
              <a:rPr lang="ru">
                <a:solidFill>
                  <a:srgbClr val="666600"/>
                </a:solidFill>
                <a:latin typeface="Consolas"/>
                <a:ea typeface="Consolas"/>
                <a:cs typeface="Consolas"/>
                <a:sym typeface="Consolas"/>
              </a:rPr>
              <a:t>.</a:t>
            </a:r>
            <a:r>
              <a:rPr lang="ru">
                <a:solidFill>
                  <a:schemeClr val="dk1"/>
                </a:solidFill>
                <a:latin typeface="Consolas"/>
                <a:ea typeface="Consolas"/>
                <a:cs typeface="Consolas"/>
                <a:sym typeface="Consolas"/>
              </a:rPr>
              <a:t>departure </a:t>
            </a:r>
            <a:r>
              <a:rPr lang="ru">
                <a:solidFill>
                  <a:srgbClr val="666600"/>
                </a:solidFill>
                <a:latin typeface="Consolas"/>
                <a:ea typeface="Consolas"/>
                <a:cs typeface="Consolas"/>
                <a:sym typeface="Consolas"/>
              </a:rPr>
              <a:t>=</a:t>
            </a:r>
            <a:r>
              <a:rPr lang="ru">
                <a:solidFill>
                  <a:schemeClr val="dk1"/>
                </a:solidFill>
                <a:latin typeface="Consolas"/>
                <a:ea typeface="Consolas"/>
                <a:cs typeface="Consolas"/>
                <a:sym typeface="Consolas"/>
              </a:rPr>
              <a:t> departure</a:t>
            </a:r>
            <a:r>
              <a:rPr lang="ru">
                <a:solidFill>
                  <a:srgbClr val="666600"/>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ru">
                <a:solidFill>
                  <a:schemeClr val="dk1"/>
                </a:solidFill>
                <a:latin typeface="Consolas"/>
                <a:ea typeface="Consolas"/>
                <a:cs typeface="Consolas"/>
                <a:sym typeface="Consolas"/>
              </a:rPr>
              <a:t>       </a:t>
            </a:r>
            <a:r>
              <a:rPr lang="ru">
                <a:solidFill>
                  <a:srgbClr val="000088"/>
                </a:solidFill>
                <a:latin typeface="Consolas"/>
                <a:ea typeface="Consolas"/>
                <a:cs typeface="Consolas"/>
                <a:sym typeface="Consolas"/>
              </a:rPr>
              <a:t>this</a:t>
            </a:r>
            <a:r>
              <a:rPr lang="ru">
                <a:solidFill>
                  <a:srgbClr val="666600"/>
                </a:solidFill>
                <a:latin typeface="Consolas"/>
                <a:ea typeface="Consolas"/>
                <a:cs typeface="Consolas"/>
                <a:sym typeface="Consolas"/>
              </a:rPr>
              <a:t>.</a:t>
            </a:r>
            <a:r>
              <a:rPr lang="ru">
                <a:solidFill>
                  <a:schemeClr val="dk1"/>
                </a:solidFill>
                <a:latin typeface="Consolas"/>
                <a:ea typeface="Consolas"/>
                <a:cs typeface="Consolas"/>
                <a:sym typeface="Consolas"/>
              </a:rPr>
              <a:t>destination </a:t>
            </a:r>
            <a:r>
              <a:rPr lang="ru">
                <a:solidFill>
                  <a:srgbClr val="666600"/>
                </a:solidFill>
                <a:latin typeface="Consolas"/>
                <a:ea typeface="Consolas"/>
                <a:cs typeface="Consolas"/>
                <a:sym typeface="Consolas"/>
              </a:rPr>
              <a:t>=</a:t>
            </a:r>
            <a:r>
              <a:rPr lang="ru">
                <a:solidFill>
                  <a:schemeClr val="dk1"/>
                </a:solidFill>
                <a:latin typeface="Consolas"/>
                <a:ea typeface="Consolas"/>
                <a:cs typeface="Consolas"/>
                <a:sym typeface="Consolas"/>
              </a:rPr>
              <a:t> destination</a:t>
            </a:r>
            <a:r>
              <a:rPr lang="ru">
                <a:solidFill>
                  <a:srgbClr val="666600"/>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ru">
                <a:solidFill>
                  <a:schemeClr val="dk1"/>
                </a:solidFill>
                <a:latin typeface="Consolas"/>
                <a:ea typeface="Consolas"/>
                <a:cs typeface="Consolas"/>
                <a:sym typeface="Consolas"/>
              </a:rPr>
              <a:t>       </a:t>
            </a:r>
            <a:r>
              <a:rPr lang="ru">
                <a:solidFill>
                  <a:srgbClr val="000088"/>
                </a:solidFill>
                <a:latin typeface="Consolas"/>
                <a:ea typeface="Consolas"/>
                <a:cs typeface="Consolas"/>
                <a:sym typeface="Consolas"/>
              </a:rPr>
              <a:t>this</a:t>
            </a:r>
            <a:r>
              <a:rPr lang="ru">
                <a:solidFill>
                  <a:srgbClr val="666600"/>
                </a:solidFill>
                <a:latin typeface="Consolas"/>
                <a:ea typeface="Consolas"/>
                <a:cs typeface="Consolas"/>
                <a:sym typeface="Consolas"/>
              </a:rPr>
              <a:t>.</a:t>
            </a:r>
            <a:r>
              <a:rPr lang="ru">
                <a:solidFill>
                  <a:schemeClr val="dk1"/>
                </a:solidFill>
                <a:latin typeface="Consolas"/>
                <a:ea typeface="Consolas"/>
                <a:cs typeface="Consolas"/>
                <a:sym typeface="Consolas"/>
              </a:rPr>
              <a:t>letters </a:t>
            </a:r>
            <a:r>
              <a:rPr lang="ru">
                <a:solidFill>
                  <a:srgbClr val="666600"/>
                </a:solidFill>
                <a:latin typeface="Consolas"/>
                <a:ea typeface="Consolas"/>
                <a:cs typeface="Consolas"/>
                <a:sym typeface="Consolas"/>
              </a:rPr>
              <a:t>=</a:t>
            </a:r>
            <a:r>
              <a:rPr lang="ru">
                <a:solidFill>
                  <a:schemeClr val="dk1"/>
                </a:solidFill>
                <a:latin typeface="Consolas"/>
                <a:ea typeface="Consolas"/>
                <a:cs typeface="Consolas"/>
                <a:sym typeface="Consolas"/>
              </a:rPr>
              <a:t> letters</a:t>
            </a:r>
            <a:r>
              <a:rPr lang="ru">
                <a:solidFill>
                  <a:srgbClr val="666600"/>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ru">
                <a:solidFill>
                  <a:schemeClr val="dk1"/>
                </a:solidFill>
                <a:latin typeface="Consolas"/>
                <a:ea typeface="Consolas"/>
                <a:cs typeface="Consolas"/>
                <a:sym typeface="Consolas"/>
              </a:rPr>
              <a:t>   </a:t>
            </a:r>
            <a:r>
              <a:rPr lang="ru">
                <a:solidFill>
                  <a:schemeClr val="dk1"/>
                </a:solidFill>
                <a:highlight>
                  <a:schemeClr val="lt1"/>
                </a:highlight>
                <a:latin typeface="Consolas"/>
                <a:ea typeface="Consolas"/>
                <a:cs typeface="Consolas"/>
                <a:sym typeface="Consolas"/>
              </a:rPr>
              <a:t>}</a:t>
            </a:r>
            <a:r>
              <a:rPr lang="ru">
                <a:solidFill>
                  <a:schemeClr val="dk1"/>
                </a:solidFill>
                <a:latin typeface="Consolas"/>
                <a:ea typeface="Consolas"/>
                <a:cs typeface="Consolas"/>
                <a:sym typeface="Consolas"/>
              </a:rPr>
              <a:t>  </a:t>
            </a:r>
            <a:r>
              <a:rPr lang="ru">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ru">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ru">
                <a:solidFill>
                  <a:schemeClr val="dk1"/>
                </a:solidFill>
                <a:latin typeface="Consolas"/>
                <a:ea typeface="Consolas"/>
                <a:cs typeface="Consolas"/>
                <a:sym typeface="Consolas"/>
              </a:rPr>
              <a:t>   // run()</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ru">
                <a:solidFill>
                  <a:schemeClr val="dk1"/>
                </a:solidFill>
                <a:highlight>
                  <a:schemeClr val="lt1"/>
                </a:highlight>
                <a:latin typeface="Consolas"/>
                <a:ea typeface="Consolas"/>
                <a:cs typeface="Consolas"/>
                <a:sym typeface="Consolas"/>
              </a:rPr>
              <a:t>}</a:t>
            </a:r>
            <a:endParaRPr>
              <a:solidFill>
                <a:srgbClr val="666600"/>
              </a:solidFill>
              <a:latin typeface="Consolas"/>
              <a:ea typeface="Consolas"/>
              <a:cs typeface="Consolas"/>
              <a:sym typeface="Consolas"/>
            </a:endParaRPr>
          </a:p>
        </p:txBody>
      </p:sp>
      <p:sp>
        <p:nvSpPr>
          <p:cNvPr id="403" name="Google Shape;403;p60"/>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404" name="Google Shape;404;p60"/>
          <p:cNvSpPr txBox="1"/>
          <p:nvPr/>
        </p:nvSpPr>
        <p:spPr>
          <a:xfrm>
            <a:off x="333900" y="98075"/>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Synchronizers. Exchanger</a:t>
            </a:r>
            <a:endParaRPr b="1">
              <a:latin typeface="Nunito"/>
              <a:ea typeface="Nunito"/>
              <a:cs typeface="Nunito"/>
              <a:sym typeface="Nuni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09" name="Shape 409"/>
        <p:cNvGrpSpPr/>
        <p:nvPr/>
      </p:nvGrpSpPr>
      <p:grpSpPr>
        <a:xfrm>
          <a:off x="0" y="0"/>
          <a:ext cx="0" cy="0"/>
          <a:chOff x="0" y="0"/>
          <a:chExt cx="0" cy="0"/>
        </a:xfrm>
      </p:grpSpPr>
      <p:sp>
        <p:nvSpPr>
          <p:cNvPr id="410" name="Google Shape;410;p61"/>
          <p:cNvSpPr txBox="1"/>
          <p:nvPr/>
        </p:nvSpPr>
        <p:spPr>
          <a:xfrm>
            <a:off x="333750" y="958600"/>
            <a:ext cx="87075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rgbClr val="000080"/>
                </a:solidFill>
                <a:highlight>
                  <a:schemeClr val="lt1"/>
                </a:highlight>
                <a:latin typeface="Consolas"/>
                <a:ea typeface="Consolas"/>
                <a:cs typeface="Consolas"/>
                <a:sym typeface="Consolas"/>
              </a:rPr>
              <a:t>public</a:t>
            </a:r>
            <a:r>
              <a:rPr lang="ru" sz="1200">
                <a:solidFill>
                  <a:schemeClr val="dk1"/>
                </a:solidFill>
                <a:highlight>
                  <a:schemeClr val="lt1"/>
                </a:highlight>
                <a:latin typeface="Consolas"/>
                <a:ea typeface="Consolas"/>
                <a:cs typeface="Consolas"/>
                <a:sym typeface="Consolas"/>
              </a:rPr>
              <a:t> </a:t>
            </a:r>
            <a:r>
              <a:rPr lang="ru" sz="1200">
                <a:solidFill>
                  <a:srgbClr val="000080"/>
                </a:solidFill>
                <a:highlight>
                  <a:schemeClr val="lt1"/>
                </a:highlight>
                <a:latin typeface="Consolas"/>
                <a:ea typeface="Consolas"/>
                <a:cs typeface="Consolas"/>
                <a:sym typeface="Consolas"/>
              </a:rPr>
              <a:t>class</a:t>
            </a:r>
            <a:r>
              <a:rPr lang="ru" sz="1200">
                <a:solidFill>
                  <a:schemeClr val="dk1"/>
                </a:solidFill>
                <a:highlight>
                  <a:schemeClr val="lt1"/>
                </a:highlight>
                <a:latin typeface="Consolas"/>
                <a:ea typeface="Consolas"/>
                <a:cs typeface="Consolas"/>
                <a:sym typeface="Consolas"/>
              </a:rPr>
              <a:t> Postman </a:t>
            </a:r>
            <a:r>
              <a:rPr lang="ru" sz="1200">
                <a:solidFill>
                  <a:srgbClr val="000080"/>
                </a:solidFill>
                <a:highlight>
                  <a:schemeClr val="lt1"/>
                </a:highlight>
                <a:latin typeface="Consolas"/>
                <a:ea typeface="Consolas"/>
                <a:cs typeface="Consolas"/>
                <a:sym typeface="Consolas"/>
              </a:rPr>
              <a:t>implements </a:t>
            </a:r>
            <a:r>
              <a:rPr lang="ru" sz="1200">
                <a:solidFill>
                  <a:schemeClr val="dk1"/>
                </a:solidFill>
                <a:highlight>
                  <a:schemeClr val="lt1"/>
                </a:highlight>
                <a:latin typeface="Consolas"/>
                <a:ea typeface="Consolas"/>
                <a:cs typeface="Consolas"/>
                <a:sym typeface="Consolas"/>
              </a:rPr>
              <a:t>Runnable</a:t>
            </a:r>
            <a:r>
              <a:rPr lang="ru" sz="1200">
                <a:solidFill>
                  <a:schemeClr val="dk1"/>
                </a:solidFill>
                <a:latin typeface="Consolas"/>
                <a:ea typeface="Consolas"/>
                <a:cs typeface="Consolas"/>
                <a:sym typeface="Consolas"/>
              </a:rPr>
              <a:t> </a:t>
            </a:r>
            <a:r>
              <a:rPr lang="ru" sz="1200">
                <a:solidFill>
                  <a:schemeClr val="dk1"/>
                </a:solidFill>
                <a:highlight>
                  <a:schemeClr val="lt1"/>
                </a:highlight>
                <a:latin typeface="Consolas"/>
                <a:ea typeface="Consolas"/>
                <a:cs typeface="Consolas"/>
                <a:sym typeface="Consolas"/>
              </a:rPr>
              <a:t>{</a:t>
            </a:r>
            <a:r>
              <a:rPr lang="ru" sz="1200">
                <a:solidFill>
                  <a:schemeClr val="dk1"/>
                </a:solidFill>
                <a:latin typeface="Consolas"/>
                <a:ea typeface="Consolas"/>
                <a:cs typeface="Consolas"/>
                <a:sym typeface="Consolas"/>
              </a:rPr>
              <a:t>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rgbClr val="006666"/>
                </a:solidFill>
                <a:latin typeface="Consolas"/>
                <a:ea typeface="Consolas"/>
                <a:cs typeface="Consolas"/>
                <a:sym typeface="Consolas"/>
              </a:rPr>
              <a:t>   </a:t>
            </a:r>
            <a:r>
              <a:rPr lang="ru" sz="1200">
                <a:solidFill>
                  <a:srgbClr val="CC7832"/>
                </a:solidFill>
                <a:highlight>
                  <a:schemeClr val="lt1"/>
                </a:highlight>
                <a:latin typeface="Consolas"/>
                <a:ea typeface="Consolas"/>
                <a:cs typeface="Consolas"/>
                <a:sym typeface="Consolas"/>
              </a:rPr>
              <a:t>@Override</a:t>
            </a:r>
            <a:endParaRPr sz="1200">
              <a:solidFill>
                <a:srgbClr val="CC7832"/>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200">
                <a:solidFill>
                  <a:schemeClr val="dk1"/>
                </a:solidFill>
                <a:highlight>
                  <a:schemeClr val="lt1"/>
                </a:highlight>
                <a:latin typeface="Consolas"/>
                <a:ea typeface="Consolas"/>
                <a:cs typeface="Consolas"/>
                <a:sym typeface="Consolas"/>
              </a:rPr>
              <a:t>   </a:t>
            </a:r>
            <a:r>
              <a:rPr lang="ru" sz="1200">
                <a:solidFill>
                  <a:srgbClr val="000080"/>
                </a:solidFill>
                <a:highlight>
                  <a:schemeClr val="lt1"/>
                </a:highlight>
                <a:latin typeface="Consolas"/>
                <a:ea typeface="Consolas"/>
                <a:cs typeface="Consolas"/>
                <a:sym typeface="Consolas"/>
              </a:rPr>
              <a:t>public void</a:t>
            </a:r>
            <a:r>
              <a:rPr lang="ru" sz="1200">
                <a:solidFill>
                  <a:schemeClr val="dk1"/>
                </a:solidFill>
                <a:highlight>
                  <a:schemeClr val="lt1"/>
                </a:highlight>
                <a:latin typeface="Consolas"/>
                <a:ea typeface="Consolas"/>
                <a:cs typeface="Consolas"/>
                <a:sym typeface="Consolas"/>
              </a:rPr>
              <a:t> run()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rgbClr val="000088"/>
                </a:solidFill>
                <a:latin typeface="Consolas"/>
                <a:ea typeface="Consolas"/>
                <a:cs typeface="Consolas"/>
                <a:sym typeface="Consolas"/>
              </a:rPr>
              <a:t>try</a:t>
            </a:r>
            <a:r>
              <a:rPr lang="ru" sz="1200">
                <a:solidFill>
                  <a:schemeClr val="dk1"/>
                </a:solidFill>
                <a:latin typeface="Consolas"/>
                <a:ea typeface="Consolas"/>
                <a:cs typeface="Consolas"/>
                <a:sym typeface="Consolas"/>
              </a:rPr>
              <a:t> </a:t>
            </a:r>
            <a:r>
              <a:rPr lang="ru" sz="1200">
                <a:solidFill>
                  <a:schemeClr val="dk1"/>
                </a:solidFill>
                <a:highlight>
                  <a:schemeClr val="lt1"/>
                </a:highlight>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rgbClr val="660066"/>
                </a:solidFill>
                <a:latin typeface="Consolas"/>
                <a:ea typeface="Consolas"/>
                <a:cs typeface="Consolas"/>
                <a:sym typeface="Consolas"/>
              </a:rPr>
              <a:t>System</a:t>
            </a:r>
            <a:r>
              <a:rPr lang="ru" sz="1200">
                <a:solidFill>
                  <a:srgbClr val="666600"/>
                </a:solidFill>
                <a:latin typeface="Consolas"/>
                <a:ea typeface="Consolas"/>
                <a:cs typeface="Consolas"/>
                <a:sym typeface="Consolas"/>
              </a:rPr>
              <a:t>.</a:t>
            </a:r>
            <a:r>
              <a:rPr lang="ru" sz="1200">
                <a:solidFill>
                  <a:srgbClr val="000088"/>
                </a:solidFill>
                <a:latin typeface="Consolas"/>
                <a:ea typeface="Consolas"/>
                <a:cs typeface="Consolas"/>
                <a:sym typeface="Consolas"/>
              </a:rPr>
              <a:t>out</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printf</a:t>
            </a:r>
            <a:r>
              <a:rPr lang="ru" sz="1200">
                <a:solidFill>
                  <a:srgbClr val="666600"/>
                </a:solidFill>
                <a:latin typeface="Consolas"/>
                <a:ea typeface="Consolas"/>
                <a:cs typeface="Consolas"/>
                <a:sym typeface="Consolas"/>
              </a:rPr>
              <a:t>(</a:t>
            </a:r>
            <a:r>
              <a:rPr lang="ru" sz="1200">
                <a:solidFill>
                  <a:srgbClr val="008800"/>
                </a:solidFill>
                <a:latin typeface="Consolas"/>
                <a:ea typeface="Consolas"/>
                <a:cs typeface="Consolas"/>
                <a:sym typeface="Consolas"/>
              </a:rPr>
              <a:t>"Почтальон %s получил письма : %s, %s\n"</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id</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letters</a:t>
            </a:r>
            <a:r>
              <a:rPr lang="ru" sz="1200">
                <a:solidFill>
                  <a:srgbClr val="666600"/>
                </a:solidFill>
                <a:latin typeface="Consolas"/>
                <a:ea typeface="Consolas"/>
                <a:cs typeface="Consolas"/>
                <a:sym typeface="Consolas"/>
              </a:rPr>
              <a:t>[</a:t>
            </a:r>
            <a:r>
              <a:rPr lang="ru" sz="1200">
                <a:solidFill>
                  <a:srgbClr val="006666"/>
                </a:solidFill>
                <a:latin typeface="Consolas"/>
                <a:ea typeface="Consolas"/>
                <a:cs typeface="Consolas"/>
                <a:sym typeface="Consolas"/>
              </a:rPr>
              <a:t>0</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letters</a:t>
            </a:r>
            <a:r>
              <a:rPr lang="ru" sz="1200">
                <a:solidFill>
                  <a:srgbClr val="666600"/>
                </a:solidFill>
                <a:latin typeface="Consolas"/>
                <a:ea typeface="Consolas"/>
                <a:cs typeface="Consolas"/>
                <a:sym typeface="Consolas"/>
              </a:rPr>
              <a:t>[</a:t>
            </a:r>
            <a:r>
              <a:rPr lang="ru" sz="1200">
                <a:solidFill>
                  <a:srgbClr val="006666"/>
                </a:solidFill>
                <a:latin typeface="Consolas"/>
                <a:ea typeface="Consolas"/>
                <a:cs typeface="Consolas"/>
                <a:sym typeface="Consolas"/>
              </a:rPr>
              <a:t>1</a:t>
            </a:r>
            <a:r>
              <a:rPr lang="ru" sz="1200">
                <a:solidFill>
                  <a:srgbClr val="666600"/>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rgbClr val="660066"/>
                </a:solidFill>
                <a:latin typeface="Consolas"/>
                <a:ea typeface="Consolas"/>
                <a:cs typeface="Consolas"/>
                <a:sym typeface="Consolas"/>
              </a:rPr>
              <a:t>System</a:t>
            </a:r>
            <a:r>
              <a:rPr lang="ru" sz="1200">
                <a:solidFill>
                  <a:srgbClr val="666600"/>
                </a:solidFill>
                <a:latin typeface="Consolas"/>
                <a:ea typeface="Consolas"/>
                <a:cs typeface="Consolas"/>
                <a:sym typeface="Consolas"/>
              </a:rPr>
              <a:t>.</a:t>
            </a:r>
            <a:r>
              <a:rPr lang="ru" sz="1200">
                <a:solidFill>
                  <a:srgbClr val="000088"/>
                </a:solidFill>
                <a:latin typeface="Consolas"/>
                <a:ea typeface="Consolas"/>
                <a:cs typeface="Consolas"/>
                <a:sym typeface="Consolas"/>
              </a:rPr>
              <a:t>out</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printf</a:t>
            </a:r>
            <a:r>
              <a:rPr lang="ru" sz="1200">
                <a:solidFill>
                  <a:srgbClr val="666600"/>
                </a:solidFill>
                <a:latin typeface="Consolas"/>
                <a:ea typeface="Consolas"/>
                <a:cs typeface="Consolas"/>
                <a:sym typeface="Consolas"/>
              </a:rPr>
              <a:t>(</a:t>
            </a:r>
            <a:r>
              <a:rPr lang="ru" sz="1200">
                <a:solidFill>
                  <a:srgbClr val="008800"/>
                </a:solidFill>
                <a:latin typeface="Consolas"/>
                <a:ea typeface="Consolas"/>
                <a:cs typeface="Consolas"/>
                <a:sym typeface="Consolas"/>
              </a:rPr>
              <a:t>"Почтальон %s выехал из %s в %s\n"</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id</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departure</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destination</a:t>
            </a:r>
            <a:r>
              <a:rPr lang="ru" sz="1200">
                <a:solidFill>
                  <a:srgbClr val="666600"/>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rgbClr val="660066"/>
                </a:solidFill>
                <a:latin typeface="Consolas"/>
                <a:ea typeface="Consolas"/>
                <a:cs typeface="Consolas"/>
                <a:sym typeface="Consolas"/>
              </a:rPr>
              <a:t>Thread</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sleep</a:t>
            </a:r>
            <a:r>
              <a:rPr lang="ru" sz="1200">
                <a:solidFill>
                  <a:srgbClr val="666600"/>
                </a:solidFill>
                <a:latin typeface="Consolas"/>
                <a:ea typeface="Consolas"/>
                <a:cs typeface="Consolas"/>
                <a:sym typeface="Consolas"/>
              </a:rPr>
              <a:t>((</a:t>
            </a:r>
            <a:r>
              <a:rPr lang="ru" sz="1200">
                <a:solidFill>
                  <a:srgbClr val="000088"/>
                </a:solidFill>
                <a:latin typeface="Consolas"/>
                <a:ea typeface="Consolas"/>
                <a:cs typeface="Consolas"/>
                <a:sym typeface="Consolas"/>
              </a:rPr>
              <a:t>long</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a:t>
            </a:r>
            <a:r>
              <a:rPr lang="ru" sz="1200">
                <a:solidFill>
                  <a:srgbClr val="660066"/>
                </a:solidFill>
                <a:latin typeface="Consolas"/>
                <a:ea typeface="Consolas"/>
                <a:cs typeface="Consolas"/>
                <a:sym typeface="Consolas"/>
              </a:rPr>
              <a:t>Math</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random</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a:t>
            </a:r>
            <a:r>
              <a:rPr lang="ru" sz="1200">
                <a:solidFill>
                  <a:srgbClr val="006666"/>
                </a:solidFill>
                <a:latin typeface="Consolas"/>
                <a:ea typeface="Consolas"/>
                <a:cs typeface="Consolas"/>
                <a:sym typeface="Consolas"/>
              </a:rPr>
              <a:t>5000</a:t>
            </a:r>
            <a:r>
              <a:rPr lang="ru" sz="1200">
                <a:solidFill>
                  <a:schemeClr val="dk1"/>
                </a:solidFill>
                <a:latin typeface="Consolas"/>
                <a:ea typeface="Consolas"/>
                <a:cs typeface="Consolas"/>
                <a:sym typeface="Consolas"/>
              </a:rPr>
              <a:t> </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a:t>
            </a:r>
            <a:r>
              <a:rPr lang="ru" sz="1200">
                <a:solidFill>
                  <a:srgbClr val="006666"/>
                </a:solidFill>
                <a:latin typeface="Consolas"/>
                <a:ea typeface="Consolas"/>
                <a:cs typeface="Consolas"/>
                <a:sym typeface="Consolas"/>
              </a:rPr>
              <a:t>5000</a:t>
            </a:r>
            <a:r>
              <a:rPr lang="ru" sz="1200">
                <a:solidFill>
                  <a:srgbClr val="666600"/>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rgbClr val="660066"/>
                </a:solidFill>
                <a:latin typeface="Consolas"/>
                <a:ea typeface="Consolas"/>
                <a:cs typeface="Consolas"/>
                <a:sym typeface="Consolas"/>
              </a:rPr>
              <a:t>System</a:t>
            </a:r>
            <a:r>
              <a:rPr lang="ru" sz="1200">
                <a:solidFill>
                  <a:srgbClr val="666600"/>
                </a:solidFill>
                <a:latin typeface="Consolas"/>
                <a:ea typeface="Consolas"/>
                <a:cs typeface="Consolas"/>
                <a:sym typeface="Consolas"/>
              </a:rPr>
              <a:t>.</a:t>
            </a:r>
            <a:r>
              <a:rPr lang="ru" sz="1200">
                <a:solidFill>
                  <a:srgbClr val="000088"/>
                </a:solidFill>
                <a:latin typeface="Consolas"/>
                <a:ea typeface="Consolas"/>
                <a:cs typeface="Consolas"/>
                <a:sym typeface="Consolas"/>
              </a:rPr>
              <a:t>out</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printf</a:t>
            </a:r>
            <a:r>
              <a:rPr lang="ru" sz="1200">
                <a:solidFill>
                  <a:srgbClr val="666600"/>
                </a:solidFill>
                <a:latin typeface="Consolas"/>
                <a:ea typeface="Consolas"/>
                <a:cs typeface="Consolas"/>
                <a:sym typeface="Consolas"/>
              </a:rPr>
              <a:t>(</a:t>
            </a:r>
            <a:r>
              <a:rPr lang="ru" sz="1200">
                <a:solidFill>
                  <a:srgbClr val="008800"/>
                </a:solidFill>
                <a:latin typeface="Consolas"/>
                <a:ea typeface="Consolas"/>
                <a:cs typeface="Consolas"/>
                <a:sym typeface="Consolas"/>
              </a:rPr>
              <a:t>"Почтальон %s приехал в пункт Д\n"</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id</a:t>
            </a:r>
            <a:r>
              <a:rPr lang="ru" sz="1200">
                <a:solidFill>
                  <a:srgbClr val="666600"/>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letters</a:t>
            </a:r>
            <a:r>
              <a:rPr lang="ru" sz="1200">
                <a:solidFill>
                  <a:srgbClr val="666600"/>
                </a:solidFill>
                <a:latin typeface="Consolas"/>
                <a:ea typeface="Consolas"/>
                <a:cs typeface="Consolas"/>
                <a:sym typeface="Consolas"/>
              </a:rPr>
              <a:t>[</a:t>
            </a:r>
            <a:r>
              <a:rPr lang="ru" sz="1200">
                <a:solidFill>
                  <a:srgbClr val="006666"/>
                </a:solidFill>
                <a:latin typeface="Consolas"/>
                <a:ea typeface="Consolas"/>
                <a:cs typeface="Consolas"/>
                <a:sym typeface="Consolas"/>
              </a:rPr>
              <a:t>1</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exchanger</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exchange</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letters</a:t>
            </a:r>
            <a:r>
              <a:rPr lang="ru" sz="1200">
                <a:solidFill>
                  <a:srgbClr val="666600"/>
                </a:solidFill>
                <a:latin typeface="Consolas"/>
                <a:ea typeface="Consolas"/>
                <a:cs typeface="Consolas"/>
                <a:sym typeface="Consolas"/>
              </a:rPr>
              <a:t>[</a:t>
            </a:r>
            <a:r>
              <a:rPr lang="ru" sz="1200">
                <a:solidFill>
                  <a:srgbClr val="006666"/>
                </a:solidFill>
                <a:latin typeface="Consolas"/>
                <a:ea typeface="Consolas"/>
                <a:cs typeface="Consolas"/>
                <a:sym typeface="Consolas"/>
              </a:rPr>
              <a:t>1</a:t>
            </a:r>
            <a:r>
              <a:rPr lang="ru" sz="1200">
                <a:solidFill>
                  <a:srgbClr val="666600"/>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rgbClr val="660066"/>
                </a:solidFill>
                <a:latin typeface="Consolas"/>
                <a:ea typeface="Consolas"/>
                <a:cs typeface="Consolas"/>
                <a:sym typeface="Consolas"/>
              </a:rPr>
              <a:t>System</a:t>
            </a:r>
            <a:r>
              <a:rPr lang="ru" sz="1200">
                <a:solidFill>
                  <a:srgbClr val="666600"/>
                </a:solidFill>
                <a:latin typeface="Consolas"/>
                <a:ea typeface="Consolas"/>
                <a:cs typeface="Consolas"/>
                <a:sym typeface="Consolas"/>
              </a:rPr>
              <a:t>.</a:t>
            </a:r>
            <a:r>
              <a:rPr lang="ru" sz="1200">
                <a:solidFill>
                  <a:srgbClr val="000088"/>
                </a:solidFill>
                <a:latin typeface="Consolas"/>
                <a:ea typeface="Consolas"/>
                <a:cs typeface="Consolas"/>
                <a:sym typeface="Consolas"/>
              </a:rPr>
              <a:t>out</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printf</a:t>
            </a:r>
            <a:r>
              <a:rPr lang="ru" sz="1200">
                <a:solidFill>
                  <a:srgbClr val="666600"/>
                </a:solidFill>
                <a:latin typeface="Consolas"/>
                <a:ea typeface="Consolas"/>
                <a:cs typeface="Consolas"/>
                <a:sym typeface="Consolas"/>
              </a:rPr>
              <a:t>(</a:t>
            </a:r>
            <a:r>
              <a:rPr lang="ru" sz="1200">
                <a:solidFill>
                  <a:srgbClr val="008800"/>
                </a:solidFill>
                <a:latin typeface="Consolas"/>
                <a:ea typeface="Consolas"/>
                <a:cs typeface="Consolas"/>
                <a:sym typeface="Consolas"/>
              </a:rPr>
              <a:t>"Почтальон %s получил письма для %s\n"</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id</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destination</a:t>
            </a:r>
            <a:r>
              <a:rPr lang="ru" sz="1200">
                <a:solidFill>
                  <a:srgbClr val="666600"/>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rgbClr val="660066"/>
                </a:solidFill>
                <a:latin typeface="Consolas"/>
                <a:ea typeface="Consolas"/>
                <a:cs typeface="Consolas"/>
                <a:sym typeface="Consolas"/>
              </a:rPr>
              <a:t>Thread</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sleep</a:t>
            </a:r>
            <a:r>
              <a:rPr lang="ru" sz="1200">
                <a:solidFill>
                  <a:srgbClr val="666600"/>
                </a:solidFill>
                <a:latin typeface="Consolas"/>
                <a:ea typeface="Consolas"/>
                <a:cs typeface="Consolas"/>
                <a:sym typeface="Consolas"/>
              </a:rPr>
              <a:t>(</a:t>
            </a:r>
            <a:r>
              <a:rPr lang="ru" sz="1200">
                <a:solidFill>
                  <a:srgbClr val="006666"/>
                </a:solidFill>
                <a:latin typeface="Consolas"/>
                <a:ea typeface="Consolas"/>
                <a:cs typeface="Consolas"/>
                <a:sym typeface="Consolas"/>
              </a:rPr>
              <a:t>1000</a:t>
            </a:r>
            <a:r>
              <a:rPr lang="ru" sz="1200">
                <a:solidFill>
                  <a:schemeClr val="dk1"/>
                </a:solidFill>
                <a:latin typeface="Consolas"/>
                <a:ea typeface="Consolas"/>
                <a:cs typeface="Consolas"/>
                <a:sym typeface="Consolas"/>
              </a:rPr>
              <a:t> </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a:t>
            </a:r>
            <a:r>
              <a:rPr lang="ru" sz="1200">
                <a:solidFill>
                  <a:srgbClr val="666600"/>
                </a:solidFill>
                <a:latin typeface="Consolas"/>
                <a:ea typeface="Consolas"/>
                <a:cs typeface="Consolas"/>
                <a:sym typeface="Consolas"/>
              </a:rPr>
              <a:t>(</a:t>
            </a:r>
            <a:r>
              <a:rPr lang="ru" sz="1200">
                <a:solidFill>
                  <a:srgbClr val="000088"/>
                </a:solidFill>
                <a:latin typeface="Consolas"/>
                <a:ea typeface="Consolas"/>
                <a:cs typeface="Consolas"/>
                <a:sym typeface="Consolas"/>
              </a:rPr>
              <a:t>long</a:t>
            </a:r>
            <a:r>
              <a:rPr lang="ru" sz="1200">
                <a:solidFill>
                  <a:srgbClr val="666600"/>
                </a:solidFill>
                <a:latin typeface="Consolas"/>
                <a:ea typeface="Consolas"/>
                <a:cs typeface="Consolas"/>
                <a:sym typeface="Consolas"/>
              </a:rPr>
              <a:t>)</a:t>
            </a:r>
            <a:r>
              <a:rPr lang="ru" sz="1200">
                <a:solidFill>
                  <a:srgbClr val="660066"/>
                </a:solidFill>
                <a:latin typeface="Consolas"/>
                <a:ea typeface="Consolas"/>
                <a:cs typeface="Consolas"/>
                <a:sym typeface="Consolas"/>
              </a:rPr>
              <a:t>Math</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random</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a:t>
            </a:r>
            <a:r>
              <a:rPr lang="ru" sz="1200">
                <a:solidFill>
                  <a:srgbClr val="006666"/>
                </a:solidFill>
                <a:latin typeface="Consolas"/>
                <a:ea typeface="Consolas"/>
                <a:cs typeface="Consolas"/>
                <a:sym typeface="Consolas"/>
              </a:rPr>
              <a:t>5000</a:t>
            </a:r>
            <a:r>
              <a:rPr lang="ru" sz="1200">
                <a:solidFill>
                  <a:srgbClr val="666600"/>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rgbClr val="660066"/>
                </a:solidFill>
                <a:latin typeface="Consolas"/>
                <a:ea typeface="Consolas"/>
                <a:cs typeface="Consolas"/>
                <a:sym typeface="Consolas"/>
              </a:rPr>
              <a:t>System</a:t>
            </a:r>
            <a:r>
              <a:rPr lang="ru" sz="1200">
                <a:solidFill>
                  <a:srgbClr val="666600"/>
                </a:solidFill>
                <a:latin typeface="Consolas"/>
                <a:ea typeface="Consolas"/>
                <a:cs typeface="Consolas"/>
                <a:sym typeface="Consolas"/>
              </a:rPr>
              <a:t>.</a:t>
            </a:r>
            <a:r>
              <a:rPr lang="ru" sz="1200">
                <a:solidFill>
                  <a:srgbClr val="000088"/>
                </a:solidFill>
                <a:latin typeface="Consolas"/>
                <a:ea typeface="Consolas"/>
                <a:cs typeface="Consolas"/>
                <a:sym typeface="Consolas"/>
              </a:rPr>
              <a:t>out</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printf</a:t>
            </a:r>
            <a:r>
              <a:rPr lang="ru" sz="1200">
                <a:solidFill>
                  <a:srgbClr val="666600"/>
                </a:solidFill>
                <a:latin typeface="Consolas"/>
                <a:ea typeface="Consolas"/>
                <a:cs typeface="Consolas"/>
                <a:sym typeface="Consolas"/>
              </a:rPr>
              <a:t>(</a:t>
            </a:r>
            <a:r>
              <a:rPr lang="ru" sz="1200">
                <a:solidFill>
                  <a:srgbClr val="008800"/>
                </a:solidFill>
                <a:latin typeface="Consolas"/>
                <a:ea typeface="Consolas"/>
                <a:cs typeface="Consolas"/>
                <a:sym typeface="Consolas"/>
              </a:rPr>
              <a:t>"Почтальон %s привез в %s : %s, %s\n"</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id</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destination</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letters</a:t>
            </a:r>
            <a:r>
              <a:rPr lang="ru" sz="1200">
                <a:solidFill>
                  <a:srgbClr val="666600"/>
                </a:solidFill>
                <a:latin typeface="Consolas"/>
                <a:ea typeface="Consolas"/>
                <a:cs typeface="Consolas"/>
                <a:sym typeface="Consolas"/>
              </a:rPr>
              <a:t>[</a:t>
            </a:r>
            <a:r>
              <a:rPr lang="ru" sz="1200">
                <a:solidFill>
                  <a:srgbClr val="006666"/>
                </a:solidFill>
                <a:latin typeface="Consolas"/>
                <a:ea typeface="Consolas"/>
                <a:cs typeface="Consolas"/>
                <a:sym typeface="Consolas"/>
              </a:rPr>
              <a:t>0</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letters</a:t>
            </a:r>
            <a:r>
              <a:rPr lang="ru" sz="1200">
                <a:solidFill>
                  <a:srgbClr val="666600"/>
                </a:solidFill>
                <a:latin typeface="Consolas"/>
                <a:ea typeface="Consolas"/>
                <a:cs typeface="Consolas"/>
                <a:sym typeface="Consolas"/>
              </a:rPr>
              <a:t>[</a:t>
            </a:r>
            <a:r>
              <a:rPr lang="ru" sz="1200">
                <a:solidFill>
                  <a:srgbClr val="006666"/>
                </a:solidFill>
                <a:latin typeface="Consolas"/>
                <a:ea typeface="Consolas"/>
                <a:cs typeface="Consolas"/>
                <a:sym typeface="Consolas"/>
              </a:rPr>
              <a:t>1</a:t>
            </a:r>
            <a:r>
              <a:rPr lang="ru" sz="1200">
                <a:solidFill>
                  <a:srgbClr val="666600"/>
                </a:solidFill>
                <a:latin typeface="Consolas"/>
                <a:ea typeface="Consolas"/>
                <a:cs typeface="Consolas"/>
                <a:sym typeface="Consolas"/>
              </a:rPr>
              <a:t>]);</a:t>
            </a:r>
            <a:endParaRPr sz="12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chemeClr val="dk1"/>
                </a:solidFill>
                <a:highlight>
                  <a:schemeClr val="lt1"/>
                </a:highlight>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rgbClr val="000088"/>
                </a:solidFill>
                <a:latin typeface="Consolas"/>
                <a:ea typeface="Consolas"/>
                <a:cs typeface="Consolas"/>
                <a:sym typeface="Consolas"/>
              </a:rPr>
              <a:t>       </a:t>
            </a:r>
            <a:r>
              <a:rPr lang="ru" sz="1200">
                <a:solidFill>
                  <a:srgbClr val="000080"/>
                </a:solidFill>
                <a:highlight>
                  <a:schemeClr val="lt1"/>
                </a:highlight>
                <a:latin typeface="Consolas"/>
                <a:ea typeface="Consolas"/>
                <a:cs typeface="Consolas"/>
                <a:sym typeface="Consolas"/>
              </a:rPr>
              <a:t>catch</a:t>
            </a:r>
            <a:r>
              <a:rPr lang="ru" sz="1200">
                <a:solidFill>
                  <a:schemeClr val="dk1"/>
                </a:solidFill>
                <a:highlight>
                  <a:schemeClr val="lt1"/>
                </a:highlight>
                <a:latin typeface="Consolas"/>
                <a:ea typeface="Consolas"/>
                <a:cs typeface="Consolas"/>
                <a:sym typeface="Consolas"/>
              </a:rPr>
              <a:t> (InterruptedException e) {</a:t>
            </a:r>
            <a:endParaRPr sz="12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200">
                <a:solidFill>
                  <a:schemeClr val="dk1"/>
                </a:solidFill>
                <a:highlight>
                  <a:schemeClr val="lt1"/>
                </a:highlight>
                <a:latin typeface="Consolas"/>
                <a:ea typeface="Consolas"/>
                <a:cs typeface="Consolas"/>
                <a:sym typeface="Consolas"/>
              </a:rPr>
              <a:t>           System.</a:t>
            </a:r>
            <a:r>
              <a:rPr i="1" lang="ru" sz="1200">
                <a:solidFill>
                  <a:schemeClr val="dk1"/>
                </a:solidFill>
                <a:highlight>
                  <a:schemeClr val="lt1"/>
                </a:highlight>
                <a:latin typeface="Consolas"/>
                <a:ea typeface="Consolas"/>
                <a:cs typeface="Consolas"/>
                <a:sym typeface="Consolas"/>
              </a:rPr>
              <a:t>out</a:t>
            </a:r>
            <a:r>
              <a:rPr lang="ru" sz="1200">
                <a:solidFill>
                  <a:schemeClr val="dk1"/>
                </a:solidFill>
                <a:highlight>
                  <a:schemeClr val="lt1"/>
                </a:highlight>
                <a:latin typeface="Consolas"/>
                <a:ea typeface="Consolas"/>
                <a:cs typeface="Consolas"/>
                <a:sym typeface="Consolas"/>
              </a:rPr>
              <a:t>.</a:t>
            </a:r>
            <a:r>
              <a:rPr lang="ru" sz="1200">
                <a:solidFill>
                  <a:srgbClr val="980000"/>
                </a:solidFill>
                <a:highlight>
                  <a:schemeClr val="lt1"/>
                </a:highlight>
                <a:latin typeface="Consolas"/>
                <a:ea typeface="Consolas"/>
                <a:cs typeface="Consolas"/>
                <a:sym typeface="Consolas"/>
              </a:rPr>
              <a:t>printf</a:t>
            </a:r>
            <a:r>
              <a:rPr lang="ru" sz="1200">
                <a:solidFill>
                  <a:schemeClr val="dk1"/>
                </a:solidFill>
                <a:highlight>
                  <a:schemeClr val="lt1"/>
                </a:highlight>
                <a:latin typeface="Consolas"/>
                <a:ea typeface="Consolas"/>
                <a:cs typeface="Consolas"/>
                <a:sym typeface="Consolas"/>
              </a:rPr>
              <a:t>(e.getMessage());</a:t>
            </a:r>
            <a:endParaRPr sz="12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200">
                <a:solidFill>
                  <a:schemeClr val="dk1"/>
                </a:solidFill>
                <a:highlight>
                  <a:schemeClr val="lt1"/>
                </a:highlight>
                <a:latin typeface="Consolas"/>
                <a:ea typeface="Consolas"/>
                <a:cs typeface="Consolas"/>
                <a:sym typeface="Consolas"/>
              </a:rPr>
              <a:t>       }</a:t>
            </a:r>
            <a:endParaRPr sz="1200">
              <a:solidFill>
                <a:srgbClr val="000088"/>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chemeClr val="dk1"/>
                </a:solidFill>
                <a:highlight>
                  <a:schemeClr val="lt1"/>
                </a:highlight>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highlight>
                  <a:schemeClr val="lt1"/>
                </a:highlight>
                <a:latin typeface="Consolas"/>
                <a:ea typeface="Consolas"/>
                <a:cs typeface="Consolas"/>
                <a:sym typeface="Consolas"/>
              </a:rPr>
              <a:t>}</a:t>
            </a:r>
            <a:endParaRPr sz="1200">
              <a:solidFill>
                <a:srgbClr val="666600"/>
              </a:solidFill>
              <a:latin typeface="Consolas"/>
              <a:ea typeface="Consolas"/>
              <a:cs typeface="Consolas"/>
              <a:sym typeface="Consolas"/>
            </a:endParaRPr>
          </a:p>
        </p:txBody>
      </p:sp>
      <p:sp>
        <p:nvSpPr>
          <p:cNvPr id="411" name="Google Shape;411;p61"/>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412" name="Google Shape;412;p61"/>
          <p:cNvSpPr txBox="1"/>
          <p:nvPr/>
        </p:nvSpPr>
        <p:spPr>
          <a:xfrm>
            <a:off x="333900" y="98075"/>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Synchronizers. Exchanger</a:t>
            </a:r>
            <a:endParaRPr b="1">
              <a:latin typeface="Nunito"/>
              <a:ea typeface="Nunito"/>
              <a:cs typeface="Nunito"/>
              <a:sym typeface="Nuni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17" name="Shape 417"/>
        <p:cNvGrpSpPr/>
        <p:nvPr/>
      </p:nvGrpSpPr>
      <p:grpSpPr>
        <a:xfrm>
          <a:off x="0" y="0"/>
          <a:ext cx="0" cy="0"/>
          <a:chOff x="0" y="0"/>
          <a:chExt cx="0" cy="0"/>
        </a:xfrm>
      </p:grpSpPr>
      <p:sp>
        <p:nvSpPr>
          <p:cNvPr id="418" name="Google Shape;418;p62"/>
          <p:cNvSpPr txBox="1"/>
          <p:nvPr/>
        </p:nvSpPr>
        <p:spPr>
          <a:xfrm>
            <a:off x="333750" y="998775"/>
            <a:ext cx="8476500" cy="280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solidFill>
                  <a:srgbClr val="000080"/>
                </a:solidFill>
                <a:highlight>
                  <a:schemeClr val="lt1"/>
                </a:highlight>
                <a:latin typeface="Consolas"/>
                <a:ea typeface="Consolas"/>
                <a:cs typeface="Consolas"/>
                <a:sym typeface="Consolas"/>
              </a:rPr>
              <a:t>public</a:t>
            </a:r>
            <a:r>
              <a:rPr lang="ru">
                <a:solidFill>
                  <a:schemeClr val="dk1"/>
                </a:solidFill>
                <a:highlight>
                  <a:schemeClr val="lt1"/>
                </a:highlight>
                <a:latin typeface="Consolas"/>
                <a:ea typeface="Consolas"/>
                <a:cs typeface="Consolas"/>
                <a:sym typeface="Consolas"/>
              </a:rPr>
              <a:t> </a:t>
            </a:r>
            <a:r>
              <a:rPr lang="ru">
                <a:solidFill>
                  <a:srgbClr val="000080"/>
                </a:solidFill>
                <a:highlight>
                  <a:schemeClr val="lt1"/>
                </a:highlight>
                <a:latin typeface="Consolas"/>
                <a:ea typeface="Consolas"/>
                <a:cs typeface="Consolas"/>
                <a:sym typeface="Consolas"/>
              </a:rPr>
              <a:t>class</a:t>
            </a:r>
            <a:r>
              <a:rPr lang="ru">
                <a:solidFill>
                  <a:schemeClr val="dk1"/>
                </a:solidFill>
                <a:highlight>
                  <a:schemeClr val="lt1"/>
                </a:highlight>
                <a:latin typeface="Consolas"/>
                <a:ea typeface="Consolas"/>
                <a:cs typeface="Consolas"/>
                <a:sym typeface="Consolas"/>
              </a:rPr>
              <a:t> Letter {</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ru">
                <a:solidFill>
                  <a:srgbClr val="000088"/>
                </a:solidFill>
                <a:latin typeface="Consolas"/>
                <a:ea typeface="Consolas"/>
                <a:cs typeface="Consolas"/>
                <a:sym typeface="Consolas"/>
              </a:rPr>
              <a:t>    private</a:t>
            </a:r>
            <a:r>
              <a:rPr lang="ru">
                <a:solidFill>
                  <a:schemeClr val="dk1"/>
                </a:solidFill>
                <a:latin typeface="Consolas"/>
                <a:ea typeface="Consolas"/>
                <a:cs typeface="Consolas"/>
                <a:sym typeface="Consolas"/>
              </a:rPr>
              <a:t> </a:t>
            </a:r>
            <a:r>
              <a:rPr lang="ru">
                <a:solidFill>
                  <a:srgbClr val="660066"/>
                </a:solidFill>
                <a:latin typeface="Consolas"/>
                <a:ea typeface="Consolas"/>
                <a:cs typeface="Consolas"/>
                <a:sym typeface="Consolas"/>
              </a:rPr>
              <a:t>String</a:t>
            </a:r>
            <a:r>
              <a:rPr lang="ru">
                <a:solidFill>
                  <a:schemeClr val="dk1"/>
                </a:solidFill>
                <a:latin typeface="Consolas"/>
                <a:ea typeface="Consolas"/>
                <a:cs typeface="Consolas"/>
                <a:sym typeface="Consolas"/>
              </a:rPr>
              <a:t> address</a:t>
            </a:r>
            <a:r>
              <a:rPr lang="ru">
                <a:solidFill>
                  <a:srgbClr val="666600"/>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ru">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ru">
                <a:solidFill>
                  <a:schemeClr val="dk1"/>
                </a:solidFill>
                <a:latin typeface="Consolas"/>
                <a:ea typeface="Consolas"/>
                <a:cs typeface="Consolas"/>
                <a:sym typeface="Consolas"/>
              </a:rPr>
              <a:t>    </a:t>
            </a:r>
            <a:r>
              <a:rPr lang="ru">
                <a:solidFill>
                  <a:srgbClr val="000088"/>
                </a:solidFill>
                <a:latin typeface="Consolas"/>
                <a:ea typeface="Consolas"/>
                <a:cs typeface="Consolas"/>
                <a:sym typeface="Consolas"/>
              </a:rPr>
              <a:t>public</a:t>
            </a:r>
            <a:r>
              <a:rPr lang="ru">
                <a:solidFill>
                  <a:schemeClr val="dk1"/>
                </a:solidFill>
                <a:latin typeface="Consolas"/>
                <a:ea typeface="Consolas"/>
                <a:cs typeface="Consolas"/>
                <a:sym typeface="Consolas"/>
              </a:rPr>
              <a:t> </a:t>
            </a:r>
            <a:r>
              <a:rPr lang="ru">
                <a:solidFill>
                  <a:srgbClr val="660066"/>
                </a:solidFill>
                <a:latin typeface="Consolas"/>
                <a:ea typeface="Consolas"/>
                <a:cs typeface="Consolas"/>
                <a:sym typeface="Consolas"/>
              </a:rPr>
              <a:t>Letter</a:t>
            </a:r>
            <a:r>
              <a:rPr lang="ru">
                <a:solidFill>
                  <a:srgbClr val="666600"/>
                </a:solidFill>
                <a:latin typeface="Consolas"/>
                <a:ea typeface="Consolas"/>
                <a:cs typeface="Consolas"/>
                <a:sym typeface="Consolas"/>
              </a:rPr>
              <a:t>(</a:t>
            </a:r>
            <a:r>
              <a:rPr lang="ru">
                <a:solidFill>
                  <a:srgbClr val="000088"/>
                </a:solidFill>
                <a:latin typeface="Consolas"/>
                <a:ea typeface="Consolas"/>
                <a:cs typeface="Consolas"/>
                <a:sym typeface="Consolas"/>
              </a:rPr>
              <a:t>final</a:t>
            </a:r>
            <a:r>
              <a:rPr lang="ru">
                <a:solidFill>
                  <a:schemeClr val="dk1"/>
                </a:solidFill>
                <a:latin typeface="Consolas"/>
                <a:ea typeface="Consolas"/>
                <a:cs typeface="Consolas"/>
                <a:sym typeface="Consolas"/>
              </a:rPr>
              <a:t> </a:t>
            </a:r>
            <a:r>
              <a:rPr lang="ru">
                <a:solidFill>
                  <a:srgbClr val="660066"/>
                </a:solidFill>
                <a:latin typeface="Consolas"/>
                <a:ea typeface="Consolas"/>
                <a:cs typeface="Consolas"/>
                <a:sym typeface="Consolas"/>
              </a:rPr>
              <a:t>String</a:t>
            </a:r>
            <a:r>
              <a:rPr lang="ru">
                <a:solidFill>
                  <a:schemeClr val="dk1"/>
                </a:solidFill>
                <a:latin typeface="Consolas"/>
                <a:ea typeface="Consolas"/>
                <a:cs typeface="Consolas"/>
                <a:sym typeface="Consolas"/>
              </a:rPr>
              <a:t> address</a:t>
            </a:r>
            <a:r>
              <a:rPr lang="ru">
                <a:solidFill>
                  <a:srgbClr val="666600"/>
                </a:solidFill>
                <a:latin typeface="Consolas"/>
                <a:ea typeface="Consolas"/>
                <a:cs typeface="Consolas"/>
                <a:sym typeface="Consolas"/>
              </a:rPr>
              <a:t>)</a:t>
            </a:r>
            <a:r>
              <a:rPr lang="ru">
                <a:solidFill>
                  <a:schemeClr val="dk1"/>
                </a:solidFill>
                <a:latin typeface="Consolas"/>
                <a:ea typeface="Consolas"/>
                <a:cs typeface="Consolas"/>
                <a:sym typeface="Consolas"/>
              </a:rPr>
              <a:t> </a:t>
            </a:r>
            <a:r>
              <a:rPr lang="ru">
                <a:solidFill>
                  <a:schemeClr val="dk1"/>
                </a:solidFill>
                <a:highlight>
                  <a:schemeClr val="lt1"/>
                </a:highlight>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ru">
                <a:solidFill>
                  <a:schemeClr val="dk1"/>
                </a:solidFill>
                <a:latin typeface="Consolas"/>
                <a:ea typeface="Consolas"/>
                <a:cs typeface="Consolas"/>
                <a:sym typeface="Consolas"/>
              </a:rPr>
              <a:t>            </a:t>
            </a:r>
            <a:r>
              <a:rPr lang="ru">
                <a:solidFill>
                  <a:srgbClr val="000088"/>
                </a:solidFill>
                <a:latin typeface="Consolas"/>
                <a:ea typeface="Consolas"/>
                <a:cs typeface="Consolas"/>
                <a:sym typeface="Consolas"/>
              </a:rPr>
              <a:t>this</a:t>
            </a:r>
            <a:r>
              <a:rPr lang="ru">
                <a:solidFill>
                  <a:srgbClr val="666600"/>
                </a:solidFill>
                <a:latin typeface="Consolas"/>
                <a:ea typeface="Consolas"/>
                <a:cs typeface="Consolas"/>
                <a:sym typeface="Consolas"/>
              </a:rPr>
              <a:t>.</a:t>
            </a:r>
            <a:r>
              <a:rPr lang="ru">
                <a:solidFill>
                  <a:schemeClr val="dk1"/>
                </a:solidFill>
                <a:latin typeface="Consolas"/>
                <a:ea typeface="Consolas"/>
                <a:cs typeface="Consolas"/>
                <a:sym typeface="Consolas"/>
              </a:rPr>
              <a:t>address </a:t>
            </a:r>
            <a:r>
              <a:rPr lang="ru">
                <a:solidFill>
                  <a:srgbClr val="666600"/>
                </a:solidFill>
                <a:latin typeface="Consolas"/>
                <a:ea typeface="Consolas"/>
                <a:cs typeface="Consolas"/>
                <a:sym typeface="Consolas"/>
              </a:rPr>
              <a:t>=</a:t>
            </a:r>
            <a:r>
              <a:rPr lang="ru">
                <a:solidFill>
                  <a:schemeClr val="dk1"/>
                </a:solidFill>
                <a:latin typeface="Consolas"/>
                <a:ea typeface="Consolas"/>
                <a:cs typeface="Consolas"/>
                <a:sym typeface="Consolas"/>
              </a:rPr>
              <a:t> address</a:t>
            </a:r>
            <a:r>
              <a:rPr lang="ru">
                <a:solidFill>
                  <a:srgbClr val="666600"/>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ru">
                <a:solidFill>
                  <a:schemeClr val="dk1"/>
                </a:solidFill>
                <a:latin typeface="Consolas"/>
                <a:ea typeface="Consolas"/>
                <a:cs typeface="Consolas"/>
                <a:sym typeface="Consolas"/>
              </a:rPr>
              <a:t>    </a:t>
            </a:r>
            <a:r>
              <a:rPr lang="ru">
                <a:solidFill>
                  <a:schemeClr val="dk1"/>
                </a:solidFill>
                <a:highlight>
                  <a:schemeClr val="lt1"/>
                </a:highlight>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ru">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ru">
                <a:solidFill>
                  <a:schemeClr val="dk1"/>
                </a:solidFill>
                <a:latin typeface="Consolas"/>
                <a:ea typeface="Consolas"/>
                <a:cs typeface="Consolas"/>
                <a:sym typeface="Consolas"/>
              </a:rPr>
              <a:t>    </a:t>
            </a:r>
            <a:r>
              <a:rPr lang="ru">
                <a:solidFill>
                  <a:srgbClr val="000088"/>
                </a:solidFill>
                <a:latin typeface="Consolas"/>
                <a:ea typeface="Consolas"/>
                <a:cs typeface="Consolas"/>
                <a:sym typeface="Consolas"/>
              </a:rPr>
              <a:t>public</a:t>
            </a:r>
            <a:r>
              <a:rPr lang="ru">
                <a:solidFill>
                  <a:schemeClr val="dk1"/>
                </a:solidFill>
                <a:latin typeface="Consolas"/>
                <a:ea typeface="Consolas"/>
                <a:cs typeface="Consolas"/>
                <a:sym typeface="Consolas"/>
              </a:rPr>
              <a:t> </a:t>
            </a:r>
            <a:r>
              <a:rPr lang="ru">
                <a:solidFill>
                  <a:srgbClr val="660066"/>
                </a:solidFill>
                <a:latin typeface="Consolas"/>
                <a:ea typeface="Consolas"/>
                <a:cs typeface="Consolas"/>
                <a:sym typeface="Consolas"/>
              </a:rPr>
              <a:t>String</a:t>
            </a:r>
            <a:r>
              <a:rPr lang="ru">
                <a:solidFill>
                  <a:schemeClr val="dk1"/>
                </a:solidFill>
                <a:latin typeface="Consolas"/>
                <a:ea typeface="Consolas"/>
                <a:cs typeface="Consolas"/>
                <a:sym typeface="Consolas"/>
              </a:rPr>
              <a:t> toString() </a:t>
            </a:r>
            <a:r>
              <a:rPr lang="ru">
                <a:solidFill>
                  <a:schemeClr val="dk1"/>
                </a:solidFill>
                <a:highlight>
                  <a:schemeClr val="lt1"/>
                </a:highlight>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ru">
                <a:solidFill>
                  <a:schemeClr val="dk1"/>
                </a:solidFill>
                <a:latin typeface="Consolas"/>
                <a:ea typeface="Consolas"/>
                <a:cs typeface="Consolas"/>
                <a:sym typeface="Consolas"/>
              </a:rPr>
              <a:t>            </a:t>
            </a:r>
            <a:r>
              <a:rPr lang="ru">
                <a:solidFill>
                  <a:srgbClr val="000088"/>
                </a:solidFill>
                <a:latin typeface="Consolas"/>
                <a:ea typeface="Consolas"/>
                <a:cs typeface="Consolas"/>
                <a:sym typeface="Consolas"/>
              </a:rPr>
              <a:t>return</a:t>
            </a:r>
            <a:r>
              <a:rPr lang="ru">
                <a:solidFill>
                  <a:schemeClr val="dk1"/>
                </a:solidFill>
                <a:latin typeface="Consolas"/>
                <a:ea typeface="Consolas"/>
                <a:cs typeface="Consolas"/>
                <a:sym typeface="Consolas"/>
              </a:rPr>
              <a:t> address</a:t>
            </a:r>
            <a:r>
              <a:rPr lang="ru">
                <a:solidFill>
                  <a:srgbClr val="666600"/>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76200" marR="76200" rtl="0" algn="l">
              <a:lnSpc>
                <a:spcPct val="115000"/>
              </a:lnSpc>
              <a:spcBef>
                <a:spcPts val="0"/>
              </a:spcBef>
              <a:spcAft>
                <a:spcPts val="0"/>
              </a:spcAft>
              <a:buNone/>
            </a:pPr>
            <a:r>
              <a:rPr lang="ru">
                <a:solidFill>
                  <a:schemeClr val="dk1"/>
                </a:solidFill>
                <a:latin typeface="Consolas"/>
                <a:ea typeface="Consolas"/>
                <a:cs typeface="Consolas"/>
                <a:sym typeface="Consolas"/>
              </a:rPr>
              <a:t>   </a:t>
            </a:r>
            <a:r>
              <a:rPr lang="ru">
                <a:solidFill>
                  <a:schemeClr val="dk1"/>
                </a:solidFill>
                <a:highlight>
                  <a:schemeClr val="lt1"/>
                </a:highlight>
                <a:latin typeface="Consolas"/>
                <a:ea typeface="Consolas"/>
                <a:cs typeface="Consolas"/>
                <a:sym typeface="Consolas"/>
              </a:rPr>
              <a:t>}</a:t>
            </a:r>
            <a:endParaRPr>
              <a:solidFill>
                <a:srgbClr val="666600"/>
              </a:solidFill>
              <a:latin typeface="Consolas"/>
              <a:ea typeface="Consolas"/>
              <a:cs typeface="Consolas"/>
              <a:sym typeface="Consolas"/>
            </a:endParaRPr>
          </a:p>
          <a:p>
            <a:pPr indent="0" lvl="0" marL="0" rtl="0" algn="l">
              <a:spcBef>
                <a:spcPts val="0"/>
              </a:spcBef>
              <a:spcAft>
                <a:spcPts val="0"/>
              </a:spcAft>
              <a:buNone/>
            </a:pPr>
            <a:r>
              <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ru">
                <a:solidFill>
                  <a:schemeClr val="dk1"/>
                </a:solidFill>
                <a:highlight>
                  <a:schemeClr val="lt1"/>
                </a:highlight>
                <a:latin typeface="Consolas"/>
                <a:ea typeface="Consolas"/>
                <a:cs typeface="Consolas"/>
                <a:sym typeface="Consolas"/>
              </a:rPr>
              <a:t>}</a:t>
            </a:r>
            <a:endParaRPr sz="1200">
              <a:solidFill>
                <a:srgbClr val="000080"/>
              </a:solidFill>
              <a:highlight>
                <a:schemeClr val="lt1"/>
              </a:highlight>
              <a:latin typeface="Consolas"/>
              <a:ea typeface="Consolas"/>
              <a:cs typeface="Consolas"/>
              <a:sym typeface="Consolas"/>
            </a:endParaRPr>
          </a:p>
        </p:txBody>
      </p:sp>
      <p:sp>
        <p:nvSpPr>
          <p:cNvPr id="419" name="Google Shape;419;p62"/>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420" name="Google Shape;420;p62"/>
          <p:cNvSpPr txBox="1"/>
          <p:nvPr/>
        </p:nvSpPr>
        <p:spPr>
          <a:xfrm>
            <a:off x="333900" y="98075"/>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Synchronizers. Exchanger</a:t>
            </a:r>
            <a:endParaRPr b="1">
              <a:latin typeface="Nunito"/>
              <a:ea typeface="Nunito"/>
              <a:cs typeface="Nunito"/>
              <a:sym typeface="Nuni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25" name="Shape 425"/>
        <p:cNvGrpSpPr/>
        <p:nvPr/>
      </p:nvGrpSpPr>
      <p:grpSpPr>
        <a:xfrm>
          <a:off x="0" y="0"/>
          <a:ext cx="0" cy="0"/>
          <a:chOff x="0" y="0"/>
          <a:chExt cx="0" cy="0"/>
        </a:xfrm>
      </p:grpSpPr>
      <p:sp>
        <p:nvSpPr>
          <p:cNvPr id="426" name="Google Shape;426;p63"/>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427" name="Google Shape;427;p63"/>
          <p:cNvSpPr txBox="1"/>
          <p:nvPr/>
        </p:nvSpPr>
        <p:spPr>
          <a:xfrm>
            <a:off x="333900" y="98075"/>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Synchronizers. Exchanger</a:t>
            </a:r>
            <a:endParaRPr b="1">
              <a:latin typeface="Nunito"/>
              <a:ea typeface="Nunito"/>
              <a:cs typeface="Nunito"/>
              <a:sym typeface="Nunito"/>
            </a:endParaRPr>
          </a:p>
        </p:txBody>
      </p:sp>
      <p:sp>
        <p:nvSpPr>
          <p:cNvPr id="428" name="Google Shape;428;p63"/>
          <p:cNvSpPr txBox="1"/>
          <p:nvPr/>
        </p:nvSpPr>
        <p:spPr>
          <a:xfrm>
            <a:off x="333750" y="998775"/>
            <a:ext cx="84765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rgbClr val="000080"/>
                </a:solidFill>
                <a:highlight>
                  <a:schemeClr val="lt1"/>
                </a:highlight>
                <a:latin typeface="Consolas"/>
                <a:ea typeface="Consolas"/>
                <a:cs typeface="Consolas"/>
                <a:sym typeface="Consolas"/>
              </a:rPr>
              <a:t>public</a:t>
            </a:r>
            <a:r>
              <a:rPr lang="ru" sz="1200">
                <a:solidFill>
                  <a:schemeClr val="dk1"/>
                </a:solidFill>
                <a:highlight>
                  <a:schemeClr val="lt1"/>
                </a:highlight>
                <a:latin typeface="Consolas"/>
                <a:ea typeface="Consolas"/>
                <a:cs typeface="Consolas"/>
                <a:sym typeface="Consolas"/>
              </a:rPr>
              <a:t> </a:t>
            </a:r>
            <a:r>
              <a:rPr lang="ru" sz="1200">
                <a:solidFill>
                  <a:srgbClr val="000080"/>
                </a:solidFill>
                <a:highlight>
                  <a:schemeClr val="lt1"/>
                </a:highlight>
                <a:latin typeface="Consolas"/>
                <a:ea typeface="Consolas"/>
                <a:cs typeface="Consolas"/>
                <a:sym typeface="Consolas"/>
              </a:rPr>
              <a:t>class</a:t>
            </a:r>
            <a:r>
              <a:rPr lang="ru" sz="1200">
                <a:solidFill>
                  <a:schemeClr val="dk1"/>
                </a:solidFill>
                <a:highlight>
                  <a:schemeClr val="lt1"/>
                </a:highlight>
                <a:latin typeface="Consolas"/>
                <a:ea typeface="Consolas"/>
                <a:cs typeface="Consolas"/>
                <a:sym typeface="Consolas"/>
              </a:rPr>
              <a:t> ExchangerExample {</a:t>
            </a:r>
            <a:endParaRPr sz="12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200">
                <a:solidFill>
                  <a:schemeClr val="dk1"/>
                </a:solidFill>
                <a:highlight>
                  <a:schemeClr val="lt1"/>
                </a:highlight>
                <a:latin typeface="Consolas"/>
                <a:ea typeface="Consolas"/>
                <a:cs typeface="Consolas"/>
                <a:sym typeface="Consolas"/>
              </a:rPr>
              <a:t>    </a:t>
            </a:r>
            <a:r>
              <a:rPr lang="ru" sz="1200">
                <a:solidFill>
                  <a:srgbClr val="000088"/>
                </a:solidFill>
                <a:latin typeface="Consolas"/>
                <a:ea typeface="Consolas"/>
                <a:cs typeface="Consolas"/>
                <a:sym typeface="Consolas"/>
              </a:rPr>
              <a:t>public static final </a:t>
            </a:r>
            <a:r>
              <a:rPr lang="ru" sz="1200">
                <a:solidFill>
                  <a:schemeClr val="dk1"/>
                </a:solidFill>
                <a:latin typeface="Consolas"/>
                <a:ea typeface="Consolas"/>
                <a:cs typeface="Consolas"/>
                <a:sym typeface="Consolas"/>
              </a:rPr>
              <a:t>Exchanger exchanger = </a:t>
            </a:r>
            <a:r>
              <a:rPr lang="ru" sz="1200">
                <a:solidFill>
                  <a:srgbClr val="000088"/>
                </a:solidFill>
                <a:latin typeface="Consolas"/>
                <a:ea typeface="Consolas"/>
                <a:cs typeface="Consolas"/>
                <a:sym typeface="Consolas"/>
              </a:rPr>
              <a:t>new</a:t>
            </a:r>
            <a:r>
              <a:rPr lang="ru" sz="1200">
                <a:solidFill>
                  <a:schemeClr val="dk1"/>
                </a:solidFill>
                <a:latin typeface="Consolas"/>
                <a:ea typeface="Consolas"/>
                <a:cs typeface="Consolas"/>
                <a:sym typeface="Consolas"/>
              </a:rPr>
              <a:t>  Exchanger&lt;Letter&gt;()</a:t>
            </a:r>
            <a:r>
              <a:rPr lang="ru" sz="1200">
                <a:solidFill>
                  <a:srgbClr val="666600"/>
                </a:solidFill>
                <a:latin typeface="Consolas"/>
                <a:ea typeface="Consolas"/>
                <a:cs typeface="Consolas"/>
                <a:sym typeface="Consolas"/>
              </a:rPr>
              <a:t>;</a:t>
            </a:r>
            <a:endParaRPr sz="12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t/>
            </a:r>
            <a:endParaRPr sz="12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200">
                <a:solidFill>
                  <a:srgbClr val="000080"/>
                </a:solidFill>
                <a:highlight>
                  <a:schemeClr val="lt1"/>
                </a:highlight>
                <a:latin typeface="Consolas"/>
                <a:ea typeface="Consolas"/>
                <a:cs typeface="Consolas"/>
                <a:sym typeface="Consolas"/>
              </a:rPr>
              <a:t>    public static void </a:t>
            </a:r>
            <a:r>
              <a:rPr lang="ru" sz="1200">
                <a:solidFill>
                  <a:schemeClr val="dk1"/>
                </a:solidFill>
                <a:highlight>
                  <a:schemeClr val="lt1"/>
                </a:highlight>
                <a:latin typeface="Consolas"/>
                <a:ea typeface="Consolas"/>
                <a:cs typeface="Consolas"/>
                <a:sym typeface="Consolas"/>
              </a:rPr>
              <a:t>main(String[] args)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rgbClr val="660066"/>
                </a:solidFill>
                <a:latin typeface="Consolas"/>
                <a:ea typeface="Consolas"/>
                <a:cs typeface="Consolas"/>
                <a:sym typeface="Consolas"/>
              </a:rPr>
              <a:t>Letter</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posts1 </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a:t>
            </a:r>
            <a:r>
              <a:rPr lang="ru" sz="1200">
                <a:solidFill>
                  <a:srgbClr val="000088"/>
                </a:solidFill>
                <a:latin typeface="Consolas"/>
                <a:ea typeface="Consolas"/>
                <a:cs typeface="Consolas"/>
                <a:sym typeface="Consolas"/>
              </a:rPr>
              <a:t>new</a:t>
            </a:r>
            <a:r>
              <a:rPr lang="ru" sz="1200">
                <a:solidFill>
                  <a:schemeClr val="dk1"/>
                </a:solidFill>
                <a:latin typeface="Consolas"/>
                <a:ea typeface="Consolas"/>
                <a:cs typeface="Consolas"/>
                <a:sym typeface="Consolas"/>
              </a:rPr>
              <a:t> </a:t>
            </a:r>
            <a:r>
              <a:rPr lang="ru" sz="1200">
                <a:solidFill>
                  <a:srgbClr val="660066"/>
                </a:solidFill>
                <a:latin typeface="Consolas"/>
                <a:ea typeface="Consolas"/>
                <a:cs typeface="Consolas"/>
                <a:sym typeface="Consolas"/>
              </a:rPr>
              <a:t>Letter</a:t>
            </a:r>
            <a:r>
              <a:rPr lang="ru" sz="1200">
                <a:solidFill>
                  <a:srgbClr val="666600"/>
                </a:solidFill>
                <a:latin typeface="Consolas"/>
                <a:ea typeface="Consolas"/>
                <a:cs typeface="Consolas"/>
                <a:sym typeface="Consolas"/>
              </a:rPr>
              <a:t>[</a:t>
            </a:r>
            <a:r>
              <a:rPr lang="ru" sz="1200">
                <a:solidFill>
                  <a:srgbClr val="006666"/>
                </a:solidFill>
                <a:latin typeface="Consolas"/>
                <a:ea typeface="Consolas"/>
                <a:cs typeface="Consolas"/>
                <a:sym typeface="Consolas"/>
              </a:rPr>
              <a:t>2</a:t>
            </a:r>
            <a:r>
              <a:rPr lang="ru" sz="1200">
                <a:solidFill>
                  <a:srgbClr val="666600"/>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rgbClr val="660066"/>
                </a:solidFill>
                <a:latin typeface="Consolas"/>
                <a:ea typeface="Consolas"/>
                <a:cs typeface="Consolas"/>
                <a:sym typeface="Consolas"/>
              </a:rPr>
              <a:t>Letter</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posts2 </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a:t>
            </a:r>
            <a:r>
              <a:rPr lang="ru" sz="1200">
                <a:solidFill>
                  <a:srgbClr val="000088"/>
                </a:solidFill>
                <a:latin typeface="Consolas"/>
                <a:ea typeface="Consolas"/>
                <a:cs typeface="Consolas"/>
                <a:sym typeface="Consolas"/>
              </a:rPr>
              <a:t>new</a:t>
            </a:r>
            <a:r>
              <a:rPr lang="ru" sz="1200">
                <a:solidFill>
                  <a:schemeClr val="dk1"/>
                </a:solidFill>
                <a:latin typeface="Consolas"/>
                <a:ea typeface="Consolas"/>
                <a:cs typeface="Consolas"/>
                <a:sym typeface="Consolas"/>
              </a:rPr>
              <a:t> </a:t>
            </a:r>
            <a:r>
              <a:rPr lang="ru" sz="1200">
                <a:solidFill>
                  <a:srgbClr val="660066"/>
                </a:solidFill>
                <a:latin typeface="Consolas"/>
                <a:ea typeface="Consolas"/>
                <a:cs typeface="Consolas"/>
                <a:sym typeface="Consolas"/>
              </a:rPr>
              <a:t>Letter</a:t>
            </a:r>
            <a:r>
              <a:rPr lang="ru" sz="1200">
                <a:solidFill>
                  <a:srgbClr val="666600"/>
                </a:solidFill>
                <a:latin typeface="Consolas"/>
                <a:ea typeface="Consolas"/>
                <a:cs typeface="Consolas"/>
                <a:sym typeface="Consolas"/>
              </a:rPr>
              <a:t>[</a:t>
            </a:r>
            <a:r>
              <a:rPr lang="ru" sz="1200">
                <a:solidFill>
                  <a:srgbClr val="006666"/>
                </a:solidFill>
                <a:latin typeface="Consolas"/>
                <a:ea typeface="Consolas"/>
                <a:cs typeface="Consolas"/>
                <a:sym typeface="Consolas"/>
              </a:rPr>
              <a:t>2</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posts1</a:t>
            </a:r>
            <a:r>
              <a:rPr lang="ru" sz="1200">
                <a:solidFill>
                  <a:srgbClr val="666600"/>
                </a:solidFill>
                <a:latin typeface="Consolas"/>
                <a:ea typeface="Consolas"/>
                <a:cs typeface="Consolas"/>
                <a:sym typeface="Consolas"/>
              </a:rPr>
              <a:t>[</a:t>
            </a:r>
            <a:r>
              <a:rPr lang="ru" sz="1200">
                <a:solidFill>
                  <a:srgbClr val="006666"/>
                </a:solidFill>
                <a:latin typeface="Consolas"/>
                <a:ea typeface="Consolas"/>
                <a:cs typeface="Consolas"/>
                <a:sym typeface="Consolas"/>
              </a:rPr>
              <a:t>0</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a:t>
            </a:r>
            <a:r>
              <a:rPr lang="ru" sz="1200">
                <a:solidFill>
                  <a:srgbClr val="000088"/>
                </a:solidFill>
                <a:latin typeface="Consolas"/>
                <a:ea typeface="Consolas"/>
                <a:cs typeface="Consolas"/>
                <a:sym typeface="Consolas"/>
              </a:rPr>
              <a:t>new</a:t>
            </a:r>
            <a:r>
              <a:rPr lang="ru" sz="1200">
                <a:solidFill>
                  <a:schemeClr val="dk1"/>
                </a:solidFill>
                <a:latin typeface="Consolas"/>
                <a:ea typeface="Consolas"/>
                <a:cs typeface="Consolas"/>
                <a:sym typeface="Consolas"/>
              </a:rPr>
              <a:t> </a:t>
            </a:r>
            <a:r>
              <a:rPr lang="ru" sz="1200">
                <a:solidFill>
                  <a:srgbClr val="660066"/>
                </a:solidFill>
                <a:latin typeface="Consolas"/>
                <a:ea typeface="Consolas"/>
                <a:cs typeface="Consolas"/>
                <a:sym typeface="Consolas"/>
              </a:rPr>
              <a:t>Letter</a:t>
            </a:r>
            <a:r>
              <a:rPr lang="ru" sz="1200">
                <a:solidFill>
                  <a:srgbClr val="666600"/>
                </a:solidFill>
                <a:latin typeface="Consolas"/>
                <a:ea typeface="Consolas"/>
                <a:cs typeface="Consolas"/>
                <a:sym typeface="Consolas"/>
              </a:rPr>
              <a:t>(</a:t>
            </a:r>
            <a:r>
              <a:rPr lang="ru" sz="1200">
                <a:solidFill>
                  <a:srgbClr val="008800"/>
                </a:solidFill>
                <a:latin typeface="Consolas"/>
                <a:ea typeface="Consolas"/>
                <a:cs typeface="Consolas"/>
                <a:sym typeface="Consolas"/>
              </a:rPr>
              <a:t>"п.В - Петров"</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posts1</a:t>
            </a:r>
            <a:r>
              <a:rPr lang="ru" sz="1200">
                <a:solidFill>
                  <a:srgbClr val="666600"/>
                </a:solidFill>
                <a:latin typeface="Consolas"/>
                <a:ea typeface="Consolas"/>
                <a:cs typeface="Consolas"/>
                <a:sym typeface="Consolas"/>
              </a:rPr>
              <a:t>[</a:t>
            </a:r>
            <a:r>
              <a:rPr lang="ru" sz="1200">
                <a:solidFill>
                  <a:srgbClr val="006666"/>
                </a:solidFill>
                <a:latin typeface="Consolas"/>
                <a:ea typeface="Consolas"/>
                <a:cs typeface="Consolas"/>
                <a:sym typeface="Consolas"/>
              </a:rPr>
              <a:t>1</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a:t>
            </a:r>
            <a:r>
              <a:rPr lang="ru" sz="1200">
                <a:solidFill>
                  <a:srgbClr val="000088"/>
                </a:solidFill>
                <a:latin typeface="Consolas"/>
                <a:ea typeface="Consolas"/>
                <a:cs typeface="Consolas"/>
                <a:sym typeface="Consolas"/>
              </a:rPr>
              <a:t>new</a:t>
            </a:r>
            <a:r>
              <a:rPr lang="ru" sz="1200">
                <a:solidFill>
                  <a:schemeClr val="dk1"/>
                </a:solidFill>
                <a:latin typeface="Consolas"/>
                <a:ea typeface="Consolas"/>
                <a:cs typeface="Consolas"/>
                <a:sym typeface="Consolas"/>
              </a:rPr>
              <a:t> </a:t>
            </a:r>
            <a:r>
              <a:rPr lang="ru" sz="1200">
                <a:solidFill>
                  <a:srgbClr val="660066"/>
                </a:solidFill>
                <a:latin typeface="Consolas"/>
                <a:ea typeface="Consolas"/>
                <a:cs typeface="Consolas"/>
                <a:sym typeface="Consolas"/>
              </a:rPr>
              <a:t>Letter</a:t>
            </a:r>
            <a:r>
              <a:rPr lang="ru" sz="1200">
                <a:solidFill>
                  <a:srgbClr val="666600"/>
                </a:solidFill>
                <a:latin typeface="Consolas"/>
                <a:ea typeface="Consolas"/>
                <a:cs typeface="Consolas"/>
                <a:sym typeface="Consolas"/>
              </a:rPr>
              <a:t>(</a:t>
            </a:r>
            <a:r>
              <a:rPr lang="ru" sz="1200">
                <a:solidFill>
                  <a:srgbClr val="008800"/>
                </a:solidFill>
                <a:latin typeface="Consolas"/>
                <a:ea typeface="Consolas"/>
                <a:cs typeface="Consolas"/>
                <a:sym typeface="Consolas"/>
              </a:rPr>
              <a:t>"п.Г - Киса Воробьянинов"</a:t>
            </a:r>
            <a:r>
              <a:rPr lang="ru" sz="1200">
                <a:solidFill>
                  <a:srgbClr val="666600"/>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posts2</a:t>
            </a:r>
            <a:r>
              <a:rPr lang="ru" sz="1200">
                <a:solidFill>
                  <a:srgbClr val="666600"/>
                </a:solidFill>
                <a:latin typeface="Consolas"/>
                <a:ea typeface="Consolas"/>
                <a:cs typeface="Consolas"/>
                <a:sym typeface="Consolas"/>
              </a:rPr>
              <a:t>[</a:t>
            </a:r>
            <a:r>
              <a:rPr lang="ru" sz="1200">
                <a:solidFill>
                  <a:srgbClr val="006666"/>
                </a:solidFill>
                <a:latin typeface="Consolas"/>
                <a:ea typeface="Consolas"/>
                <a:cs typeface="Consolas"/>
                <a:sym typeface="Consolas"/>
              </a:rPr>
              <a:t>0</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a:t>
            </a:r>
            <a:r>
              <a:rPr lang="ru" sz="1200">
                <a:solidFill>
                  <a:srgbClr val="000088"/>
                </a:solidFill>
                <a:latin typeface="Consolas"/>
                <a:ea typeface="Consolas"/>
                <a:cs typeface="Consolas"/>
                <a:sym typeface="Consolas"/>
              </a:rPr>
              <a:t>new</a:t>
            </a:r>
            <a:r>
              <a:rPr lang="ru" sz="1200">
                <a:solidFill>
                  <a:schemeClr val="dk1"/>
                </a:solidFill>
                <a:latin typeface="Consolas"/>
                <a:ea typeface="Consolas"/>
                <a:cs typeface="Consolas"/>
                <a:sym typeface="Consolas"/>
              </a:rPr>
              <a:t> </a:t>
            </a:r>
            <a:r>
              <a:rPr lang="ru" sz="1200">
                <a:solidFill>
                  <a:srgbClr val="660066"/>
                </a:solidFill>
                <a:latin typeface="Consolas"/>
                <a:ea typeface="Consolas"/>
                <a:cs typeface="Consolas"/>
                <a:sym typeface="Consolas"/>
              </a:rPr>
              <a:t>Letter</a:t>
            </a:r>
            <a:r>
              <a:rPr lang="ru" sz="1200">
                <a:solidFill>
                  <a:srgbClr val="666600"/>
                </a:solidFill>
                <a:latin typeface="Consolas"/>
                <a:ea typeface="Consolas"/>
                <a:cs typeface="Consolas"/>
                <a:sym typeface="Consolas"/>
              </a:rPr>
              <a:t>(</a:t>
            </a:r>
            <a:r>
              <a:rPr lang="ru" sz="1200">
                <a:solidFill>
                  <a:srgbClr val="008800"/>
                </a:solidFill>
                <a:latin typeface="Consolas"/>
                <a:ea typeface="Consolas"/>
                <a:cs typeface="Consolas"/>
                <a:sym typeface="Consolas"/>
              </a:rPr>
              <a:t>"п.Г - Остап Бендер"</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posts2</a:t>
            </a:r>
            <a:r>
              <a:rPr lang="ru" sz="1200">
                <a:solidFill>
                  <a:srgbClr val="666600"/>
                </a:solidFill>
                <a:latin typeface="Consolas"/>
                <a:ea typeface="Consolas"/>
                <a:cs typeface="Consolas"/>
                <a:sym typeface="Consolas"/>
              </a:rPr>
              <a:t>[</a:t>
            </a:r>
            <a:r>
              <a:rPr lang="ru" sz="1200">
                <a:solidFill>
                  <a:srgbClr val="006666"/>
                </a:solidFill>
                <a:latin typeface="Consolas"/>
                <a:ea typeface="Consolas"/>
                <a:cs typeface="Consolas"/>
                <a:sym typeface="Consolas"/>
              </a:rPr>
              <a:t>1</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a:t>
            </a:r>
            <a:r>
              <a:rPr lang="ru" sz="1200">
                <a:solidFill>
                  <a:srgbClr val="000088"/>
                </a:solidFill>
                <a:latin typeface="Consolas"/>
                <a:ea typeface="Consolas"/>
                <a:cs typeface="Consolas"/>
                <a:sym typeface="Consolas"/>
              </a:rPr>
              <a:t>new</a:t>
            </a:r>
            <a:r>
              <a:rPr lang="ru" sz="1200">
                <a:solidFill>
                  <a:schemeClr val="dk1"/>
                </a:solidFill>
                <a:latin typeface="Consolas"/>
                <a:ea typeface="Consolas"/>
                <a:cs typeface="Consolas"/>
                <a:sym typeface="Consolas"/>
              </a:rPr>
              <a:t> </a:t>
            </a:r>
            <a:r>
              <a:rPr lang="ru" sz="1200">
                <a:solidFill>
                  <a:srgbClr val="660066"/>
                </a:solidFill>
                <a:latin typeface="Consolas"/>
                <a:ea typeface="Consolas"/>
                <a:cs typeface="Consolas"/>
                <a:sym typeface="Consolas"/>
              </a:rPr>
              <a:t>Letter</a:t>
            </a:r>
            <a:r>
              <a:rPr lang="ru" sz="1200">
                <a:solidFill>
                  <a:srgbClr val="666600"/>
                </a:solidFill>
                <a:latin typeface="Consolas"/>
                <a:ea typeface="Consolas"/>
                <a:cs typeface="Consolas"/>
                <a:sym typeface="Consolas"/>
              </a:rPr>
              <a:t>(</a:t>
            </a:r>
            <a:r>
              <a:rPr lang="ru" sz="1200">
                <a:solidFill>
                  <a:srgbClr val="008800"/>
                </a:solidFill>
                <a:latin typeface="Consolas"/>
                <a:ea typeface="Consolas"/>
                <a:cs typeface="Consolas"/>
                <a:sym typeface="Consolas"/>
              </a:rPr>
              <a:t>"п.В - Иванов"</a:t>
            </a:r>
            <a:r>
              <a:rPr lang="ru" sz="1200">
                <a:solidFill>
                  <a:srgbClr val="666600"/>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rgbClr val="000088"/>
                </a:solidFill>
                <a:latin typeface="Consolas"/>
                <a:ea typeface="Consolas"/>
                <a:cs typeface="Consolas"/>
                <a:sym typeface="Consolas"/>
              </a:rPr>
              <a:t>new</a:t>
            </a:r>
            <a:r>
              <a:rPr lang="ru" sz="1200">
                <a:solidFill>
                  <a:schemeClr val="dk1"/>
                </a:solidFill>
                <a:latin typeface="Consolas"/>
                <a:ea typeface="Consolas"/>
                <a:cs typeface="Consolas"/>
                <a:sym typeface="Consolas"/>
              </a:rPr>
              <a:t> </a:t>
            </a:r>
            <a:r>
              <a:rPr lang="ru" sz="1200">
                <a:solidFill>
                  <a:srgbClr val="660066"/>
                </a:solidFill>
                <a:latin typeface="Consolas"/>
                <a:ea typeface="Consolas"/>
                <a:cs typeface="Consolas"/>
                <a:sym typeface="Consolas"/>
              </a:rPr>
              <a:t>Thread</a:t>
            </a:r>
            <a:r>
              <a:rPr lang="ru" sz="1200">
                <a:solidFill>
                  <a:srgbClr val="666600"/>
                </a:solidFill>
                <a:latin typeface="Consolas"/>
                <a:ea typeface="Consolas"/>
                <a:cs typeface="Consolas"/>
                <a:sym typeface="Consolas"/>
              </a:rPr>
              <a:t>(</a:t>
            </a:r>
            <a:r>
              <a:rPr lang="ru" sz="1200">
                <a:solidFill>
                  <a:srgbClr val="000088"/>
                </a:solidFill>
                <a:latin typeface="Consolas"/>
                <a:ea typeface="Consolas"/>
                <a:cs typeface="Consolas"/>
                <a:sym typeface="Consolas"/>
              </a:rPr>
              <a:t>new</a:t>
            </a:r>
            <a:r>
              <a:rPr lang="ru" sz="1200">
                <a:solidFill>
                  <a:schemeClr val="dk1"/>
                </a:solidFill>
                <a:latin typeface="Consolas"/>
                <a:ea typeface="Consolas"/>
                <a:cs typeface="Consolas"/>
                <a:sym typeface="Consolas"/>
              </a:rPr>
              <a:t> </a:t>
            </a:r>
            <a:r>
              <a:rPr lang="ru" sz="1200">
                <a:solidFill>
                  <a:srgbClr val="660066"/>
                </a:solidFill>
                <a:latin typeface="Consolas"/>
                <a:ea typeface="Consolas"/>
                <a:cs typeface="Consolas"/>
                <a:sym typeface="Consolas"/>
              </a:rPr>
              <a:t>Postman</a:t>
            </a:r>
            <a:r>
              <a:rPr lang="ru" sz="1200">
                <a:solidFill>
                  <a:srgbClr val="666600"/>
                </a:solidFill>
                <a:latin typeface="Consolas"/>
                <a:ea typeface="Consolas"/>
                <a:cs typeface="Consolas"/>
                <a:sym typeface="Consolas"/>
              </a:rPr>
              <a:t>(</a:t>
            </a:r>
            <a:r>
              <a:rPr lang="ru" sz="1200">
                <a:solidFill>
                  <a:srgbClr val="008800"/>
                </a:solidFill>
                <a:latin typeface="Consolas"/>
                <a:ea typeface="Consolas"/>
                <a:cs typeface="Consolas"/>
                <a:sym typeface="Consolas"/>
              </a:rPr>
              <a:t>"a"</a:t>
            </a:r>
            <a:r>
              <a:rPr lang="ru" sz="1200">
                <a:solidFill>
                  <a:srgbClr val="666600"/>
                </a:solidFill>
                <a:latin typeface="Consolas"/>
                <a:ea typeface="Consolas"/>
                <a:cs typeface="Consolas"/>
                <a:sym typeface="Consolas"/>
              </a:rPr>
              <a:t>,</a:t>
            </a:r>
            <a:r>
              <a:rPr lang="ru" sz="1200">
                <a:solidFill>
                  <a:srgbClr val="008800"/>
                </a:solidFill>
                <a:latin typeface="Consolas"/>
                <a:ea typeface="Consolas"/>
                <a:cs typeface="Consolas"/>
                <a:sym typeface="Consolas"/>
              </a:rPr>
              <a:t>"А"</a:t>
            </a:r>
            <a:r>
              <a:rPr lang="ru" sz="1200">
                <a:solidFill>
                  <a:srgbClr val="666600"/>
                </a:solidFill>
                <a:latin typeface="Consolas"/>
                <a:ea typeface="Consolas"/>
                <a:cs typeface="Consolas"/>
                <a:sym typeface="Consolas"/>
              </a:rPr>
              <a:t>,</a:t>
            </a:r>
            <a:r>
              <a:rPr lang="ru" sz="1200">
                <a:solidFill>
                  <a:srgbClr val="008800"/>
                </a:solidFill>
                <a:latin typeface="Consolas"/>
                <a:ea typeface="Consolas"/>
                <a:cs typeface="Consolas"/>
                <a:sym typeface="Consolas"/>
              </a:rPr>
              <a:t>"В"</a:t>
            </a:r>
            <a:r>
              <a:rPr lang="ru" sz="1200">
                <a:solidFill>
                  <a:srgbClr val="666600"/>
                </a:solidFill>
                <a:latin typeface="Consolas"/>
                <a:ea typeface="Consolas"/>
                <a:cs typeface="Consolas"/>
                <a:sym typeface="Consolas"/>
              </a:rPr>
              <a:t>, </a:t>
            </a:r>
            <a:r>
              <a:rPr lang="ru" sz="1200">
                <a:solidFill>
                  <a:schemeClr val="dk1"/>
                </a:solidFill>
                <a:latin typeface="Consolas"/>
                <a:ea typeface="Consolas"/>
                <a:cs typeface="Consolas"/>
                <a:sym typeface="Consolas"/>
              </a:rPr>
              <a:t>posts1</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start</a:t>
            </a:r>
            <a:r>
              <a:rPr lang="ru" sz="1200">
                <a:solidFill>
                  <a:srgbClr val="666600"/>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rgbClr val="660066"/>
                </a:solidFill>
                <a:latin typeface="Consolas"/>
                <a:ea typeface="Consolas"/>
                <a:cs typeface="Consolas"/>
                <a:sym typeface="Consolas"/>
              </a:rPr>
              <a:t>Thread</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sleep</a:t>
            </a:r>
            <a:r>
              <a:rPr lang="ru" sz="1200">
                <a:solidFill>
                  <a:srgbClr val="666600"/>
                </a:solidFill>
                <a:latin typeface="Consolas"/>
                <a:ea typeface="Consolas"/>
                <a:cs typeface="Consolas"/>
                <a:sym typeface="Consolas"/>
              </a:rPr>
              <a:t>(</a:t>
            </a:r>
            <a:r>
              <a:rPr lang="ru" sz="1200">
                <a:solidFill>
                  <a:srgbClr val="006666"/>
                </a:solidFill>
                <a:latin typeface="Consolas"/>
                <a:ea typeface="Consolas"/>
                <a:cs typeface="Consolas"/>
                <a:sym typeface="Consolas"/>
              </a:rPr>
              <a:t>100</a:t>
            </a:r>
            <a:r>
              <a:rPr lang="ru" sz="1200">
                <a:solidFill>
                  <a:srgbClr val="666600"/>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rgbClr val="000088"/>
                </a:solidFill>
                <a:latin typeface="Consolas"/>
                <a:ea typeface="Consolas"/>
                <a:cs typeface="Consolas"/>
                <a:sym typeface="Consolas"/>
              </a:rPr>
              <a:t>new</a:t>
            </a:r>
            <a:r>
              <a:rPr lang="ru" sz="1200">
                <a:solidFill>
                  <a:schemeClr val="dk1"/>
                </a:solidFill>
                <a:latin typeface="Consolas"/>
                <a:ea typeface="Consolas"/>
                <a:cs typeface="Consolas"/>
                <a:sym typeface="Consolas"/>
              </a:rPr>
              <a:t> </a:t>
            </a:r>
            <a:r>
              <a:rPr lang="ru" sz="1200">
                <a:solidFill>
                  <a:srgbClr val="660066"/>
                </a:solidFill>
                <a:latin typeface="Consolas"/>
                <a:ea typeface="Consolas"/>
                <a:cs typeface="Consolas"/>
                <a:sym typeface="Consolas"/>
              </a:rPr>
              <a:t>Thread</a:t>
            </a:r>
            <a:r>
              <a:rPr lang="ru" sz="1200">
                <a:solidFill>
                  <a:srgbClr val="666600"/>
                </a:solidFill>
                <a:latin typeface="Consolas"/>
                <a:ea typeface="Consolas"/>
                <a:cs typeface="Consolas"/>
                <a:sym typeface="Consolas"/>
              </a:rPr>
              <a:t>(</a:t>
            </a:r>
            <a:r>
              <a:rPr lang="ru" sz="1200">
                <a:solidFill>
                  <a:srgbClr val="000088"/>
                </a:solidFill>
                <a:latin typeface="Consolas"/>
                <a:ea typeface="Consolas"/>
                <a:cs typeface="Consolas"/>
                <a:sym typeface="Consolas"/>
              </a:rPr>
              <a:t>new</a:t>
            </a:r>
            <a:r>
              <a:rPr lang="ru" sz="1200">
                <a:solidFill>
                  <a:schemeClr val="dk1"/>
                </a:solidFill>
                <a:latin typeface="Consolas"/>
                <a:ea typeface="Consolas"/>
                <a:cs typeface="Consolas"/>
                <a:sym typeface="Consolas"/>
              </a:rPr>
              <a:t> </a:t>
            </a:r>
            <a:r>
              <a:rPr lang="ru" sz="1200">
                <a:solidFill>
                  <a:srgbClr val="660066"/>
                </a:solidFill>
                <a:latin typeface="Consolas"/>
                <a:ea typeface="Consolas"/>
                <a:cs typeface="Consolas"/>
                <a:sym typeface="Consolas"/>
              </a:rPr>
              <a:t>Postman</a:t>
            </a:r>
            <a:r>
              <a:rPr lang="ru" sz="1200">
                <a:solidFill>
                  <a:srgbClr val="666600"/>
                </a:solidFill>
                <a:latin typeface="Consolas"/>
                <a:ea typeface="Consolas"/>
                <a:cs typeface="Consolas"/>
                <a:sym typeface="Consolas"/>
              </a:rPr>
              <a:t>(</a:t>
            </a:r>
            <a:r>
              <a:rPr lang="ru" sz="1200">
                <a:solidFill>
                  <a:srgbClr val="008800"/>
                </a:solidFill>
                <a:latin typeface="Consolas"/>
                <a:ea typeface="Consolas"/>
                <a:cs typeface="Consolas"/>
                <a:sym typeface="Consolas"/>
              </a:rPr>
              <a:t>"б"</a:t>
            </a:r>
            <a:r>
              <a:rPr lang="ru" sz="1200">
                <a:solidFill>
                  <a:srgbClr val="666600"/>
                </a:solidFill>
                <a:latin typeface="Consolas"/>
                <a:ea typeface="Consolas"/>
                <a:cs typeface="Consolas"/>
                <a:sym typeface="Consolas"/>
              </a:rPr>
              <a:t>,</a:t>
            </a:r>
            <a:r>
              <a:rPr lang="ru" sz="1200">
                <a:solidFill>
                  <a:srgbClr val="008800"/>
                </a:solidFill>
                <a:latin typeface="Consolas"/>
                <a:ea typeface="Consolas"/>
                <a:cs typeface="Consolas"/>
                <a:sym typeface="Consolas"/>
              </a:rPr>
              <a:t>"Б"</a:t>
            </a:r>
            <a:r>
              <a:rPr lang="ru" sz="1200">
                <a:solidFill>
                  <a:srgbClr val="666600"/>
                </a:solidFill>
                <a:latin typeface="Consolas"/>
                <a:ea typeface="Consolas"/>
                <a:cs typeface="Consolas"/>
                <a:sym typeface="Consolas"/>
              </a:rPr>
              <a:t>,</a:t>
            </a:r>
            <a:r>
              <a:rPr lang="ru" sz="1200">
                <a:solidFill>
                  <a:srgbClr val="008800"/>
                </a:solidFill>
                <a:latin typeface="Consolas"/>
                <a:ea typeface="Consolas"/>
                <a:cs typeface="Consolas"/>
                <a:sym typeface="Consolas"/>
              </a:rPr>
              <a:t>"Г"</a:t>
            </a:r>
            <a:r>
              <a:rPr lang="ru" sz="1200">
                <a:solidFill>
                  <a:srgbClr val="666600"/>
                </a:solidFill>
                <a:latin typeface="Consolas"/>
                <a:ea typeface="Consolas"/>
                <a:cs typeface="Consolas"/>
                <a:sym typeface="Consolas"/>
              </a:rPr>
              <a:t>, </a:t>
            </a:r>
            <a:r>
              <a:rPr lang="ru" sz="1200">
                <a:solidFill>
                  <a:schemeClr val="dk1"/>
                </a:solidFill>
                <a:latin typeface="Consolas"/>
                <a:ea typeface="Consolas"/>
                <a:cs typeface="Consolas"/>
                <a:sym typeface="Consolas"/>
              </a:rPr>
              <a:t>posts2</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start</a:t>
            </a:r>
            <a:r>
              <a:rPr lang="ru" sz="1200">
                <a:solidFill>
                  <a:srgbClr val="666600"/>
                </a:solidFill>
                <a:latin typeface="Consolas"/>
                <a:ea typeface="Consolas"/>
                <a:cs typeface="Consolas"/>
                <a:sym typeface="Consolas"/>
              </a:rPr>
              <a:t>();</a:t>
            </a:r>
            <a:endParaRPr sz="1200">
              <a:solidFill>
                <a:srgbClr val="660066"/>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highlight>
                  <a:schemeClr val="lt1"/>
                </a:highlight>
                <a:latin typeface="Consolas"/>
                <a:ea typeface="Consolas"/>
                <a:cs typeface="Consolas"/>
                <a:sym typeface="Consolas"/>
              </a:rPr>
              <a:t>   }</a:t>
            </a:r>
            <a:endParaRPr sz="1200">
              <a:solidFill>
                <a:srgbClr val="000088"/>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highlight>
                  <a:schemeClr val="lt1"/>
                </a:highlight>
                <a:latin typeface="Consolas"/>
                <a:ea typeface="Consolas"/>
                <a:cs typeface="Consolas"/>
                <a:sym typeface="Consolas"/>
              </a:rPr>
              <a:t>}</a:t>
            </a:r>
            <a:endParaRPr sz="1200">
              <a:solidFill>
                <a:srgbClr val="000080"/>
              </a:solidFill>
              <a:highlight>
                <a:schemeClr val="lt1"/>
              </a:highlight>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33" name="Shape 433"/>
        <p:cNvGrpSpPr/>
        <p:nvPr/>
      </p:nvGrpSpPr>
      <p:grpSpPr>
        <a:xfrm>
          <a:off x="0" y="0"/>
          <a:ext cx="0" cy="0"/>
          <a:chOff x="0" y="0"/>
          <a:chExt cx="0" cy="0"/>
        </a:xfrm>
      </p:grpSpPr>
      <p:sp>
        <p:nvSpPr>
          <p:cNvPr id="434" name="Google Shape;434;p64"/>
          <p:cNvSpPr txBox="1"/>
          <p:nvPr/>
        </p:nvSpPr>
        <p:spPr>
          <a:xfrm>
            <a:off x="333900" y="942400"/>
            <a:ext cx="85830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1000"/>
              </a:spcAft>
              <a:buNone/>
            </a:pPr>
            <a:r>
              <a:rPr b="1" lang="ru" sz="1800">
                <a:solidFill>
                  <a:schemeClr val="accent5"/>
                </a:solidFill>
                <a:highlight>
                  <a:srgbClr val="FFFFFF"/>
                </a:highlight>
                <a:latin typeface="Nunito"/>
                <a:ea typeface="Nunito"/>
                <a:cs typeface="Nunito"/>
                <a:sym typeface="Nunito"/>
              </a:rPr>
              <a:t>Phaser</a:t>
            </a:r>
            <a:r>
              <a:rPr lang="ru" sz="1800">
                <a:solidFill>
                  <a:schemeClr val="dk1"/>
                </a:solidFill>
                <a:highlight>
                  <a:srgbClr val="FFFFFF"/>
                </a:highlight>
                <a:latin typeface="Nunito"/>
                <a:ea typeface="Nunito"/>
                <a:cs typeface="Nunito"/>
                <a:sym typeface="Nunito"/>
              </a:rPr>
              <a:t> </a:t>
            </a:r>
            <a:r>
              <a:rPr lang="ru" sz="1800">
                <a:solidFill>
                  <a:schemeClr val="dk1"/>
                </a:solidFill>
                <a:highlight>
                  <a:schemeClr val="lt1"/>
                </a:highlight>
                <a:latin typeface="Nunito"/>
                <a:ea typeface="Nunito"/>
                <a:cs typeface="Nunito"/>
                <a:sym typeface="Nunito"/>
              </a:rPr>
              <a:t>— </a:t>
            </a:r>
            <a:r>
              <a:rPr lang="ru" sz="1800">
                <a:solidFill>
                  <a:schemeClr val="dk1"/>
                </a:solidFill>
                <a:latin typeface="Nunito"/>
                <a:ea typeface="Nunito"/>
                <a:cs typeface="Nunito"/>
                <a:sym typeface="Nunito"/>
              </a:rPr>
              <a:t>является реализацией объекта синхронизации типа «Барьер» (CyclicBarrier). В отличии от CyclicBarrier, </a:t>
            </a:r>
            <a:r>
              <a:rPr b="1" lang="ru" sz="1800">
                <a:solidFill>
                  <a:schemeClr val="accent5"/>
                </a:solidFill>
                <a:latin typeface="Nunito"/>
                <a:ea typeface="Nunito"/>
                <a:cs typeface="Nunito"/>
                <a:sym typeface="Nunito"/>
              </a:rPr>
              <a:t>Phaser</a:t>
            </a:r>
            <a:r>
              <a:rPr lang="ru" sz="1800">
                <a:solidFill>
                  <a:schemeClr val="dk1"/>
                </a:solidFill>
                <a:latin typeface="Nunito"/>
                <a:ea typeface="Nunito"/>
                <a:cs typeface="Nunito"/>
                <a:sym typeface="Nunito"/>
              </a:rPr>
              <a:t> предоставляет больше гибкости.</a:t>
            </a:r>
            <a:endParaRPr sz="1800">
              <a:solidFill>
                <a:schemeClr val="dk1"/>
              </a:solidFill>
              <a:latin typeface="Nunito"/>
              <a:ea typeface="Nunito"/>
              <a:cs typeface="Nunito"/>
              <a:sym typeface="Nunito"/>
            </a:endParaRPr>
          </a:p>
        </p:txBody>
      </p:sp>
      <p:sp>
        <p:nvSpPr>
          <p:cNvPr id="435" name="Google Shape;435;p64"/>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436" name="Google Shape;436;p64"/>
          <p:cNvSpPr txBox="1"/>
          <p:nvPr/>
        </p:nvSpPr>
        <p:spPr>
          <a:xfrm>
            <a:off x="333900" y="98075"/>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Synchronizers. Phaser</a:t>
            </a:r>
            <a:endParaRPr b="1">
              <a:latin typeface="Nunito"/>
              <a:ea typeface="Nunito"/>
              <a:cs typeface="Nunito"/>
              <a:sym typeface="Nunito"/>
            </a:endParaRPr>
          </a:p>
        </p:txBody>
      </p:sp>
      <p:sp>
        <p:nvSpPr>
          <p:cNvPr id="437" name="Google Shape;437;p64"/>
          <p:cNvSpPr txBox="1"/>
          <p:nvPr/>
        </p:nvSpPr>
        <p:spPr>
          <a:xfrm>
            <a:off x="333900" y="1973325"/>
            <a:ext cx="8346000" cy="2439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b="1" lang="ru" sz="1800">
                <a:solidFill>
                  <a:schemeClr val="accent5"/>
                </a:solidFill>
                <a:latin typeface="Nunito"/>
                <a:ea typeface="Nunito"/>
                <a:cs typeface="Nunito"/>
                <a:sym typeface="Nunito"/>
              </a:rPr>
              <a:t>О</a:t>
            </a:r>
            <a:r>
              <a:rPr b="1" lang="ru" sz="1800">
                <a:solidFill>
                  <a:schemeClr val="accent5"/>
                </a:solidFill>
                <a:latin typeface="Nunito"/>
                <a:ea typeface="Nunito"/>
                <a:cs typeface="Nunito"/>
                <a:sym typeface="Nunito"/>
              </a:rPr>
              <a:t>собенности:</a:t>
            </a:r>
            <a:endParaRPr b="1" sz="1800">
              <a:solidFill>
                <a:schemeClr val="accent5"/>
              </a:solidFill>
              <a:latin typeface="Nunito"/>
              <a:ea typeface="Nunito"/>
              <a:cs typeface="Nunito"/>
              <a:sym typeface="Nunito"/>
            </a:endParaRPr>
          </a:p>
          <a:p>
            <a:pPr indent="-342900" lvl="0" marL="457200" rtl="0" algn="l">
              <a:lnSpc>
                <a:spcPct val="115000"/>
              </a:lnSpc>
              <a:spcBef>
                <a:spcPts val="1000"/>
              </a:spcBef>
              <a:spcAft>
                <a:spcPts val="0"/>
              </a:spcAft>
              <a:buClr>
                <a:schemeClr val="dk1"/>
              </a:buClr>
              <a:buSzPts val="1800"/>
              <a:buFont typeface="Nunito"/>
              <a:buAutoNum type="arabicPeriod"/>
            </a:pPr>
            <a:r>
              <a:rPr lang="ru" sz="1800">
                <a:solidFill>
                  <a:schemeClr val="dk1"/>
                </a:solidFill>
                <a:latin typeface="Nunito"/>
                <a:ea typeface="Nunito"/>
                <a:cs typeface="Nunito"/>
                <a:sym typeface="Nunito"/>
              </a:rPr>
              <a:t>Phaser может иметь несколько фаз (барьеров)</a:t>
            </a:r>
            <a:endParaRPr sz="1800">
              <a:solidFill>
                <a:schemeClr val="dk1"/>
              </a:solidFill>
              <a:latin typeface="Nunito"/>
              <a:ea typeface="Nunito"/>
              <a:cs typeface="Nunito"/>
              <a:sym typeface="Nunito"/>
            </a:endParaRPr>
          </a:p>
          <a:p>
            <a:pPr indent="-342900" lvl="0" marL="457200" rtl="0" algn="l">
              <a:lnSpc>
                <a:spcPct val="115000"/>
              </a:lnSpc>
              <a:spcBef>
                <a:spcPts val="1000"/>
              </a:spcBef>
              <a:spcAft>
                <a:spcPts val="0"/>
              </a:spcAft>
              <a:buClr>
                <a:schemeClr val="dk1"/>
              </a:buClr>
              <a:buSzPts val="1800"/>
              <a:buFont typeface="Nunito"/>
              <a:buAutoNum type="arabicPeriod"/>
            </a:pPr>
            <a:r>
              <a:rPr lang="ru" sz="1800">
                <a:solidFill>
                  <a:schemeClr val="dk1"/>
                </a:solidFill>
                <a:latin typeface="Nunito"/>
                <a:ea typeface="Nunito"/>
                <a:cs typeface="Nunito"/>
                <a:sym typeface="Nunito"/>
              </a:rPr>
              <a:t>Каждая фаза (цикл синхронизации) имеет свой номер.</a:t>
            </a:r>
            <a:endParaRPr sz="1800">
              <a:solidFill>
                <a:schemeClr val="dk1"/>
              </a:solidFill>
              <a:latin typeface="Nunito"/>
              <a:ea typeface="Nunito"/>
              <a:cs typeface="Nunito"/>
              <a:sym typeface="Nunito"/>
            </a:endParaRPr>
          </a:p>
          <a:p>
            <a:pPr indent="-342900" lvl="0" marL="457200" rtl="0" algn="l">
              <a:lnSpc>
                <a:spcPct val="115000"/>
              </a:lnSpc>
              <a:spcBef>
                <a:spcPts val="1000"/>
              </a:spcBef>
              <a:spcAft>
                <a:spcPts val="0"/>
              </a:spcAft>
              <a:buClr>
                <a:schemeClr val="dk1"/>
              </a:buClr>
              <a:buSzPts val="1800"/>
              <a:buFont typeface="Nunito"/>
              <a:buAutoNum type="arabicPeriod"/>
            </a:pPr>
            <a:r>
              <a:rPr lang="ru" sz="1800">
                <a:solidFill>
                  <a:schemeClr val="dk1"/>
                </a:solidFill>
                <a:latin typeface="Nunito"/>
                <a:ea typeface="Nunito"/>
                <a:cs typeface="Nunito"/>
                <a:sym typeface="Nunito"/>
              </a:rPr>
              <a:t>Количество участников-потоков для каждой фазы жестко не задано и может меняться. Исполнительный поток может регистрироваться в качестве участника и отменять свое участие.</a:t>
            </a:r>
            <a:endParaRPr sz="1800">
              <a:solidFill>
                <a:schemeClr val="dk1"/>
              </a:solidFill>
              <a:latin typeface="Nunito"/>
              <a:ea typeface="Nunito"/>
              <a:cs typeface="Nunito"/>
              <a:sym typeface="Nuni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42" name="Shape 442"/>
        <p:cNvGrpSpPr/>
        <p:nvPr/>
      </p:nvGrpSpPr>
      <p:grpSpPr>
        <a:xfrm>
          <a:off x="0" y="0"/>
          <a:ext cx="0" cy="0"/>
          <a:chOff x="0" y="0"/>
          <a:chExt cx="0" cy="0"/>
        </a:xfrm>
      </p:grpSpPr>
      <p:sp>
        <p:nvSpPr>
          <p:cNvPr id="443" name="Google Shape;443;p65"/>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444" name="Google Shape;444;p65"/>
          <p:cNvSpPr txBox="1"/>
          <p:nvPr/>
        </p:nvSpPr>
        <p:spPr>
          <a:xfrm>
            <a:off x="333900" y="98075"/>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Synchronizers. Phaser</a:t>
            </a:r>
            <a:endParaRPr b="1">
              <a:latin typeface="Nunito"/>
              <a:ea typeface="Nunito"/>
              <a:cs typeface="Nunito"/>
              <a:sym typeface="Nunito"/>
            </a:endParaRPr>
          </a:p>
        </p:txBody>
      </p:sp>
      <p:sp>
        <p:nvSpPr>
          <p:cNvPr id="445" name="Google Shape;445;p65"/>
          <p:cNvSpPr txBox="1"/>
          <p:nvPr/>
        </p:nvSpPr>
        <p:spPr>
          <a:xfrm>
            <a:off x="333900" y="1047525"/>
            <a:ext cx="8649600" cy="365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u" sz="1800">
                <a:solidFill>
                  <a:schemeClr val="accent2"/>
                </a:solidFill>
                <a:latin typeface="Nunito"/>
                <a:ea typeface="Nunito"/>
                <a:cs typeface="Nunito"/>
                <a:sym typeface="Nunito"/>
              </a:rPr>
              <a:t>Конструкторы класса:</a:t>
            </a:r>
            <a:endParaRPr b="1" sz="1800">
              <a:solidFill>
                <a:schemeClr val="accent2"/>
              </a:solidFill>
              <a:latin typeface="Nunito"/>
              <a:ea typeface="Nunito"/>
              <a:cs typeface="Nunito"/>
              <a:sym typeface="Nunito"/>
            </a:endParaRPr>
          </a:p>
          <a:p>
            <a:pPr indent="-342900" lvl="0" marL="457200" rtl="0" algn="l">
              <a:lnSpc>
                <a:spcPct val="115000"/>
              </a:lnSpc>
              <a:spcBef>
                <a:spcPts val="1000"/>
              </a:spcBef>
              <a:spcAft>
                <a:spcPts val="0"/>
              </a:spcAft>
              <a:buClr>
                <a:schemeClr val="dk1"/>
              </a:buClr>
              <a:buSzPts val="1800"/>
              <a:buFont typeface="Consolas"/>
              <a:buChar char="●"/>
            </a:pPr>
            <a:r>
              <a:rPr lang="ru" sz="1800">
                <a:solidFill>
                  <a:schemeClr val="dk1"/>
                </a:solidFill>
                <a:highlight>
                  <a:schemeClr val="accent6"/>
                </a:highlight>
                <a:latin typeface="Consolas"/>
                <a:ea typeface="Consolas"/>
                <a:cs typeface="Consolas"/>
                <a:sym typeface="Consolas"/>
              </a:rPr>
              <a:t>Phaser() </a:t>
            </a:r>
            <a:r>
              <a:rPr lang="ru" sz="1800">
                <a:solidFill>
                  <a:schemeClr val="dk1"/>
                </a:solidFill>
                <a:highlight>
                  <a:schemeClr val="lt1"/>
                </a:highlight>
                <a:latin typeface="Nunito"/>
                <a:ea typeface="Nunito"/>
                <a:cs typeface="Nunito"/>
                <a:sym typeface="Nunito"/>
              </a:rPr>
              <a:t>— </a:t>
            </a:r>
            <a:r>
              <a:rPr lang="ru" sz="1800">
                <a:solidFill>
                  <a:schemeClr val="dk1"/>
                </a:solidFill>
                <a:latin typeface="Nunito"/>
                <a:ea typeface="Nunito"/>
                <a:cs typeface="Nunito"/>
                <a:sym typeface="Nunito"/>
              </a:rPr>
              <a:t>создает объект без участников.</a:t>
            </a:r>
            <a:endParaRPr sz="1800">
              <a:solidFill>
                <a:schemeClr val="dk1"/>
              </a:solidFill>
              <a:highlight>
                <a:schemeClr val="accent6"/>
              </a:highlight>
              <a:latin typeface="Consolas"/>
              <a:ea typeface="Consolas"/>
              <a:cs typeface="Consolas"/>
              <a:sym typeface="Consolas"/>
            </a:endParaRPr>
          </a:p>
          <a:p>
            <a:pPr indent="-342900" lvl="0" marL="457200" rtl="0" algn="l">
              <a:lnSpc>
                <a:spcPct val="115000"/>
              </a:lnSpc>
              <a:spcBef>
                <a:spcPts val="1000"/>
              </a:spcBef>
              <a:spcAft>
                <a:spcPts val="0"/>
              </a:spcAft>
              <a:buClr>
                <a:schemeClr val="dk1"/>
              </a:buClr>
              <a:buSzPts val="1800"/>
              <a:buFont typeface="Consolas"/>
              <a:buChar char="●"/>
            </a:pPr>
            <a:r>
              <a:rPr lang="ru" sz="1800">
                <a:solidFill>
                  <a:schemeClr val="dk1"/>
                </a:solidFill>
                <a:highlight>
                  <a:schemeClr val="accent6"/>
                </a:highlight>
                <a:latin typeface="Consolas"/>
                <a:ea typeface="Consolas"/>
                <a:cs typeface="Consolas"/>
                <a:sym typeface="Consolas"/>
              </a:rPr>
              <a:t>Phaser(int parties) </a:t>
            </a:r>
            <a:r>
              <a:rPr lang="ru" sz="1800">
                <a:solidFill>
                  <a:schemeClr val="dk1"/>
                </a:solidFill>
                <a:highlight>
                  <a:schemeClr val="lt1"/>
                </a:highlight>
                <a:latin typeface="Nunito"/>
                <a:ea typeface="Nunito"/>
                <a:cs typeface="Nunito"/>
                <a:sym typeface="Nunito"/>
              </a:rPr>
              <a:t>— </a:t>
            </a:r>
            <a:r>
              <a:rPr lang="ru" sz="1800">
                <a:solidFill>
                  <a:schemeClr val="dk1"/>
                </a:solidFill>
                <a:latin typeface="Consolas"/>
                <a:ea typeface="Consolas"/>
                <a:cs typeface="Consolas"/>
                <a:sym typeface="Consolas"/>
              </a:rPr>
              <a:t>parties</a:t>
            </a:r>
            <a:r>
              <a:rPr lang="ru" sz="1800">
                <a:solidFill>
                  <a:schemeClr val="dk1"/>
                </a:solidFill>
                <a:latin typeface="Nunito"/>
                <a:ea typeface="Nunito"/>
                <a:cs typeface="Nunito"/>
                <a:sym typeface="Nunito"/>
              </a:rPr>
              <a:t> определяет количество участников, которые должны пройти все фазы.</a:t>
            </a:r>
            <a:r>
              <a:rPr lang="ru" sz="1800">
                <a:solidFill>
                  <a:schemeClr val="dk1"/>
                </a:solidFill>
                <a:highlight>
                  <a:schemeClr val="accent6"/>
                </a:highlight>
                <a:latin typeface="Consolas"/>
                <a:ea typeface="Consolas"/>
                <a:cs typeface="Consolas"/>
                <a:sym typeface="Consolas"/>
              </a:rPr>
              <a:t> </a:t>
            </a:r>
            <a:endParaRPr sz="1800">
              <a:solidFill>
                <a:schemeClr val="dk1"/>
              </a:solidFill>
              <a:highlight>
                <a:schemeClr val="accent6"/>
              </a:highlight>
              <a:latin typeface="Consolas"/>
              <a:ea typeface="Consolas"/>
              <a:cs typeface="Consolas"/>
              <a:sym typeface="Consolas"/>
            </a:endParaRPr>
          </a:p>
          <a:p>
            <a:pPr indent="-342900" lvl="0" marL="457200" rtl="0" algn="l">
              <a:lnSpc>
                <a:spcPct val="115000"/>
              </a:lnSpc>
              <a:spcBef>
                <a:spcPts val="1000"/>
              </a:spcBef>
              <a:spcAft>
                <a:spcPts val="0"/>
              </a:spcAft>
              <a:buClr>
                <a:schemeClr val="dk1"/>
              </a:buClr>
              <a:buSzPts val="1800"/>
              <a:buFont typeface="Consolas"/>
              <a:buChar char="●"/>
            </a:pPr>
            <a:r>
              <a:rPr lang="ru" sz="1800">
                <a:solidFill>
                  <a:schemeClr val="dk1"/>
                </a:solidFill>
                <a:highlight>
                  <a:schemeClr val="accent6"/>
                </a:highlight>
                <a:latin typeface="Consolas"/>
                <a:ea typeface="Consolas"/>
                <a:cs typeface="Consolas"/>
                <a:sym typeface="Consolas"/>
              </a:rPr>
              <a:t>Phaser(Phaser parent) </a:t>
            </a:r>
            <a:r>
              <a:rPr lang="ru" sz="1800">
                <a:solidFill>
                  <a:schemeClr val="dk1"/>
                </a:solidFill>
                <a:highlight>
                  <a:schemeClr val="lt1"/>
                </a:highlight>
                <a:latin typeface="Nunito"/>
                <a:ea typeface="Nunito"/>
                <a:cs typeface="Nunito"/>
                <a:sym typeface="Nunito"/>
              </a:rPr>
              <a:t>— </a:t>
            </a:r>
            <a:r>
              <a:rPr lang="ru" sz="1800">
                <a:solidFill>
                  <a:schemeClr val="dk1"/>
                </a:solidFill>
                <a:latin typeface="Consolas"/>
                <a:ea typeface="Consolas"/>
                <a:cs typeface="Consolas"/>
                <a:sym typeface="Consolas"/>
              </a:rPr>
              <a:t>parent </a:t>
            </a:r>
            <a:r>
              <a:rPr lang="ru" sz="1800">
                <a:solidFill>
                  <a:schemeClr val="dk1"/>
                </a:solidFill>
                <a:latin typeface="Nunito"/>
                <a:ea typeface="Nunito"/>
                <a:cs typeface="Nunito"/>
                <a:sym typeface="Nunito"/>
              </a:rPr>
              <a:t>устанавливают родительский объект</a:t>
            </a:r>
            <a:endParaRPr sz="1800">
              <a:solidFill>
                <a:schemeClr val="dk1"/>
              </a:solidFill>
              <a:highlight>
                <a:schemeClr val="accent6"/>
              </a:highlight>
              <a:latin typeface="Consolas"/>
              <a:ea typeface="Consolas"/>
              <a:cs typeface="Consolas"/>
              <a:sym typeface="Consolas"/>
            </a:endParaRPr>
          </a:p>
          <a:p>
            <a:pPr indent="-342900" lvl="0" marL="457200" marR="76200" rtl="0" algn="l">
              <a:lnSpc>
                <a:spcPct val="115000"/>
              </a:lnSpc>
              <a:spcBef>
                <a:spcPts val="1000"/>
              </a:spcBef>
              <a:spcAft>
                <a:spcPts val="0"/>
              </a:spcAft>
              <a:buClr>
                <a:schemeClr val="dk1"/>
              </a:buClr>
              <a:buSzPts val="1800"/>
              <a:buFont typeface="Consolas"/>
              <a:buChar char="●"/>
            </a:pPr>
            <a:r>
              <a:rPr lang="ru" sz="1800">
                <a:solidFill>
                  <a:schemeClr val="dk1"/>
                </a:solidFill>
                <a:highlight>
                  <a:schemeClr val="accent6"/>
                </a:highlight>
                <a:latin typeface="Consolas"/>
                <a:ea typeface="Consolas"/>
                <a:cs typeface="Consolas"/>
                <a:sym typeface="Consolas"/>
              </a:rPr>
              <a:t>Phaser(Phaser parent, int parties).</a:t>
            </a:r>
            <a:endParaRPr sz="1800">
              <a:solidFill>
                <a:schemeClr val="dk1"/>
              </a:solidFill>
              <a:latin typeface="Nunito"/>
              <a:ea typeface="Nunito"/>
              <a:cs typeface="Nunito"/>
              <a:sym typeface="Nunito"/>
            </a:endParaRPr>
          </a:p>
          <a:p>
            <a:pPr indent="0" lvl="0" marL="0" rtl="0" algn="l">
              <a:lnSpc>
                <a:spcPct val="115000"/>
              </a:lnSpc>
              <a:spcBef>
                <a:spcPts val="1000"/>
              </a:spcBef>
              <a:spcAft>
                <a:spcPts val="1000"/>
              </a:spcAft>
              <a:buNone/>
            </a:pPr>
            <a:r>
              <a:rPr lang="ru" sz="1800">
                <a:solidFill>
                  <a:schemeClr val="dk1"/>
                </a:solidFill>
                <a:latin typeface="Nunito"/>
                <a:ea typeface="Nunito"/>
                <a:cs typeface="Nunito"/>
                <a:sym typeface="Nunito"/>
              </a:rPr>
              <a:t>При создании экземпляр класса Phaser находится в нулевой фазе. В очередном состоянии (фазе) синхронизатор находится в ожидании до тех пор, пока все зарегистрированные потоки не завершат данную фазу. </a:t>
            </a:r>
            <a:endParaRPr b="1" sz="1800">
              <a:solidFill>
                <a:schemeClr val="accent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8" name="Shape 138"/>
        <p:cNvGrpSpPr/>
        <p:nvPr/>
      </p:nvGrpSpPr>
      <p:grpSpPr>
        <a:xfrm>
          <a:off x="0" y="0"/>
          <a:ext cx="0" cy="0"/>
          <a:chOff x="0" y="0"/>
          <a:chExt cx="0" cy="0"/>
        </a:xfrm>
      </p:grpSpPr>
      <p:sp>
        <p:nvSpPr>
          <p:cNvPr id="139" name="Google Shape;139;p30"/>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140" name="Google Shape;140;p30"/>
          <p:cNvSpPr txBox="1"/>
          <p:nvPr/>
        </p:nvSpPr>
        <p:spPr>
          <a:xfrm>
            <a:off x="333900" y="98075"/>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Пакет concurrent</a:t>
            </a:r>
            <a:endParaRPr b="1">
              <a:latin typeface="Nunito"/>
              <a:ea typeface="Nunito"/>
              <a:cs typeface="Nunito"/>
              <a:sym typeface="Nunito"/>
            </a:endParaRPr>
          </a:p>
        </p:txBody>
      </p:sp>
      <p:sp>
        <p:nvSpPr>
          <p:cNvPr id="141" name="Google Shape;141;p30"/>
          <p:cNvSpPr txBox="1"/>
          <p:nvPr/>
        </p:nvSpPr>
        <p:spPr>
          <a:xfrm>
            <a:off x="333900" y="956100"/>
            <a:ext cx="8634000" cy="384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b="1" lang="ru" sz="1800">
                <a:solidFill>
                  <a:schemeClr val="accent5"/>
                </a:solidFill>
                <a:highlight>
                  <a:schemeClr val="lt1"/>
                </a:highlight>
                <a:latin typeface="Nunito"/>
                <a:ea typeface="Nunito"/>
                <a:cs typeface="Nunito"/>
                <a:sym typeface="Nunito"/>
              </a:rPr>
              <a:t>Состав пакета:</a:t>
            </a:r>
            <a:endParaRPr b="1" sz="1800">
              <a:solidFill>
                <a:schemeClr val="accent5"/>
              </a:solidFill>
              <a:highlight>
                <a:schemeClr val="lt1"/>
              </a:highlight>
              <a:latin typeface="Nunito"/>
              <a:ea typeface="Nunito"/>
              <a:cs typeface="Nunito"/>
              <a:sym typeface="Nunito"/>
            </a:endParaRPr>
          </a:p>
          <a:p>
            <a:pPr indent="-342900" lvl="0" marL="457200" rtl="0" algn="l">
              <a:lnSpc>
                <a:spcPct val="115000"/>
              </a:lnSpc>
              <a:spcBef>
                <a:spcPts val="1000"/>
              </a:spcBef>
              <a:spcAft>
                <a:spcPts val="0"/>
              </a:spcAft>
              <a:buSzPts val="1800"/>
              <a:buFont typeface="Nunito"/>
              <a:buChar char="●"/>
            </a:pPr>
            <a:r>
              <a:rPr lang="ru" sz="1800">
                <a:solidFill>
                  <a:srgbClr val="111111"/>
                </a:solidFill>
                <a:highlight>
                  <a:srgbClr val="FFFFFF"/>
                </a:highlight>
                <a:latin typeface="Nunito"/>
                <a:ea typeface="Nunito"/>
                <a:cs typeface="Nunito"/>
                <a:sym typeface="Nunito"/>
              </a:rPr>
              <a:t>Concurrent Collections — набор коллекций, более эффективно работающие в многопоточной среде нежели стандартные универсальные коллекции из java.util пакета. </a:t>
            </a:r>
            <a:endParaRPr sz="1800">
              <a:solidFill>
                <a:schemeClr val="dk1"/>
              </a:solidFill>
              <a:latin typeface="Nunito"/>
              <a:ea typeface="Nunito"/>
              <a:cs typeface="Nunito"/>
              <a:sym typeface="Nunito"/>
            </a:endParaRPr>
          </a:p>
          <a:p>
            <a:pPr indent="-342900" lvl="0" marL="457200" rtl="0" algn="l">
              <a:lnSpc>
                <a:spcPct val="115000"/>
              </a:lnSpc>
              <a:spcBef>
                <a:spcPts val="1000"/>
              </a:spcBef>
              <a:spcAft>
                <a:spcPts val="0"/>
              </a:spcAft>
              <a:buClr>
                <a:srgbClr val="111111"/>
              </a:buClr>
              <a:buSzPts val="1800"/>
              <a:buFont typeface="Nunito"/>
              <a:buChar char="●"/>
            </a:pPr>
            <a:r>
              <a:rPr lang="ru" sz="1800">
                <a:solidFill>
                  <a:srgbClr val="111111"/>
                </a:solidFill>
                <a:highlight>
                  <a:srgbClr val="FFFFFF"/>
                </a:highlight>
                <a:latin typeface="Nunito"/>
                <a:ea typeface="Nunito"/>
                <a:cs typeface="Nunito"/>
                <a:sym typeface="Nunito"/>
              </a:rPr>
              <a:t>Queues — неблокирующие и блокирующие очереди с поддержкой многопоточности.</a:t>
            </a:r>
            <a:endParaRPr sz="1800">
              <a:solidFill>
                <a:srgbClr val="111111"/>
              </a:solidFill>
              <a:highlight>
                <a:srgbClr val="FFFFFF"/>
              </a:highlight>
              <a:latin typeface="Nunito"/>
              <a:ea typeface="Nunito"/>
              <a:cs typeface="Nunito"/>
              <a:sym typeface="Nunito"/>
            </a:endParaRPr>
          </a:p>
          <a:p>
            <a:pPr indent="-342900" lvl="0" marL="457200" rtl="0" algn="l">
              <a:lnSpc>
                <a:spcPct val="115000"/>
              </a:lnSpc>
              <a:spcBef>
                <a:spcPts val="1000"/>
              </a:spcBef>
              <a:spcAft>
                <a:spcPts val="0"/>
              </a:spcAft>
              <a:buClr>
                <a:srgbClr val="111111"/>
              </a:buClr>
              <a:buSzPts val="1800"/>
              <a:buFont typeface="Nunito"/>
              <a:buChar char="●"/>
            </a:pPr>
            <a:r>
              <a:rPr lang="ru" sz="1800">
                <a:solidFill>
                  <a:srgbClr val="111111"/>
                </a:solidFill>
                <a:highlight>
                  <a:srgbClr val="FFFFFF"/>
                </a:highlight>
                <a:latin typeface="Nunito"/>
                <a:ea typeface="Nunito"/>
                <a:cs typeface="Nunito"/>
                <a:sym typeface="Nunito"/>
              </a:rPr>
              <a:t>Synchronizers — вспомогательные утилиты для синхронизации потоков. </a:t>
            </a:r>
            <a:endParaRPr sz="1800">
              <a:solidFill>
                <a:srgbClr val="111111"/>
              </a:solidFill>
              <a:highlight>
                <a:srgbClr val="FFFFFF"/>
              </a:highlight>
              <a:latin typeface="Nunito"/>
              <a:ea typeface="Nunito"/>
              <a:cs typeface="Nunito"/>
              <a:sym typeface="Nunito"/>
            </a:endParaRPr>
          </a:p>
          <a:p>
            <a:pPr indent="-342900" lvl="0" marL="457200" rtl="0" algn="l">
              <a:lnSpc>
                <a:spcPct val="115000"/>
              </a:lnSpc>
              <a:spcBef>
                <a:spcPts val="1000"/>
              </a:spcBef>
              <a:spcAft>
                <a:spcPts val="0"/>
              </a:spcAft>
              <a:buClr>
                <a:srgbClr val="111111"/>
              </a:buClr>
              <a:buSzPts val="1800"/>
              <a:buFont typeface="Nunito"/>
              <a:buChar char="●"/>
            </a:pPr>
            <a:r>
              <a:rPr lang="ru" sz="1800">
                <a:solidFill>
                  <a:srgbClr val="111111"/>
                </a:solidFill>
                <a:highlight>
                  <a:srgbClr val="FFFFFF"/>
                </a:highlight>
                <a:latin typeface="Nunito"/>
                <a:ea typeface="Nunito"/>
                <a:cs typeface="Nunito"/>
                <a:sym typeface="Nunito"/>
              </a:rPr>
              <a:t>Executors — содержит в себе классы и интерфейсы для создания пулов потоков, планирования работы асинхронных задач с получением результатов.</a:t>
            </a:r>
            <a:endParaRPr sz="1800">
              <a:solidFill>
                <a:schemeClr val="dk1"/>
              </a:solidFill>
              <a:highlight>
                <a:schemeClr val="lt1"/>
              </a:highlight>
              <a:latin typeface="Nunito"/>
              <a:ea typeface="Nunito"/>
              <a:cs typeface="Nunito"/>
              <a:sym typeface="Nuni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50" name="Shape 450"/>
        <p:cNvGrpSpPr/>
        <p:nvPr/>
      </p:nvGrpSpPr>
      <p:grpSpPr>
        <a:xfrm>
          <a:off x="0" y="0"/>
          <a:ext cx="0" cy="0"/>
          <a:chOff x="0" y="0"/>
          <a:chExt cx="0" cy="0"/>
        </a:xfrm>
      </p:grpSpPr>
      <p:sp>
        <p:nvSpPr>
          <p:cNvPr id="451" name="Google Shape;451;p66"/>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452" name="Google Shape;452;p66"/>
          <p:cNvSpPr txBox="1"/>
          <p:nvPr/>
        </p:nvSpPr>
        <p:spPr>
          <a:xfrm>
            <a:off x="333900" y="98075"/>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Synchronizers. Phaser</a:t>
            </a:r>
            <a:endParaRPr b="1">
              <a:latin typeface="Nunito"/>
              <a:ea typeface="Nunito"/>
              <a:cs typeface="Nunito"/>
              <a:sym typeface="Nunito"/>
            </a:endParaRPr>
          </a:p>
        </p:txBody>
      </p:sp>
      <p:sp>
        <p:nvSpPr>
          <p:cNvPr id="453" name="Google Shape;453;p66"/>
          <p:cNvSpPr txBox="1"/>
          <p:nvPr/>
        </p:nvSpPr>
        <p:spPr>
          <a:xfrm>
            <a:off x="333900" y="1047525"/>
            <a:ext cx="8649600" cy="378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u" sz="1800">
                <a:solidFill>
                  <a:schemeClr val="accent2"/>
                </a:solidFill>
                <a:latin typeface="Nunito"/>
                <a:ea typeface="Nunito"/>
                <a:cs typeface="Nunito"/>
                <a:sym typeface="Nunito"/>
              </a:rPr>
              <a:t>Методы</a:t>
            </a:r>
            <a:r>
              <a:rPr b="1" lang="ru" sz="1800">
                <a:solidFill>
                  <a:schemeClr val="accent2"/>
                </a:solidFill>
                <a:latin typeface="Nunito"/>
                <a:ea typeface="Nunito"/>
                <a:cs typeface="Nunito"/>
                <a:sym typeface="Nunito"/>
              </a:rPr>
              <a:t> класса:</a:t>
            </a:r>
            <a:endParaRPr b="1" sz="1800">
              <a:solidFill>
                <a:schemeClr val="accent2"/>
              </a:solidFill>
              <a:latin typeface="Nunito"/>
              <a:ea typeface="Nunito"/>
              <a:cs typeface="Nunito"/>
              <a:sym typeface="Nunito"/>
            </a:endParaRPr>
          </a:p>
          <a:p>
            <a:pPr indent="-342900" lvl="0" marL="457200" rtl="0" algn="l">
              <a:spcBef>
                <a:spcPts val="1000"/>
              </a:spcBef>
              <a:spcAft>
                <a:spcPts val="0"/>
              </a:spcAft>
              <a:buSzPts val="1800"/>
              <a:buFont typeface="Nunito"/>
              <a:buChar char="●"/>
            </a:pPr>
            <a:r>
              <a:rPr lang="ru" sz="1800">
                <a:latin typeface="Consolas"/>
                <a:ea typeface="Consolas"/>
                <a:cs typeface="Consolas"/>
                <a:sym typeface="Consolas"/>
              </a:rPr>
              <a:t>int register()</a:t>
            </a:r>
            <a:r>
              <a:rPr lang="ru" sz="1800">
                <a:latin typeface="Nunito"/>
                <a:ea typeface="Nunito"/>
                <a:cs typeface="Nunito"/>
                <a:sym typeface="Nunito"/>
              </a:rPr>
              <a:t> </a:t>
            </a:r>
            <a:r>
              <a:rPr lang="ru" sz="1800">
                <a:solidFill>
                  <a:schemeClr val="dk1"/>
                </a:solidFill>
                <a:highlight>
                  <a:schemeClr val="lt1"/>
                </a:highlight>
                <a:latin typeface="Nunito"/>
                <a:ea typeface="Nunito"/>
                <a:cs typeface="Nunito"/>
                <a:sym typeface="Nunito"/>
              </a:rPr>
              <a:t>—</a:t>
            </a:r>
            <a:r>
              <a:rPr lang="ru" sz="1800">
                <a:latin typeface="Nunito"/>
                <a:ea typeface="Nunito"/>
                <a:cs typeface="Nunito"/>
                <a:sym typeface="Nunito"/>
              </a:rPr>
              <a:t> регистрирует участника и возвращает номер текущей фазы.</a:t>
            </a:r>
            <a:endParaRPr sz="1800">
              <a:latin typeface="Nunito"/>
              <a:ea typeface="Nunito"/>
              <a:cs typeface="Nunito"/>
              <a:sym typeface="Nunito"/>
            </a:endParaRPr>
          </a:p>
          <a:p>
            <a:pPr indent="-342900" lvl="0" marL="457200" rtl="0" algn="l">
              <a:spcBef>
                <a:spcPts val="1000"/>
              </a:spcBef>
              <a:spcAft>
                <a:spcPts val="0"/>
              </a:spcAft>
              <a:buSzPts val="1800"/>
              <a:buFont typeface="Nunito"/>
              <a:buChar char="●"/>
            </a:pPr>
            <a:r>
              <a:rPr lang="ru" sz="1800">
                <a:latin typeface="Consolas"/>
                <a:ea typeface="Consolas"/>
                <a:cs typeface="Consolas"/>
                <a:sym typeface="Consolas"/>
              </a:rPr>
              <a:t>int arrive()</a:t>
            </a:r>
            <a:r>
              <a:rPr lang="ru" sz="1800">
                <a:latin typeface="Nunito"/>
                <a:ea typeface="Nunito"/>
                <a:cs typeface="Nunito"/>
                <a:sym typeface="Nunito"/>
              </a:rPr>
              <a:t> </a:t>
            </a:r>
            <a:r>
              <a:rPr lang="ru" sz="1800">
                <a:solidFill>
                  <a:schemeClr val="dk1"/>
                </a:solidFill>
                <a:highlight>
                  <a:schemeClr val="lt1"/>
                </a:highlight>
                <a:latin typeface="Nunito"/>
                <a:ea typeface="Nunito"/>
                <a:cs typeface="Nunito"/>
                <a:sym typeface="Nunito"/>
              </a:rPr>
              <a:t>—</a:t>
            </a:r>
            <a:r>
              <a:rPr lang="ru" sz="1800">
                <a:latin typeface="Nunito"/>
                <a:ea typeface="Nunito"/>
                <a:cs typeface="Nunito"/>
                <a:sym typeface="Nunito"/>
              </a:rPr>
              <a:t> указывает на завершения выполнения текущей фазы и возвращает номер фазы. Если же работа </a:t>
            </a:r>
            <a:r>
              <a:rPr lang="ru" sz="1800">
                <a:latin typeface="Consolas"/>
                <a:ea typeface="Consolas"/>
                <a:cs typeface="Consolas"/>
                <a:sym typeface="Consolas"/>
              </a:rPr>
              <a:t>Phaser</a:t>
            </a:r>
            <a:r>
              <a:rPr lang="ru" sz="1800">
                <a:latin typeface="Nunito"/>
                <a:ea typeface="Nunito"/>
                <a:cs typeface="Nunito"/>
                <a:sym typeface="Nunito"/>
              </a:rPr>
              <a:t> закончена, то метод вернет отрицательное число. При вызове метода поток не приостанавливается, а продолжает выполняться.</a:t>
            </a:r>
            <a:endParaRPr sz="1800">
              <a:latin typeface="Nunito"/>
              <a:ea typeface="Nunito"/>
              <a:cs typeface="Nunito"/>
              <a:sym typeface="Nunito"/>
            </a:endParaRPr>
          </a:p>
          <a:p>
            <a:pPr indent="-342900" lvl="0" marL="457200" rtl="0" algn="l">
              <a:spcBef>
                <a:spcPts val="1000"/>
              </a:spcBef>
              <a:spcAft>
                <a:spcPts val="0"/>
              </a:spcAft>
              <a:buSzPts val="1800"/>
              <a:buFont typeface="Nunito"/>
              <a:buChar char="●"/>
            </a:pPr>
            <a:r>
              <a:rPr lang="ru" sz="1800">
                <a:latin typeface="Consolas"/>
                <a:ea typeface="Consolas"/>
                <a:cs typeface="Consolas"/>
                <a:sym typeface="Consolas"/>
              </a:rPr>
              <a:t>int arriveAndAwaitAdvance()</a:t>
            </a:r>
            <a:r>
              <a:rPr lang="ru" sz="1800">
                <a:latin typeface="Nunito"/>
                <a:ea typeface="Nunito"/>
                <a:cs typeface="Nunito"/>
                <a:sym typeface="Nunito"/>
              </a:rPr>
              <a:t> </a:t>
            </a:r>
            <a:r>
              <a:rPr lang="ru" sz="1800">
                <a:solidFill>
                  <a:schemeClr val="dk1"/>
                </a:solidFill>
                <a:highlight>
                  <a:schemeClr val="lt1"/>
                </a:highlight>
                <a:latin typeface="Nunito"/>
                <a:ea typeface="Nunito"/>
                <a:cs typeface="Nunito"/>
                <a:sym typeface="Nunito"/>
              </a:rPr>
              <a:t>— </a:t>
            </a:r>
            <a:r>
              <a:rPr lang="ru" sz="1800">
                <a:latin typeface="Nunito"/>
                <a:ea typeface="Nunito"/>
                <a:cs typeface="Nunito"/>
                <a:sym typeface="Nunito"/>
              </a:rPr>
              <a:t>вызывается потоком/участником, чтобы указать, что он завершил текущую фазу (аналог метода </a:t>
            </a:r>
            <a:r>
              <a:rPr lang="ru" sz="1800">
                <a:latin typeface="Consolas"/>
                <a:ea typeface="Consolas"/>
                <a:cs typeface="Consolas"/>
                <a:sym typeface="Consolas"/>
              </a:rPr>
              <a:t>CyclicBarrier.await()</a:t>
            </a:r>
            <a:r>
              <a:rPr lang="ru" sz="1800">
                <a:latin typeface="Nunito"/>
                <a:ea typeface="Nunito"/>
                <a:cs typeface="Nunito"/>
                <a:sym typeface="Nunito"/>
              </a:rPr>
              <a:t>).</a:t>
            </a:r>
            <a:endParaRPr sz="1800">
              <a:latin typeface="Nunito"/>
              <a:ea typeface="Nunito"/>
              <a:cs typeface="Nunito"/>
              <a:sym typeface="Nunito"/>
            </a:endParaRPr>
          </a:p>
          <a:p>
            <a:pPr indent="0" lvl="0" marL="0" rtl="0" algn="l">
              <a:lnSpc>
                <a:spcPct val="115000"/>
              </a:lnSpc>
              <a:spcBef>
                <a:spcPts val="1000"/>
              </a:spcBef>
              <a:spcAft>
                <a:spcPts val="1000"/>
              </a:spcAft>
              <a:buNone/>
            </a:pPr>
            <a:r>
              <a:t/>
            </a:r>
            <a:endParaRPr sz="1800">
              <a:solidFill>
                <a:schemeClr val="dk1"/>
              </a:solidFill>
              <a:highlight>
                <a:schemeClr val="accent6"/>
              </a:highlight>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58" name="Shape 458"/>
        <p:cNvGrpSpPr/>
        <p:nvPr/>
      </p:nvGrpSpPr>
      <p:grpSpPr>
        <a:xfrm>
          <a:off x="0" y="0"/>
          <a:ext cx="0" cy="0"/>
          <a:chOff x="0" y="0"/>
          <a:chExt cx="0" cy="0"/>
        </a:xfrm>
      </p:grpSpPr>
      <p:sp>
        <p:nvSpPr>
          <p:cNvPr id="459" name="Google Shape;459;p67"/>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460" name="Google Shape;460;p67"/>
          <p:cNvSpPr txBox="1"/>
          <p:nvPr/>
        </p:nvSpPr>
        <p:spPr>
          <a:xfrm>
            <a:off x="333900" y="98075"/>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Synchronizers. Phaser</a:t>
            </a:r>
            <a:endParaRPr b="1">
              <a:latin typeface="Nunito"/>
              <a:ea typeface="Nunito"/>
              <a:cs typeface="Nunito"/>
              <a:sym typeface="Nunito"/>
            </a:endParaRPr>
          </a:p>
        </p:txBody>
      </p:sp>
      <p:sp>
        <p:nvSpPr>
          <p:cNvPr id="461" name="Google Shape;461;p67"/>
          <p:cNvSpPr txBox="1"/>
          <p:nvPr/>
        </p:nvSpPr>
        <p:spPr>
          <a:xfrm>
            <a:off x="333900" y="1047525"/>
            <a:ext cx="8649600" cy="214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u" sz="1800">
                <a:solidFill>
                  <a:schemeClr val="accent2"/>
                </a:solidFill>
                <a:latin typeface="Nunito"/>
                <a:ea typeface="Nunito"/>
                <a:cs typeface="Nunito"/>
                <a:sym typeface="Nunito"/>
              </a:rPr>
              <a:t>Методы класса:</a:t>
            </a:r>
            <a:endParaRPr sz="1800">
              <a:latin typeface="Nunito"/>
              <a:ea typeface="Nunito"/>
              <a:cs typeface="Nunito"/>
              <a:sym typeface="Nunito"/>
            </a:endParaRPr>
          </a:p>
          <a:p>
            <a:pPr indent="-342900" lvl="0" marL="457200" rtl="0" algn="l">
              <a:spcBef>
                <a:spcPts val="1000"/>
              </a:spcBef>
              <a:spcAft>
                <a:spcPts val="0"/>
              </a:spcAft>
              <a:buSzPts val="1800"/>
              <a:buFont typeface="Nunito"/>
              <a:buChar char="●"/>
            </a:pPr>
            <a:r>
              <a:rPr lang="ru" sz="1800">
                <a:latin typeface="Consolas"/>
                <a:ea typeface="Consolas"/>
                <a:cs typeface="Consolas"/>
                <a:sym typeface="Consolas"/>
              </a:rPr>
              <a:t>int arriveAndDeregister()</a:t>
            </a:r>
            <a:r>
              <a:rPr lang="ru" sz="1800">
                <a:latin typeface="Nunito"/>
                <a:ea typeface="Nunito"/>
                <a:cs typeface="Nunito"/>
                <a:sym typeface="Nunito"/>
              </a:rPr>
              <a:t> </a:t>
            </a:r>
            <a:r>
              <a:rPr lang="ru" sz="1800">
                <a:solidFill>
                  <a:schemeClr val="dk1"/>
                </a:solidFill>
                <a:highlight>
                  <a:schemeClr val="lt1"/>
                </a:highlight>
                <a:latin typeface="Nunito"/>
                <a:ea typeface="Nunito"/>
                <a:cs typeface="Nunito"/>
                <a:sym typeface="Nunito"/>
              </a:rPr>
              <a:t>—</a:t>
            </a:r>
            <a:r>
              <a:rPr lang="ru" sz="1800">
                <a:latin typeface="Nunito"/>
                <a:ea typeface="Nunito"/>
                <a:cs typeface="Nunito"/>
                <a:sym typeface="Nunito"/>
              </a:rPr>
              <a:t> сообщает о завершении всех фаз участником и снимается с регистрации. Данный метод возвращает номер текущей фазы или отрицательное число, если Phaser завершил свою работу</a:t>
            </a:r>
            <a:endParaRPr sz="1800">
              <a:latin typeface="Nunito"/>
              <a:ea typeface="Nunito"/>
              <a:cs typeface="Nunito"/>
              <a:sym typeface="Nunito"/>
            </a:endParaRPr>
          </a:p>
          <a:p>
            <a:pPr indent="-342900" lvl="0" marL="457200" rtl="0" algn="l">
              <a:spcBef>
                <a:spcPts val="1000"/>
              </a:spcBef>
              <a:spcAft>
                <a:spcPts val="0"/>
              </a:spcAft>
              <a:buSzPts val="1800"/>
              <a:buFont typeface="Nunito"/>
              <a:buChar char="●"/>
            </a:pPr>
            <a:r>
              <a:rPr lang="ru" sz="1800">
                <a:latin typeface="Consolas"/>
                <a:ea typeface="Consolas"/>
                <a:cs typeface="Consolas"/>
                <a:sym typeface="Consolas"/>
              </a:rPr>
              <a:t>int getPhase()</a:t>
            </a:r>
            <a:r>
              <a:rPr lang="ru" sz="1800">
                <a:latin typeface="Nunito"/>
                <a:ea typeface="Nunito"/>
                <a:cs typeface="Nunito"/>
                <a:sym typeface="Nunito"/>
              </a:rPr>
              <a:t> </a:t>
            </a:r>
            <a:r>
              <a:rPr lang="ru" sz="1800">
                <a:solidFill>
                  <a:schemeClr val="dk1"/>
                </a:solidFill>
                <a:highlight>
                  <a:schemeClr val="lt1"/>
                </a:highlight>
                <a:latin typeface="Nunito"/>
                <a:ea typeface="Nunito"/>
                <a:cs typeface="Nunito"/>
                <a:sym typeface="Nunito"/>
              </a:rPr>
              <a:t>— </a:t>
            </a:r>
            <a:r>
              <a:rPr lang="ru" sz="1800">
                <a:latin typeface="Nunito"/>
                <a:ea typeface="Nunito"/>
                <a:cs typeface="Nunito"/>
                <a:sym typeface="Nunito"/>
              </a:rPr>
              <a:t>п</a:t>
            </a:r>
            <a:r>
              <a:rPr lang="ru" sz="1800">
                <a:latin typeface="Nunito"/>
                <a:ea typeface="Nunito"/>
                <a:cs typeface="Nunito"/>
                <a:sym typeface="Nunito"/>
              </a:rPr>
              <a:t>олучение номера текущей фазы.</a:t>
            </a:r>
            <a:endParaRPr sz="1800">
              <a:solidFill>
                <a:schemeClr val="dk1"/>
              </a:solidFill>
              <a:highlight>
                <a:schemeClr val="accent6"/>
              </a:highlight>
              <a:latin typeface="Consolas"/>
              <a:ea typeface="Consolas"/>
              <a:cs typeface="Consolas"/>
              <a:sym typeface="Consolas"/>
            </a:endParaRPr>
          </a:p>
        </p:txBody>
      </p:sp>
      <p:sp>
        <p:nvSpPr>
          <p:cNvPr id="462" name="Google Shape;462;p67"/>
          <p:cNvSpPr txBox="1"/>
          <p:nvPr/>
        </p:nvSpPr>
        <p:spPr>
          <a:xfrm>
            <a:off x="333900" y="3192825"/>
            <a:ext cx="8523900" cy="1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ru" sz="1800">
                <a:solidFill>
                  <a:schemeClr val="accent2"/>
                </a:solidFill>
                <a:latin typeface="Nunito"/>
                <a:ea typeface="Nunito"/>
                <a:cs typeface="Nunito"/>
                <a:sym typeface="Nunito"/>
              </a:rPr>
              <a:t>Пример</a:t>
            </a:r>
            <a:r>
              <a:rPr b="1" lang="ru" sz="1800">
                <a:solidFill>
                  <a:schemeClr val="accent2"/>
                </a:solidFill>
                <a:latin typeface="Nunito"/>
                <a:ea typeface="Nunito"/>
                <a:cs typeface="Nunito"/>
                <a:sym typeface="Nunito"/>
              </a:rPr>
              <a:t>: </a:t>
            </a:r>
            <a:r>
              <a:rPr lang="ru" sz="1800">
                <a:solidFill>
                  <a:schemeClr val="dk1"/>
                </a:solidFill>
                <a:latin typeface="Nunito"/>
                <a:ea typeface="Nunito"/>
                <a:cs typeface="Nunito"/>
                <a:sym typeface="Nunito"/>
              </a:rPr>
              <a:t>потоки играют роль пассажиров, Phaser играет роль метро, которое должно проследовать вдоль нескольких станций. Каждая станция (фаза) имеет свой номер. Количество пассажиров, а также их места посадки и высадки, формируются случайным образом.</a:t>
            </a:r>
            <a:endParaRPr b="1" sz="1800">
              <a:solidFill>
                <a:schemeClr val="accent2"/>
              </a:solidFill>
              <a:latin typeface="Nunito"/>
              <a:ea typeface="Nunito"/>
              <a:cs typeface="Nunito"/>
              <a:sym typeface="Nuni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67" name="Shape 467"/>
        <p:cNvGrpSpPr/>
        <p:nvPr/>
      </p:nvGrpSpPr>
      <p:grpSpPr>
        <a:xfrm>
          <a:off x="0" y="0"/>
          <a:ext cx="0" cy="0"/>
          <a:chOff x="0" y="0"/>
          <a:chExt cx="0" cy="0"/>
        </a:xfrm>
      </p:grpSpPr>
      <p:sp>
        <p:nvSpPr>
          <p:cNvPr id="468" name="Google Shape;468;p68"/>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469" name="Google Shape;469;p68"/>
          <p:cNvSpPr txBox="1"/>
          <p:nvPr/>
        </p:nvSpPr>
        <p:spPr>
          <a:xfrm>
            <a:off x="333900" y="98075"/>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Synchronizers. Phaser</a:t>
            </a:r>
            <a:endParaRPr b="1">
              <a:latin typeface="Nunito"/>
              <a:ea typeface="Nunito"/>
              <a:cs typeface="Nunito"/>
              <a:sym typeface="Nunito"/>
            </a:endParaRPr>
          </a:p>
        </p:txBody>
      </p:sp>
      <p:sp>
        <p:nvSpPr>
          <p:cNvPr id="470" name="Google Shape;470;p68"/>
          <p:cNvSpPr txBox="1"/>
          <p:nvPr/>
        </p:nvSpPr>
        <p:spPr>
          <a:xfrm>
            <a:off x="333900" y="989975"/>
            <a:ext cx="8810100" cy="37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rgbClr val="000080"/>
                </a:solidFill>
                <a:highlight>
                  <a:schemeClr val="lt1"/>
                </a:highlight>
                <a:latin typeface="Consolas"/>
                <a:ea typeface="Consolas"/>
                <a:cs typeface="Consolas"/>
                <a:sym typeface="Consolas"/>
              </a:rPr>
              <a:t>public</a:t>
            </a:r>
            <a:r>
              <a:rPr lang="ru" sz="1200">
                <a:solidFill>
                  <a:schemeClr val="dk1"/>
                </a:solidFill>
                <a:highlight>
                  <a:schemeClr val="lt1"/>
                </a:highlight>
                <a:latin typeface="Consolas"/>
                <a:ea typeface="Consolas"/>
                <a:cs typeface="Consolas"/>
                <a:sym typeface="Consolas"/>
              </a:rPr>
              <a:t> </a:t>
            </a:r>
            <a:r>
              <a:rPr lang="ru" sz="1200">
                <a:solidFill>
                  <a:srgbClr val="000080"/>
                </a:solidFill>
                <a:highlight>
                  <a:schemeClr val="lt1"/>
                </a:highlight>
                <a:latin typeface="Consolas"/>
                <a:ea typeface="Consolas"/>
                <a:cs typeface="Consolas"/>
                <a:sym typeface="Consolas"/>
              </a:rPr>
              <a:t>class</a:t>
            </a:r>
            <a:r>
              <a:rPr lang="ru" sz="1200">
                <a:solidFill>
                  <a:schemeClr val="dk1"/>
                </a:solidFill>
                <a:highlight>
                  <a:schemeClr val="lt1"/>
                </a:highlight>
                <a:latin typeface="Consolas"/>
                <a:ea typeface="Consolas"/>
                <a:cs typeface="Consolas"/>
                <a:sym typeface="Consolas"/>
              </a:rPr>
              <a:t> Passenger </a:t>
            </a:r>
            <a:r>
              <a:rPr lang="ru" sz="1200">
                <a:solidFill>
                  <a:srgbClr val="000080"/>
                </a:solidFill>
                <a:highlight>
                  <a:schemeClr val="lt1"/>
                </a:highlight>
                <a:latin typeface="Consolas"/>
                <a:ea typeface="Consolas"/>
                <a:cs typeface="Consolas"/>
                <a:sym typeface="Consolas"/>
              </a:rPr>
              <a:t>implements </a:t>
            </a:r>
            <a:r>
              <a:rPr lang="ru" sz="1200">
                <a:solidFill>
                  <a:schemeClr val="dk1"/>
                </a:solidFill>
                <a:highlight>
                  <a:schemeClr val="lt1"/>
                </a:highlight>
                <a:latin typeface="Consolas"/>
                <a:ea typeface="Consolas"/>
                <a:cs typeface="Consolas"/>
                <a:sym typeface="Consolas"/>
              </a:rPr>
              <a:t>Runnable</a:t>
            </a:r>
            <a:r>
              <a:rPr lang="ru" sz="1200">
                <a:solidFill>
                  <a:schemeClr val="dk1"/>
                </a:solidFill>
                <a:latin typeface="Consolas"/>
                <a:ea typeface="Consolas"/>
                <a:cs typeface="Consolas"/>
                <a:sym typeface="Consolas"/>
              </a:rPr>
              <a:t> </a:t>
            </a:r>
            <a:r>
              <a:rPr lang="ru" sz="1200">
                <a:solidFill>
                  <a:schemeClr val="dk1"/>
                </a:solidFill>
                <a:highlight>
                  <a:schemeClr val="lt1"/>
                </a:highlight>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rgbClr val="000088"/>
                </a:solidFill>
                <a:latin typeface="Consolas"/>
                <a:ea typeface="Consolas"/>
                <a:cs typeface="Consolas"/>
                <a:sym typeface="Consolas"/>
              </a:rPr>
              <a:t>int</a:t>
            </a:r>
            <a:r>
              <a:rPr lang="ru" sz="1200">
                <a:solidFill>
                  <a:schemeClr val="dk1"/>
                </a:solidFill>
                <a:latin typeface="Consolas"/>
                <a:ea typeface="Consolas"/>
                <a:cs typeface="Consolas"/>
                <a:sym typeface="Consolas"/>
              </a:rPr>
              <a:t> id</a:t>
            </a:r>
            <a:r>
              <a:rPr lang="ru" sz="1200">
                <a:solidFill>
                  <a:srgbClr val="666600"/>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rgbClr val="000088"/>
                </a:solidFill>
                <a:latin typeface="Consolas"/>
                <a:ea typeface="Consolas"/>
                <a:cs typeface="Consolas"/>
                <a:sym typeface="Consolas"/>
              </a:rPr>
              <a:t>int</a:t>
            </a:r>
            <a:r>
              <a:rPr lang="ru" sz="1200">
                <a:solidFill>
                  <a:schemeClr val="dk1"/>
                </a:solidFill>
                <a:latin typeface="Consolas"/>
                <a:ea typeface="Consolas"/>
                <a:cs typeface="Consolas"/>
                <a:sym typeface="Consolas"/>
              </a:rPr>
              <a:t> departure</a:t>
            </a:r>
            <a:r>
              <a:rPr lang="ru" sz="1200">
                <a:solidFill>
                  <a:srgbClr val="666600"/>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rgbClr val="000088"/>
                </a:solidFill>
                <a:latin typeface="Consolas"/>
                <a:ea typeface="Consolas"/>
                <a:cs typeface="Consolas"/>
                <a:sym typeface="Consolas"/>
              </a:rPr>
              <a:t>int</a:t>
            </a:r>
            <a:r>
              <a:rPr lang="ru" sz="1200">
                <a:solidFill>
                  <a:schemeClr val="dk1"/>
                </a:solidFill>
                <a:latin typeface="Consolas"/>
                <a:ea typeface="Consolas"/>
                <a:cs typeface="Consolas"/>
                <a:sym typeface="Consolas"/>
              </a:rPr>
              <a:t> destination</a:t>
            </a:r>
            <a:r>
              <a:rPr lang="ru" sz="1200">
                <a:solidFill>
                  <a:srgbClr val="666600"/>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rgbClr val="000088"/>
                </a:solidFill>
                <a:latin typeface="Consolas"/>
                <a:ea typeface="Consolas"/>
                <a:cs typeface="Consolas"/>
                <a:sym typeface="Consolas"/>
              </a:rPr>
              <a:t>public</a:t>
            </a:r>
            <a:r>
              <a:rPr lang="ru" sz="1200">
                <a:solidFill>
                  <a:schemeClr val="dk1"/>
                </a:solidFill>
                <a:latin typeface="Consolas"/>
                <a:ea typeface="Consolas"/>
                <a:cs typeface="Consolas"/>
                <a:sym typeface="Consolas"/>
              </a:rPr>
              <a:t> </a:t>
            </a:r>
            <a:r>
              <a:rPr lang="ru" sz="1200">
                <a:solidFill>
                  <a:srgbClr val="660066"/>
                </a:solidFill>
                <a:latin typeface="Consolas"/>
                <a:ea typeface="Consolas"/>
                <a:cs typeface="Consolas"/>
                <a:sym typeface="Consolas"/>
              </a:rPr>
              <a:t>Passenger</a:t>
            </a:r>
            <a:r>
              <a:rPr lang="ru" sz="1200">
                <a:solidFill>
                  <a:srgbClr val="666600"/>
                </a:solidFill>
                <a:latin typeface="Consolas"/>
                <a:ea typeface="Consolas"/>
                <a:cs typeface="Consolas"/>
                <a:sym typeface="Consolas"/>
              </a:rPr>
              <a:t>(</a:t>
            </a:r>
            <a:r>
              <a:rPr lang="ru" sz="1200">
                <a:solidFill>
                  <a:srgbClr val="000088"/>
                </a:solidFill>
                <a:latin typeface="Consolas"/>
                <a:ea typeface="Consolas"/>
                <a:cs typeface="Consolas"/>
                <a:sym typeface="Consolas"/>
              </a:rPr>
              <a:t>int</a:t>
            </a:r>
            <a:r>
              <a:rPr lang="ru" sz="1200">
                <a:solidFill>
                  <a:schemeClr val="dk1"/>
                </a:solidFill>
                <a:latin typeface="Consolas"/>
                <a:ea typeface="Consolas"/>
                <a:cs typeface="Consolas"/>
                <a:sym typeface="Consolas"/>
              </a:rPr>
              <a:t> id</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a:t>
            </a:r>
            <a:r>
              <a:rPr lang="ru" sz="1200">
                <a:solidFill>
                  <a:srgbClr val="000088"/>
                </a:solidFill>
                <a:latin typeface="Consolas"/>
                <a:ea typeface="Consolas"/>
                <a:cs typeface="Consolas"/>
                <a:sym typeface="Consolas"/>
              </a:rPr>
              <a:t>int</a:t>
            </a:r>
            <a:r>
              <a:rPr lang="ru" sz="1200">
                <a:solidFill>
                  <a:schemeClr val="dk1"/>
                </a:solidFill>
                <a:latin typeface="Consolas"/>
                <a:ea typeface="Consolas"/>
                <a:cs typeface="Consolas"/>
                <a:sym typeface="Consolas"/>
              </a:rPr>
              <a:t> departure</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a:t>
            </a:r>
            <a:r>
              <a:rPr lang="ru" sz="1200">
                <a:solidFill>
                  <a:srgbClr val="000088"/>
                </a:solidFill>
                <a:latin typeface="Consolas"/>
                <a:ea typeface="Consolas"/>
                <a:cs typeface="Consolas"/>
                <a:sym typeface="Consolas"/>
              </a:rPr>
              <a:t>int</a:t>
            </a:r>
            <a:r>
              <a:rPr lang="ru" sz="1200">
                <a:solidFill>
                  <a:schemeClr val="dk1"/>
                </a:solidFill>
                <a:latin typeface="Consolas"/>
                <a:ea typeface="Consolas"/>
                <a:cs typeface="Consolas"/>
                <a:sym typeface="Consolas"/>
              </a:rPr>
              <a:t> destination</a:t>
            </a:r>
            <a:r>
              <a:rPr lang="ru" sz="1200">
                <a:solidFill>
                  <a:srgbClr val="666600"/>
                </a:solidFill>
                <a:latin typeface="Consolas"/>
                <a:ea typeface="Consolas"/>
                <a:cs typeface="Consolas"/>
                <a:sym typeface="Consolas"/>
              </a:rPr>
              <a:t>) </a:t>
            </a:r>
            <a:r>
              <a:rPr lang="ru" sz="1200">
                <a:solidFill>
                  <a:schemeClr val="dk1"/>
                </a:solidFill>
                <a:highlight>
                  <a:schemeClr val="lt1"/>
                </a:highlight>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rgbClr val="000088"/>
                </a:solidFill>
                <a:latin typeface="Consolas"/>
                <a:ea typeface="Consolas"/>
                <a:cs typeface="Consolas"/>
                <a:sym typeface="Consolas"/>
              </a:rPr>
              <a:t>this</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id </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id</a:t>
            </a:r>
            <a:r>
              <a:rPr lang="ru" sz="1200">
                <a:solidFill>
                  <a:srgbClr val="666600"/>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rgbClr val="000088"/>
                </a:solidFill>
                <a:latin typeface="Consolas"/>
                <a:ea typeface="Consolas"/>
                <a:cs typeface="Consolas"/>
                <a:sym typeface="Consolas"/>
              </a:rPr>
              <a:t>this</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departure </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departure</a:t>
            </a:r>
            <a:r>
              <a:rPr lang="ru" sz="1200">
                <a:solidFill>
                  <a:srgbClr val="666600"/>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rgbClr val="000088"/>
                </a:solidFill>
                <a:latin typeface="Consolas"/>
                <a:ea typeface="Consolas"/>
                <a:cs typeface="Consolas"/>
                <a:sym typeface="Consolas"/>
              </a:rPr>
              <a:t>this</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destination </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destination</a:t>
            </a:r>
            <a:r>
              <a:rPr lang="ru" sz="1200">
                <a:solidFill>
                  <a:srgbClr val="666600"/>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rgbClr val="660066"/>
                </a:solidFill>
                <a:latin typeface="Consolas"/>
                <a:ea typeface="Consolas"/>
                <a:cs typeface="Consolas"/>
                <a:sym typeface="Consolas"/>
              </a:rPr>
              <a:t>System</a:t>
            </a:r>
            <a:r>
              <a:rPr lang="ru" sz="1200">
                <a:solidFill>
                  <a:srgbClr val="666600"/>
                </a:solidFill>
                <a:latin typeface="Consolas"/>
                <a:ea typeface="Consolas"/>
                <a:cs typeface="Consolas"/>
                <a:sym typeface="Consolas"/>
              </a:rPr>
              <a:t>.</a:t>
            </a:r>
            <a:r>
              <a:rPr lang="ru" sz="1200">
                <a:solidFill>
                  <a:srgbClr val="000088"/>
                </a:solidFill>
                <a:latin typeface="Consolas"/>
                <a:ea typeface="Consolas"/>
                <a:cs typeface="Consolas"/>
                <a:sym typeface="Consolas"/>
              </a:rPr>
              <a:t>out</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println</a:t>
            </a:r>
            <a:r>
              <a:rPr lang="ru" sz="1200">
                <a:solidFill>
                  <a:srgbClr val="666600"/>
                </a:solidFill>
                <a:latin typeface="Consolas"/>
                <a:ea typeface="Consolas"/>
                <a:cs typeface="Consolas"/>
                <a:sym typeface="Consolas"/>
              </a:rPr>
              <a:t>(</a:t>
            </a:r>
            <a:r>
              <a:rPr lang="ru" sz="1200">
                <a:solidFill>
                  <a:srgbClr val="000088"/>
                </a:solidFill>
                <a:latin typeface="Consolas"/>
                <a:ea typeface="Consolas"/>
                <a:cs typeface="Consolas"/>
                <a:sym typeface="Consolas"/>
              </a:rPr>
              <a:t>this</a:t>
            </a:r>
            <a:r>
              <a:rPr lang="ru" sz="1200">
                <a:solidFill>
                  <a:schemeClr val="dk1"/>
                </a:solidFill>
                <a:latin typeface="Consolas"/>
                <a:ea typeface="Consolas"/>
                <a:cs typeface="Consolas"/>
                <a:sym typeface="Consolas"/>
              </a:rPr>
              <a:t> </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a:t>
            </a:r>
            <a:r>
              <a:rPr lang="ru" sz="1200">
                <a:solidFill>
                  <a:srgbClr val="008800"/>
                </a:solidFill>
                <a:latin typeface="Consolas"/>
                <a:ea typeface="Consolas"/>
                <a:cs typeface="Consolas"/>
                <a:sym typeface="Consolas"/>
              </a:rPr>
              <a:t>" ждёт на станции "</a:t>
            </a:r>
            <a:r>
              <a:rPr lang="ru" sz="1200">
                <a:solidFill>
                  <a:schemeClr val="dk1"/>
                </a:solidFill>
                <a:latin typeface="Consolas"/>
                <a:ea typeface="Consolas"/>
                <a:cs typeface="Consolas"/>
                <a:sym typeface="Consolas"/>
              </a:rPr>
              <a:t> </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departure</a:t>
            </a:r>
            <a:r>
              <a:rPr lang="ru" sz="1200">
                <a:solidFill>
                  <a:srgbClr val="666600"/>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chemeClr val="dk1"/>
                </a:solidFill>
                <a:highlight>
                  <a:schemeClr val="lt1"/>
                </a:highlight>
                <a:latin typeface="Consolas"/>
                <a:ea typeface="Consolas"/>
                <a:cs typeface="Consolas"/>
                <a:sym typeface="Consolas"/>
              </a:rPr>
              <a:t>}</a:t>
            </a:r>
            <a:endParaRPr sz="1200">
              <a:solidFill>
                <a:srgbClr val="666600"/>
              </a:solidFill>
              <a:latin typeface="Consolas"/>
              <a:ea typeface="Consolas"/>
              <a:cs typeface="Consolas"/>
              <a:sym typeface="Consolas"/>
            </a:endParaRPr>
          </a:p>
          <a:p>
            <a:pPr indent="0" lvl="0" marL="0" rtl="0" algn="l">
              <a:spcBef>
                <a:spcPts val="0"/>
              </a:spcBef>
              <a:spcAft>
                <a:spcPts val="0"/>
              </a:spcAft>
              <a:buNone/>
            </a:pPr>
            <a:r>
              <a:rPr lang="ru" sz="1200">
                <a:solidFill>
                  <a:srgbClr val="006666"/>
                </a:solidFill>
                <a:latin typeface="Consolas"/>
                <a:ea typeface="Consolas"/>
                <a:cs typeface="Consolas"/>
                <a:sym typeface="Consolas"/>
              </a:rPr>
              <a:t>    </a:t>
            </a:r>
            <a:endParaRPr sz="1200">
              <a:solidFill>
                <a:srgbClr val="006666"/>
              </a:solidFill>
              <a:latin typeface="Consolas"/>
              <a:ea typeface="Consolas"/>
              <a:cs typeface="Consolas"/>
              <a:sym typeface="Consolas"/>
            </a:endParaRPr>
          </a:p>
          <a:p>
            <a:pPr indent="0" lvl="0" marL="0" rtl="0" algn="l">
              <a:spcBef>
                <a:spcPts val="0"/>
              </a:spcBef>
              <a:spcAft>
                <a:spcPts val="0"/>
              </a:spcAft>
              <a:buNone/>
            </a:pPr>
            <a:r>
              <a:rPr lang="ru" sz="1200">
                <a:solidFill>
                  <a:srgbClr val="006666"/>
                </a:solidFill>
                <a:latin typeface="Consolas"/>
                <a:ea typeface="Consolas"/>
                <a:cs typeface="Consolas"/>
                <a:sym typeface="Consolas"/>
              </a:rPr>
              <a:t>    @Override</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rgbClr val="000088"/>
                </a:solidFill>
                <a:latin typeface="Consolas"/>
                <a:ea typeface="Consolas"/>
                <a:cs typeface="Consolas"/>
                <a:sym typeface="Consolas"/>
              </a:rPr>
              <a:t>public</a:t>
            </a:r>
            <a:r>
              <a:rPr lang="ru" sz="1200">
                <a:solidFill>
                  <a:schemeClr val="dk1"/>
                </a:solidFill>
                <a:latin typeface="Consolas"/>
                <a:ea typeface="Consolas"/>
                <a:cs typeface="Consolas"/>
                <a:sym typeface="Consolas"/>
              </a:rPr>
              <a:t> </a:t>
            </a:r>
            <a:r>
              <a:rPr lang="ru" sz="1200">
                <a:solidFill>
                  <a:srgbClr val="660066"/>
                </a:solidFill>
                <a:latin typeface="Consolas"/>
                <a:ea typeface="Consolas"/>
                <a:cs typeface="Consolas"/>
                <a:sym typeface="Consolas"/>
              </a:rPr>
              <a:t>String</a:t>
            </a:r>
            <a:r>
              <a:rPr lang="ru" sz="1200">
                <a:solidFill>
                  <a:schemeClr val="dk1"/>
                </a:solidFill>
                <a:latin typeface="Consolas"/>
                <a:ea typeface="Consolas"/>
                <a:cs typeface="Consolas"/>
                <a:sym typeface="Consolas"/>
              </a:rPr>
              <a:t> toString</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a:t>
            </a:r>
            <a:r>
              <a:rPr lang="ru" sz="1200">
                <a:solidFill>
                  <a:schemeClr val="dk1"/>
                </a:solidFill>
                <a:highlight>
                  <a:schemeClr val="lt1"/>
                </a:highlight>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rgbClr val="000088"/>
                </a:solidFill>
                <a:latin typeface="Consolas"/>
                <a:ea typeface="Consolas"/>
                <a:cs typeface="Consolas"/>
                <a:sym typeface="Consolas"/>
              </a:rPr>
              <a:t>return</a:t>
            </a:r>
            <a:r>
              <a:rPr lang="ru" sz="1200">
                <a:solidFill>
                  <a:schemeClr val="dk1"/>
                </a:solidFill>
                <a:latin typeface="Consolas"/>
                <a:ea typeface="Consolas"/>
                <a:cs typeface="Consolas"/>
                <a:sym typeface="Consolas"/>
              </a:rPr>
              <a:t> </a:t>
            </a:r>
            <a:r>
              <a:rPr lang="ru" sz="1200">
                <a:solidFill>
                  <a:srgbClr val="008800"/>
                </a:solidFill>
                <a:latin typeface="Consolas"/>
                <a:ea typeface="Consolas"/>
                <a:cs typeface="Consolas"/>
                <a:sym typeface="Consolas"/>
              </a:rPr>
              <a:t>"Пассажир "</a:t>
            </a:r>
            <a:r>
              <a:rPr lang="ru" sz="1200">
                <a:solidFill>
                  <a:schemeClr val="dk1"/>
                </a:solidFill>
                <a:latin typeface="Consolas"/>
                <a:ea typeface="Consolas"/>
                <a:cs typeface="Consolas"/>
                <a:sym typeface="Consolas"/>
              </a:rPr>
              <a:t> </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id </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a:t>
            </a:r>
            <a:r>
              <a:rPr lang="ru" sz="1200">
                <a:solidFill>
                  <a:srgbClr val="008800"/>
                </a:solidFill>
                <a:latin typeface="Consolas"/>
                <a:ea typeface="Consolas"/>
                <a:cs typeface="Consolas"/>
                <a:sym typeface="Consolas"/>
              </a:rPr>
              <a:t>" {"</a:t>
            </a:r>
            <a:r>
              <a:rPr lang="ru" sz="1200">
                <a:solidFill>
                  <a:schemeClr val="dk1"/>
                </a:solidFill>
                <a:latin typeface="Consolas"/>
                <a:ea typeface="Consolas"/>
                <a:cs typeface="Consolas"/>
                <a:sym typeface="Consolas"/>
              </a:rPr>
              <a:t> </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departure </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a:t>
            </a:r>
            <a:r>
              <a:rPr lang="ru" sz="1200">
                <a:solidFill>
                  <a:srgbClr val="008800"/>
                </a:solidFill>
                <a:latin typeface="Consolas"/>
                <a:ea typeface="Consolas"/>
                <a:cs typeface="Consolas"/>
                <a:sym typeface="Consolas"/>
              </a:rPr>
              <a:t>" -&gt; "</a:t>
            </a:r>
            <a:r>
              <a:rPr lang="ru" sz="1200">
                <a:solidFill>
                  <a:schemeClr val="dk1"/>
                </a:solidFill>
                <a:latin typeface="Consolas"/>
                <a:ea typeface="Consolas"/>
                <a:cs typeface="Consolas"/>
                <a:sym typeface="Consolas"/>
              </a:rPr>
              <a:t> </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destination </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a:t>
            </a:r>
            <a:r>
              <a:rPr lang="ru" sz="1200">
                <a:solidFill>
                  <a:srgbClr val="008800"/>
                </a:solidFill>
                <a:latin typeface="Consolas"/>
                <a:ea typeface="Consolas"/>
                <a:cs typeface="Consolas"/>
                <a:sym typeface="Consolas"/>
              </a:rPr>
              <a:t>'}'</a:t>
            </a:r>
            <a:r>
              <a:rPr lang="ru" sz="1200">
                <a:solidFill>
                  <a:srgbClr val="666600"/>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76200" marR="76200" rtl="0" algn="l">
              <a:lnSpc>
                <a:spcPct val="115000"/>
              </a:lnSpc>
              <a:spcBef>
                <a:spcPts val="0"/>
              </a:spcBef>
              <a:spcAft>
                <a:spcPts val="0"/>
              </a:spcAft>
              <a:buNone/>
            </a:pPr>
            <a:r>
              <a:rPr lang="ru" sz="1200">
                <a:solidFill>
                  <a:schemeClr val="dk1"/>
                </a:solidFill>
                <a:latin typeface="Consolas"/>
                <a:ea typeface="Consolas"/>
                <a:cs typeface="Consolas"/>
                <a:sym typeface="Consolas"/>
              </a:rPr>
              <a:t>   </a:t>
            </a:r>
            <a:r>
              <a:rPr lang="ru" sz="1200">
                <a:solidFill>
                  <a:schemeClr val="dk1"/>
                </a:solidFill>
                <a:highlight>
                  <a:schemeClr val="lt1"/>
                </a:highlight>
                <a:latin typeface="Consolas"/>
                <a:ea typeface="Consolas"/>
                <a:cs typeface="Consolas"/>
                <a:sym typeface="Consolas"/>
              </a:rPr>
              <a:t>}</a:t>
            </a:r>
            <a:endParaRPr sz="1200">
              <a:solidFill>
                <a:schemeClr val="dk1"/>
              </a:solidFill>
              <a:highlight>
                <a:schemeClr val="lt1"/>
              </a:highlight>
              <a:latin typeface="Consolas"/>
              <a:ea typeface="Consolas"/>
              <a:cs typeface="Consolas"/>
              <a:sym typeface="Consolas"/>
            </a:endParaRPr>
          </a:p>
          <a:p>
            <a:pPr indent="0" lvl="0" marL="76200" marR="76200" rtl="0" algn="l">
              <a:lnSpc>
                <a:spcPct val="115000"/>
              </a:lnSpc>
              <a:spcBef>
                <a:spcPts val="0"/>
              </a:spcBef>
              <a:spcAft>
                <a:spcPts val="0"/>
              </a:spcAft>
              <a:buNone/>
            </a:pPr>
            <a:r>
              <a:t/>
            </a:r>
            <a:endParaRPr sz="1200">
              <a:solidFill>
                <a:schemeClr val="dk1"/>
              </a:solidFill>
              <a:highlight>
                <a:schemeClr val="lt1"/>
              </a:highlight>
              <a:latin typeface="Consolas"/>
              <a:ea typeface="Consolas"/>
              <a:cs typeface="Consolas"/>
              <a:sym typeface="Consolas"/>
            </a:endParaRPr>
          </a:p>
          <a:p>
            <a:pPr indent="0" lvl="0" marL="76200" marR="76200" rtl="0" algn="l">
              <a:lnSpc>
                <a:spcPct val="115000"/>
              </a:lnSpc>
              <a:spcBef>
                <a:spcPts val="0"/>
              </a:spcBef>
              <a:spcAft>
                <a:spcPts val="0"/>
              </a:spcAft>
              <a:buNone/>
            </a:pPr>
            <a:r>
              <a:rPr lang="ru" sz="1200">
                <a:solidFill>
                  <a:schemeClr val="dk1"/>
                </a:solidFill>
                <a:highlight>
                  <a:schemeClr val="lt1"/>
                </a:highlight>
                <a:latin typeface="Consolas"/>
                <a:ea typeface="Consolas"/>
                <a:cs typeface="Consolas"/>
                <a:sym typeface="Consolas"/>
              </a:rPr>
              <a:t>  </a:t>
            </a:r>
            <a:r>
              <a:rPr lang="ru" sz="1200">
                <a:solidFill>
                  <a:srgbClr val="434343"/>
                </a:solidFill>
                <a:highlight>
                  <a:schemeClr val="lt1"/>
                </a:highlight>
                <a:latin typeface="Consolas"/>
                <a:ea typeface="Consolas"/>
                <a:cs typeface="Consolas"/>
                <a:sym typeface="Consolas"/>
              </a:rPr>
              <a:t>// run()</a:t>
            </a:r>
            <a:endParaRPr sz="1200">
              <a:solidFill>
                <a:srgbClr val="434343"/>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highlight>
                  <a:schemeClr val="lt1"/>
                </a:highlight>
                <a:latin typeface="Consolas"/>
                <a:ea typeface="Consolas"/>
                <a:cs typeface="Consolas"/>
                <a:sym typeface="Consolas"/>
              </a:rPr>
              <a:t>}</a:t>
            </a:r>
            <a:endParaRPr sz="1200">
              <a:solidFill>
                <a:srgbClr val="666600"/>
              </a:solidFill>
              <a:latin typeface="Consolas"/>
              <a:ea typeface="Consolas"/>
              <a:cs typeface="Consolas"/>
              <a:sym typeface="Consola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75" name="Shape 475"/>
        <p:cNvGrpSpPr/>
        <p:nvPr/>
      </p:nvGrpSpPr>
      <p:grpSpPr>
        <a:xfrm>
          <a:off x="0" y="0"/>
          <a:ext cx="0" cy="0"/>
          <a:chOff x="0" y="0"/>
          <a:chExt cx="0" cy="0"/>
        </a:xfrm>
      </p:grpSpPr>
      <p:sp>
        <p:nvSpPr>
          <p:cNvPr id="476" name="Google Shape;476;p69"/>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477" name="Google Shape;477;p69"/>
          <p:cNvSpPr txBox="1"/>
          <p:nvPr/>
        </p:nvSpPr>
        <p:spPr>
          <a:xfrm>
            <a:off x="333900" y="98075"/>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Synchronizers. Phaser</a:t>
            </a:r>
            <a:endParaRPr b="1">
              <a:latin typeface="Nunito"/>
              <a:ea typeface="Nunito"/>
              <a:cs typeface="Nunito"/>
              <a:sym typeface="Nunito"/>
            </a:endParaRPr>
          </a:p>
        </p:txBody>
      </p:sp>
      <p:sp>
        <p:nvSpPr>
          <p:cNvPr id="478" name="Google Shape;478;p69"/>
          <p:cNvSpPr txBox="1"/>
          <p:nvPr/>
        </p:nvSpPr>
        <p:spPr>
          <a:xfrm>
            <a:off x="333900" y="858125"/>
            <a:ext cx="8707500" cy="398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300">
                <a:solidFill>
                  <a:srgbClr val="000080"/>
                </a:solidFill>
                <a:highlight>
                  <a:schemeClr val="lt1"/>
                </a:highlight>
                <a:latin typeface="Consolas"/>
                <a:ea typeface="Consolas"/>
                <a:cs typeface="Consolas"/>
                <a:sym typeface="Consolas"/>
              </a:rPr>
              <a:t>public</a:t>
            </a:r>
            <a:r>
              <a:rPr lang="ru" sz="1300">
                <a:solidFill>
                  <a:schemeClr val="dk1"/>
                </a:solidFill>
                <a:highlight>
                  <a:schemeClr val="lt1"/>
                </a:highlight>
                <a:latin typeface="Consolas"/>
                <a:ea typeface="Consolas"/>
                <a:cs typeface="Consolas"/>
                <a:sym typeface="Consolas"/>
              </a:rPr>
              <a:t> </a:t>
            </a:r>
            <a:r>
              <a:rPr lang="ru" sz="1300">
                <a:solidFill>
                  <a:srgbClr val="000080"/>
                </a:solidFill>
                <a:highlight>
                  <a:schemeClr val="lt1"/>
                </a:highlight>
                <a:latin typeface="Consolas"/>
                <a:ea typeface="Consolas"/>
                <a:cs typeface="Consolas"/>
                <a:sym typeface="Consolas"/>
              </a:rPr>
              <a:t>class</a:t>
            </a:r>
            <a:r>
              <a:rPr lang="ru" sz="1300">
                <a:solidFill>
                  <a:schemeClr val="dk1"/>
                </a:solidFill>
                <a:highlight>
                  <a:schemeClr val="lt1"/>
                </a:highlight>
                <a:latin typeface="Consolas"/>
                <a:ea typeface="Consolas"/>
                <a:cs typeface="Consolas"/>
                <a:sym typeface="Consolas"/>
              </a:rPr>
              <a:t> Passenger </a:t>
            </a:r>
            <a:r>
              <a:rPr lang="ru" sz="1300">
                <a:solidFill>
                  <a:srgbClr val="000080"/>
                </a:solidFill>
                <a:highlight>
                  <a:schemeClr val="lt1"/>
                </a:highlight>
                <a:latin typeface="Consolas"/>
                <a:ea typeface="Consolas"/>
                <a:cs typeface="Consolas"/>
                <a:sym typeface="Consolas"/>
              </a:rPr>
              <a:t>implements </a:t>
            </a:r>
            <a:r>
              <a:rPr lang="ru" sz="1300">
                <a:solidFill>
                  <a:schemeClr val="dk1"/>
                </a:solidFill>
                <a:highlight>
                  <a:schemeClr val="lt1"/>
                </a:highlight>
                <a:latin typeface="Consolas"/>
                <a:ea typeface="Consolas"/>
                <a:cs typeface="Consolas"/>
                <a:sym typeface="Consolas"/>
              </a:rPr>
              <a:t>Runnable</a:t>
            </a:r>
            <a:r>
              <a:rPr lang="ru" sz="1300">
                <a:solidFill>
                  <a:schemeClr val="dk1"/>
                </a:solidFill>
                <a:latin typeface="Consolas"/>
                <a:ea typeface="Consolas"/>
                <a:cs typeface="Consolas"/>
                <a:sym typeface="Consolas"/>
              </a:rPr>
              <a:t> </a:t>
            </a:r>
            <a:r>
              <a:rPr lang="ru" sz="1300">
                <a:solidFill>
                  <a:schemeClr val="dk1"/>
                </a:solidFill>
                <a:highlight>
                  <a:schemeClr val="lt1"/>
                </a:highlight>
                <a:latin typeface="Consolas"/>
                <a:ea typeface="Consolas"/>
                <a:cs typeface="Consolas"/>
                <a:sym typeface="Consolas"/>
              </a:rPr>
              <a:t>{</a:t>
            </a:r>
            <a:r>
              <a:rPr lang="ru" sz="1300">
                <a:solidFill>
                  <a:schemeClr val="dk1"/>
                </a:solidFill>
                <a:latin typeface="Consolas"/>
                <a:ea typeface="Consolas"/>
                <a:cs typeface="Consolas"/>
                <a:sym typeface="Consolas"/>
              </a:rPr>
              <a:t> </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ru" sz="1300">
                <a:solidFill>
                  <a:srgbClr val="006666"/>
                </a:solidFill>
                <a:latin typeface="Consolas"/>
                <a:ea typeface="Consolas"/>
                <a:cs typeface="Consolas"/>
                <a:sym typeface="Consolas"/>
              </a:rPr>
              <a:t>   </a:t>
            </a:r>
            <a:r>
              <a:rPr lang="ru" sz="1300">
                <a:solidFill>
                  <a:srgbClr val="CC7832"/>
                </a:solidFill>
                <a:highlight>
                  <a:schemeClr val="lt1"/>
                </a:highlight>
                <a:latin typeface="Consolas"/>
                <a:ea typeface="Consolas"/>
                <a:cs typeface="Consolas"/>
                <a:sym typeface="Consolas"/>
              </a:rPr>
              <a:t>@Override</a:t>
            </a:r>
            <a:endParaRPr sz="1300">
              <a:solidFill>
                <a:srgbClr val="CC7832"/>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300">
                <a:solidFill>
                  <a:schemeClr val="dk1"/>
                </a:solidFill>
                <a:highlight>
                  <a:schemeClr val="lt1"/>
                </a:highlight>
                <a:latin typeface="Consolas"/>
                <a:ea typeface="Consolas"/>
                <a:cs typeface="Consolas"/>
                <a:sym typeface="Consolas"/>
              </a:rPr>
              <a:t>   </a:t>
            </a:r>
            <a:r>
              <a:rPr lang="ru" sz="1300">
                <a:solidFill>
                  <a:srgbClr val="000080"/>
                </a:solidFill>
                <a:highlight>
                  <a:schemeClr val="lt1"/>
                </a:highlight>
                <a:latin typeface="Consolas"/>
                <a:ea typeface="Consolas"/>
                <a:cs typeface="Consolas"/>
                <a:sym typeface="Consolas"/>
              </a:rPr>
              <a:t>public void</a:t>
            </a:r>
            <a:r>
              <a:rPr lang="ru" sz="1300">
                <a:solidFill>
                  <a:schemeClr val="dk1"/>
                </a:solidFill>
                <a:highlight>
                  <a:schemeClr val="lt1"/>
                </a:highlight>
                <a:latin typeface="Consolas"/>
                <a:ea typeface="Consolas"/>
                <a:cs typeface="Consolas"/>
                <a:sym typeface="Consolas"/>
              </a:rPr>
              <a:t> run() {</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ru" sz="1300">
                <a:solidFill>
                  <a:schemeClr val="dk1"/>
                </a:solidFill>
                <a:latin typeface="Consolas"/>
                <a:ea typeface="Consolas"/>
                <a:cs typeface="Consolas"/>
                <a:sym typeface="Consolas"/>
              </a:rPr>
              <a:t>       </a:t>
            </a:r>
            <a:r>
              <a:rPr lang="ru" sz="1300">
                <a:solidFill>
                  <a:srgbClr val="000088"/>
                </a:solidFill>
                <a:latin typeface="Consolas"/>
                <a:ea typeface="Consolas"/>
                <a:cs typeface="Consolas"/>
                <a:sym typeface="Consolas"/>
              </a:rPr>
              <a:t>try</a:t>
            </a:r>
            <a:r>
              <a:rPr lang="ru" sz="1300">
                <a:solidFill>
                  <a:schemeClr val="dk1"/>
                </a:solidFill>
                <a:latin typeface="Consolas"/>
                <a:ea typeface="Consolas"/>
                <a:cs typeface="Consolas"/>
                <a:sym typeface="Consolas"/>
              </a:rPr>
              <a:t> </a:t>
            </a:r>
            <a:r>
              <a:rPr lang="ru" sz="1300">
                <a:solidFill>
                  <a:schemeClr val="dk1"/>
                </a:solidFill>
                <a:highlight>
                  <a:schemeClr val="lt1"/>
                </a:highlight>
                <a:latin typeface="Consolas"/>
                <a:ea typeface="Consolas"/>
                <a:cs typeface="Consolas"/>
                <a:sym typeface="Consolas"/>
              </a:rPr>
              <a:t>{</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ru" sz="1300">
                <a:solidFill>
                  <a:schemeClr val="dk1"/>
                </a:solidFill>
                <a:latin typeface="Consolas"/>
                <a:ea typeface="Consolas"/>
                <a:cs typeface="Consolas"/>
                <a:sym typeface="Consolas"/>
              </a:rPr>
              <a:t>           </a:t>
            </a:r>
            <a:r>
              <a:rPr lang="ru" sz="1300">
                <a:solidFill>
                  <a:srgbClr val="660066"/>
                </a:solidFill>
                <a:latin typeface="Consolas"/>
                <a:ea typeface="Consolas"/>
                <a:cs typeface="Consolas"/>
                <a:sym typeface="Consolas"/>
              </a:rPr>
              <a:t>System</a:t>
            </a:r>
            <a:r>
              <a:rPr lang="ru" sz="1300">
                <a:solidFill>
                  <a:srgbClr val="666600"/>
                </a:solidFill>
                <a:latin typeface="Consolas"/>
                <a:ea typeface="Consolas"/>
                <a:cs typeface="Consolas"/>
                <a:sym typeface="Consolas"/>
              </a:rPr>
              <a:t>.</a:t>
            </a:r>
            <a:r>
              <a:rPr lang="ru" sz="1300">
                <a:solidFill>
                  <a:srgbClr val="000088"/>
                </a:solidFill>
                <a:latin typeface="Consolas"/>
                <a:ea typeface="Consolas"/>
                <a:cs typeface="Consolas"/>
                <a:sym typeface="Consolas"/>
              </a:rPr>
              <a:t>out</a:t>
            </a:r>
            <a:r>
              <a:rPr lang="ru" sz="1300">
                <a:solidFill>
                  <a:srgbClr val="666600"/>
                </a:solidFill>
                <a:latin typeface="Consolas"/>
                <a:ea typeface="Consolas"/>
                <a:cs typeface="Consolas"/>
                <a:sym typeface="Consolas"/>
              </a:rPr>
              <a:t>.</a:t>
            </a:r>
            <a:r>
              <a:rPr lang="ru" sz="1300">
                <a:solidFill>
                  <a:schemeClr val="dk1"/>
                </a:solidFill>
                <a:latin typeface="Consolas"/>
                <a:ea typeface="Consolas"/>
                <a:cs typeface="Consolas"/>
                <a:sym typeface="Consolas"/>
              </a:rPr>
              <a:t>println</a:t>
            </a:r>
            <a:r>
              <a:rPr lang="ru" sz="1300">
                <a:solidFill>
                  <a:srgbClr val="666600"/>
                </a:solidFill>
                <a:latin typeface="Consolas"/>
                <a:ea typeface="Consolas"/>
                <a:cs typeface="Consolas"/>
                <a:sym typeface="Consolas"/>
              </a:rPr>
              <a:t>(</a:t>
            </a:r>
            <a:r>
              <a:rPr lang="ru" sz="1300">
                <a:solidFill>
                  <a:srgbClr val="000088"/>
                </a:solidFill>
                <a:latin typeface="Consolas"/>
                <a:ea typeface="Consolas"/>
                <a:cs typeface="Consolas"/>
                <a:sym typeface="Consolas"/>
              </a:rPr>
              <a:t>this</a:t>
            </a:r>
            <a:r>
              <a:rPr lang="ru" sz="1300">
                <a:solidFill>
                  <a:schemeClr val="dk1"/>
                </a:solidFill>
                <a:latin typeface="Consolas"/>
                <a:ea typeface="Consolas"/>
                <a:cs typeface="Consolas"/>
                <a:sym typeface="Consolas"/>
              </a:rPr>
              <a:t> </a:t>
            </a:r>
            <a:r>
              <a:rPr lang="ru" sz="1300">
                <a:solidFill>
                  <a:srgbClr val="666600"/>
                </a:solidFill>
                <a:latin typeface="Consolas"/>
                <a:ea typeface="Consolas"/>
                <a:cs typeface="Consolas"/>
                <a:sym typeface="Consolas"/>
              </a:rPr>
              <a:t>+</a:t>
            </a:r>
            <a:r>
              <a:rPr lang="ru" sz="1300">
                <a:solidFill>
                  <a:schemeClr val="dk1"/>
                </a:solidFill>
                <a:latin typeface="Consolas"/>
                <a:ea typeface="Consolas"/>
                <a:cs typeface="Consolas"/>
                <a:sym typeface="Consolas"/>
              </a:rPr>
              <a:t> </a:t>
            </a:r>
            <a:r>
              <a:rPr lang="ru" sz="1300">
                <a:solidFill>
                  <a:srgbClr val="008800"/>
                </a:solidFill>
                <a:latin typeface="Consolas"/>
                <a:ea typeface="Consolas"/>
                <a:cs typeface="Consolas"/>
                <a:sym typeface="Consolas"/>
              </a:rPr>
              <a:t>"вошел в вагон"</a:t>
            </a:r>
            <a:r>
              <a:rPr lang="ru" sz="1300">
                <a:solidFill>
                  <a:srgbClr val="666600"/>
                </a:solidFill>
                <a:latin typeface="Consolas"/>
                <a:ea typeface="Consolas"/>
                <a:cs typeface="Consolas"/>
                <a:sym typeface="Consolas"/>
              </a:rPr>
              <a:t>);</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ru" sz="1300">
                <a:solidFill>
                  <a:schemeClr val="dk1"/>
                </a:solidFill>
                <a:latin typeface="Consolas"/>
                <a:ea typeface="Consolas"/>
                <a:cs typeface="Consolas"/>
                <a:sym typeface="Consolas"/>
              </a:rPr>
              <a:t>           </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ru" sz="1300">
                <a:solidFill>
                  <a:schemeClr val="dk1"/>
                </a:solidFill>
                <a:latin typeface="Consolas"/>
                <a:ea typeface="Consolas"/>
                <a:cs typeface="Consolas"/>
                <a:sym typeface="Consolas"/>
              </a:rPr>
              <a:t>           </a:t>
            </a:r>
            <a:r>
              <a:rPr lang="ru" sz="1300">
                <a:solidFill>
                  <a:srgbClr val="000088"/>
                </a:solidFill>
                <a:latin typeface="Consolas"/>
                <a:ea typeface="Consolas"/>
                <a:cs typeface="Consolas"/>
                <a:sym typeface="Consolas"/>
              </a:rPr>
              <a:t>while</a:t>
            </a:r>
            <a:r>
              <a:rPr lang="ru" sz="1300">
                <a:solidFill>
                  <a:schemeClr val="dk1"/>
                </a:solidFill>
                <a:latin typeface="Consolas"/>
                <a:ea typeface="Consolas"/>
                <a:cs typeface="Consolas"/>
                <a:sym typeface="Consolas"/>
              </a:rPr>
              <a:t> </a:t>
            </a:r>
            <a:r>
              <a:rPr lang="ru" sz="1300">
                <a:solidFill>
                  <a:srgbClr val="666600"/>
                </a:solidFill>
                <a:latin typeface="Consolas"/>
                <a:ea typeface="Consolas"/>
                <a:cs typeface="Consolas"/>
                <a:sym typeface="Consolas"/>
              </a:rPr>
              <a:t>(</a:t>
            </a:r>
            <a:r>
              <a:rPr lang="ru" sz="1300">
                <a:solidFill>
                  <a:schemeClr val="dk1"/>
                </a:solidFill>
                <a:latin typeface="Consolas"/>
                <a:ea typeface="Consolas"/>
                <a:cs typeface="Consolas"/>
                <a:sym typeface="Consolas"/>
              </a:rPr>
              <a:t>PHASER</a:t>
            </a:r>
            <a:r>
              <a:rPr lang="ru" sz="1300">
                <a:solidFill>
                  <a:srgbClr val="666600"/>
                </a:solidFill>
                <a:latin typeface="Consolas"/>
                <a:ea typeface="Consolas"/>
                <a:cs typeface="Consolas"/>
                <a:sym typeface="Consolas"/>
              </a:rPr>
              <a:t>.</a:t>
            </a:r>
            <a:r>
              <a:rPr lang="ru" sz="1300">
                <a:solidFill>
                  <a:schemeClr val="dk1"/>
                </a:solidFill>
                <a:latin typeface="Consolas"/>
                <a:ea typeface="Consolas"/>
                <a:cs typeface="Consolas"/>
                <a:sym typeface="Consolas"/>
              </a:rPr>
              <a:t>getPhase</a:t>
            </a:r>
            <a:r>
              <a:rPr lang="ru" sz="1300">
                <a:solidFill>
                  <a:srgbClr val="666600"/>
                </a:solidFill>
                <a:latin typeface="Consolas"/>
                <a:ea typeface="Consolas"/>
                <a:cs typeface="Consolas"/>
                <a:sym typeface="Consolas"/>
              </a:rPr>
              <a:t>()</a:t>
            </a:r>
            <a:r>
              <a:rPr lang="ru" sz="1300">
                <a:solidFill>
                  <a:schemeClr val="dk1"/>
                </a:solidFill>
                <a:latin typeface="Consolas"/>
                <a:ea typeface="Consolas"/>
                <a:cs typeface="Consolas"/>
                <a:sym typeface="Consolas"/>
              </a:rPr>
              <a:t> </a:t>
            </a:r>
            <a:r>
              <a:rPr lang="ru" sz="1300">
                <a:solidFill>
                  <a:srgbClr val="666600"/>
                </a:solidFill>
                <a:latin typeface="Consolas"/>
                <a:ea typeface="Consolas"/>
                <a:cs typeface="Consolas"/>
                <a:sym typeface="Consolas"/>
              </a:rPr>
              <a:t>&lt;</a:t>
            </a:r>
            <a:r>
              <a:rPr lang="ru" sz="1300">
                <a:solidFill>
                  <a:schemeClr val="dk1"/>
                </a:solidFill>
                <a:latin typeface="Consolas"/>
                <a:ea typeface="Consolas"/>
                <a:cs typeface="Consolas"/>
                <a:sym typeface="Consolas"/>
              </a:rPr>
              <a:t> destination</a:t>
            </a:r>
            <a:r>
              <a:rPr lang="ru" sz="1300">
                <a:solidFill>
                  <a:srgbClr val="666600"/>
                </a:solidFill>
                <a:latin typeface="Consolas"/>
                <a:ea typeface="Consolas"/>
                <a:cs typeface="Consolas"/>
                <a:sym typeface="Consolas"/>
              </a:rPr>
              <a:t>) </a:t>
            </a:r>
            <a:r>
              <a:rPr lang="ru" sz="1300">
                <a:solidFill>
                  <a:schemeClr val="dk1"/>
                </a:solidFill>
                <a:highlight>
                  <a:schemeClr val="lt1"/>
                </a:highlight>
                <a:latin typeface="Consolas"/>
                <a:ea typeface="Consolas"/>
                <a:cs typeface="Consolas"/>
                <a:sym typeface="Consolas"/>
              </a:rPr>
              <a:t>{</a:t>
            </a:r>
            <a:r>
              <a:rPr lang="ru" sz="1300">
                <a:solidFill>
                  <a:srgbClr val="666600"/>
                </a:solidFill>
                <a:latin typeface="Consolas"/>
                <a:ea typeface="Consolas"/>
                <a:cs typeface="Consolas"/>
                <a:sym typeface="Consolas"/>
              </a:rPr>
              <a:t> </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ru" sz="1300">
                <a:solidFill>
                  <a:schemeClr val="dk1"/>
                </a:solidFill>
                <a:latin typeface="Consolas"/>
                <a:ea typeface="Consolas"/>
                <a:cs typeface="Consolas"/>
                <a:sym typeface="Consolas"/>
              </a:rPr>
              <a:t>               PHASER</a:t>
            </a:r>
            <a:r>
              <a:rPr lang="ru" sz="1300">
                <a:solidFill>
                  <a:srgbClr val="666600"/>
                </a:solidFill>
                <a:latin typeface="Consolas"/>
                <a:ea typeface="Consolas"/>
                <a:cs typeface="Consolas"/>
                <a:sym typeface="Consolas"/>
              </a:rPr>
              <a:t>.</a:t>
            </a:r>
            <a:r>
              <a:rPr lang="ru" sz="1300">
                <a:solidFill>
                  <a:schemeClr val="dk1"/>
                </a:solidFill>
                <a:latin typeface="Consolas"/>
                <a:ea typeface="Consolas"/>
                <a:cs typeface="Consolas"/>
                <a:sym typeface="Consolas"/>
              </a:rPr>
              <a:t>arriveAndAwaitAdvance</a:t>
            </a:r>
            <a:r>
              <a:rPr lang="ru" sz="1300">
                <a:solidFill>
                  <a:srgbClr val="666600"/>
                </a:solidFill>
                <a:latin typeface="Consolas"/>
                <a:ea typeface="Consolas"/>
                <a:cs typeface="Consolas"/>
                <a:sym typeface="Consolas"/>
              </a:rPr>
              <a:t>();</a:t>
            </a:r>
            <a:endParaRPr sz="1300">
              <a:solidFill>
                <a:srgbClr val="666600"/>
              </a:solidFill>
              <a:latin typeface="Consolas"/>
              <a:ea typeface="Consolas"/>
              <a:cs typeface="Consolas"/>
              <a:sym typeface="Consolas"/>
            </a:endParaRPr>
          </a:p>
          <a:p>
            <a:pPr indent="0" lvl="0" marL="0" rtl="0" algn="l">
              <a:spcBef>
                <a:spcPts val="0"/>
              </a:spcBef>
              <a:spcAft>
                <a:spcPts val="0"/>
              </a:spcAft>
              <a:buNone/>
            </a:pPr>
            <a:r>
              <a:rPr lang="ru" sz="1300">
                <a:solidFill>
                  <a:schemeClr val="dk1"/>
                </a:solidFill>
                <a:highlight>
                  <a:schemeClr val="lt1"/>
                </a:highlight>
                <a:latin typeface="Consolas"/>
                <a:ea typeface="Consolas"/>
                <a:cs typeface="Consolas"/>
                <a:sym typeface="Consolas"/>
              </a:rPr>
              <a:t>           }</a:t>
            </a:r>
            <a:endParaRPr sz="1300">
              <a:solidFill>
                <a:srgbClr val="666600"/>
              </a:solidFill>
              <a:latin typeface="Consolas"/>
              <a:ea typeface="Consolas"/>
              <a:cs typeface="Consolas"/>
              <a:sym typeface="Consolas"/>
            </a:endParaRPr>
          </a:p>
          <a:p>
            <a:pPr indent="0" lvl="0" marL="0" rtl="0" algn="l">
              <a:spcBef>
                <a:spcPts val="0"/>
              </a:spcBef>
              <a:spcAft>
                <a:spcPts val="0"/>
              </a:spcAft>
              <a:buNone/>
            </a:pPr>
            <a:r>
              <a:rPr lang="ru" sz="1300">
                <a:solidFill>
                  <a:schemeClr val="dk1"/>
                </a:solidFill>
                <a:latin typeface="Consolas"/>
                <a:ea typeface="Consolas"/>
                <a:cs typeface="Consolas"/>
                <a:sym typeface="Consolas"/>
              </a:rPr>
              <a:t>           </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ru" sz="1300">
                <a:solidFill>
                  <a:schemeClr val="dk1"/>
                </a:solidFill>
                <a:latin typeface="Consolas"/>
                <a:ea typeface="Consolas"/>
                <a:cs typeface="Consolas"/>
                <a:sym typeface="Consolas"/>
              </a:rPr>
              <a:t>           </a:t>
            </a:r>
            <a:r>
              <a:rPr lang="ru" sz="1300">
                <a:solidFill>
                  <a:srgbClr val="660066"/>
                </a:solidFill>
                <a:latin typeface="Consolas"/>
                <a:ea typeface="Consolas"/>
                <a:cs typeface="Consolas"/>
                <a:sym typeface="Consolas"/>
              </a:rPr>
              <a:t>Thread</a:t>
            </a:r>
            <a:r>
              <a:rPr lang="ru" sz="1300">
                <a:solidFill>
                  <a:srgbClr val="666600"/>
                </a:solidFill>
                <a:latin typeface="Consolas"/>
                <a:ea typeface="Consolas"/>
                <a:cs typeface="Consolas"/>
                <a:sym typeface="Consolas"/>
              </a:rPr>
              <a:t>.</a:t>
            </a:r>
            <a:r>
              <a:rPr lang="ru" sz="1300">
                <a:solidFill>
                  <a:schemeClr val="dk1"/>
                </a:solidFill>
                <a:latin typeface="Consolas"/>
                <a:ea typeface="Consolas"/>
                <a:cs typeface="Consolas"/>
                <a:sym typeface="Consolas"/>
              </a:rPr>
              <a:t>sleep</a:t>
            </a:r>
            <a:r>
              <a:rPr lang="ru" sz="1300">
                <a:solidFill>
                  <a:srgbClr val="666600"/>
                </a:solidFill>
                <a:latin typeface="Consolas"/>
                <a:ea typeface="Consolas"/>
                <a:cs typeface="Consolas"/>
                <a:sym typeface="Consolas"/>
              </a:rPr>
              <a:t>(</a:t>
            </a:r>
            <a:r>
              <a:rPr lang="ru" sz="1300">
                <a:solidFill>
                  <a:srgbClr val="006666"/>
                </a:solidFill>
                <a:latin typeface="Consolas"/>
                <a:ea typeface="Consolas"/>
                <a:cs typeface="Consolas"/>
                <a:sym typeface="Consolas"/>
              </a:rPr>
              <a:t>500</a:t>
            </a:r>
            <a:r>
              <a:rPr lang="ru" sz="1300">
                <a:solidFill>
                  <a:srgbClr val="666600"/>
                </a:solidFill>
                <a:latin typeface="Consolas"/>
                <a:ea typeface="Consolas"/>
                <a:cs typeface="Consolas"/>
                <a:sym typeface="Consolas"/>
              </a:rPr>
              <a:t>);</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ru" sz="1300">
                <a:solidFill>
                  <a:schemeClr val="dk1"/>
                </a:solidFill>
                <a:latin typeface="Consolas"/>
                <a:ea typeface="Consolas"/>
                <a:cs typeface="Consolas"/>
                <a:sym typeface="Consolas"/>
              </a:rPr>
              <a:t>           </a:t>
            </a:r>
            <a:r>
              <a:rPr lang="ru" sz="1300">
                <a:solidFill>
                  <a:srgbClr val="660066"/>
                </a:solidFill>
                <a:latin typeface="Consolas"/>
                <a:ea typeface="Consolas"/>
                <a:cs typeface="Consolas"/>
                <a:sym typeface="Consolas"/>
              </a:rPr>
              <a:t>System</a:t>
            </a:r>
            <a:r>
              <a:rPr lang="ru" sz="1300">
                <a:solidFill>
                  <a:srgbClr val="666600"/>
                </a:solidFill>
                <a:latin typeface="Consolas"/>
                <a:ea typeface="Consolas"/>
                <a:cs typeface="Consolas"/>
                <a:sym typeface="Consolas"/>
              </a:rPr>
              <a:t>.</a:t>
            </a:r>
            <a:r>
              <a:rPr lang="ru" sz="1300">
                <a:solidFill>
                  <a:srgbClr val="000088"/>
                </a:solidFill>
                <a:latin typeface="Consolas"/>
                <a:ea typeface="Consolas"/>
                <a:cs typeface="Consolas"/>
                <a:sym typeface="Consolas"/>
              </a:rPr>
              <a:t>out</a:t>
            </a:r>
            <a:r>
              <a:rPr lang="ru" sz="1300">
                <a:solidFill>
                  <a:srgbClr val="666600"/>
                </a:solidFill>
                <a:latin typeface="Consolas"/>
                <a:ea typeface="Consolas"/>
                <a:cs typeface="Consolas"/>
                <a:sym typeface="Consolas"/>
              </a:rPr>
              <a:t>.</a:t>
            </a:r>
            <a:r>
              <a:rPr lang="ru" sz="1300">
                <a:solidFill>
                  <a:schemeClr val="dk1"/>
                </a:solidFill>
                <a:latin typeface="Consolas"/>
                <a:ea typeface="Consolas"/>
                <a:cs typeface="Consolas"/>
                <a:sym typeface="Consolas"/>
              </a:rPr>
              <a:t>println</a:t>
            </a:r>
            <a:r>
              <a:rPr lang="ru" sz="1300">
                <a:solidFill>
                  <a:srgbClr val="666600"/>
                </a:solidFill>
                <a:latin typeface="Consolas"/>
                <a:ea typeface="Consolas"/>
                <a:cs typeface="Consolas"/>
                <a:sym typeface="Consolas"/>
              </a:rPr>
              <a:t>(</a:t>
            </a:r>
            <a:r>
              <a:rPr lang="ru" sz="1300">
                <a:solidFill>
                  <a:srgbClr val="000088"/>
                </a:solidFill>
                <a:latin typeface="Consolas"/>
                <a:ea typeface="Consolas"/>
                <a:cs typeface="Consolas"/>
                <a:sym typeface="Consolas"/>
              </a:rPr>
              <a:t>this</a:t>
            </a:r>
            <a:r>
              <a:rPr lang="ru" sz="1300">
                <a:solidFill>
                  <a:schemeClr val="dk1"/>
                </a:solidFill>
                <a:latin typeface="Consolas"/>
                <a:ea typeface="Consolas"/>
                <a:cs typeface="Consolas"/>
                <a:sym typeface="Consolas"/>
              </a:rPr>
              <a:t> </a:t>
            </a:r>
            <a:r>
              <a:rPr lang="ru" sz="1300">
                <a:solidFill>
                  <a:srgbClr val="666600"/>
                </a:solidFill>
                <a:latin typeface="Consolas"/>
                <a:ea typeface="Consolas"/>
                <a:cs typeface="Consolas"/>
                <a:sym typeface="Consolas"/>
              </a:rPr>
              <a:t>+</a:t>
            </a:r>
            <a:r>
              <a:rPr lang="ru" sz="1300">
                <a:solidFill>
                  <a:schemeClr val="dk1"/>
                </a:solidFill>
                <a:latin typeface="Consolas"/>
                <a:ea typeface="Consolas"/>
                <a:cs typeface="Consolas"/>
                <a:sym typeface="Consolas"/>
              </a:rPr>
              <a:t> </a:t>
            </a:r>
            <a:r>
              <a:rPr lang="ru" sz="1300">
                <a:solidFill>
                  <a:srgbClr val="008800"/>
                </a:solidFill>
                <a:latin typeface="Consolas"/>
                <a:ea typeface="Consolas"/>
                <a:cs typeface="Consolas"/>
                <a:sym typeface="Consolas"/>
              </a:rPr>
              <a:t>"вышел из вагона"</a:t>
            </a:r>
            <a:r>
              <a:rPr lang="ru" sz="1300">
                <a:solidFill>
                  <a:srgbClr val="666600"/>
                </a:solidFill>
                <a:latin typeface="Consolas"/>
                <a:ea typeface="Consolas"/>
                <a:cs typeface="Consolas"/>
                <a:sym typeface="Consolas"/>
              </a:rPr>
              <a:t>);</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ru" sz="1300">
                <a:solidFill>
                  <a:schemeClr val="dk1"/>
                </a:solidFill>
                <a:latin typeface="Consolas"/>
                <a:ea typeface="Consolas"/>
                <a:cs typeface="Consolas"/>
                <a:sym typeface="Consolas"/>
              </a:rPr>
              <a:t>           PHASER</a:t>
            </a:r>
            <a:r>
              <a:rPr lang="ru" sz="1300">
                <a:solidFill>
                  <a:srgbClr val="666600"/>
                </a:solidFill>
                <a:latin typeface="Consolas"/>
                <a:ea typeface="Consolas"/>
                <a:cs typeface="Consolas"/>
                <a:sym typeface="Consolas"/>
              </a:rPr>
              <a:t>.</a:t>
            </a:r>
            <a:r>
              <a:rPr lang="ru" sz="1300">
                <a:solidFill>
                  <a:schemeClr val="dk1"/>
                </a:solidFill>
                <a:latin typeface="Consolas"/>
                <a:ea typeface="Consolas"/>
                <a:cs typeface="Consolas"/>
                <a:sym typeface="Consolas"/>
              </a:rPr>
              <a:t>arriveAndDeregister</a:t>
            </a:r>
            <a:r>
              <a:rPr lang="ru" sz="1300">
                <a:solidFill>
                  <a:srgbClr val="666600"/>
                </a:solidFill>
                <a:latin typeface="Consolas"/>
                <a:ea typeface="Consolas"/>
                <a:cs typeface="Consolas"/>
                <a:sym typeface="Consolas"/>
              </a:rPr>
              <a:t>(); // отмена регистрации, пассажир выходит из вагона</a:t>
            </a:r>
            <a:endParaRPr sz="1300">
              <a:solidFill>
                <a:srgbClr val="660066"/>
              </a:solidFill>
              <a:latin typeface="Consolas"/>
              <a:ea typeface="Consolas"/>
              <a:cs typeface="Consolas"/>
              <a:sym typeface="Consolas"/>
            </a:endParaRPr>
          </a:p>
          <a:p>
            <a:pPr indent="0" lvl="0" marL="0" rtl="0" algn="l">
              <a:spcBef>
                <a:spcPts val="0"/>
              </a:spcBef>
              <a:spcAft>
                <a:spcPts val="0"/>
              </a:spcAft>
              <a:buNone/>
            </a:pPr>
            <a:r>
              <a:rPr lang="ru" sz="1300">
                <a:solidFill>
                  <a:schemeClr val="dk1"/>
                </a:solidFill>
                <a:latin typeface="Consolas"/>
                <a:ea typeface="Consolas"/>
                <a:cs typeface="Consolas"/>
                <a:sym typeface="Consolas"/>
              </a:rPr>
              <a:t>       </a:t>
            </a:r>
            <a:r>
              <a:rPr lang="ru" sz="1300">
                <a:solidFill>
                  <a:schemeClr val="dk1"/>
                </a:solidFill>
                <a:highlight>
                  <a:schemeClr val="lt1"/>
                </a:highlight>
                <a:latin typeface="Consolas"/>
                <a:ea typeface="Consolas"/>
                <a:cs typeface="Consolas"/>
                <a:sym typeface="Consolas"/>
              </a:rPr>
              <a:t>}</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ru" sz="1300">
                <a:solidFill>
                  <a:srgbClr val="000088"/>
                </a:solidFill>
                <a:latin typeface="Consolas"/>
                <a:ea typeface="Consolas"/>
                <a:cs typeface="Consolas"/>
                <a:sym typeface="Consolas"/>
              </a:rPr>
              <a:t>       </a:t>
            </a:r>
            <a:r>
              <a:rPr lang="ru" sz="1300">
                <a:solidFill>
                  <a:srgbClr val="000080"/>
                </a:solidFill>
                <a:highlight>
                  <a:schemeClr val="lt1"/>
                </a:highlight>
                <a:latin typeface="Consolas"/>
                <a:ea typeface="Consolas"/>
                <a:cs typeface="Consolas"/>
                <a:sym typeface="Consolas"/>
              </a:rPr>
              <a:t>catch</a:t>
            </a:r>
            <a:r>
              <a:rPr lang="ru" sz="1300">
                <a:solidFill>
                  <a:schemeClr val="dk1"/>
                </a:solidFill>
                <a:highlight>
                  <a:schemeClr val="lt1"/>
                </a:highlight>
                <a:latin typeface="Consolas"/>
                <a:ea typeface="Consolas"/>
                <a:cs typeface="Consolas"/>
                <a:sym typeface="Consolas"/>
              </a:rPr>
              <a:t> (InterruptedException e) {</a:t>
            </a:r>
            <a:endParaRPr sz="13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300">
                <a:solidFill>
                  <a:schemeClr val="dk1"/>
                </a:solidFill>
                <a:highlight>
                  <a:schemeClr val="lt1"/>
                </a:highlight>
                <a:latin typeface="Consolas"/>
                <a:ea typeface="Consolas"/>
                <a:cs typeface="Consolas"/>
                <a:sym typeface="Consolas"/>
              </a:rPr>
              <a:t>           System.</a:t>
            </a:r>
            <a:r>
              <a:rPr i="1" lang="ru" sz="1300">
                <a:solidFill>
                  <a:schemeClr val="dk1"/>
                </a:solidFill>
                <a:highlight>
                  <a:schemeClr val="lt1"/>
                </a:highlight>
                <a:latin typeface="Consolas"/>
                <a:ea typeface="Consolas"/>
                <a:cs typeface="Consolas"/>
                <a:sym typeface="Consolas"/>
              </a:rPr>
              <a:t>out</a:t>
            </a:r>
            <a:r>
              <a:rPr lang="ru" sz="1300">
                <a:solidFill>
                  <a:schemeClr val="dk1"/>
                </a:solidFill>
                <a:highlight>
                  <a:schemeClr val="lt1"/>
                </a:highlight>
                <a:latin typeface="Consolas"/>
                <a:ea typeface="Consolas"/>
                <a:cs typeface="Consolas"/>
                <a:sym typeface="Consolas"/>
              </a:rPr>
              <a:t>.</a:t>
            </a:r>
            <a:r>
              <a:rPr lang="ru" sz="1300">
                <a:solidFill>
                  <a:srgbClr val="980000"/>
                </a:solidFill>
                <a:highlight>
                  <a:schemeClr val="lt1"/>
                </a:highlight>
                <a:latin typeface="Consolas"/>
                <a:ea typeface="Consolas"/>
                <a:cs typeface="Consolas"/>
                <a:sym typeface="Consolas"/>
              </a:rPr>
              <a:t>printf</a:t>
            </a:r>
            <a:r>
              <a:rPr lang="ru" sz="1300">
                <a:solidFill>
                  <a:schemeClr val="dk1"/>
                </a:solidFill>
                <a:highlight>
                  <a:schemeClr val="lt1"/>
                </a:highlight>
                <a:latin typeface="Consolas"/>
                <a:ea typeface="Consolas"/>
                <a:cs typeface="Consolas"/>
                <a:sym typeface="Consolas"/>
              </a:rPr>
              <a:t>(e.getMessage());</a:t>
            </a:r>
            <a:endParaRPr sz="13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300">
                <a:solidFill>
                  <a:schemeClr val="dk1"/>
                </a:solidFill>
                <a:highlight>
                  <a:schemeClr val="lt1"/>
                </a:highlight>
                <a:latin typeface="Consolas"/>
                <a:ea typeface="Consolas"/>
                <a:cs typeface="Consolas"/>
                <a:sym typeface="Consolas"/>
              </a:rPr>
              <a:t>       }</a:t>
            </a:r>
            <a:endParaRPr sz="1300">
              <a:solidFill>
                <a:srgbClr val="000088"/>
              </a:solidFill>
              <a:latin typeface="Consolas"/>
              <a:ea typeface="Consolas"/>
              <a:cs typeface="Consolas"/>
              <a:sym typeface="Consolas"/>
            </a:endParaRPr>
          </a:p>
          <a:p>
            <a:pPr indent="0" lvl="0" marL="0" rtl="0" algn="l">
              <a:spcBef>
                <a:spcPts val="0"/>
              </a:spcBef>
              <a:spcAft>
                <a:spcPts val="0"/>
              </a:spcAft>
              <a:buNone/>
            </a:pPr>
            <a:r>
              <a:rPr lang="ru" sz="1300">
                <a:solidFill>
                  <a:schemeClr val="dk1"/>
                </a:solidFill>
                <a:latin typeface="Consolas"/>
                <a:ea typeface="Consolas"/>
                <a:cs typeface="Consolas"/>
                <a:sym typeface="Consolas"/>
              </a:rPr>
              <a:t>    </a:t>
            </a:r>
            <a:r>
              <a:rPr lang="ru" sz="1300">
                <a:solidFill>
                  <a:schemeClr val="dk1"/>
                </a:solidFill>
                <a:highlight>
                  <a:schemeClr val="lt1"/>
                </a:highlight>
                <a:latin typeface="Consolas"/>
                <a:ea typeface="Consolas"/>
                <a:cs typeface="Consolas"/>
                <a:sym typeface="Consolas"/>
              </a:rPr>
              <a:t>}</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ru" sz="1300">
                <a:solidFill>
                  <a:schemeClr val="dk1"/>
                </a:solidFill>
                <a:highlight>
                  <a:schemeClr val="lt1"/>
                </a:highlight>
                <a:latin typeface="Consolas"/>
                <a:ea typeface="Consolas"/>
                <a:cs typeface="Consolas"/>
                <a:sym typeface="Consolas"/>
              </a:rPr>
              <a:t>}</a:t>
            </a:r>
            <a:endParaRPr sz="1300">
              <a:solidFill>
                <a:srgbClr val="666600"/>
              </a:solidFill>
              <a:latin typeface="Consolas"/>
              <a:ea typeface="Consolas"/>
              <a:cs typeface="Consolas"/>
              <a:sym typeface="Consola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83" name="Shape 483"/>
        <p:cNvGrpSpPr/>
        <p:nvPr/>
      </p:nvGrpSpPr>
      <p:grpSpPr>
        <a:xfrm>
          <a:off x="0" y="0"/>
          <a:ext cx="0" cy="0"/>
          <a:chOff x="0" y="0"/>
          <a:chExt cx="0" cy="0"/>
        </a:xfrm>
      </p:grpSpPr>
      <p:sp>
        <p:nvSpPr>
          <p:cNvPr id="484" name="Google Shape;484;p70"/>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485" name="Google Shape;485;p70"/>
          <p:cNvSpPr txBox="1"/>
          <p:nvPr/>
        </p:nvSpPr>
        <p:spPr>
          <a:xfrm>
            <a:off x="333900" y="98075"/>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Synchronizers. Phaser</a:t>
            </a:r>
            <a:endParaRPr b="1">
              <a:latin typeface="Nunito"/>
              <a:ea typeface="Nunito"/>
              <a:cs typeface="Nunito"/>
              <a:sym typeface="Nunito"/>
            </a:endParaRPr>
          </a:p>
        </p:txBody>
      </p:sp>
      <p:sp>
        <p:nvSpPr>
          <p:cNvPr id="486" name="Google Shape;486;p70"/>
          <p:cNvSpPr txBox="1"/>
          <p:nvPr/>
        </p:nvSpPr>
        <p:spPr>
          <a:xfrm>
            <a:off x="333750" y="998775"/>
            <a:ext cx="84765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rgbClr val="000080"/>
                </a:solidFill>
                <a:highlight>
                  <a:schemeClr val="lt1"/>
                </a:highlight>
                <a:latin typeface="Consolas"/>
                <a:ea typeface="Consolas"/>
                <a:cs typeface="Consolas"/>
                <a:sym typeface="Consolas"/>
              </a:rPr>
              <a:t>public</a:t>
            </a:r>
            <a:r>
              <a:rPr lang="ru" sz="1200">
                <a:solidFill>
                  <a:schemeClr val="dk1"/>
                </a:solidFill>
                <a:highlight>
                  <a:schemeClr val="lt1"/>
                </a:highlight>
                <a:latin typeface="Consolas"/>
                <a:ea typeface="Consolas"/>
                <a:cs typeface="Consolas"/>
                <a:sym typeface="Consolas"/>
              </a:rPr>
              <a:t> </a:t>
            </a:r>
            <a:r>
              <a:rPr lang="ru" sz="1200">
                <a:solidFill>
                  <a:srgbClr val="000080"/>
                </a:solidFill>
                <a:highlight>
                  <a:schemeClr val="lt1"/>
                </a:highlight>
                <a:latin typeface="Consolas"/>
                <a:ea typeface="Consolas"/>
                <a:cs typeface="Consolas"/>
                <a:sym typeface="Consolas"/>
              </a:rPr>
              <a:t>class</a:t>
            </a:r>
            <a:r>
              <a:rPr lang="ru" sz="1200">
                <a:solidFill>
                  <a:schemeClr val="dk1"/>
                </a:solidFill>
                <a:highlight>
                  <a:schemeClr val="lt1"/>
                </a:highlight>
                <a:latin typeface="Consolas"/>
                <a:ea typeface="Consolas"/>
                <a:cs typeface="Consolas"/>
                <a:sym typeface="Consolas"/>
              </a:rPr>
              <a:t> </a:t>
            </a:r>
            <a:r>
              <a:rPr lang="ru" sz="1200">
                <a:solidFill>
                  <a:schemeClr val="dk1"/>
                </a:solidFill>
                <a:highlight>
                  <a:schemeClr val="lt1"/>
                </a:highlight>
                <a:latin typeface="Consolas"/>
                <a:ea typeface="Consolas"/>
                <a:cs typeface="Consolas"/>
                <a:sym typeface="Consolas"/>
              </a:rPr>
              <a:t>Phaser</a:t>
            </a:r>
            <a:r>
              <a:rPr lang="ru" sz="1200">
                <a:solidFill>
                  <a:schemeClr val="dk1"/>
                </a:solidFill>
                <a:highlight>
                  <a:schemeClr val="lt1"/>
                </a:highlight>
                <a:latin typeface="Consolas"/>
                <a:ea typeface="Consolas"/>
                <a:cs typeface="Consolas"/>
                <a:sym typeface="Consolas"/>
              </a:rPr>
              <a:t>Example {</a:t>
            </a:r>
            <a:endParaRPr sz="12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200">
                <a:solidFill>
                  <a:schemeClr val="dk1"/>
                </a:solidFill>
                <a:highlight>
                  <a:schemeClr val="lt1"/>
                </a:highlight>
                <a:latin typeface="Consolas"/>
                <a:ea typeface="Consolas"/>
                <a:cs typeface="Consolas"/>
                <a:sym typeface="Consolas"/>
              </a:rPr>
              <a:t>    </a:t>
            </a:r>
            <a:r>
              <a:rPr lang="ru" sz="1200">
                <a:solidFill>
                  <a:srgbClr val="000088"/>
                </a:solidFill>
                <a:latin typeface="Consolas"/>
                <a:ea typeface="Consolas"/>
                <a:cs typeface="Consolas"/>
                <a:sym typeface="Consolas"/>
              </a:rPr>
              <a:t>public static final </a:t>
            </a:r>
            <a:r>
              <a:rPr lang="ru" sz="1200">
                <a:solidFill>
                  <a:schemeClr val="dk1"/>
                </a:solidFill>
                <a:latin typeface="Consolas"/>
                <a:ea typeface="Consolas"/>
                <a:cs typeface="Consolas"/>
                <a:sym typeface="Consolas"/>
              </a:rPr>
              <a:t>Phaser PHASER = </a:t>
            </a:r>
            <a:r>
              <a:rPr lang="ru" sz="1200">
                <a:solidFill>
                  <a:srgbClr val="000088"/>
                </a:solidFill>
                <a:latin typeface="Consolas"/>
                <a:ea typeface="Consolas"/>
                <a:cs typeface="Consolas"/>
                <a:sym typeface="Consolas"/>
              </a:rPr>
              <a:t>new</a:t>
            </a:r>
            <a:r>
              <a:rPr lang="ru" sz="1200">
                <a:solidFill>
                  <a:schemeClr val="dk1"/>
                </a:solidFill>
                <a:latin typeface="Consolas"/>
                <a:ea typeface="Consolas"/>
                <a:cs typeface="Consolas"/>
                <a:sym typeface="Consolas"/>
              </a:rPr>
              <a:t> </a:t>
            </a:r>
            <a:r>
              <a:rPr lang="ru" sz="1200">
                <a:solidFill>
                  <a:srgbClr val="000088"/>
                </a:solidFill>
                <a:latin typeface="Consolas"/>
                <a:ea typeface="Consolas"/>
                <a:cs typeface="Consolas"/>
                <a:sym typeface="Consolas"/>
              </a:rPr>
              <a:t>new</a:t>
            </a:r>
            <a:r>
              <a:rPr lang="ru" sz="1200">
                <a:solidFill>
                  <a:schemeClr val="dk1"/>
                </a:solidFill>
                <a:latin typeface="Consolas"/>
                <a:ea typeface="Consolas"/>
                <a:cs typeface="Consolas"/>
                <a:sym typeface="Consolas"/>
              </a:rPr>
              <a:t> </a:t>
            </a:r>
            <a:r>
              <a:rPr lang="ru" sz="1200">
                <a:solidFill>
                  <a:srgbClr val="660066"/>
                </a:solidFill>
                <a:latin typeface="Consolas"/>
                <a:ea typeface="Consolas"/>
                <a:cs typeface="Consolas"/>
                <a:sym typeface="Consolas"/>
              </a:rPr>
              <a:t>Phaser</a:t>
            </a:r>
            <a:r>
              <a:rPr lang="ru" sz="1200">
                <a:solidFill>
                  <a:srgbClr val="666600"/>
                </a:solidFill>
                <a:latin typeface="Consolas"/>
                <a:ea typeface="Consolas"/>
                <a:cs typeface="Consolas"/>
                <a:sym typeface="Consolas"/>
              </a:rPr>
              <a:t>(</a:t>
            </a:r>
            <a:r>
              <a:rPr lang="ru" sz="1200">
                <a:solidFill>
                  <a:srgbClr val="006666"/>
                </a:solidFill>
                <a:latin typeface="Consolas"/>
                <a:ea typeface="Consolas"/>
                <a:cs typeface="Consolas"/>
                <a:sym typeface="Consolas"/>
              </a:rPr>
              <a:t>1</a:t>
            </a:r>
            <a:r>
              <a:rPr lang="ru" sz="1200">
                <a:solidFill>
                  <a:srgbClr val="666600"/>
                </a:solidFill>
                <a:latin typeface="Consolas"/>
                <a:ea typeface="Consolas"/>
                <a:cs typeface="Consolas"/>
                <a:sym typeface="Consolas"/>
              </a:rPr>
              <a:t>);</a:t>
            </a:r>
            <a:endParaRPr sz="12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t/>
            </a:r>
            <a:endParaRPr sz="120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rPr lang="ru" sz="1200">
                <a:solidFill>
                  <a:srgbClr val="000080"/>
                </a:solidFill>
                <a:highlight>
                  <a:schemeClr val="lt1"/>
                </a:highlight>
                <a:latin typeface="Consolas"/>
                <a:ea typeface="Consolas"/>
                <a:cs typeface="Consolas"/>
                <a:sym typeface="Consolas"/>
              </a:rPr>
              <a:t>    public static void </a:t>
            </a:r>
            <a:r>
              <a:rPr lang="ru" sz="1200">
                <a:solidFill>
                  <a:schemeClr val="dk1"/>
                </a:solidFill>
                <a:highlight>
                  <a:schemeClr val="lt1"/>
                </a:highlight>
                <a:latin typeface="Consolas"/>
                <a:ea typeface="Consolas"/>
                <a:cs typeface="Consolas"/>
                <a:sym typeface="Consolas"/>
              </a:rPr>
              <a:t>main(String[] args)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rgbClr val="660066"/>
                </a:solidFill>
                <a:latin typeface="Consolas"/>
                <a:ea typeface="Consolas"/>
                <a:cs typeface="Consolas"/>
                <a:sym typeface="Consolas"/>
              </a:rPr>
              <a:t>List</a:t>
            </a:r>
            <a:r>
              <a:rPr lang="ru" sz="1200">
                <a:solidFill>
                  <a:srgbClr val="666600"/>
                </a:solidFill>
                <a:latin typeface="Consolas"/>
                <a:ea typeface="Consolas"/>
                <a:cs typeface="Consolas"/>
                <a:sym typeface="Consolas"/>
              </a:rPr>
              <a:t>&lt;</a:t>
            </a:r>
            <a:r>
              <a:rPr lang="ru" sz="1200">
                <a:solidFill>
                  <a:srgbClr val="660066"/>
                </a:solidFill>
                <a:latin typeface="Consolas"/>
                <a:ea typeface="Consolas"/>
                <a:cs typeface="Consolas"/>
                <a:sym typeface="Consolas"/>
              </a:rPr>
              <a:t>Passenger</a:t>
            </a:r>
            <a:r>
              <a:rPr lang="ru" sz="1200">
                <a:solidFill>
                  <a:srgbClr val="666600"/>
                </a:solidFill>
                <a:latin typeface="Consolas"/>
                <a:ea typeface="Consolas"/>
                <a:cs typeface="Consolas"/>
                <a:sym typeface="Consolas"/>
              </a:rPr>
              <a:t>&gt;</a:t>
            </a:r>
            <a:r>
              <a:rPr lang="ru" sz="1200">
                <a:solidFill>
                  <a:schemeClr val="dk1"/>
                </a:solidFill>
                <a:latin typeface="Consolas"/>
                <a:ea typeface="Consolas"/>
                <a:cs typeface="Consolas"/>
                <a:sym typeface="Consolas"/>
              </a:rPr>
              <a:t> passengers</a:t>
            </a:r>
            <a:r>
              <a:rPr lang="ru" sz="1200">
                <a:solidFill>
                  <a:srgbClr val="666600"/>
                </a:solidFill>
                <a:latin typeface="Consolas"/>
                <a:ea typeface="Consolas"/>
                <a:cs typeface="Consolas"/>
                <a:sym typeface="Consolas"/>
              </a:rPr>
              <a:t> =</a:t>
            </a:r>
            <a:r>
              <a:rPr lang="ru" sz="1200">
                <a:solidFill>
                  <a:schemeClr val="dk1"/>
                </a:solidFill>
                <a:latin typeface="Consolas"/>
                <a:ea typeface="Consolas"/>
                <a:cs typeface="Consolas"/>
                <a:sym typeface="Consolas"/>
              </a:rPr>
              <a:t> </a:t>
            </a:r>
            <a:r>
              <a:rPr lang="ru" sz="1200">
                <a:solidFill>
                  <a:srgbClr val="000088"/>
                </a:solidFill>
                <a:latin typeface="Consolas"/>
                <a:ea typeface="Consolas"/>
                <a:cs typeface="Consolas"/>
                <a:sym typeface="Consolas"/>
              </a:rPr>
              <a:t>new</a:t>
            </a:r>
            <a:r>
              <a:rPr lang="ru" sz="1200">
                <a:solidFill>
                  <a:schemeClr val="dk1"/>
                </a:solidFill>
                <a:latin typeface="Consolas"/>
                <a:ea typeface="Consolas"/>
                <a:cs typeface="Consolas"/>
                <a:sym typeface="Consolas"/>
              </a:rPr>
              <a:t> </a:t>
            </a:r>
            <a:r>
              <a:rPr lang="ru" sz="1200">
                <a:solidFill>
                  <a:srgbClr val="660066"/>
                </a:solidFill>
                <a:latin typeface="Consolas"/>
                <a:ea typeface="Consolas"/>
                <a:cs typeface="Consolas"/>
                <a:sym typeface="Consolas"/>
              </a:rPr>
              <a:t>ArrayList</a:t>
            </a:r>
            <a:r>
              <a:rPr lang="ru" sz="1200">
                <a:solidFill>
                  <a:srgbClr val="666600"/>
                </a:solidFill>
                <a:latin typeface="Consolas"/>
                <a:ea typeface="Consolas"/>
                <a:cs typeface="Consolas"/>
                <a:sym typeface="Consolas"/>
              </a:rPr>
              <a:t>&lt;&gt;();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rgbClr val="880000"/>
                </a:solidFill>
                <a:latin typeface="Consolas"/>
                <a:ea typeface="Consolas"/>
                <a:cs typeface="Consolas"/>
                <a:sym typeface="Consolas"/>
              </a:rPr>
              <a:t>        </a:t>
            </a:r>
            <a:r>
              <a:rPr lang="ru" sz="1200">
                <a:solidFill>
                  <a:srgbClr val="880000"/>
                </a:solidFill>
                <a:latin typeface="Consolas"/>
                <a:ea typeface="Consolas"/>
                <a:cs typeface="Consolas"/>
                <a:sym typeface="Consolas"/>
              </a:rPr>
              <a:t>// Формирование массива пассажиров</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rgbClr val="000088"/>
                </a:solidFill>
                <a:latin typeface="Consolas"/>
                <a:ea typeface="Consolas"/>
                <a:cs typeface="Consolas"/>
                <a:sym typeface="Consolas"/>
              </a:rPr>
              <a:t>for</a:t>
            </a:r>
            <a:r>
              <a:rPr lang="ru" sz="1200">
                <a:solidFill>
                  <a:schemeClr val="dk1"/>
                </a:solidFill>
                <a:latin typeface="Consolas"/>
                <a:ea typeface="Consolas"/>
                <a:cs typeface="Consolas"/>
                <a:sym typeface="Consolas"/>
              </a:rPr>
              <a:t> </a:t>
            </a:r>
            <a:r>
              <a:rPr lang="ru" sz="1200">
                <a:solidFill>
                  <a:srgbClr val="666600"/>
                </a:solidFill>
                <a:latin typeface="Consolas"/>
                <a:ea typeface="Consolas"/>
                <a:cs typeface="Consolas"/>
                <a:sym typeface="Consolas"/>
              </a:rPr>
              <a:t>(</a:t>
            </a:r>
            <a:r>
              <a:rPr lang="ru" sz="1200">
                <a:solidFill>
                  <a:srgbClr val="000088"/>
                </a:solidFill>
                <a:latin typeface="Consolas"/>
                <a:ea typeface="Consolas"/>
                <a:cs typeface="Consolas"/>
                <a:sym typeface="Consolas"/>
              </a:rPr>
              <a:t>int</a:t>
            </a:r>
            <a:r>
              <a:rPr lang="ru" sz="1200">
                <a:solidFill>
                  <a:schemeClr val="dk1"/>
                </a:solidFill>
                <a:latin typeface="Consolas"/>
                <a:ea typeface="Consolas"/>
                <a:cs typeface="Consolas"/>
                <a:sym typeface="Consolas"/>
              </a:rPr>
              <a:t> i </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a:t>
            </a:r>
            <a:r>
              <a:rPr lang="ru" sz="1200">
                <a:solidFill>
                  <a:srgbClr val="006666"/>
                </a:solidFill>
                <a:latin typeface="Consolas"/>
                <a:ea typeface="Consolas"/>
                <a:cs typeface="Consolas"/>
                <a:sym typeface="Consolas"/>
              </a:rPr>
              <a:t>1</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i </a:t>
            </a:r>
            <a:r>
              <a:rPr lang="ru" sz="1200">
                <a:solidFill>
                  <a:srgbClr val="666600"/>
                </a:solidFill>
                <a:latin typeface="Consolas"/>
                <a:ea typeface="Consolas"/>
                <a:cs typeface="Consolas"/>
                <a:sym typeface="Consolas"/>
              </a:rPr>
              <a:t>&lt;</a:t>
            </a:r>
            <a:r>
              <a:rPr lang="ru" sz="1200">
                <a:solidFill>
                  <a:schemeClr val="dk1"/>
                </a:solidFill>
                <a:latin typeface="Consolas"/>
                <a:ea typeface="Consolas"/>
                <a:cs typeface="Consolas"/>
                <a:sym typeface="Consolas"/>
              </a:rPr>
              <a:t> </a:t>
            </a:r>
            <a:r>
              <a:rPr lang="ru" sz="1200">
                <a:solidFill>
                  <a:srgbClr val="006666"/>
                </a:solidFill>
                <a:latin typeface="Consolas"/>
                <a:ea typeface="Consolas"/>
                <a:cs typeface="Consolas"/>
                <a:sym typeface="Consolas"/>
              </a:rPr>
              <a:t>5</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i</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a:t>
            </a:r>
            <a:r>
              <a:rPr lang="ru" sz="1200">
                <a:solidFill>
                  <a:srgbClr val="666600"/>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rgbClr val="000088"/>
                </a:solidFill>
                <a:latin typeface="Consolas"/>
                <a:ea typeface="Consolas"/>
                <a:cs typeface="Consolas"/>
                <a:sym typeface="Consolas"/>
              </a:rPr>
              <a:t>if</a:t>
            </a:r>
            <a:r>
              <a:rPr lang="ru" sz="1200">
                <a:solidFill>
                  <a:schemeClr val="dk1"/>
                </a:solidFill>
                <a:latin typeface="Consolas"/>
                <a:ea typeface="Consolas"/>
                <a:cs typeface="Consolas"/>
                <a:sym typeface="Consolas"/>
              </a:rPr>
              <a:t> </a:t>
            </a:r>
            <a:r>
              <a:rPr lang="ru" sz="1200">
                <a:solidFill>
                  <a:srgbClr val="666600"/>
                </a:solidFill>
                <a:latin typeface="Consolas"/>
                <a:ea typeface="Consolas"/>
                <a:cs typeface="Consolas"/>
                <a:sym typeface="Consolas"/>
              </a:rPr>
              <a:t>((</a:t>
            </a:r>
            <a:r>
              <a:rPr lang="ru" sz="1200">
                <a:solidFill>
                  <a:srgbClr val="000088"/>
                </a:solidFill>
                <a:latin typeface="Consolas"/>
                <a:ea typeface="Consolas"/>
                <a:cs typeface="Consolas"/>
                <a:sym typeface="Consolas"/>
              </a:rPr>
              <a:t>int</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a:t>
            </a:r>
            <a:r>
              <a:rPr lang="ru" sz="1200">
                <a:solidFill>
                  <a:srgbClr val="666600"/>
                </a:solidFill>
                <a:latin typeface="Consolas"/>
                <a:ea typeface="Consolas"/>
                <a:cs typeface="Consolas"/>
                <a:sym typeface="Consolas"/>
              </a:rPr>
              <a:t>(</a:t>
            </a:r>
            <a:r>
              <a:rPr lang="ru" sz="1200">
                <a:solidFill>
                  <a:srgbClr val="660066"/>
                </a:solidFill>
                <a:latin typeface="Consolas"/>
                <a:ea typeface="Consolas"/>
                <a:cs typeface="Consolas"/>
                <a:sym typeface="Consolas"/>
              </a:rPr>
              <a:t>Math</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random</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a:t>
            </a:r>
            <a:r>
              <a:rPr lang="ru" sz="1200">
                <a:solidFill>
                  <a:srgbClr val="006666"/>
                </a:solidFill>
                <a:latin typeface="Consolas"/>
                <a:ea typeface="Consolas"/>
                <a:cs typeface="Consolas"/>
                <a:sym typeface="Consolas"/>
              </a:rPr>
              <a:t>2</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a:t>
            </a:r>
            <a:r>
              <a:rPr lang="ru" sz="1200">
                <a:solidFill>
                  <a:srgbClr val="666600"/>
                </a:solidFill>
                <a:latin typeface="Consolas"/>
                <a:ea typeface="Consolas"/>
                <a:cs typeface="Consolas"/>
                <a:sym typeface="Consolas"/>
              </a:rPr>
              <a:t>&gt;</a:t>
            </a:r>
            <a:r>
              <a:rPr lang="ru" sz="1200">
                <a:solidFill>
                  <a:schemeClr val="dk1"/>
                </a:solidFill>
                <a:latin typeface="Consolas"/>
                <a:ea typeface="Consolas"/>
                <a:cs typeface="Consolas"/>
                <a:sym typeface="Consolas"/>
              </a:rPr>
              <a:t> </a:t>
            </a:r>
            <a:r>
              <a:rPr lang="ru" sz="1200">
                <a:solidFill>
                  <a:srgbClr val="006666"/>
                </a:solidFill>
                <a:latin typeface="Consolas"/>
                <a:ea typeface="Consolas"/>
                <a:cs typeface="Consolas"/>
                <a:sym typeface="Consolas"/>
              </a:rPr>
              <a:t>0</a:t>
            </a:r>
            <a:r>
              <a:rPr lang="ru" sz="1200">
                <a:solidFill>
                  <a:srgbClr val="666600"/>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rgbClr val="880000"/>
                </a:solidFill>
                <a:latin typeface="Consolas"/>
                <a:ea typeface="Consolas"/>
                <a:cs typeface="Consolas"/>
                <a:sym typeface="Consolas"/>
              </a:rPr>
              <a:t>// Этот пассажир проезжает одну станцию</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passengers</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add</a:t>
            </a:r>
            <a:r>
              <a:rPr lang="ru" sz="1200">
                <a:solidFill>
                  <a:srgbClr val="666600"/>
                </a:solidFill>
                <a:latin typeface="Consolas"/>
                <a:ea typeface="Consolas"/>
                <a:cs typeface="Consolas"/>
                <a:sym typeface="Consolas"/>
              </a:rPr>
              <a:t>(</a:t>
            </a:r>
            <a:r>
              <a:rPr lang="ru" sz="1200">
                <a:solidFill>
                  <a:srgbClr val="000088"/>
                </a:solidFill>
                <a:latin typeface="Consolas"/>
                <a:ea typeface="Consolas"/>
                <a:cs typeface="Consolas"/>
                <a:sym typeface="Consolas"/>
              </a:rPr>
              <a:t>new</a:t>
            </a:r>
            <a:r>
              <a:rPr lang="ru" sz="1200">
                <a:solidFill>
                  <a:schemeClr val="dk1"/>
                </a:solidFill>
                <a:latin typeface="Consolas"/>
                <a:ea typeface="Consolas"/>
                <a:cs typeface="Consolas"/>
                <a:sym typeface="Consolas"/>
              </a:rPr>
              <a:t> </a:t>
            </a:r>
            <a:r>
              <a:rPr lang="ru" sz="1200">
                <a:solidFill>
                  <a:srgbClr val="660066"/>
                </a:solidFill>
                <a:latin typeface="Consolas"/>
                <a:ea typeface="Consolas"/>
                <a:cs typeface="Consolas"/>
                <a:sym typeface="Consolas"/>
              </a:rPr>
              <a:t>Passenger</a:t>
            </a:r>
            <a:r>
              <a:rPr lang="ru" sz="1200">
                <a:solidFill>
                  <a:srgbClr val="666600"/>
                </a:solidFill>
                <a:latin typeface="Consolas"/>
                <a:ea typeface="Consolas"/>
                <a:cs typeface="Consolas"/>
                <a:sym typeface="Consolas"/>
              </a:rPr>
              <a:t>(</a:t>
            </a:r>
            <a:r>
              <a:rPr lang="ru" sz="1200">
                <a:solidFill>
                  <a:srgbClr val="006666"/>
                </a:solidFill>
                <a:latin typeface="Consolas"/>
                <a:ea typeface="Consolas"/>
                <a:cs typeface="Consolas"/>
                <a:sym typeface="Consolas"/>
              </a:rPr>
              <a:t>10</a:t>
            </a:r>
            <a:r>
              <a:rPr lang="ru" sz="1200">
                <a:solidFill>
                  <a:schemeClr val="dk1"/>
                </a:solidFill>
                <a:latin typeface="Consolas"/>
                <a:ea typeface="Consolas"/>
                <a:cs typeface="Consolas"/>
                <a:sym typeface="Consolas"/>
              </a:rPr>
              <a:t> </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i</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i</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i </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a:t>
            </a:r>
            <a:r>
              <a:rPr lang="ru" sz="1200">
                <a:solidFill>
                  <a:srgbClr val="006666"/>
                </a:solidFill>
                <a:latin typeface="Consolas"/>
                <a:ea typeface="Consolas"/>
                <a:cs typeface="Consolas"/>
                <a:sym typeface="Consolas"/>
              </a:rPr>
              <a:t>1</a:t>
            </a:r>
            <a:r>
              <a:rPr lang="ru" sz="1200">
                <a:solidFill>
                  <a:srgbClr val="666600"/>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rgbClr val="000088"/>
                </a:solidFill>
                <a:latin typeface="Consolas"/>
                <a:ea typeface="Consolas"/>
                <a:cs typeface="Consolas"/>
                <a:sym typeface="Consolas"/>
              </a:rPr>
              <a:t>if</a:t>
            </a:r>
            <a:r>
              <a:rPr lang="ru" sz="1200">
                <a:solidFill>
                  <a:schemeClr val="dk1"/>
                </a:solidFill>
                <a:latin typeface="Consolas"/>
                <a:ea typeface="Consolas"/>
                <a:cs typeface="Consolas"/>
                <a:sym typeface="Consolas"/>
              </a:rPr>
              <a:t> </a:t>
            </a:r>
            <a:r>
              <a:rPr lang="ru" sz="1200">
                <a:solidFill>
                  <a:srgbClr val="666600"/>
                </a:solidFill>
                <a:latin typeface="Consolas"/>
                <a:ea typeface="Consolas"/>
                <a:cs typeface="Consolas"/>
                <a:sym typeface="Consolas"/>
              </a:rPr>
              <a:t>((</a:t>
            </a:r>
            <a:r>
              <a:rPr lang="ru" sz="1200">
                <a:solidFill>
                  <a:srgbClr val="000088"/>
                </a:solidFill>
                <a:latin typeface="Consolas"/>
                <a:ea typeface="Consolas"/>
                <a:cs typeface="Consolas"/>
                <a:sym typeface="Consolas"/>
              </a:rPr>
              <a:t>int</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a:t>
            </a:r>
            <a:r>
              <a:rPr lang="ru" sz="1200">
                <a:solidFill>
                  <a:srgbClr val="666600"/>
                </a:solidFill>
                <a:latin typeface="Consolas"/>
                <a:ea typeface="Consolas"/>
                <a:cs typeface="Consolas"/>
                <a:sym typeface="Consolas"/>
              </a:rPr>
              <a:t>(</a:t>
            </a:r>
            <a:r>
              <a:rPr lang="ru" sz="1200">
                <a:solidFill>
                  <a:srgbClr val="660066"/>
                </a:solidFill>
                <a:latin typeface="Consolas"/>
                <a:ea typeface="Consolas"/>
                <a:cs typeface="Consolas"/>
                <a:sym typeface="Consolas"/>
              </a:rPr>
              <a:t>Math</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random</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a:t>
            </a:r>
            <a:r>
              <a:rPr lang="ru" sz="1200">
                <a:solidFill>
                  <a:srgbClr val="006666"/>
                </a:solidFill>
                <a:latin typeface="Consolas"/>
                <a:ea typeface="Consolas"/>
                <a:cs typeface="Consolas"/>
                <a:sym typeface="Consolas"/>
              </a:rPr>
              <a:t>2</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a:t>
            </a:r>
            <a:r>
              <a:rPr lang="ru" sz="1200">
                <a:solidFill>
                  <a:srgbClr val="666600"/>
                </a:solidFill>
                <a:latin typeface="Consolas"/>
                <a:ea typeface="Consolas"/>
                <a:cs typeface="Consolas"/>
                <a:sym typeface="Consolas"/>
              </a:rPr>
              <a:t>&gt;</a:t>
            </a:r>
            <a:r>
              <a:rPr lang="ru" sz="1200">
                <a:solidFill>
                  <a:schemeClr val="dk1"/>
                </a:solidFill>
                <a:latin typeface="Consolas"/>
                <a:ea typeface="Consolas"/>
                <a:cs typeface="Consolas"/>
                <a:sym typeface="Consolas"/>
              </a:rPr>
              <a:t> </a:t>
            </a:r>
            <a:r>
              <a:rPr lang="ru" sz="1200">
                <a:solidFill>
                  <a:srgbClr val="006666"/>
                </a:solidFill>
                <a:latin typeface="Consolas"/>
                <a:ea typeface="Consolas"/>
                <a:cs typeface="Consolas"/>
                <a:sym typeface="Consolas"/>
              </a:rPr>
              <a:t>0</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a:t>
            </a:r>
            <a:r>
              <a:rPr lang="ru" sz="1200">
                <a:solidFill>
                  <a:srgbClr val="666600"/>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rgbClr val="880000"/>
                </a:solidFill>
                <a:latin typeface="Consolas"/>
                <a:ea typeface="Consolas"/>
                <a:cs typeface="Consolas"/>
                <a:sym typeface="Consolas"/>
              </a:rPr>
              <a:t>// Этот пассажир едет до конечной</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rgbClr val="660066"/>
                </a:solidFill>
                <a:latin typeface="Consolas"/>
                <a:ea typeface="Consolas"/>
                <a:cs typeface="Consolas"/>
                <a:sym typeface="Consolas"/>
              </a:rPr>
              <a:t>Passenger</a:t>
            </a:r>
            <a:r>
              <a:rPr lang="ru" sz="1200">
                <a:solidFill>
                  <a:schemeClr val="dk1"/>
                </a:solidFill>
                <a:latin typeface="Consolas"/>
                <a:ea typeface="Consolas"/>
                <a:cs typeface="Consolas"/>
                <a:sym typeface="Consolas"/>
              </a:rPr>
              <a:t> p </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a:t>
            </a:r>
            <a:r>
              <a:rPr lang="ru" sz="1200">
                <a:solidFill>
                  <a:srgbClr val="000088"/>
                </a:solidFill>
                <a:latin typeface="Consolas"/>
                <a:ea typeface="Consolas"/>
                <a:cs typeface="Consolas"/>
                <a:sym typeface="Consolas"/>
              </a:rPr>
              <a:t>new</a:t>
            </a:r>
            <a:r>
              <a:rPr lang="ru" sz="1200">
                <a:solidFill>
                  <a:schemeClr val="dk1"/>
                </a:solidFill>
                <a:latin typeface="Consolas"/>
                <a:ea typeface="Consolas"/>
                <a:cs typeface="Consolas"/>
                <a:sym typeface="Consolas"/>
              </a:rPr>
              <a:t> </a:t>
            </a:r>
            <a:r>
              <a:rPr lang="ru" sz="1200">
                <a:solidFill>
                  <a:srgbClr val="660066"/>
                </a:solidFill>
                <a:latin typeface="Consolas"/>
                <a:ea typeface="Consolas"/>
                <a:cs typeface="Consolas"/>
                <a:sym typeface="Consolas"/>
              </a:rPr>
              <a:t>Passenger</a:t>
            </a:r>
            <a:r>
              <a:rPr lang="ru" sz="1200">
                <a:solidFill>
                  <a:srgbClr val="666600"/>
                </a:solidFill>
                <a:latin typeface="Consolas"/>
                <a:ea typeface="Consolas"/>
                <a:cs typeface="Consolas"/>
                <a:sym typeface="Consolas"/>
              </a:rPr>
              <a:t>(</a:t>
            </a:r>
            <a:r>
              <a:rPr lang="ru" sz="1200">
                <a:solidFill>
                  <a:srgbClr val="006666"/>
                </a:solidFill>
                <a:latin typeface="Consolas"/>
                <a:ea typeface="Consolas"/>
                <a:cs typeface="Consolas"/>
                <a:sym typeface="Consolas"/>
              </a:rPr>
              <a:t>20</a:t>
            </a:r>
            <a:r>
              <a:rPr lang="ru" sz="1200">
                <a:solidFill>
                  <a:schemeClr val="dk1"/>
                </a:solidFill>
                <a:latin typeface="Consolas"/>
                <a:ea typeface="Consolas"/>
                <a:cs typeface="Consolas"/>
                <a:sym typeface="Consolas"/>
              </a:rPr>
              <a:t> </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i</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i</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a:t>
            </a:r>
            <a:r>
              <a:rPr lang="ru" sz="1200">
                <a:solidFill>
                  <a:srgbClr val="006666"/>
                </a:solidFill>
                <a:latin typeface="Consolas"/>
                <a:ea typeface="Consolas"/>
                <a:cs typeface="Consolas"/>
                <a:sym typeface="Consolas"/>
              </a:rPr>
              <a:t>5</a:t>
            </a:r>
            <a:r>
              <a:rPr lang="ru" sz="1200">
                <a:solidFill>
                  <a:srgbClr val="666600"/>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passengers</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add</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p</a:t>
            </a:r>
            <a:r>
              <a:rPr lang="ru" sz="1200">
                <a:solidFill>
                  <a:srgbClr val="666600"/>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rgbClr val="666600"/>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rgbClr val="666600"/>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chemeClr val="dk1"/>
                </a:solidFill>
                <a:latin typeface="Consolas"/>
                <a:ea typeface="Consolas"/>
                <a:cs typeface="Consolas"/>
                <a:sym typeface="Consolas"/>
              </a:rPr>
              <a:t>//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t/>
            </a:r>
            <a:endParaRPr sz="1200">
              <a:solidFill>
                <a:srgbClr val="000080"/>
              </a:solidFill>
              <a:highlight>
                <a:schemeClr val="lt1"/>
              </a:highlight>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91" name="Shape 491"/>
        <p:cNvGrpSpPr/>
        <p:nvPr/>
      </p:nvGrpSpPr>
      <p:grpSpPr>
        <a:xfrm>
          <a:off x="0" y="0"/>
          <a:ext cx="0" cy="0"/>
          <a:chOff x="0" y="0"/>
          <a:chExt cx="0" cy="0"/>
        </a:xfrm>
      </p:grpSpPr>
      <p:sp>
        <p:nvSpPr>
          <p:cNvPr id="492" name="Google Shape;492;p71"/>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493" name="Google Shape;493;p71"/>
          <p:cNvSpPr txBox="1"/>
          <p:nvPr/>
        </p:nvSpPr>
        <p:spPr>
          <a:xfrm>
            <a:off x="333900" y="98075"/>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Synchronizers. Phaser</a:t>
            </a:r>
            <a:endParaRPr b="1">
              <a:latin typeface="Nunito"/>
              <a:ea typeface="Nunito"/>
              <a:cs typeface="Nunito"/>
              <a:sym typeface="Nunito"/>
            </a:endParaRPr>
          </a:p>
        </p:txBody>
      </p:sp>
      <p:sp>
        <p:nvSpPr>
          <p:cNvPr id="494" name="Google Shape;494;p71"/>
          <p:cNvSpPr txBox="1"/>
          <p:nvPr/>
        </p:nvSpPr>
        <p:spPr>
          <a:xfrm>
            <a:off x="333750" y="998775"/>
            <a:ext cx="84765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rgbClr val="000080"/>
                </a:solidFill>
                <a:highlight>
                  <a:schemeClr val="lt1"/>
                </a:highlight>
                <a:latin typeface="Consolas"/>
                <a:ea typeface="Consolas"/>
                <a:cs typeface="Consolas"/>
                <a:sym typeface="Consolas"/>
              </a:rPr>
              <a:t>public static void </a:t>
            </a:r>
            <a:r>
              <a:rPr lang="ru" sz="1200">
                <a:solidFill>
                  <a:schemeClr val="dk1"/>
                </a:solidFill>
                <a:highlight>
                  <a:schemeClr val="lt1"/>
                </a:highlight>
                <a:latin typeface="Consolas"/>
                <a:ea typeface="Consolas"/>
                <a:cs typeface="Consolas"/>
                <a:sym typeface="Consolas"/>
              </a:rPr>
              <a:t>main(String[] args) {</a:t>
            </a:r>
            <a:r>
              <a:rPr lang="ru" sz="1200">
                <a:solidFill>
                  <a:schemeClr val="dk1"/>
                </a:solidFill>
                <a:latin typeface="Consolas"/>
                <a:ea typeface="Consolas"/>
                <a:cs typeface="Consolas"/>
                <a:sym typeface="Consolas"/>
              </a:rPr>
              <a:t>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a:solidFill>
                  <a:schemeClr val="dk1"/>
                </a:solidFill>
                <a:latin typeface="Consolas"/>
                <a:ea typeface="Consolas"/>
                <a:cs typeface="Consolas"/>
                <a:sym typeface="Consolas"/>
              </a:rPr>
              <a:t>    // ...    </a:t>
            </a:r>
            <a:endParaRPr>
              <a:solidFill>
                <a:schemeClr val="dk1"/>
              </a:solidFill>
              <a:latin typeface="Consolas"/>
              <a:ea typeface="Consolas"/>
              <a:cs typeface="Consolas"/>
              <a:sym typeface="Consolas"/>
            </a:endParaRPr>
          </a:p>
          <a:p>
            <a:pPr indent="0" lvl="0" marL="0" rtl="0" algn="l">
              <a:spcBef>
                <a:spcPts val="0"/>
              </a:spcBef>
              <a:spcAft>
                <a:spcPts val="0"/>
              </a:spcAft>
              <a:buNone/>
            </a:pPr>
            <a:r>
              <a:t/>
            </a:r>
            <a:endParaRPr>
              <a:solidFill>
                <a:srgbClr val="880000"/>
              </a:solidFill>
              <a:latin typeface="Consolas"/>
              <a:ea typeface="Consolas"/>
              <a:cs typeface="Consolas"/>
              <a:sym typeface="Consolas"/>
            </a:endParaRPr>
          </a:p>
          <a:p>
            <a:pPr indent="0" lvl="0" marL="0" rtl="0" algn="l">
              <a:spcBef>
                <a:spcPts val="0"/>
              </a:spcBef>
              <a:spcAft>
                <a:spcPts val="0"/>
              </a:spcAft>
              <a:buNone/>
            </a:pPr>
            <a:r>
              <a:rPr lang="ru">
                <a:solidFill>
                  <a:srgbClr val="880000"/>
                </a:solidFill>
                <a:latin typeface="Consolas"/>
                <a:ea typeface="Consolas"/>
                <a:cs typeface="Consolas"/>
                <a:sym typeface="Consolas"/>
              </a:rPr>
              <a:t>    // Фазы 0 и 6 - конечные станции, фазы 1...5 - промежуточные станции</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ru">
                <a:solidFill>
                  <a:schemeClr val="dk1"/>
                </a:solidFill>
                <a:latin typeface="Consolas"/>
                <a:ea typeface="Consolas"/>
                <a:cs typeface="Consolas"/>
                <a:sym typeface="Consolas"/>
              </a:rPr>
              <a:t>    </a:t>
            </a:r>
            <a:r>
              <a:rPr lang="ru">
                <a:solidFill>
                  <a:srgbClr val="000088"/>
                </a:solidFill>
                <a:latin typeface="Consolas"/>
                <a:ea typeface="Consolas"/>
                <a:cs typeface="Consolas"/>
                <a:sym typeface="Consolas"/>
              </a:rPr>
              <a:t>for</a:t>
            </a:r>
            <a:r>
              <a:rPr lang="ru">
                <a:solidFill>
                  <a:schemeClr val="dk1"/>
                </a:solidFill>
                <a:latin typeface="Consolas"/>
                <a:ea typeface="Consolas"/>
                <a:cs typeface="Consolas"/>
                <a:sym typeface="Consolas"/>
              </a:rPr>
              <a:t> </a:t>
            </a:r>
            <a:r>
              <a:rPr lang="ru">
                <a:solidFill>
                  <a:srgbClr val="666600"/>
                </a:solidFill>
                <a:latin typeface="Consolas"/>
                <a:ea typeface="Consolas"/>
                <a:cs typeface="Consolas"/>
                <a:sym typeface="Consolas"/>
              </a:rPr>
              <a:t>(</a:t>
            </a:r>
            <a:r>
              <a:rPr lang="ru">
                <a:solidFill>
                  <a:srgbClr val="000088"/>
                </a:solidFill>
                <a:latin typeface="Consolas"/>
                <a:ea typeface="Consolas"/>
                <a:cs typeface="Consolas"/>
                <a:sym typeface="Consolas"/>
              </a:rPr>
              <a:t>int</a:t>
            </a:r>
            <a:r>
              <a:rPr lang="ru">
                <a:solidFill>
                  <a:schemeClr val="dk1"/>
                </a:solidFill>
                <a:latin typeface="Consolas"/>
                <a:ea typeface="Consolas"/>
                <a:cs typeface="Consolas"/>
                <a:sym typeface="Consolas"/>
              </a:rPr>
              <a:t> i </a:t>
            </a:r>
            <a:r>
              <a:rPr lang="ru">
                <a:solidFill>
                  <a:srgbClr val="666600"/>
                </a:solidFill>
                <a:latin typeface="Consolas"/>
                <a:ea typeface="Consolas"/>
                <a:cs typeface="Consolas"/>
                <a:sym typeface="Consolas"/>
              </a:rPr>
              <a:t>=</a:t>
            </a:r>
            <a:r>
              <a:rPr lang="ru">
                <a:solidFill>
                  <a:schemeClr val="dk1"/>
                </a:solidFill>
                <a:latin typeface="Consolas"/>
                <a:ea typeface="Consolas"/>
                <a:cs typeface="Consolas"/>
                <a:sym typeface="Consolas"/>
              </a:rPr>
              <a:t> </a:t>
            </a:r>
            <a:r>
              <a:rPr lang="ru">
                <a:solidFill>
                  <a:srgbClr val="006666"/>
                </a:solidFill>
                <a:latin typeface="Consolas"/>
                <a:ea typeface="Consolas"/>
                <a:cs typeface="Consolas"/>
                <a:sym typeface="Consolas"/>
              </a:rPr>
              <a:t>0</a:t>
            </a:r>
            <a:r>
              <a:rPr lang="ru">
                <a:solidFill>
                  <a:srgbClr val="666600"/>
                </a:solidFill>
                <a:latin typeface="Consolas"/>
                <a:ea typeface="Consolas"/>
                <a:cs typeface="Consolas"/>
                <a:sym typeface="Consolas"/>
              </a:rPr>
              <a:t>;</a:t>
            </a:r>
            <a:r>
              <a:rPr lang="ru">
                <a:solidFill>
                  <a:schemeClr val="dk1"/>
                </a:solidFill>
                <a:latin typeface="Consolas"/>
                <a:ea typeface="Consolas"/>
                <a:cs typeface="Consolas"/>
                <a:sym typeface="Consolas"/>
              </a:rPr>
              <a:t> i </a:t>
            </a:r>
            <a:r>
              <a:rPr lang="ru">
                <a:solidFill>
                  <a:srgbClr val="666600"/>
                </a:solidFill>
                <a:latin typeface="Consolas"/>
                <a:ea typeface="Consolas"/>
                <a:cs typeface="Consolas"/>
                <a:sym typeface="Consolas"/>
              </a:rPr>
              <a:t>&lt;</a:t>
            </a:r>
            <a:r>
              <a:rPr lang="ru">
                <a:solidFill>
                  <a:schemeClr val="dk1"/>
                </a:solidFill>
                <a:latin typeface="Consolas"/>
                <a:ea typeface="Consolas"/>
                <a:cs typeface="Consolas"/>
                <a:sym typeface="Consolas"/>
              </a:rPr>
              <a:t> </a:t>
            </a:r>
            <a:r>
              <a:rPr lang="ru">
                <a:solidFill>
                  <a:srgbClr val="006666"/>
                </a:solidFill>
                <a:latin typeface="Consolas"/>
                <a:ea typeface="Consolas"/>
                <a:cs typeface="Consolas"/>
                <a:sym typeface="Consolas"/>
              </a:rPr>
              <a:t>7</a:t>
            </a:r>
            <a:r>
              <a:rPr lang="ru">
                <a:solidFill>
                  <a:srgbClr val="666600"/>
                </a:solidFill>
                <a:latin typeface="Consolas"/>
                <a:ea typeface="Consolas"/>
                <a:cs typeface="Consolas"/>
                <a:sym typeface="Consolas"/>
              </a:rPr>
              <a:t>;</a:t>
            </a:r>
            <a:r>
              <a:rPr lang="ru">
                <a:solidFill>
                  <a:schemeClr val="dk1"/>
                </a:solidFill>
                <a:latin typeface="Consolas"/>
                <a:ea typeface="Consolas"/>
                <a:cs typeface="Consolas"/>
                <a:sym typeface="Consolas"/>
              </a:rPr>
              <a:t> i</a:t>
            </a:r>
            <a:r>
              <a:rPr lang="ru">
                <a:solidFill>
                  <a:srgbClr val="666600"/>
                </a:solidFill>
                <a:latin typeface="Consolas"/>
                <a:ea typeface="Consolas"/>
                <a:cs typeface="Consolas"/>
                <a:sym typeface="Consolas"/>
              </a:rPr>
              <a:t>++)</a:t>
            </a:r>
            <a:r>
              <a:rPr lang="ru">
                <a:solidFill>
                  <a:schemeClr val="dk1"/>
                </a:solidFill>
                <a:latin typeface="Consolas"/>
                <a:ea typeface="Consolas"/>
                <a:cs typeface="Consolas"/>
                <a:sym typeface="Consolas"/>
              </a:rPr>
              <a:t> </a:t>
            </a:r>
            <a:r>
              <a:rPr lang="ru">
                <a:solidFill>
                  <a:srgbClr val="666600"/>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ru">
                <a:solidFill>
                  <a:schemeClr val="dk1"/>
                </a:solidFill>
                <a:latin typeface="Consolas"/>
                <a:ea typeface="Consolas"/>
                <a:cs typeface="Consolas"/>
                <a:sym typeface="Consolas"/>
              </a:rPr>
              <a:t>        </a:t>
            </a:r>
            <a:r>
              <a:rPr lang="ru">
                <a:solidFill>
                  <a:srgbClr val="000088"/>
                </a:solidFill>
                <a:latin typeface="Consolas"/>
                <a:ea typeface="Consolas"/>
                <a:cs typeface="Consolas"/>
                <a:sym typeface="Consolas"/>
              </a:rPr>
              <a:t>switch</a:t>
            </a:r>
            <a:r>
              <a:rPr lang="ru">
                <a:solidFill>
                  <a:schemeClr val="dk1"/>
                </a:solidFill>
                <a:latin typeface="Consolas"/>
                <a:ea typeface="Consolas"/>
                <a:cs typeface="Consolas"/>
                <a:sym typeface="Consolas"/>
              </a:rPr>
              <a:t> </a:t>
            </a:r>
            <a:r>
              <a:rPr lang="ru">
                <a:solidFill>
                  <a:srgbClr val="666600"/>
                </a:solidFill>
                <a:latin typeface="Consolas"/>
                <a:ea typeface="Consolas"/>
                <a:cs typeface="Consolas"/>
                <a:sym typeface="Consolas"/>
              </a:rPr>
              <a:t>(</a:t>
            </a:r>
            <a:r>
              <a:rPr lang="ru">
                <a:solidFill>
                  <a:schemeClr val="dk1"/>
                </a:solidFill>
                <a:latin typeface="Consolas"/>
                <a:ea typeface="Consolas"/>
                <a:cs typeface="Consolas"/>
                <a:sym typeface="Consolas"/>
              </a:rPr>
              <a:t>i</a:t>
            </a:r>
            <a:r>
              <a:rPr lang="ru">
                <a:solidFill>
                  <a:srgbClr val="666600"/>
                </a:solidFill>
                <a:latin typeface="Consolas"/>
                <a:ea typeface="Consolas"/>
                <a:cs typeface="Consolas"/>
                <a:sym typeface="Consolas"/>
              </a:rPr>
              <a:t>)</a:t>
            </a:r>
            <a:r>
              <a:rPr lang="ru">
                <a:solidFill>
                  <a:schemeClr val="dk1"/>
                </a:solidFill>
                <a:latin typeface="Consolas"/>
                <a:ea typeface="Consolas"/>
                <a:cs typeface="Consolas"/>
                <a:sym typeface="Consolas"/>
              </a:rPr>
              <a:t> </a:t>
            </a:r>
            <a:r>
              <a:rPr lang="ru">
                <a:solidFill>
                  <a:srgbClr val="666600"/>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ru">
                <a:solidFill>
                  <a:schemeClr val="dk1"/>
                </a:solidFill>
                <a:latin typeface="Consolas"/>
                <a:ea typeface="Consolas"/>
                <a:cs typeface="Consolas"/>
                <a:sym typeface="Consolas"/>
              </a:rPr>
              <a:t>            </a:t>
            </a:r>
            <a:r>
              <a:rPr lang="ru">
                <a:solidFill>
                  <a:srgbClr val="000088"/>
                </a:solidFill>
                <a:latin typeface="Consolas"/>
                <a:ea typeface="Consolas"/>
                <a:cs typeface="Consolas"/>
                <a:sym typeface="Consolas"/>
              </a:rPr>
              <a:t>case</a:t>
            </a:r>
            <a:r>
              <a:rPr lang="ru">
                <a:solidFill>
                  <a:schemeClr val="dk1"/>
                </a:solidFill>
                <a:latin typeface="Consolas"/>
                <a:ea typeface="Consolas"/>
                <a:cs typeface="Consolas"/>
                <a:sym typeface="Consolas"/>
              </a:rPr>
              <a:t> </a:t>
            </a:r>
            <a:r>
              <a:rPr lang="ru">
                <a:solidFill>
                  <a:srgbClr val="006666"/>
                </a:solidFill>
                <a:latin typeface="Consolas"/>
                <a:ea typeface="Consolas"/>
                <a:cs typeface="Consolas"/>
                <a:sym typeface="Consolas"/>
              </a:rPr>
              <a:t>0</a:t>
            </a:r>
            <a:r>
              <a:rPr lang="ru">
                <a:solidFill>
                  <a:srgbClr val="666600"/>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ru">
                <a:solidFill>
                  <a:schemeClr val="dk1"/>
                </a:solidFill>
                <a:latin typeface="Consolas"/>
                <a:ea typeface="Consolas"/>
                <a:cs typeface="Consolas"/>
                <a:sym typeface="Consolas"/>
              </a:rPr>
              <a:t>                </a:t>
            </a:r>
            <a:r>
              <a:rPr lang="ru">
                <a:solidFill>
                  <a:srgbClr val="660066"/>
                </a:solidFill>
                <a:latin typeface="Consolas"/>
                <a:ea typeface="Consolas"/>
                <a:cs typeface="Consolas"/>
                <a:sym typeface="Consolas"/>
              </a:rPr>
              <a:t>System</a:t>
            </a:r>
            <a:r>
              <a:rPr lang="ru">
                <a:solidFill>
                  <a:srgbClr val="666600"/>
                </a:solidFill>
                <a:latin typeface="Consolas"/>
                <a:ea typeface="Consolas"/>
                <a:cs typeface="Consolas"/>
                <a:sym typeface="Consolas"/>
              </a:rPr>
              <a:t>.</a:t>
            </a:r>
            <a:r>
              <a:rPr lang="ru">
                <a:solidFill>
                  <a:srgbClr val="000088"/>
                </a:solidFill>
                <a:latin typeface="Consolas"/>
                <a:ea typeface="Consolas"/>
                <a:cs typeface="Consolas"/>
                <a:sym typeface="Consolas"/>
              </a:rPr>
              <a:t>out</a:t>
            </a:r>
            <a:r>
              <a:rPr lang="ru">
                <a:solidFill>
                  <a:srgbClr val="666600"/>
                </a:solidFill>
                <a:latin typeface="Consolas"/>
                <a:ea typeface="Consolas"/>
                <a:cs typeface="Consolas"/>
                <a:sym typeface="Consolas"/>
              </a:rPr>
              <a:t>.</a:t>
            </a:r>
            <a:r>
              <a:rPr lang="ru">
                <a:solidFill>
                  <a:schemeClr val="dk1"/>
                </a:solidFill>
                <a:latin typeface="Consolas"/>
                <a:ea typeface="Consolas"/>
                <a:cs typeface="Consolas"/>
                <a:sym typeface="Consolas"/>
              </a:rPr>
              <a:t>println</a:t>
            </a:r>
            <a:r>
              <a:rPr lang="ru">
                <a:solidFill>
                  <a:srgbClr val="666600"/>
                </a:solidFill>
                <a:latin typeface="Consolas"/>
                <a:ea typeface="Consolas"/>
                <a:cs typeface="Consolas"/>
                <a:sym typeface="Consolas"/>
              </a:rPr>
              <a:t>(</a:t>
            </a:r>
            <a:r>
              <a:rPr lang="ru">
                <a:solidFill>
                  <a:srgbClr val="008800"/>
                </a:solidFill>
                <a:latin typeface="Consolas"/>
                <a:ea typeface="Consolas"/>
                <a:cs typeface="Consolas"/>
                <a:sym typeface="Consolas"/>
              </a:rPr>
              <a:t>"Метро вышло из тупика"</a:t>
            </a:r>
            <a:r>
              <a:rPr lang="ru">
                <a:solidFill>
                  <a:srgbClr val="666600"/>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ru">
                <a:solidFill>
                  <a:schemeClr val="dk1"/>
                </a:solidFill>
                <a:latin typeface="Consolas"/>
                <a:ea typeface="Consolas"/>
                <a:cs typeface="Consolas"/>
                <a:sym typeface="Consolas"/>
              </a:rPr>
              <a:t>                PHASER</a:t>
            </a:r>
            <a:r>
              <a:rPr lang="ru">
                <a:solidFill>
                  <a:srgbClr val="666600"/>
                </a:solidFill>
                <a:latin typeface="Consolas"/>
                <a:ea typeface="Consolas"/>
                <a:cs typeface="Consolas"/>
                <a:sym typeface="Consolas"/>
              </a:rPr>
              <a:t>.</a:t>
            </a:r>
            <a:r>
              <a:rPr lang="ru">
                <a:solidFill>
                  <a:schemeClr val="dk1"/>
                </a:solidFill>
                <a:latin typeface="Consolas"/>
                <a:ea typeface="Consolas"/>
                <a:cs typeface="Consolas"/>
                <a:sym typeface="Consolas"/>
              </a:rPr>
              <a:t>arrive</a:t>
            </a:r>
            <a:r>
              <a:rPr lang="ru">
                <a:solidFill>
                  <a:srgbClr val="666600"/>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ru">
                <a:solidFill>
                  <a:schemeClr val="dk1"/>
                </a:solidFill>
                <a:latin typeface="Consolas"/>
                <a:ea typeface="Consolas"/>
                <a:cs typeface="Consolas"/>
                <a:sym typeface="Consolas"/>
              </a:rPr>
              <a:t>                </a:t>
            </a:r>
            <a:r>
              <a:rPr lang="ru">
                <a:solidFill>
                  <a:srgbClr val="000088"/>
                </a:solidFill>
                <a:latin typeface="Consolas"/>
                <a:ea typeface="Consolas"/>
                <a:cs typeface="Consolas"/>
                <a:sym typeface="Consolas"/>
              </a:rPr>
              <a:t>break</a:t>
            </a:r>
            <a:r>
              <a:rPr lang="ru">
                <a:solidFill>
                  <a:srgbClr val="666600"/>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ru">
                <a:solidFill>
                  <a:schemeClr val="dk1"/>
                </a:solidFill>
                <a:latin typeface="Consolas"/>
                <a:ea typeface="Consolas"/>
                <a:cs typeface="Consolas"/>
                <a:sym typeface="Consolas"/>
              </a:rPr>
              <a:t>            </a:t>
            </a:r>
            <a:r>
              <a:rPr lang="ru">
                <a:solidFill>
                  <a:srgbClr val="000088"/>
                </a:solidFill>
                <a:latin typeface="Consolas"/>
                <a:ea typeface="Consolas"/>
                <a:cs typeface="Consolas"/>
                <a:sym typeface="Consolas"/>
              </a:rPr>
              <a:t>case</a:t>
            </a:r>
            <a:r>
              <a:rPr lang="ru">
                <a:solidFill>
                  <a:schemeClr val="dk1"/>
                </a:solidFill>
                <a:latin typeface="Consolas"/>
                <a:ea typeface="Consolas"/>
                <a:cs typeface="Consolas"/>
                <a:sym typeface="Consolas"/>
              </a:rPr>
              <a:t> </a:t>
            </a:r>
            <a:r>
              <a:rPr lang="ru">
                <a:solidFill>
                  <a:srgbClr val="006666"/>
                </a:solidFill>
                <a:latin typeface="Consolas"/>
                <a:ea typeface="Consolas"/>
                <a:cs typeface="Consolas"/>
                <a:sym typeface="Consolas"/>
              </a:rPr>
              <a:t>6</a:t>
            </a:r>
            <a:r>
              <a:rPr lang="ru">
                <a:solidFill>
                  <a:srgbClr val="666600"/>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ru">
                <a:solidFill>
                  <a:schemeClr val="dk1"/>
                </a:solidFill>
                <a:latin typeface="Consolas"/>
                <a:ea typeface="Consolas"/>
                <a:cs typeface="Consolas"/>
                <a:sym typeface="Consolas"/>
              </a:rPr>
              <a:t>                </a:t>
            </a:r>
            <a:r>
              <a:rPr lang="ru">
                <a:solidFill>
                  <a:srgbClr val="660066"/>
                </a:solidFill>
                <a:latin typeface="Consolas"/>
                <a:ea typeface="Consolas"/>
                <a:cs typeface="Consolas"/>
                <a:sym typeface="Consolas"/>
              </a:rPr>
              <a:t>System</a:t>
            </a:r>
            <a:r>
              <a:rPr lang="ru">
                <a:solidFill>
                  <a:srgbClr val="666600"/>
                </a:solidFill>
                <a:latin typeface="Consolas"/>
                <a:ea typeface="Consolas"/>
                <a:cs typeface="Consolas"/>
                <a:sym typeface="Consolas"/>
              </a:rPr>
              <a:t>.</a:t>
            </a:r>
            <a:r>
              <a:rPr lang="ru">
                <a:solidFill>
                  <a:srgbClr val="000088"/>
                </a:solidFill>
                <a:latin typeface="Consolas"/>
                <a:ea typeface="Consolas"/>
                <a:cs typeface="Consolas"/>
                <a:sym typeface="Consolas"/>
              </a:rPr>
              <a:t>out</a:t>
            </a:r>
            <a:r>
              <a:rPr lang="ru">
                <a:solidFill>
                  <a:srgbClr val="666600"/>
                </a:solidFill>
                <a:latin typeface="Consolas"/>
                <a:ea typeface="Consolas"/>
                <a:cs typeface="Consolas"/>
                <a:sym typeface="Consolas"/>
              </a:rPr>
              <a:t>.</a:t>
            </a:r>
            <a:r>
              <a:rPr lang="ru">
                <a:solidFill>
                  <a:schemeClr val="dk1"/>
                </a:solidFill>
                <a:latin typeface="Consolas"/>
                <a:ea typeface="Consolas"/>
                <a:cs typeface="Consolas"/>
                <a:sym typeface="Consolas"/>
              </a:rPr>
              <a:t>println</a:t>
            </a:r>
            <a:r>
              <a:rPr lang="ru">
                <a:solidFill>
                  <a:srgbClr val="666600"/>
                </a:solidFill>
                <a:latin typeface="Consolas"/>
                <a:ea typeface="Consolas"/>
                <a:cs typeface="Consolas"/>
                <a:sym typeface="Consolas"/>
              </a:rPr>
              <a:t>(</a:t>
            </a:r>
            <a:r>
              <a:rPr lang="ru">
                <a:solidFill>
                  <a:srgbClr val="008800"/>
                </a:solidFill>
                <a:latin typeface="Consolas"/>
                <a:ea typeface="Consolas"/>
                <a:cs typeface="Consolas"/>
                <a:sym typeface="Consolas"/>
              </a:rPr>
              <a:t>"Метро ушло в тупик"</a:t>
            </a:r>
            <a:r>
              <a:rPr lang="ru">
                <a:solidFill>
                  <a:srgbClr val="666600"/>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ru">
                <a:solidFill>
                  <a:schemeClr val="dk1"/>
                </a:solidFill>
                <a:latin typeface="Consolas"/>
                <a:ea typeface="Consolas"/>
                <a:cs typeface="Consolas"/>
                <a:sym typeface="Consolas"/>
              </a:rPr>
              <a:t>                PHASER</a:t>
            </a:r>
            <a:r>
              <a:rPr lang="ru">
                <a:solidFill>
                  <a:srgbClr val="666600"/>
                </a:solidFill>
                <a:latin typeface="Consolas"/>
                <a:ea typeface="Consolas"/>
                <a:cs typeface="Consolas"/>
                <a:sym typeface="Consolas"/>
              </a:rPr>
              <a:t>.</a:t>
            </a:r>
            <a:r>
              <a:rPr lang="ru">
                <a:solidFill>
                  <a:schemeClr val="dk1"/>
                </a:solidFill>
                <a:latin typeface="Consolas"/>
                <a:ea typeface="Consolas"/>
                <a:cs typeface="Consolas"/>
                <a:sym typeface="Consolas"/>
              </a:rPr>
              <a:t>arriveAndDeregister</a:t>
            </a:r>
            <a:r>
              <a:rPr lang="ru">
                <a:solidFill>
                  <a:srgbClr val="666600"/>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ru">
                <a:solidFill>
                  <a:schemeClr val="dk1"/>
                </a:solidFill>
                <a:latin typeface="Consolas"/>
                <a:ea typeface="Consolas"/>
                <a:cs typeface="Consolas"/>
                <a:sym typeface="Consolas"/>
              </a:rPr>
              <a:t>                </a:t>
            </a:r>
            <a:r>
              <a:rPr lang="ru">
                <a:solidFill>
                  <a:srgbClr val="000088"/>
                </a:solidFill>
                <a:latin typeface="Consolas"/>
                <a:ea typeface="Consolas"/>
                <a:cs typeface="Consolas"/>
                <a:sym typeface="Consolas"/>
              </a:rPr>
              <a:t>break</a:t>
            </a:r>
            <a:r>
              <a:rPr lang="ru">
                <a:solidFill>
                  <a:srgbClr val="666600"/>
                </a:solidFill>
                <a:latin typeface="Consolas"/>
                <a:ea typeface="Consolas"/>
                <a:cs typeface="Consolas"/>
                <a:sym typeface="Consolas"/>
              </a:rPr>
              <a:t>;</a:t>
            </a:r>
            <a:endParaRPr>
              <a:solidFill>
                <a:srgbClr val="666600"/>
              </a:solidFill>
              <a:latin typeface="Consolas"/>
              <a:ea typeface="Consolas"/>
              <a:cs typeface="Consolas"/>
              <a:sym typeface="Consolas"/>
            </a:endParaRPr>
          </a:p>
          <a:p>
            <a:pPr indent="0" lvl="0" marL="0" rtl="0" algn="l">
              <a:spcBef>
                <a:spcPts val="0"/>
              </a:spcBef>
              <a:spcAft>
                <a:spcPts val="0"/>
              </a:spcAft>
              <a:buNone/>
            </a:pPr>
            <a:r>
              <a:rPr lang="ru">
                <a:solidFill>
                  <a:schemeClr val="dk1"/>
                </a:solidFill>
                <a:latin typeface="Consolas"/>
                <a:ea typeface="Consolas"/>
                <a:cs typeface="Consolas"/>
                <a:sym typeface="Consolas"/>
              </a:rPr>
              <a:t>    // ...    </a:t>
            </a:r>
            <a:endParaRPr>
              <a:solidFill>
                <a:srgbClr val="000080"/>
              </a:solidFill>
              <a:highlight>
                <a:schemeClr val="lt1"/>
              </a:highlight>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99" name="Shape 499"/>
        <p:cNvGrpSpPr/>
        <p:nvPr/>
      </p:nvGrpSpPr>
      <p:grpSpPr>
        <a:xfrm>
          <a:off x="0" y="0"/>
          <a:ext cx="0" cy="0"/>
          <a:chOff x="0" y="0"/>
          <a:chExt cx="0" cy="0"/>
        </a:xfrm>
      </p:grpSpPr>
      <p:sp>
        <p:nvSpPr>
          <p:cNvPr id="500" name="Google Shape;500;p72"/>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501" name="Google Shape;501;p72"/>
          <p:cNvSpPr txBox="1"/>
          <p:nvPr/>
        </p:nvSpPr>
        <p:spPr>
          <a:xfrm>
            <a:off x="333900" y="98075"/>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Synchronizers. Phaser</a:t>
            </a:r>
            <a:endParaRPr b="1">
              <a:latin typeface="Nunito"/>
              <a:ea typeface="Nunito"/>
              <a:cs typeface="Nunito"/>
              <a:sym typeface="Nunito"/>
            </a:endParaRPr>
          </a:p>
        </p:txBody>
      </p:sp>
      <p:sp>
        <p:nvSpPr>
          <p:cNvPr id="502" name="Google Shape;502;p72"/>
          <p:cNvSpPr txBox="1"/>
          <p:nvPr/>
        </p:nvSpPr>
        <p:spPr>
          <a:xfrm>
            <a:off x="333900" y="969025"/>
            <a:ext cx="8747700" cy="42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rgbClr val="000080"/>
                </a:solidFill>
                <a:highlight>
                  <a:schemeClr val="lt1"/>
                </a:highlight>
                <a:latin typeface="Consolas"/>
                <a:ea typeface="Consolas"/>
                <a:cs typeface="Consolas"/>
                <a:sym typeface="Consolas"/>
              </a:rPr>
              <a:t>public static void </a:t>
            </a:r>
            <a:r>
              <a:rPr lang="ru" sz="1200">
                <a:solidFill>
                  <a:schemeClr val="dk1"/>
                </a:solidFill>
                <a:highlight>
                  <a:schemeClr val="lt1"/>
                </a:highlight>
                <a:latin typeface="Consolas"/>
                <a:ea typeface="Consolas"/>
                <a:cs typeface="Consolas"/>
                <a:sym typeface="Consolas"/>
              </a:rPr>
              <a:t>main(String[] args) {</a:t>
            </a:r>
            <a:r>
              <a:rPr lang="ru" sz="1200">
                <a:solidFill>
                  <a:schemeClr val="dk1"/>
                </a:solidFill>
                <a:latin typeface="Consolas"/>
                <a:ea typeface="Consolas"/>
                <a:cs typeface="Consolas"/>
                <a:sym typeface="Consolas"/>
              </a:rPr>
              <a:t>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 ...    </a:t>
            </a:r>
            <a:endParaRPr sz="1200">
              <a:solidFill>
                <a:srgbClr val="880000"/>
              </a:solidFill>
              <a:latin typeface="Consolas"/>
              <a:ea typeface="Consolas"/>
              <a:cs typeface="Consolas"/>
              <a:sym typeface="Consolas"/>
            </a:endParaRPr>
          </a:p>
          <a:p>
            <a:pPr indent="0" lvl="0" marL="0" rtl="0" algn="l">
              <a:spcBef>
                <a:spcPts val="0"/>
              </a:spcBef>
              <a:spcAft>
                <a:spcPts val="0"/>
              </a:spcAft>
              <a:buNone/>
            </a:pPr>
            <a:r>
              <a:rPr lang="ru" sz="1200">
                <a:solidFill>
                  <a:srgbClr val="880000"/>
                </a:solidFill>
                <a:latin typeface="Consolas"/>
                <a:ea typeface="Consolas"/>
                <a:cs typeface="Consolas"/>
                <a:sym typeface="Consolas"/>
              </a:rPr>
              <a:t>    </a:t>
            </a:r>
            <a:r>
              <a:rPr lang="ru" sz="1200">
                <a:solidFill>
                  <a:srgbClr val="000088"/>
                </a:solidFill>
                <a:latin typeface="Consolas"/>
                <a:ea typeface="Consolas"/>
                <a:cs typeface="Consolas"/>
                <a:sym typeface="Consolas"/>
              </a:rPr>
              <a:t>default</a:t>
            </a:r>
            <a:r>
              <a:rPr lang="ru" sz="1200">
                <a:solidFill>
                  <a:srgbClr val="666600"/>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rgbClr val="000088"/>
                </a:solidFill>
                <a:latin typeface="Consolas"/>
                <a:ea typeface="Consolas"/>
                <a:cs typeface="Consolas"/>
                <a:sym typeface="Consolas"/>
              </a:rPr>
              <a:t>int</a:t>
            </a:r>
            <a:r>
              <a:rPr lang="ru" sz="1200">
                <a:solidFill>
                  <a:schemeClr val="dk1"/>
                </a:solidFill>
                <a:latin typeface="Consolas"/>
                <a:ea typeface="Consolas"/>
                <a:cs typeface="Consolas"/>
                <a:sym typeface="Consolas"/>
              </a:rPr>
              <a:t> currentStation </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PHASER</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getPhase</a:t>
            </a:r>
            <a:r>
              <a:rPr lang="ru" sz="1200">
                <a:solidFill>
                  <a:srgbClr val="666600"/>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rgbClr val="660066"/>
                </a:solidFill>
                <a:latin typeface="Consolas"/>
                <a:ea typeface="Consolas"/>
                <a:cs typeface="Consolas"/>
                <a:sym typeface="Consolas"/>
              </a:rPr>
              <a:t>System</a:t>
            </a:r>
            <a:r>
              <a:rPr lang="ru" sz="1200">
                <a:solidFill>
                  <a:srgbClr val="666600"/>
                </a:solidFill>
                <a:latin typeface="Consolas"/>
                <a:ea typeface="Consolas"/>
                <a:cs typeface="Consolas"/>
                <a:sym typeface="Consolas"/>
              </a:rPr>
              <a:t>.</a:t>
            </a:r>
            <a:r>
              <a:rPr lang="ru" sz="1200">
                <a:solidFill>
                  <a:srgbClr val="000088"/>
                </a:solidFill>
                <a:latin typeface="Consolas"/>
                <a:ea typeface="Consolas"/>
                <a:cs typeface="Consolas"/>
                <a:sym typeface="Consolas"/>
              </a:rPr>
              <a:t>out</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println</a:t>
            </a:r>
            <a:r>
              <a:rPr lang="ru" sz="1200">
                <a:solidFill>
                  <a:srgbClr val="666600"/>
                </a:solidFill>
                <a:latin typeface="Consolas"/>
                <a:ea typeface="Consolas"/>
                <a:cs typeface="Consolas"/>
                <a:sym typeface="Consolas"/>
              </a:rPr>
              <a:t>(</a:t>
            </a:r>
            <a:r>
              <a:rPr lang="ru" sz="1200">
                <a:solidFill>
                  <a:srgbClr val="008800"/>
                </a:solidFill>
                <a:latin typeface="Consolas"/>
                <a:ea typeface="Consolas"/>
                <a:cs typeface="Consolas"/>
                <a:sym typeface="Consolas"/>
              </a:rPr>
              <a:t>"Станция "</a:t>
            </a:r>
            <a:r>
              <a:rPr lang="ru" sz="1200">
                <a:solidFill>
                  <a:schemeClr val="dk1"/>
                </a:solidFill>
                <a:latin typeface="Consolas"/>
                <a:ea typeface="Consolas"/>
                <a:cs typeface="Consolas"/>
                <a:sym typeface="Consolas"/>
              </a:rPr>
              <a:t> </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currentStation</a:t>
            </a:r>
            <a:r>
              <a:rPr lang="ru" sz="1200">
                <a:solidFill>
                  <a:srgbClr val="666600"/>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rgbClr val="880000"/>
                </a:solidFill>
                <a:latin typeface="Consolas"/>
                <a:ea typeface="Consolas"/>
                <a:cs typeface="Consolas"/>
                <a:sym typeface="Consolas"/>
              </a:rPr>
              <a:t>// Проверка наличия пассажиров</a:t>
            </a:r>
            <a:r>
              <a:rPr lang="ru" sz="1200">
                <a:solidFill>
                  <a:schemeClr val="dk1"/>
                </a:solidFill>
                <a:latin typeface="Consolas"/>
                <a:ea typeface="Consolas"/>
                <a:cs typeface="Consolas"/>
                <a:sym typeface="Consolas"/>
              </a:rPr>
              <a:t> </a:t>
            </a:r>
            <a:r>
              <a:rPr lang="ru" sz="1200">
                <a:solidFill>
                  <a:srgbClr val="880000"/>
                </a:solidFill>
                <a:latin typeface="Consolas"/>
                <a:ea typeface="Consolas"/>
                <a:cs typeface="Consolas"/>
                <a:sym typeface="Consolas"/>
              </a:rPr>
              <a:t>на станции</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rgbClr val="000088"/>
                </a:solidFill>
                <a:latin typeface="Consolas"/>
                <a:ea typeface="Consolas"/>
                <a:cs typeface="Consolas"/>
                <a:sym typeface="Consolas"/>
              </a:rPr>
              <a:t>for</a:t>
            </a:r>
            <a:r>
              <a:rPr lang="ru" sz="1200">
                <a:solidFill>
                  <a:schemeClr val="dk1"/>
                </a:solidFill>
                <a:latin typeface="Consolas"/>
                <a:ea typeface="Consolas"/>
                <a:cs typeface="Consolas"/>
                <a:sym typeface="Consolas"/>
              </a:rPr>
              <a:t> </a:t>
            </a:r>
            <a:r>
              <a:rPr lang="ru" sz="1200">
                <a:solidFill>
                  <a:srgbClr val="666600"/>
                </a:solidFill>
                <a:latin typeface="Consolas"/>
                <a:ea typeface="Consolas"/>
                <a:cs typeface="Consolas"/>
                <a:sym typeface="Consolas"/>
              </a:rPr>
              <a:t>(</a:t>
            </a:r>
            <a:r>
              <a:rPr lang="ru" sz="1200">
                <a:solidFill>
                  <a:srgbClr val="660066"/>
                </a:solidFill>
                <a:latin typeface="Consolas"/>
                <a:ea typeface="Consolas"/>
                <a:cs typeface="Consolas"/>
                <a:sym typeface="Consolas"/>
              </a:rPr>
              <a:t>Passenger</a:t>
            </a:r>
            <a:r>
              <a:rPr lang="ru" sz="1200">
                <a:solidFill>
                  <a:schemeClr val="dk1"/>
                </a:solidFill>
                <a:latin typeface="Consolas"/>
                <a:ea typeface="Consolas"/>
                <a:cs typeface="Consolas"/>
                <a:sym typeface="Consolas"/>
              </a:rPr>
              <a:t> </a:t>
            </a:r>
            <a:r>
              <a:rPr lang="ru" sz="1200">
                <a:solidFill>
                  <a:srgbClr val="000088"/>
                </a:solidFill>
                <a:latin typeface="Consolas"/>
                <a:ea typeface="Consolas"/>
                <a:cs typeface="Consolas"/>
                <a:sym typeface="Consolas"/>
              </a:rPr>
              <a:t>pass</a:t>
            </a:r>
            <a:r>
              <a:rPr lang="ru" sz="1200">
                <a:solidFill>
                  <a:schemeClr val="dk1"/>
                </a:solidFill>
                <a:latin typeface="Consolas"/>
                <a:ea typeface="Consolas"/>
                <a:cs typeface="Consolas"/>
                <a:sym typeface="Consolas"/>
              </a:rPr>
              <a:t> </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 passengers</a:t>
            </a:r>
            <a:r>
              <a:rPr lang="ru" sz="1200">
                <a:solidFill>
                  <a:srgbClr val="666600"/>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rgbClr val="000088"/>
                </a:solidFill>
                <a:latin typeface="Consolas"/>
                <a:ea typeface="Consolas"/>
                <a:cs typeface="Consolas"/>
                <a:sym typeface="Consolas"/>
              </a:rPr>
              <a:t>if</a:t>
            </a:r>
            <a:r>
              <a:rPr lang="ru" sz="1200">
                <a:solidFill>
                  <a:schemeClr val="dk1"/>
                </a:solidFill>
                <a:latin typeface="Consolas"/>
                <a:ea typeface="Consolas"/>
                <a:cs typeface="Consolas"/>
                <a:sym typeface="Consolas"/>
              </a:rPr>
              <a:t> </a:t>
            </a:r>
            <a:r>
              <a:rPr lang="ru" sz="1200">
                <a:solidFill>
                  <a:srgbClr val="666600"/>
                </a:solidFill>
                <a:latin typeface="Consolas"/>
                <a:ea typeface="Consolas"/>
                <a:cs typeface="Consolas"/>
                <a:sym typeface="Consolas"/>
              </a:rPr>
              <a:t>(</a:t>
            </a:r>
            <a:r>
              <a:rPr lang="ru" sz="1200">
                <a:solidFill>
                  <a:srgbClr val="000088"/>
                </a:solidFill>
                <a:latin typeface="Consolas"/>
                <a:ea typeface="Consolas"/>
                <a:cs typeface="Consolas"/>
                <a:sym typeface="Consolas"/>
              </a:rPr>
              <a:t>pass</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departure</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currentStation</a:t>
            </a:r>
            <a:r>
              <a:rPr lang="ru" sz="1200">
                <a:solidFill>
                  <a:srgbClr val="666600"/>
                </a:solidFill>
                <a:latin typeface="Consolas"/>
                <a:ea typeface="Consolas"/>
                <a:cs typeface="Consolas"/>
                <a:sym typeface="Consolas"/>
              </a:rPr>
              <a:t>)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PHASER</a:t>
            </a:r>
            <a:r>
              <a:rPr lang="ru" sz="1200">
                <a:solidFill>
                  <a:srgbClr val="666600"/>
                </a:solidFill>
                <a:latin typeface="Consolas"/>
                <a:ea typeface="Consolas"/>
                <a:cs typeface="Consolas"/>
                <a:sym typeface="Consolas"/>
              </a:rPr>
              <a:t>.</a:t>
            </a:r>
            <a:r>
              <a:rPr lang="ru" sz="1200">
                <a:solidFill>
                  <a:srgbClr val="000088"/>
                </a:solidFill>
                <a:latin typeface="Consolas"/>
                <a:ea typeface="Consolas"/>
                <a:cs typeface="Consolas"/>
                <a:sym typeface="Consolas"/>
              </a:rPr>
              <a:t>register</a:t>
            </a:r>
            <a:r>
              <a:rPr lang="ru" sz="1200">
                <a:solidFill>
                  <a:srgbClr val="666600"/>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rgbClr val="000088"/>
                </a:solidFill>
                <a:latin typeface="Consolas"/>
                <a:ea typeface="Consolas"/>
                <a:cs typeface="Consolas"/>
                <a:sym typeface="Consolas"/>
              </a:rPr>
              <a:t>new</a:t>
            </a:r>
            <a:r>
              <a:rPr lang="ru" sz="1200">
                <a:solidFill>
                  <a:schemeClr val="dk1"/>
                </a:solidFill>
                <a:latin typeface="Consolas"/>
                <a:ea typeface="Consolas"/>
                <a:cs typeface="Consolas"/>
                <a:sym typeface="Consolas"/>
              </a:rPr>
              <a:t> </a:t>
            </a:r>
            <a:r>
              <a:rPr lang="ru" sz="1200">
                <a:solidFill>
                  <a:srgbClr val="660066"/>
                </a:solidFill>
                <a:latin typeface="Consolas"/>
                <a:ea typeface="Consolas"/>
                <a:cs typeface="Consolas"/>
                <a:sym typeface="Consolas"/>
              </a:rPr>
              <a:t>Thread</a:t>
            </a:r>
            <a:r>
              <a:rPr lang="ru" sz="1200">
                <a:solidFill>
                  <a:schemeClr val="dk1"/>
                </a:solidFill>
                <a:latin typeface="Consolas"/>
                <a:ea typeface="Consolas"/>
                <a:cs typeface="Consolas"/>
                <a:sym typeface="Consolas"/>
              </a:rPr>
              <a:t> </a:t>
            </a:r>
            <a:r>
              <a:rPr lang="ru" sz="1200">
                <a:solidFill>
                  <a:srgbClr val="666600"/>
                </a:solidFill>
                <a:latin typeface="Consolas"/>
                <a:ea typeface="Consolas"/>
                <a:cs typeface="Consolas"/>
                <a:sym typeface="Consolas"/>
              </a:rPr>
              <a:t>(</a:t>
            </a:r>
            <a:r>
              <a:rPr lang="ru" sz="1200">
                <a:solidFill>
                  <a:srgbClr val="000088"/>
                </a:solidFill>
                <a:latin typeface="Consolas"/>
                <a:ea typeface="Consolas"/>
                <a:cs typeface="Consolas"/>
                <a:sym typeface="Consolas"/>
              </a:rPr>
              <a:t>pass</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start</a:t>
            </a:r>
            <a:r>
              <a:rPr lang="ru" sz="1200">
                <a:solidFill>
                  <a:srgbClr val="666600"/>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rgbClr val="666600"/>
                </a:solidFill>
                <a:latin typeface="Consolas"/>
                <a:ea typeface="Consolas"/>
                <a:cs typeface="Consolas"/>
                <a:sym typeface="Consolas"/>
              </a:rPr>
              <a:t>}</a:t>
            </a:r>
            <a:endParaRPr sz="1200">
              <a:solidFill>
                <a:srgbClr val="666600"/>
              </a:solidFill>
              <a:latin typeface="Consolas"/>
              <a:ea typeface="Consolas"/>
              <a:cs typeface="Consolas"/>
              <a:sym typeface="Consolas"/>
            </a:endParaRPr>
          </a:p>
          <a:p>
            <a:pPr indent="0" lvl="0" marL="0" rtl="0" algn="l">
              <a:spcBef>
                <a:spcPts val="0"/>
              </a:spcBef>
              <a:spcAft>
                <a:spcPts val="0"/>
              </a:spcAft>
              <a:buNone/>
            </a:pPr>
            <a:r>
              <a:t/>
            </a:r>
            <a:endParaRPr sz="1200">
              <a:solidFill>
                <a:srgbClr val="666600"/>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rgbClr val="660066"/>
                </a:solidFill>
                <a:latin typeface="Consolas"/>
                <a:ea typeface="Consolas"/>
                <a:cs typeface="Consolas"/>
                <a:sym typeface="Consolas"/>
              </a:rPr>
              <a:t>System</a:t>
            </a:r>
            <a:r>
              <a:rPr lang="ru" sz="1200">
                <a:solidFill>
                  <a:srgbClr val="666600"/>
                </a:solidFill>
                <a:latin typeface="Consolas"/>
                <a:ea typeface="Consolas"/>
                <a:cs typeface="Consolas"/>
                <a:sym typeface="Consolas"/>
              </a:rPr>
              <a:t>.</a:t>
            </a:r>
            <a:r>
              <a:rPr lang="ru" sz="1200">
                <a:solidFill>
                  <a:srgbClr val="000088"/>
                </a:solidFill>
                <a:latin typeface="Consolas"/>
                <a:ea typeface="Consolas"/>
                <a:cs typeface="Consolas"/>
                <a:sym typeface="Consolas"/>
              </a:rPr>
              <a:t>out</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println</a:t>
            </a:r>
            <a:r>
              <a:rPr lang="ru" sz="1200">
                <a:solidFill>
                  <a:srgbClr val="666600"/>
                </a:solidFill>
                <a:latin typeface="Consolas"/>
                <a:ea typeface="Consolas"/>
                <a:cs typeface="Consolas"/>
                <a:sym typeface="Consolas"/>
              </a:rPr>
              <a:t>(</a:t>
            </a:r>
            <a:r>
              <a:rPr lang="ru" sz="1200">
                <a:solidFill>
                  <a:srgbClr val="008800"/>
                </a:solidFill>
                <a:latin typeface="Consolas"/>
                <a:ea typeface="Consolas"/>
                <a:cs typeface="Consolas"/>
                <a:sym typeface="Consolas"/>
              </a:rPr>
              <a:t>" открытие дверей "</a:t>
            </a:r>
            <a:r>
              <a:rPr lang="ru" sz="1200">
                <a:solidFill>
                  <a:srgbClr val="666600"/>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PHASER</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arriveAndAwaitAdvance</a:t>
            </a:r>
            <a:r>
              <a:rPr lang="ru" sz="1200">
                <a:solidFill>
                  <a:srgbClr val="666600"/>
                </a:solidFill>
                <a:latin typeface="Consolas"/>
                <a:ea typeface="Consolas"/>
                <a:cs typeface="Consolas"/>
                <a:sym typeface="Consolas"/>
              </a:rPr>
              <a:t>(); </a:t>
            </a:r>
            <a:r>
              <a:rPr lang="ru" sz="1200">
                <a:solidFill>
                  <a:srgbClr val="880000"/>
                </a:solidFill>
                <a:latin typeface="Consolas"/>
                <a:ea typeface="Consolas"/>
                <a:cs typeface="Consolas"/>
                <a:sym typeface="Consolas"/>
              </a:rPr>
              <a:t>// Phaser ожидает завершения фазы всеми участниками</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rgbClr val="660066"/>
                </a:solidFill>
                <a:latin typeface="Consolas"/>
                <a:ea typeface="Consolas"/>
                <a:cs typeface="Consolas"/>
                <a:sym typeface="Consolas"/>
              </a:rPr>
              <a:t>System</a:t>
            </a:r>
            <a:r>
              <a:rPr lang="ru" sz="1200">
                <a:solidFill>
                  <a:srgbClr val="666600"/>
                </a:solidFill>
                <a:latin typeface="Consolas"/>
                <a:ea typeface="Consolas"/>
                <a:cs typeface="Consolas"/>
                <a:sym typeface="Consolas"/>
              </a:rPr>
              <a:t>.</a:t>
            </a:r>
            <a:r>
              <a:rPr lang="ru" sz="1200">
                <a:solidFill>
                  <a:srgbClr val="000088"/>
                </a:solidFill>
                <a:latin typeface="Consolas"/>
                <a:ea typeface="Consolas"/>
                <a:cs typeface="Consolas"/>
                <a:sym typeface="Consolas"/>
              </a:rPr>
              <a:t>out</a:t>
            </a:r>
            <a:r>
              <a:rPr lang="ru" sz="1200">
                <a:solidFill>
                  <a:srgbClr val="666600"/>
                </a:solidFill>
                <a:latin typeface="Consolas"/>
                <a:ea typeface="Consolas"/>
                <a:cs typeface="Consolas"/>
                <a:sym typeface="Consolas"/>
              </a:rPr>
              <a:t>.</a:t>
            </a:r>
            <a:r>
              <a:rPr lang="ru" sz="1200">
                <a:solidFill>
                  <a:schemeClr val="dk1"/>
                </a:solidFill>
                <a:latin typeface="Consolas"/>
                <a:ea typeface="Consolas"/>
                <a:cs typeface="Consolas"/>
                <a:sym typeface="Consolas"/>
              </a:rPr>
              <a:t>println</a:t>
            </a:r>
            <a:r>
              <a:rPr lang="ru" sz="1200">
                <a:solidFill>
                  <a:srgbClr val="666600"/>
                </a:solidFill>
                <a:latin typeface="Consolas"/>
                <a:ea typeface="Consolas"/>
                <a:cs typeface="Consolas"/>
                <a:sym typeface="Consolas"/>
              </a:rPr>
              <a:t>(</a:t>
            </a:r>
            <a:r>
              <a:rPr lang="ru" sz="1200">
                <a:solidFill>
                  <a:srgbClr val="008800"/>
                </a:solidFill>
                <a:latin typeface="Consolas"/>
                <a:ea typeface="Consolas"/>
                <a:cs typeface="Consolas"/>
                <a:sym typeface="Consolas"/>
              </a:rPr>
              <a:t>" закрытие дверей "</a:t>
            </a:r>
            <a:r>
              <a:rPr lang="ru" sz="1200">
                <a:solidFill>
                  <a:srgbClr val="666600"/>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chemeClr val="dk1"/>
                </a:solidFill>
                <a:highlight>
                  <a:schemeClr val="lt1"/>
                </a:highlight>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r>
              <a:rPr lang="ru" sz="1200">
                <a:solidFill>
                  <a:schemeClr val="dk1"/>
                </a:solidFill>
                <a:highlight>
                  <a:schemeClr val="lt1"/>
                </a:highlight>
                <a:latin typeface="Consolas"/>
                <a:ea typeface="Consolas"/>
                <a:cs typeface="Consolas"/>
                <a:sym typeface="Consolas"/>
              </a:rPr>
              <a:t>}</a:t>
            </a:r>
            <a:endParaRPr sz="1200">
              <a:solidFill>
                <a:srgbClr val="666600"/>
              </a:solidFill>
              <a:latin typeface="Consolas"/>
              <a:ea typeface="Consolas"/>
              <a:cs typeface="Consolas"/>
              <a:sym typeface="Consolas"/>
            </a:endParaRPr>
          </a:p>
          <a:p>
            <a:pPr indent="0" lvl="0" marL="0" rtl="0" algn="l">
              <a:spcBef>
                <a:spcPts val="0"/>
              </a:spcBef>
              <a:spcAft>
                <a:spcPts val="0"/>
              </a:spcAft>
              <a:buNone/>
            </a:pPr>
            <a:r>
              <a:t/>
            </a:r>
            <a:endParaRPr sz="1200">
              <a:solidFill>
                <a:srgbClr val="660066"/>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highlight>
                  <a:schemeClr val="lt1"/>
                </a:highlight>
                <a:latin typeface="Consolas"/>
                <a:ea typeface="Consolas"/>
                <a:cs typeface="Consolas"/>
                <a:sym typeface="Consolas"/>
              </a:rPr>
              <a:t>   }</a:t>
            </a:r>
            <a:endParaRPr sz="1200">
              <a:solidFill>
                <a:srgbClr val="000088"/>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highlight>
                  <a:schemeClr val="lt1"/>
                </a:highlight>
                <a:latin typeface="Consolas"/>
                <a:ea typeface="Consolas"/>
                <a:cs typeface="Consolas"/>
                <a:sym typeface="Consolas"/>
              </a:rPr>
              <a:t>}</a:t>
            </a:r>
            <a:endParaRPr sz="1200">
              <a:solidFill>
                <a:srgbClr val="000080"/>
              </a:solidFill>
              <a:highlight>
                <a:schemeClr val="lt1"/>
              </a:highlight>
              <a:latin typeface="Consolas"/>
              <a:ea typeface="Consolas"/>
              <a:cs typeface="Consolas"/>
              <a:sym typeface="Consolas"/>
            </a:endParaRPr>
          </a:p>
          <a:p>
            <a:pPr indent="0" lvl="0" marL="0" rtl="0" algn="l">
              <a:spcBef>
                <a:spcPts val="0"/>
              </a:spcBef>
              <a:spcAft>
                <a:spcPts val="0"/>
              </a:spcAft>
              <a:buNone/>
            </a:pPr>
            <a:r>
              <a:t/>
            </a:r>
            <a:endParaRPr sz="1200">
              <a:solidFill>
                <a:srgbClr val="880000"/>
              </a:solidFill>
              <a:latin typeface="Consolas"/>
              <a:ea typeface="Consolas"/>
              <a:cs typeface="Consolas"/>
              <a:sym typeface="Consolas"/>
            </a:endParaRPr>
          </a:p>
          <a:p>
            <a:pPr indent="0" lvl="0" marL="0" rtl="0" algn="l">
              <a:spcBef>
                <a:spcPts val="0"/>
              </a:spcBef>
              <a:spcAft>
                <a:spcPts val="0"/>
              </a:spcAft>
              <a:buNone/>
            </a:pPr>
            <a:r>
              <a:rPr lang="ru" sz="1200">
                <a:solidFill>
                  <a:schemeClr val="dk1"/>
                </a:solidFill>
                <a:latin typeface="Consolas"/>
                <a:ea typeface="Consolas"/>
                <a:cs typeface="Consolas"/>
                <a:sym typeface="Consolas"/>
              </a:rPr>
              <a:t>        </a:t>
            </a:r>
            <a:endParaRPr sz="1200">
              <a:solidFill>
                <a:srgbClr val="000080"/>
              </a:solidFill>
              <a:highlight>
                <a:schemeClr val="lt1"/>
              </a:highlight>
              <a:latin typeface="Consolas"/>
              <a:ea typeface="Consolas"/>
              <a:cs typeface="Consolas"/>
              <a:sym typeface="Consola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7" name="Shape 507"/>
        <p:cNvGrpSpPr/>
        <p:nvPr/>
      </p:nvGrpSpPr>
      <p:grpSpPr>
        <a:xfrm>
          <a:off x="0" y="0"/>
          <a:ext cx="0" cy="0"/>
          <a:chOff x="0" y="0"/>
          <a:chExt cx="0" cy="0"/>
        </a:xfrm>
      </p:grpSpPr>
      <p:sp>
        <p:nvSpPr>
          <p:cNvPr id="508" name="Google Shape;508;p73"/>
          <p:cNvSpPr txBox="1"/>
          <p:nvPr/>
        </p:nvSpPr>
        <p:spPr>
          <a:xfrm>
            <a:off x="333900" y="1047525"/>
            <a:ext cx="86496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ru" sz="1800">
                <a:solidFill>
                  <a:schemeClr val="accent2"/>
                </a:solidFill>
                <a:latin typeface="Nunito"/>
                <a:ea typeface="Nunito"/>
                <a:cs typeface="Nunito"/>
                <a:sym typeface="Nunito"/>
              </a:rPr>
              <a:t>Executors </a:t>
            </a:r>
            <a:r>
              <a:rPr lang="ru" sz="1800">
                <a:solidFill>
                  <a:schemeClr val="dk1"/>
                </a:solidFill>
                <a:highlight>
                  <a:schemeClr val="lt1"/>
                </a:highlight>
                <a:latin typeface="Nunito"/>
                <a:ea typeface="Nunito"/>
                <a:cs typeface="Nunito"/>
                <a:sym typeface="Nunito"/>
              </a:rPr>
              <a:t>—</a:t>
            </a:r>
            <a:r>
              <a:rPr b="1" lang="ru" sz="1800">
                <a:solidFill>
                  <a:schemeClr val="accent2"/>
                </a:solidFill>
                <a:latin typeface="Nunito"/>
                <a:ea typeface="Nunito"/>
                <a:cs typeface="Nunito"/>
                <a:sym typeface="Nunito"/>
              </a:rPr>
              <a:t> </a:t>
            </a:r>
            <a:r>
              <a:rPr lang="ru" sz="1800">
                <a:solidFill>
                  <a:schemeClr val="dk1"/>
                </a:solidFill>
                <a:latin typeface="Nunito"/>
                <a:ea typeface="Nunito"/>
                <a:cs typeface="Nunito"/>
                <a:sym typeface="Nunito"/>
              </a:rPr>
              <a:t>сервисы исполнения, позволяющие управлять потоковыми задачами с возможностью получения результатов через интерфейсы Future и Callable.</a:t>
            </a:r>
            <a:endParaRPr sz="1800">
              <a:solidFill>
                <a:schemeClr val="dk1"/>
              </a:solidFill>
              <a:highlight>
                <a:schemeClr val="accent6"/>
              </a:highlight>
              <a:latin typeface="Nunito"/>
              <a:ea typeface="Nunito"/>
              <a:cs typeface="Nunito"/>
              <a:sym typeface="Nunito"/>
            </a:endParaRPr>
          </a:p>
        </p:txBody>
      </p:sp>
      <p:sp>
        <p:nvSpPr>
          <p:cNvPr id="509" name="Google Shape;509;p73"/>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510" name="Google Shape;510;p73"/>
          <p:cNvSpPr txBox="1"/>
          <p:nvPr/>
        </p:nvSpPr>
        <p:spPr>
          <a:xfrm>
            <a:off x="333900" y="119850"/>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Executors</a:t>
            </a:r>
            <a:endParaRPr b="1">
              <a:latin typeface="Nunito"/>
              <a:ea typeface="Nunito"/>
              <a:cs typeface="Nunito"/>
              <a:sym typeface="Nunito"/>
            </a:endParaRPr>
          </a:p>
        </p:txBody>
      </p:sp>
      <p:sp>
        <p:nvSpPr>
          <p:cNvPr id="511" name="Google Shape;511;p73"/>
          <p:cNvSpPr txBox="1"/>
          <p:nvPr/>
        </p:nvSpPr>
        <p:spPr>
          <a:xfrm>
            <a:off x="333900" y="2146425"/>
            <a:ext cx="8916900" cy="154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b="1" lang="ru" sz="1800">
                <a:solidFill>
                  <a:schemeClr val="accent5"/>
                </a:solidFill>
                <a:highlight>
                  <a:schemeClr val="accent6"/>
                </a:highlight>
                <a:latin typeface="Nunito"/>
                <a:ea typeface="Nunito"/>
                <a:cs typeface="Nunito"/>
                <a:sym typeface="Nunito"/>
              </a:rPr>
              <a:t>К Executors относятся:</a:t>
            </a:r>
            <a:endParaRPr b="1" sz="1800">
              <a:solidFill>
                <a:schemeClr val="accent5"/>
              </a:solidFill>
              <a:highlight>
                <a:schemeClr val="accent6"/>
              </a:highlight>
              <a:latin typeface="Nunito"/>
              <a:ea typeface="Nunito"/>
              <a:cs typeface="Nunito"/>
              <a:sym typeface="Nunito"/>
            </a:endParaRPr>
          </a:p>
          <a:p>
            <a:pPr indent="-342900" lvl="0" marL="457200" rtl="0" algn="l">
              <a:lnSpc>
                <a:spcPct val="115000"/>
              </a:lnSpc>
              <a:spcBef>
                <a:spcPts val="1000"/>
              </a:spcBef>
              <a:spcAft>
                <a:spcPts val="0"/>
              </a:spcAft>
              <a:buClr>
                <a:schemeClr val="dk1"/>
              </a:buClr>
              <a:buSzPts val="1800"/>
              <a:buFont typeface="Nunito"/>
              <a:buChar char="●"/>
            </a:pPr>
            <a:r>
              <a:rPr lang="ru" sz="1800">
                <a:solidFill>
                  <a:schemeClr val="dk1"/>
                </a:solidFill>
                <a:highlight>
                  <a:schemeClr val="accent6"/>
                </a:highlight>
                <a:latin typeface="Nunito"/>
                <a:ea typeface="Nunito"/>
                <a:cs typeface="Nunito"/>
                <a:sym typeface="Nunito"/>
              </a:rPr>
              <a:t>Callable&lt;V&gt; — расширенный аналог интерфейса </a:t>
            </a:r>
            <a:r>
              <a:rPr b="1" lang="ru" sz="1800">
                <a:solidFill>
                  <a:schemeClr val="dk1"/>
                </a:solidFill>
                <a:highlight>
                  <a:schemeClr val="accent6"/>
                </a:highlight>
                <a:latin typeface="Nunito"/>
                <a:ea typeface="Nunito"/>
                <a:cs typeface="Nunito"/>
                <a:sym typeface="Nunito"/>
              </a:rPr>
              <a:t>Runnable</a:t>
            </a:r>
            <a:r>
              <a:rPr lang="ru" sz="1800">
                <a:solidFill>
                  <a:schemeClr val="dk1"/>
                </a:solidFill>
                <a:highlight>
                  <a:schemeClr val="accent6"/>
                </a:highlight>
                <a:latin typeface="Nunito"/>
                <a:ea typeface="Nunito"/>
                <a:cs typeface="Nunito"/>
                <a:sym typeface="Nunito"/>
              </a:rPr>
              <a:t>, позволяющий возвращать типизированное значение. В интерфейсе используется метод </a:t>
            </a:r>
            <a:r>
              <a:rPr i="1" lang="ru" sz="1800">
                <a:solidFill>
                  <a:schemeClr val="dk1"/>
                </a:solidFill>
                <a:highlight>
                  <a:schemeClr val="accent6"/>
                </a:highlight>
                <a:latin typeface="Nunito"/>
                <a:ea typeface="Nunito"/>
                <a:cs typeface="Nunito"/>
                <a:sym typeface="Nunito"/>
              </a:rPr>
              <a:t>call</a:t>
            </a:r>
            <a:r>
              <a:rPr lang="ru" sz="1800">
                <a:solidFill>
                  <a:schemeClr val="dk1"/>
                </a:solidFill>
                <a:highlight>
                  <a:schemeClr val="accent6"/>
                </a:highlight>
                <a:latin typeface="Nunito"/>
                <a:ea typeface="Nunito"/>
                <a:cs typeface="Nunito"/>
                <a:sym typeface="Nunito"/>
              </a:rPr>
              <a:t>, являющийся аналогом метода </a:t>
            </a:r>
            <a:r>
              <a:rPr i="1" lang="ru" sz="1800">
                <a:solidFill>
                  <a:schemeClr val="dk1"/>
                </a:solidFill>
                <a:highlight>
                  <a:schemeClr val="accent6"/>
                </a:highlight>
                <a:latin typeface="Nunito"/>
                <a:ea typeface="Nunito"/>
                <a:cs typeface="Nunito"/>
                <a:sym typeface="Nunito"/>
              </a:rPr>
              <a:t>run</a:t>
            </a:r>
            <a:r>
              <a:rPr lang="ru" sz="1800">
                <a:solidFill>
                  <a:schemeClr val="dk1"/>
                </a:solidFill>
                <a:highlight>
                  <a:schemeClr val="accent6"/>
                </a:highlight>
                <a:latin typeface="Nunito"/>
                <a:ea typeface="Nunito"/>
                <a:cs typeface="Nunito"/>
                <a:sym typeface="Nunito"/>
              </a:rPr>
              <a:t> интерфейса Runnable. </a:t>
            </a:r>
            <a:endParaRPr sz="1800">
              <a:solidFill>
                <a:schemeClr val="dk1"/>
              </a:solidFill>
              <a:highlight>
                <a:schemeClr val="accent6"/>
              </a:highlight>
              <a:latin typeface="Nunito"/>
              <a:ea typeface="Nunito"/>
              <a:cs typeface="Nunito"/>
              <a:sym typeface="Nuni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16" name="Shape 516"/>
        <p:cNvGrpSpPr/>
        <p:nvPr/>
      </p:nvGrpSpPr>
      <p:grpSpPr>
        <a:xfrm>
          <a:off x="0" y="0"/>
          <a:ext cx="0" cy="0"/>
          <a:chOff x="0" y="0"/>
          <a:chExt cx="0" cy="0"/>
        </a:xfrm>
      </p:grpSpPr>
      <p:sp>
        <p:nvSpPr>
          <p:cNvPr id="517" name="Google Shape;517;p74"/>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518" name="Google Shape;518;p74"/>
          <p:cNvSpPr txBox="1"/>
          <p:nvPr/>
        </p:nvSpPr>
        <p:spPr>
          <a:xfrm>
            <a:off x="333900" y="119850"/>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Executors</a:t>
            </a:r>
            <a:endParaRPr b="1">
              <a:latin typeface="Nunito"/>
              <a:ea typeface="Nunito"/>
              <a:cs typeface="Nunito"/>
              <a:sym typeface="Nunito"/>
            </a:endParaRPr>
          </a:p>
        </p:txBody>
      </p:sp>
      <p:sp>
        <p:nvSpPr>
          <p:cNvPr id="519" name="Google Shape;519;p74"/>
          <p:cNvSpPr txBox="1"/>
          <p:nvPr/>
        </p:nvSpPr>
        <p:spPr>
          <a:xfrm>
            <a:off x="333900" y="971175"/>
            <a:ext cx="8916900" cy="377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b="1" lang="ru" sz="1800">
                <a:solidFill>
                  <a:schemeClr val="accent5"/>
                </a:solidFill>
                <a:highlight>
                  <a:schemeClr val="accent6"/>
                </a:highlight>
                <a:latin typeface="Nunito"/>
                <a:ea typeface="Nunito"/>
                <a:cs typeface="Nunito"/>
                <a:sym typeface="Nunito"/>
              </a:rPr>
              <a:t>К Executors относятся:</a:t>
            </a:r>
            <a:endParaRPr sz="1800">
              <a:solidFill>
                <a:schemeClr val="dk1"/>
              </a:solidFill>
              <a:highlight>
                <a:schemeClr val="accent6"/>
              </a:highlight>
              <a:latin typeface="Nunito"/>
              <a:ea typeface="Nunito"/>
              <a:cs typeface="Nunito"/>
              <a:sym typeface="Nunito"/>
            </a:endParaRPr>
          </a:p>
          <a:p>
            <a:pPr indent="-342900" lvl="0" marL="457200" rtl="0" algn="l">
              <a:lnSpc>
                <a:spcPct val="115000"/>
              </a:lnSpc>
              <a:spcBef>
                <a:spcPts val="1000"/>
              </a:spcBef>
              <a:spcAft>
                <a:spcPts val="0"/>
              </a:spcAft>
              <a:buClr>
                <a:schemeClr val="dk1"/>
              </a:buClr>
              <a:buSzPts val="1800"/>
              <a:buFont typeface="Nunito"/>
              <a:buChar char="●"/>
            </a:pPr>
            <a:r>
              <a:rPr lang="ru" sz="1800">
                <a:solidFill>
                  <a:schemeClr val="dk1"/>
                </a:solidFill>
                <a:highlight>
                  <a:schemeClr val="accent6"/>
                </a:highlight>
                <a:latin typeface="Nunito"/>
                <a:ea typeface="Nunito"/>
                <a:cs typeface="Nunito"/>
                <a:sym typeface="Nunito"/>
              </a:rPr>
              <a:t>Future&lt;V&gt; — </a:t>
            </a:r>
            <a:r>
              <a:rPr lang="ru" sz="1800">
                <a:solidFill>
                  <a:srgbClr val="111111"/>
                </a:solidFill>
                <a:highlight>
                  <a:srgbClr val="FFFFFF"/>
                </a:highlight>
                <a:latin typeface="Nunito"/>
                <a:ea typeface="Nunito"/>
                <a:cs typeface="Nunito"/>
                <a:sym typeface="Nunito"/>
              </a:rPr>
              <a:t>интерфейс для получения результатов работы асинхронной операции. Ключевым методом здесь является get, который блокирует текущий поток до завершения работы асинхронной операции в другом потоке. Также, дополнительно существуют методы для отмены операции и проверки текущего статуса. </a:t>
            </a:r>
            <a:endParaRPr sz="1800">
              <a:solidFill>
                <a:srgbClr val="111111"/>
              </a:solidFill>
              <a:highlight>
                <a:srgbClr val="FFFFFF"/>
              </a:highlight>
              <a:latin typeface="Nunito"/>
              <a:ea typeface="Nunito"/>
              <a:cs typeface="Nunito"/>
              <a:sym typeface="Nunito"/>
            </a:endParaRPr>
          </a:p>
          <a:p>
            <a:pPr indent="-342900" lvl="0" marL="457200" rtl="0" algn="l">
              <a:lnSpc>
                <a:spcPct val="115000"/>
              </a:lnSpc>
              <a:spcBef>
                <a:spcPts val="0"/>
              </a:spcBef>
              <a:spcAft>
                <a:spcPts val="0"/>
              </a:spcAft>
              <a:buClr>
                <a:schemeClr val="dk1"/>
              </a:buClr>
              <a:buSzPts val="1800"/>
              <a:buFont typeface="Nunito"/>
              <a:buChar char="●"/>
            </a:pPr>
            <a:r>
              <a:rPr lang="ru" sz="1800">
                <a:solidFill>
                  <a:schemeClr val="dk1"/>
                </a:solidFill>
                <a:highlight>
                  <a:schemeClr val="lt1"/>
                </a:highlight>
                <a:latin typeface="Nunito"/>
                <a:ea typeface="Nunito"/>
                <a:cs typeface="Nunito"/>
                <a:sym typeface="Nunito"/>
              </a:rPr>
              <a:t>FutureTask&lt;V&gt; — </a:t>
            </a:r>
            <a:r>
              <a:rPr lang="ru" sz="1800">
                <a:solidFill>
                  <a:schemeClr val="dk1"/>
                </a:solidFill>
                <a:highlight>
                  <a:srgbClr val="FFFFFF"/>
                </a:highlight>
                <a:latin typeface="Nunito"/>
                <a:ea typeface="Nunito"/>
                <a:cs typeface="Nunito"/>
                <a:sym typeface="Nunito"/>
              </a:rPr>
              <a:t>имплементация интерфейса Future/RunnableFuture. Асинхронная операция принимается на вход одного из конструкторов в виде Runnable или Callable объектов. Сам же класс FutureTask предназначен для запуска в worker потоке. Результаты работы асинхронной операции вытаскиваются через метод get(...).</a:t>
            </a:r>
            <a:endParaRPr sz="1800">
              <a:solidFill>
                <a:schemeClr val="dk1"/>
              </a:solidFill>
              <a:highlight>
                <a:schemeClr val="lt1"/>
              </a:highlight>
              <a:latin typeface="Nunito"/>
              <a:ea typeface="Nunito"/>
              <a:cs typeface="Nunito"/>
              <a:sym typeface="Nuni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24" name="Shape 524"/>
        <p:cNvGrpSpPr/>
        <p:nvPr/>
      </p:nvGrpSpPr>
      <p:grpSpPr>
        <a:xfrm>
          <a:off x="0" y="0"/>
          <a:ext cx="0" cy="0"/>
          <a:chOff x="0" y="0"/>
          <a:chExt cx="0" cy="0"/>
        </a:xfrm>
      </p:grpSpPr>
      <p:sp>
        <p:nvSpPr>
          <p:cNvPr id="525" name="Google Shape;525;p75"/>
          <p:cNvSpPr txBox="1"/>
          <p:nvPr/>
        </p:nvSpPr>
        <p:spPr>
          <a:xfrm>
            <a:off x="333900" y="971175"/>
            <a:ext cx="8916900" cy="199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b="1" lang="ru" sz="1800">
                <a:solidFill>
                  <a:schemeClr val="accent5"/>
                </a:solidFill>
                <a:highlight>
                  <a:schemeClr val="accent6"/>
                </a:highlight>
                <a:latin typeface="Nunito"/>
                <a:ea typeface="Nunito"/>
                <a:cs typeface="Nunito"/>
                <a:sym typeface="Nunito"/>
              </a:rPr>
              <a:t>К Executors относятся:</a:t>
            </a:r>
            <a:endParaRPr sz="1800">
              <a:solidFill>
                <a:schemeClr val="dk1"/>
              </a:solidFill>
              <a:highlight>
                <a:schemeClr val="accent6"/>
              </a:highlight>
              <a:latin typeface="Nunito"/>
              <a:ea typeface="Nunito"/>
              <a:cs typeface="Nunito"/>
              <a:sym typeface="Nunito"/>
            </a:endParaRPr>
          </a:p>
          <a:p>
            <a:pPr indent="-342900" lvl="0" marL="457200" rtl="0" algn="l">
              <a:lnSpc>
                <a:spcPct val="115000"/>
              </a:lnSpc>
              <a:spcBef>
                <a:spcPts val="1000"/>
              </a:spcBef>
              <a:spcAft>
                <a:spcPts val="0"/>
              </a:spcAft>
              <a:buClr>
                <a:schemeClr val="dk1"/>
              </a:buClr>
              <a:buSzPts val="1800"/>
              <a:buFont typeface="Nunito"/>
              <a:buChar char="●"/>
            </a:pPr>
            <a:r>
              <a:rPr lang="ru" sz="1800">
                <a:solidFill>
                  <a:schemeClr val="dk1"/>
                </a:solidFill>
                <a:highlight>
                  <a:srgbClr val="FFFFFF"/>
                </a:highlight>
                <a:latin typeface="Nunito"/>
                <a:ea typeface="Nunito"/>
                <a:cs typeface="Nunito"/>
                <a:sym typeface="Nunito"/>
              </a:rPr>
              <a:t>ThreadPoolExecutor </a:t>
            </a:r>
            <a:r>
              <a:rPr lang="ru" sz="1800">
                <a:solidFill>
                  <a:schemeClr val="dk1"/>
                </a:solidFill>
                <a:highlight>
                  <a:schemeClr val="lt1"/>
                </a:highlight>
                <a:latin typeface="Nunito"/>
                <a:ea typeface="Nunito"/>
                <a:cs typeface="Nunito"/>
                <a:sym typeface="Nunito"/>
              </a:rPr>
              <a:t>— </a:t>
            </a:r>
            <a:r>
              <a:rPr lang="ru" sz="1800">
                <a:solidFill>
                  <a:schemeClr val="dk1"/>
                </a:solidFill>
                <a:highlight>
                  <a:srgbClr val="FFFFFF"/>
                </a:highlight>
                <a:latin typeface="Nunito"/>
                <a:ea typeface="Nunito"/>
                <a:cs typeface="Nunito"/>
                <a:sym typeface="Nunito"/>
              </a:rPr>
              <a:t>класс, использующийся для запуска асинхронных задач в пуле потоков. </a:t>
            </a:r>
            <a:endParaRPr sz="1800">
              <a:solidFill>
                <a:schemeClr val="dk1"/>
              </a:solidFill>
              <a:highlight>
                <a:schemeClr val="accent6"/>
              </a:highlight>
              <a:latin typeface="Nunito"/>
              <a:ea typeface="Nunito"/>
              <a:cs typeface="Nunito"/>
              <a:sym typeface="Nunito"/>
            </a:endParaRPr>
          </a:p>
          <a:p>
            <a:pPr indent="-342900" lvl="0" marL="457200" rtl="0" algn="l">
              <a:lnSpc>
                <a:spcPct val="115000"/>
              </a:lnSpc>
              <a:spcBef>
                <a:spcPts val="1000"/>
              </a:spcBef>
              <a:spcAft>
                <a:spcPts val="0"/>
              </a:spcAft>
              <a:buClr>
                <a:schemeClr val="dk1"/>
              </a:buClr>
              <a:buSzPts val="1800"/>
              <a:buFont typeface="Nunito"/>
              <a:buChar char="●"/>
            </a:pPr>
            <a:r>
              <a:rPr lang="ru" sz="1800">
                <a:solidFill>
                  <a:schemeClr val="dk1"/>
                </a:solidFill>
                <a:highlight>
                  <a:schemeClr val="accent6"/>
                </a:highlight>
                <a:latin typeface="Nunito"/>
                <a:ea typeface="Nunito"/>
                <a:cs typeface="Nunito"/>
                <a:sym typeface="Nunito"/>
              </a:rPr>
              <a:t>Executors — </a:t>
            </a:r>
            <a:r>
              <a:rPr lang="ru" sz="1800">
                <a:solidFill>
                  <a:schemeClr val="dk1"/>
                </a:solidFill>
                <a:highlight>
                  <a:srgbClr val="FFFFFF"/>
                </a:highlight>
                <a:latin typeface="Nunito"/>
                <a:ea typeface="Nunito"/>
                <a:cs typeface="Nunito"/>
                <a:sym typeface="Nunito"/>
              </a:rPr>
              <a:t>класс-фабрика для создания ThreadPoolExecutor, ScheduledThreadPoolExecutor. </a:t>
            </a:r>
            <a:endParaRPr sz="1800">
              <a:solidFill>
                <a:schemeClr val="dk1"/>
              </a:solidFill>
              <a:highlight>
                <a:schemeClr val="lt1"/>
              </a:highlight>
              <a:latin typeface="Nunito"/>
              <a:ea typeface="Nunito"/>
              <a:cs typeface="Nunito"/>
              <a:sym typeface="Nunito"/>
            </a:endParaRPr>
          </a:p>
        </p:txBody>
      </p:sp>
      <p:sp>
        <p:nvSpPr>
          <p:cNvPr id="526" name="Google Shape;526;p75"/>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527" name="Google Shape;527;p75"/>
          <p:cNvSpPr txBox="1"/>
          <p:nvPr/>
        </p:nvSpPr>
        <p:spPr>
          <a:xfrm>
            <a:off x="333900" y="119850"/>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Executors</a:t>
            </a:r>
            <a:endParaRPr b="1">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6" name="Shape 146"/>
        <p:cNvGrpSpPr/>
        <p:nvPr/>
      </p:nvGrpSpPr>
      <p:grpSpPr>
        <a:xfrm>
          <a:off x="0" y="0"/>
          <a:ext cx="0" cy="0"/>
          <a:chOff x="0" y="0"/>
          <a:chExt cx="0" cy="0"/>
        </a:xfrm>
      </p:grpSpPr>
      <p:sp>
        <p:nvSpPr>
          <p:cNvPr id="147" name="Google Shape;147;p31"/>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148" name="Google Shape;148;p31"/>
          <p:cNvSpPr txBox="1"/>
          <p:nvPr/>
        </p:nvSpPr>
        <p:spPr>
          <a:xfrm>
            <a:off x="333900" y="98075"/>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Пакет concurrent</a:t>
            </a:r>
            <a:endParaRPr b="1">
              <a:latin typeface="Nunito"/>
              <a:ea typeface="Nunito"/>
              <a:cs typeface="Nunito"/>
              <a:sym typeface="Nunito"/>
            </a:endParaRPr>
          </a:p>
        </p:txBody>
      </p:sp>
      <p:sp>
        <p:nvSpPr>
          <p:cNvPr id="149" name="Google Shape;149;p31"/>
          <p:cNvSpPr txBox="1"/>
          <p:nvPr/>
        </p:nvSpPr>
        <p:spPr>
          <a:xfrm>
            <a:off x="333900" y="988275"/>
            <a:ext cx="8634000" cy="231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b="1" lang="ru" sz="1800">
                <a:solidFill>
                  <a:schemeClr val="accent5"/>
                </a:solidFill>
                <a:highlight>
                  <a:schemeClr val="lt1"/>
                </a:highlight>
                <a:latin typeface="Nunito"/>
                <a:ea typeface="Nunito"/>
                <a:cs typeface="Nunito"/>
                <a:sym typeface="Nunito"/>
              </a:rPr>
              <a:t>Состав пакета:</a:t>
            </a:r>
            <a:endParaRPr b="1" sz="1800">
              <a:solidFill>
                <a:schemeClr val="accent5"/>
              </a:solidFill>
              <a:highlight>
                <a:schemeClr val="lt1"/>
              </a:highlight>
              <a:latin typeface="Nunito"/>
              <a:ea typeface="Nunito"/>
              <a:cs typeface="Nunito"/>
              <a:sym typeface="Nunito"/>
            </a:endParaRPr>
          </a:p>
          <a:p>
            <a:pPr indent="-342900" lvl="0" marL="457200" rtl="0" algn="l">
              <a:lnSpc>
                <a:spcPct val="115000"/>
              </a:lnSpc>
              <a:spcBef>
                <a:spcPts val="1000"/>
              </a:spcBef>
              <a:spcAft>
                <a:spcPts val="0"/>
              </a:spcAft>
              <a:buClr>
                <a:srgbClr val="111111"/>
              </a:buClr>
              <a:buSzPts val="1800"/>
              <a:buFont typeface="Nunito"/>
              <a:buChar char="●"/>
            </a:pPr>
            <a:r>
              <a:rPr lang="ru" sz="1800">
                <a:solidFill>
                  <a:srgbClr val="111111"/>
                </a:solidFill>
                <a:highlight>
                  <a:srgbClr val="FFFFFF"/>
                </a:highlight>
                <a:latin typeface="Nunito"/>
                <a:ea typeface="Nunito"/>
                <a:cs typeface="Nunito"/>
                <a:sym typeface="Nunito"/>
              </a:rPr>
              <a:t>Locks — представляет собой альтернативные и более гибкие механизмы синхронизации потоков по сравнению с базовыми synchronized, wait, notify, notifyAll.</a:t>
            </a:r>
            <a:endParaRPr sz="1800">
              <a:solidFill>
                <a:schemeClr val="dk1"/>
              </a:solidFill>
              <a:latin typeface="Nunito"/>
              <a:ea typeface="Nunito"/>
              <a:cs typeface="Nunito"/>
              <a:sym typeface="Nunito"/>
            </a:endParaRPr>
          </a:p>
          <a:p>
            <a:pPr indent="-342900" lvl="0" marL="457200" rtl="0" algn="l">
              <a:lnSpc>
                <a:spcPct val="115000"/>
              </a:lnSpc>
              <a:spcBef>
                <a:spcPts val="1000"/>
              </a:spcBef>
              <a:spcAft>
                <a:spcPts val="0"/>
              </a:spcAft>
              <a:buClr>
                <a:srgbClr val="111111"/>
              </a:buClr>
              <a:buSzPts val="1800"/>
              <a:buFont typeface="Nunito"/>
              <a:buChar char="●"/>
            </a:pPr>
            <a:r>
              <a:rPr lang="ru" sz="1800">
                <a:solidFill>
                  <a:srgbClr val="111111"/>
                </a:solidFill>
                <a:highlight>
                  <a:srgbClr val="FFFFFF"/>
                </a:highlight>
                <a:latin typeface="Nunito"/>
                <a:ea typeface="Nunito"/>
                <a:cs typeface="Nunito"/>
                <a:sym typeface="Nunito"/>
              </a:rPr>
              <a:t>Atomics — классы с поддержкой атомарных операций над примитивами и ссылками.</a:t>
            </a:r>
            <a:endParaRPr sz="1800">
              <a:solidFill>
                <a:srgbClr val="111111"/>
              </a:solidFill>
              <a:highlight>
                <a:srgbClr val="FFFFFF"/>
              </a:highlight>
              <a:latin typeface="Nunito"/>
              <a:ea typeface="Nunito"/>
              <a:cs typeface="Nunito"/>
              <a:sym typeface="Nuni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2" name="Shape 532"/>
        <p:cNvGrpSpPr/>
        <p:nvPr/>
      </p:nvGrpSpPr>
      <p:grpSpPr>
        <a:xfrm>
          <a:off x="0" y="0"/>
          <a:ext cx="0" cy="0"/>
          <a:chOff x="0" y="0"/>
          <a:chExt cx="0" cy="0"/>
        </a:xfrm>
      </p:grpSpPr>
      <p:sp>
        <p:nvSpPr>
          <p:cNvPr id="533" name="Google Shape;533;p76"/>
          <p:cNvSpPr txBox="1"/>
          <p:nvPr/>
        </p:nvSpPr>
        <p:spPr>
          <a:xfrm>
            <a:off x="333900" y="927675"/>
            <a:ext cx="8509500" cy="1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1000"/>
              </a:spcAft>
              <a:buNone/>
            </a:pPr>
            <a:r>
              <a:rPr b="1" lang="ru" sz="1800">
                <a:solidFill>
                  <a:schemeClr val="accent5"/>
                </a:solidFill>
                <a:highlight>
                  <a:schemeClr val="accent6"/>
                </a:highlight>
                <a:latin typeface="Nunito"/>
                <a:ea typeface="Nunito"/>
                <a:cs typeface="Nunito"/>
                <a:sym typeface="Nunito"/>
              </a:rPr>
              <a:t>Locks</a:t>
            </a:r>
            <a:r>
              <a:rPr lang="ru" sz="1800">
                <a:solidFill>
                  <a:schemeClr val="dk1"/>
                </a:solidFill>
                <a:highlight>
                  <a:schemeClr val="accent6"/>
                </a:highlight>
                <a:latin typeface="Nunito"/>
                <a:ea typeface="Nunito"/>
                <a:cs typeface="Nunito"/>
                <a:sym typeface="Nunito"/>
              </a:rPr>
              <a:t> — </a:t>
            </a:r>
            <a:r>
              <a:rPr lang="ru" sz="1800">
                <a:solidFill>
                  <a:schemeClr val="dk1"/>
                </a:solidFill>
                <a:latin typeface="Nunito"/>
                <a:ea typeface="Nunito"/>
                <a:cs typeface="Nunito"/>
                <a:sym typeface="Nunito"/>
              </a:rPr>
              <a:t>классы, которые можно использовать для блокировки ресурсов с определенными условиями. Этот пакет дает намного большую гибкость в использовании блокировок без условий и с условием, в отличии от встроенной синхронизации и мониторов</a:t>
            </a:r>
            <a:r>
              <a:rPr lang="ru" sz="1000">
                <a:solidFill>
                  <a:schemeClr val="dk1"/>
                </a:solidFill>
                <a:latin typeface="Verdana"/>
                <a:ea typeface="Verdana"/>
                <a:cs typeface="Verdana"/>
                <a:sym typeface="Verdana"/>
              </a:rPr>
              <a:t>.</a:t>
            </a:r>
            <a:endParaRPr sz="1800">
              <a:solidFill>
                <a:schemeClr val="dk1"/>
              </a:solidFill>
              <a:highlight>
                <a:schemeClr val="accent6"/>
              </a:highlight>
              <a:latin typeface="Nunito"/>
              <a:ea typeface="Nunito"/>
              <a:cs typeface="Nunito"/>
              <a:sym typeface="Nunito"/>
            </a:endParaRPr>
          </a:p>
        </p:txBody>
      </p:sp>
      <p:sp>
        <p:nvSpPr>
          <p:cNvPr id="534" name="Google Shape;534;p76"/>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535" name="Google Shape;535;p76"/>
          <p:cNvSpPr txBox="1"/>
          <p:nvPr/>
        </p:nvSpPr>
        <p:spPr>
          <a:xfrm>
            <a:off x="333900" y="119850"/>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Locks</a:t>
            </a:r>
            <a:endParaRPr b="1">
              <a:latin typeface="Nunito"/>
              <a:ea typeface="Nunito"/>
              <a:cs typeface="Nunito"/>
              <a:sym typeface="Nunito"/>
            </a:endParaRPr>
          </a:p>
        </p:txBody>
      </p:sp>
      <p:sp>
        <p:nvSpPr>
          <p:cNvPr id="536" name="Google Shape;536;p76"/>
          <p:cNvSpPr txBox="1"/>
          <p:nvPr/>
        </p:nvSpPr>
        <p:spPr>
          <a:xfrm>
            <a:off x="333900" y="2345175"/>
            <a:ext cx="8583000" cy="186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b="1" lang="ru" sz="1800">
                <a:solidFill>
                  <a:schemeClr val="accent2"/>
                </a:solidFill>
                <a:highlight>
                  <a:schemeClr val="lt1"/>
                </a:highlight>
                <a:latin typeface="Nunito"/>
                <a:ea typeface="Nunito"/>
                <a:cs typeface="Nunito"/>
                <a:sym typeface="Nunito"/>
              </a:rPr>
              <a:t>К Locks относятся:</a:t>
            </a:r>
            <a:endParaRPr b="1" sz="1800">
              <a:solidFill>
                <a:schemeClr val="accent2"/>
              </a:solidFill>
              <a:highlight>
                <a:schemeClr val="lt1"/>
              </a:highlight>
              <a:latin typeface="Nunito"/>
              <a:ea typeface="Nunito"/>
              <a:cs typeface="Nunito"/>
              <a:sym typeface="Nunito"/>
            </a:endParaRPr>
          </a:p>
          <a:p>
            <a:pPr indent="-342900" lvl="0" marL="457200" rtl="0" algn="l">
              <a:lnSpc>
                <a:spcPct val="115000"/>
              </a:lnSpc>
              <a:spcBef>
                <a:spcPts val="1000"/>
              </a:spcBef>
              <a:spcAft>
                <a:spcPts val="0"/>
              </a:spcAft>
              <a:buClr>
                <a:schemeClr val="dk1"/>
              </a:buClr>
              <a:buSzPts val="1800"/>
              <a:buFont typeface="Nunito"/>
              <a:buChar char="●"/>
            </a:pPr>
            <a:r>
              <a:rPr lang="ru" sz="1800">
                <a:solidFill>
                  <a:schemeClr val="dk1"/>
                </a:solidFill>
                <a:latin typeface="Nunito"/>
                <a:ea typeface="Nunito"/>
                <a:cs typeface="Nunito"/>
                <a:sym typeface="Nunito"/>
              </a:rPr>
              <a:t>Lock — базовый интерфейс для ограничения доступа к ресурсам. При использовании нескольких блокировок, порядок их освобождения может быть произвольный. Имеется возможность перехода к альтернативному сценарию, если блокировка уже захвачена.</a:t>
            </a:r>
            <a:endParaRPr sz="1800">
              <a:solidFill>
                <a:schemeClr val="dk1"/>
              </a:solidFill>
              <a:highlight>
                <a:schemeClr val="lt1"/>
              </a:highlight>
              <a:latin typeface="Nunito"/>
              <a:ea typeface="Nunito"/>
              <a:cs typeface="Nunito"/>
              <a:sym typeface="Nuni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41" name="Shape 541"/>
        <p:cNvGrpSpPr/>
        <p:nvPr/>
      </p:nvGrpSpPr>
      <p:grpSpPr>
        <a:xfrm>
          <a:off x="0" y="0"/>
          <a:ext cx="0" cy="0"/>
          <a:chOff x="0" y="0"/>
          <a:chExt cx="0" cy="0"/>
        </a:xfrm>
      </p:grpSpPr>
      <p:sp>
        <p:nvSpPr>
          <p:cNvPr id="542" name="Google Shape;542;p77"/>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543" name="Google Shape;543;p77"/>
          <p:cNvSpPr txBox="1"/>
          <p:nvPr/>
        </p:nvSpPr>
        <p:spPr>
          <a:xfrm>
            <a:off x="333900" y="119850"/>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Locks</a:t>
            </a:r>
            <a:endParaRPr b="1">
              <a:latin typeface="Nunito"/>
              <a:ea typeface="Nunito"/>
              <a:cs typeface="Nunito"/>
              <a:sym typeface="Nunito"/>
            </a:endParaRPr>
          </a:p>
        </p:txBody>
      </p:sp>
      <p:sp>
        <p:nvSpPr>
          <p:cNvPr id="544" name="Google Shape;544;p77"/>
          <p:cNvSpPr txBox="1"/>
          <p:nvPr/>
        </p:nvSpPr>
        <p:spPr>
          <a:xfrm>
            <a:off x="333900" y="945025"/>
            <a:ext cx="8583000" cy="377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b="1" lang="ru" sz="1800">
                <a:solidFill>
                  <a:schemeClr val="accent2"/>
                </a:solidFill>
                <a:highlight>
                  <a:schemeClr val="lt1"/>
                </a:highlight>
                <a:latin typeface="Nunito"/>
                <a:ea typeface="Nunito"/>
                <a:cs typeface="Nunito"/>
                <a:sym typeface="Nunito"/>
              </a:rPr>
              <a:t>К Locks относятся:</a:t>
            </a:r>
            <a:endParaRPr sz="1800">
              <a:solidFill>
                <a:schemeClr val="dk1"/>
              </a:solidFill>
              <a:latin typeface="Nunito"/>
              <a:ea typeface="Nunito"/>
              <a:cs typeface="Nunito"/>
              <a:sym typeface="Nunito"/>
            </a:endParaRPr>
          </a:p>
          <a:p>
            <a:pPr indent="-342900" lvl="0" marL="457200" rtl="0" algn="l">
              <a:lnSpc>
                <a:spcPct val="115000"/>
              </a:lnSpc>
              <a:spcBef>
                <a:spcPts val="1000"/>
              </a:spcBef>
              <a:spcAft>
                <a:spcPts val="0"/>
              </a:spcAft>
              <a:buClr>
                <a:schemeClr val="dk1"/>
              </a:buClr>
              <a:buSzPts val="1800"/>
              <a:buFont typeface="Nunito"/>
              <a:buChar char="●"/>
            </a:pPr>
            <a:r>
              <a:rPr lang="ru" sz="1800">
                <a:solidFill>
                  <a:schemeClr val="dk1"/>
                </a:solidFill>
                <a:latin typeface="Nunito"/>
                <a:ea typeface="Nunito"/>
                <a:cs typeface="Nunito"/>
                <a:sym typeface="Nunito"/>
              </a:rPr>
              <a:t>Condition</a:t>
            </a:r>
            <a:r>
              <a:rPr lang="ru" sz="1800">
                <a:solidFill>
                  <a:schemeClr val="dk1"/>
                </a:solidFill>
                <a:latin typeface="Nunito"/>
                <a:ea typeface="Nunito"/>
                <a:cs typeface="Nunito"/>
                <a:sym typeface="Nunito"/>
              </a:rPr>
              <a:t> — интерфейсное условие в сочетании с блокировкой </a:t>
            </a:r>
            <a:r>
              <a:rPr i="1" lang="ru" sz="1800">
                <a:solidFill>
                  <a:schemeClr val="dk1"/>
                </a:solidFill>
                <a:latin typeface="Nunito"/>
                <a:ea typeface="Nunito"/>
                <a:cs typeface="Nunito"/>
                <a:sym typeface="Nunito"/>
              </a:rPr>
              <a:t>Lock</a:t>
            </a:r>
            <a:r>
              <a:rPr lang="ru" sz="1800">
                <a:solidFill>
                  <a:schemeClr val="dk1"/>
                </a:solidFill>
                <a:latin typeface="Nunito"/>
                <a:ea typeface="Nunito"/>
                <a:cs typeface="Nunito"/>
                <a:sym typeface="Nunito"/>
              </a:rPr>
              <a:t> позволяет заменить методы wait, notify и notifyAll объектом, управляющим ожиданием событий. Объект с условием чаще всего получается из блокировок с использованием метода lock.newCondition(). Таким образом можно получить несколько комплектов wait/notify для одного объекта. Блокировка Lock заменяет использование synchronized, а Condition — объектные методы монитора. </a:t>
            </a:r>
            <a:endParaRPr sz="1800">
              <a:solidFill>
                <a:schemeClr val="dk1"/>
              </a:solidFill>
              <a:latin typeface="Nunito"/>
              <a:ea typeface="Nunito"/>
              <a:cs typeface="Nunito"/>
              <a:sym typeface="Nunito"/>
            </a:endParaRPr>
          </a:p>
          <a:p>
            <a:pPr indent="-342900" lvl="0" marL="457200" rtl="0" algn="l">
              <a:lnSpc>
                <a:spcPct val="115000"/>
              </a:lnSpc>
              <a:spcBef>
                <a:spcPts val="0"/>
              </a:spcBef>
              <a:spcAft>
                <a:spcPts val="0"/>
              </a:spcAft>
              <a:buClr>
                <a:schemeClr val="dk1"/>
              </a:buClr>
              <a:buSzPts val="1800"/>
              <a:buFont typeface="Nunito"/>
              <a:buChar char="●"/>
            </a:pPr>
            <a:r>
              <a:rPr lang="ru" sz="1800">
                <a:solidFill>
                  <a:srgbClr val="111111"/>
                </a:solidFill>
                <a:highlight>
                  <a:srgbClr val="FFFFFF"/>
                </a:highlight>
                <a:latin typeface="Nunito"/>
                <a:ea typeface="Nunito"/>
                <a:cs typeface="Nunito"/>
                <a:sym typeface="Nunito"/>
              </a:rPr>
              <a:t>ReentrantLock </a:t>
            </a:r>
            <a:r>
              <a:rPr lang="ru" sz="1800">
                <a:solidFill>
                  <a:schemeClr val="dk1"/>
                </a:solidFill>
                <a:latin typeface="Nunito"/>
                <a:ea typeface="Nunito"/>
                <a:cs typeface="Nunito"/>
                <a:sym typeface="Nunito"/>
              </a:rPr>
              <a:t>—</a:t>
            </a:r>
            <a:r>
              <a:rPr lang="ru" sz="1800">
                <a:solidFill>
                  <a:srgbClr val="111111"/>
                </a:solidFill>
                <a:highlight>
                  <a:srgbClr val="FFFFFF"/>
                </a:highlight>
                <a:latin typeface="Nunito"/>
                <a:ea typeface="Nunito"/>
                <a:cs typeface="Nunito"/>
                <a:sym typeface="Nunito"/>
              </a:rPr>
              <a:t> лок на вхождение. Только один поток может зайти в защищенный блок. Класс поддерживает «честную» (fair) и «нечестную» (non-fair) разблокировку потоков. </a:t>
            </a:r>
            <a:endParaRPr sz="1800">
              <a:solidFill>
                <a:schemeClr val="dk1"/>
              </a:solidFill>
              <a:latin typeface="Nunito"/>
              <a:ea typeface="Nunito"/>
              <a:cs typeface="Nunito"/>
              <a:sym typeface="Nuni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49" name="Shape 549"/>
        <p:cNvGrpSpPr/>
        <p:nvPr/>
      </p:nvGrpSpPr>
      <p:grpSpPr>
        <a:xfrm>
          <a:off x="0" y="0"/>
          <a:ext cx="0" cy="0"/>
          <a:chOff x="0" y="0"/>
          <a:chExt cx="0" cy="0"/>
        </a:xfrm>
      </p:grpSpPr>
      <p:sp>
        <p:nvSpPr>
          <p:cNvPr id="550" name="Google Shape;550;p78"/>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551" name="Google Shape;551;p78"/>
          <p:cNvSpPr txBox="1"/>
          <p:nvPr/>
        </p:nvSpPr>
        <p:spPr>
          <a:xfrm>
            <a:off x="333900" y="119850"/>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Atomics</a:t>
            </a:r>
            <a:endParaRPr b="1">
              <a:latin typeface="Nunito"/>
              <a:ea typeface="Nunito"/>
              <a:cs typeface="Nunito"/>
              <a:sym typeface="Nunito"/>
            </a:endParaRPr>
          </a:p>
        </p:txBody>
      </p:sp>
      <p:sp>
        <p:nvSpPr>
          <p:cNvPr id="552" name="Google Shape;552;p78"/>
          <p:cNvSpPr txBox="1"/>
          <p:nvPr/>
        </p:nvSpPr>
        <p:spPr>
          <a:xfrm>
            <a:off x="333900" y="943100"/>
            <a:ext cx="84081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1000"/>
              </a:spcAft>
              <a:buNone/>
            </a:pPr>
            <a:r>
              <a:rPr b="1" lang="ru" sz="1800">
                <a:solidFill>
                  <a:schemeClr val="accent5"/>
                </a:solidFill>
                <a:latin typeface="Nunito"/>
                <a:ea typeface="Nunito"/>
                <a:cs typeface="Nunito"/>
                <a:sym typeface="Nunito"/>
              </a:rPr>
              <a:t>Atomics</a:t>
            </a:r>
            <a:r>
              <a:rPr lang="ru" sz="1800">
                <a:solidFill>
                  <a:schemeClr val="dk1"/>
                </a:solidFill>
                <a:latin typeface="Nunito"/>
                <a:ea typeface="Nunito"/>
                <a:cs typeface="Nunito"/>
                <a:sym typeface="Nunito"/>
              </a:rPr>
              <a:t> </a:t>
            </a:r>
            <a:r>
              <a:rPr lang="ru" sz="1800">
                <a:solidFill>
                  <a:schemeClr val="dk1"/>
                </a:solidFill>
                <a:highlight>
                  <a:schemeClr val="lt1"/>
                </a:highlight>
                <a:latin typeface="Nunito"/>
                <a:ea typeface="Nunito"/>
                <a:cs typeface="Nunito"/>
                <a:sym typeface="Nunito"/>
              </a:rPr>
              <a:t>—</a:t>
            </a:r>
            <a:r>
              <a:rPr lang="ru" sz="1800">
                <a:solidFill>
                  <a:schemeClr val="dk1"/>
                </a:solidFill>
                <a:latin typeface="Nunito"/>
                <a:ea typeface="Nunito"/>
                <a:cs typeface="Nunito"/>
                <a:sym typeface="Nunito"/>
              </a:rPr>
              <a:t> классы для выполнения атомарных </a:t>
            </a:r>
            <a:r>
              <a:rPr lang="ru" sz="1800">
                <a:solidFill>
                  <a:schemeClr val="dk1"/>
                </a:solidFill>
                <a:latin typeface="Nunito"/>
                <a:ea typeface="Nunito"/>
                <a:cs typeface="Nunito"/>
                <a:sym typeface="Nunito"/>
              </a:rPr>
              <a:t>операций. </a:t>
            </a:r>
            <a:endParaRPr sz="1800">
              <a:solidFill>
                <a:schemeClr val="dk1"/>
              </a:solidFill>
              <a:latin typeface="Nunito"/>
              <a:ea typeface="Nunito"/>
              <a:cs typeface="Nunito"/>
              <a:sym typeface="Nunito"/>
            </a:endParaRPr>
          </a:p>
        </p:txBody>
      </p:sp>
      <p:graphicFrame>
        <p:nvGraphicFramePr>
          <p:cNvPr id="553" name="Google Shape;553;p78"/>
          <p:cNvGraphicFramePr/>
          <p:nvPr/>
        </p:nvGraphicFramePr>
        <p:xfrm>
          <a:off x="333900" y="1404800"/>
          <a:ext cx="3000000" cy="3000000"/>
        </p:xfrm>
        <a:graphic>
          <a:graphicData uri="http://schemas.openxmlformats.org/drawingml/2006/table">
            <a:tbl>
              <a:tblPr>
                <a:noFill/>
                <a:tableStyleId>{7EBA86B0-200F-4715-9F78-53211F6C81FF}</a:tableStyleId>
              </a:tblPr>
              <a:tblGrid>
                <a:gridCol w="2275900"/>
                <a:gridCol w="6401525"/>
              </a:tblGrid>
              <a:tr h="1057350">
                <a:tc>
                  <a:txBody>
                    <a:bodyPr/>
                    <a:lstStyle/>
                    <a:p>
                      <a:pPr indent="0" lvl="0" marL="0" rtl="0" algn="l">
                        <a:spcBef>
                          <a:spcPts val="0"/>
                        </a:spcBef>
                        <a:spcAft>
                          <a:spcPts val="0"/>
                        </a:spcAft>
                        <a:buNone/>
                      </a:pPr>
                      <a:r>
                        <a:rPr lang="ru" sz="1200">
                          <a:latin typeface="Nunito"/>
                          <a:ea typeface="Nunito"/>
                          <a:cs typeface="Nunito"/>
                          <a:sym typeface="Nunito"/>
                        </a:rPr>
                        <a:t>AtomicBoolean</a:t>
                      </a:r>
                      <a:endParaRPr sz="1200">
                        <a:latin typeface="Nunito"/>
                        <a:ea typeface="Nunito"/>
                        <a:cs typeface="Nunito"/>
                        <a:sym typeface="Nunito"/>
                      </a:endParaRPr>
                    </a:p>
                    <a:p>
                      <a:pPr indent="0" lvl="0" marL="0" rtl="0" algn="l">
                        <a:spcBef>
                          <a:spcPts val="0"/>
                        </a:spcBef>
                        <a:spcAft>
                          <a:spcPts val="0"/>
                        </a:spcAft>
                        <a:buNone/>
                      </a:pPr>
                      <a:r>
                        <a:rPr lang="ru" sz="1200">
                          <a:latin typeface="Nunito"/>
                          <a:ea typeface="Nunito"/>
                          <a:cs typeface="Nunito"/>
                          <a:sym typeface="Nunito"/>
                        </a:rPr>
                        <a:t>AtomicInteger</a:t>
                      </a:r>
                      <a:endParaRPr sz="1200">
                        <a:latin typeface="Nunito"/>
                        <a:ea typeface="Nunito"/>
                        <a:cs typeface="Nunito"/>
                        <a:sym typeface="Nunito"/>
                      </a:endParaRPr>
                    </a:p>
                    <a:p>
                      <a:pPr indent="0" lvl="0" marL="0" rtl="0" algn="l">
                        <a:spcBef>
                          <a:spcPts val="0"/>
                        </a:spcBef>
                        <a:spcAft>
                          <a:spcPts val="0"/>
                        </a:spcAft>
                        <a:buNone/>
                      </a:pPr>
                      <a:r>
                        <a:rPr lang="ru" sz="1200">
                          <a:latin typeface="Nunito"/>
                          <a:ea typeface="Nunito"/>
                          <a:cs typeface="Nunito"/>
                          <a:sym typeface="Nunito"/>
                        </a:rPr>
                        <a:t>AtomicLong</a:t>
                      </a:r>
                      <a:endParaRPr sz="1200">
                        <a:latin typeface="Nunito"/>
                        <a:ea typeface="Nunito"/>
                        <a:cs typeface="Nunito"/>
                        <a:sym typeface="Nunito"/>
                      </a:endParaRPr>
                    </a:p>
                    <a:p>
                      <a:pPr indent="0" lvl="0" marL="0" rtl="0" algn="l">
                        <a:spcBef>
                          <a:spcPts val="0"/>
                        </a:spcBef>
                        <a:spcAft>
                          <a:spcPts val="0"/>
                        </a:spcAft>
                        <a:buNone/>
                      </a:pPr>
                      <a:r>
                        <a:rPr lang="ru" sz="1200">
                          <a:latin typeface="Nunito"/>
                          <a:ea typeface="Nunito"/>
                          <a:cs typeface="Nunito"/>
                          <a:sym typeface="Nunito"/>
                        </a:rPr>
                        <a:t>AtomicReference</a:t>
                      </a:r>
                      <a:endParaRPr sz="1200">
                        <a:latin typeface="Nunito"/>
                        <a:ea typeface="Nunito"/>
                        <a:cs typeface="Nunito"/>
                        <a:sym typeface="Nuni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ru" sz="1200">
                          <a:latin typeface="Nunito"/>
                          <a:ea typeface="Nunito"/>
                          <a:cs typeface="Nunito"/>
                          <a:sym typeface="Nunito"/>
                        </a:rPr>
                        <a:t>Atomic-классы для boolean, integer, long и ссылок на объекты.</a:t>
                      </a:r>
                      <a:endParaRPr sz="1200">
                        <a:latin typeface="Nunito"/>
                        <a:ea typeface="Nunito"/>
                        <a:cs typeface="Nunito"/>
                        <a:sym typeface="Nunito"/>
                      </a:endParaRPr>
                    </a:p>
                    <a:p>
                      <a:pPr indent="0" lvl="0" marL="0" rtl="0" algn="l">
                        <a:spcBef>
                          <a:spcPts val="0"/>
                        </a:spcBef>
                        <a:spcAft>
                          <a:spcPts val="0"/>
                        </a:spcAft>
                        <a:buNone/>
                      </a:pPr>
                      <a:r>
                        <a:rPr lang="ru" sz="1200">
                          <a:latin typeface="Nunito"/>
                          <a:ea typeface="Nunito"/>
                          <a:cs typeface="Nunito"/>
                          <a:sym typeface="Nunito"/>
                        </a:rPr>
                        <a:t>Классы этой группы содержат метод </a:t>
                      </a:r>
                      <a:r>
                        <a:rPr b="1" lang="ru" sz="1200">
                          <a:latin typeface="Nunito"/>
                          <a:ea typeface="Nunito"/>
                          <a:cs typeface="Nunito"/>
                          <a:sym typeface="Nunito"/>
                        </a:rPr>
                        <a:t>compareAndSet</a:t>
                      </a:r>
                      <a:r>
                        <a:rPr lang="ru" sz="1200">
                          <a:latin typeface="Nunito"/>
                          <a:ea typeface="Nunito"/>
                          <a:cs typeface="Nunito"/>
                          <a:sym typeface="Nunito"/>
                        </a:rPr>
                        <a:t>, принимающий 2 аргумента : предполагаемое текущее и новое значения. Метод устанавливает объекту новое значение, если текущее равно предполагаемому, и возвращает true. Если текущее значение изменилось, то метод вернет false и новое значение не будет установлено.</a:t>
                      </a:r>
                      <a:endParaRPr sz="1200">
                        <a:latin typeface="Nunito"/>
                        <a:ea typeface="Nunito"/>
                        <a:cs typeface="Nunito"/>
                        <a:sym typeface="Nunito"/>
                      </a:endParaRPr>
                    </a:p>
                    <a:p>
                      <a:pPr indent="0" lvl="0" marL="0" rtl="0" algn="l">
                        <a:spcBef>
                          <a:spcPts val="0"/>
                        </a:spcBef>
                        <a:spcAft>
                          <a:spcPts val="0"/>
                        </a:spcAft>
                        <a:buNone/>
                      </a:pPr>
                      <a:r>
                        <a:rPr lang="ru" sz="1200">
                          <a:latin typeface="Nunito"/>
                          <a:ea typeface="Nunito"/>
                          <a:cs typeface="Nunito"/>
                          <a:sym typeface="Nunito"/>
                        </a:rPr>
                        <a:t>Кроме этого, классы имеют метод </a:t>
                      </a:r>
                      <a:r>
                        <a:rPr b="1" lang="ru" sz="1200">
                          <a:latin typeface="Nunito"/>
                          <a:ea typeface="Nunito"/>
                          <a:cs typeface="Nunito"/>
                          <a:sym typeface="Nunito"/>
                        </a:rPr>
                        <a:t>getAndSet</a:t>
                      </a:r>
                      <a:r>
                        <a:rPr lang="ru" sz="1200">
                          <a:latin typeface="Nunito"/>
                          <a:ea typeface="Nunito"/>
                          <a:cs typeface="Nunito"/>
                          <a:sym typeface="Nunito"/>
                        </a:rPr>
                        <a:t>, который безусловно устанавливает новое значение и возвращает старое.</a:t>
                      </a:r>
                      <a:endParaRPr sz="1200">
                        <a:latin typeface="Nunito"/>
                        <a:ea typeface="Nunito"/>
                        <a:cs typeface="Nunito"/>
                        <a:sym typeface="Nunito"/>
                      </a:endParaRPr>
                    </a:p>
                    <a:p>
                      <a:pPr indent="0" lvl="0" marL="0" rtl="0" algn="l">
                        <a:spcBef>
                          <a:spcPts val="0"/>
                        </a:spcBef>
                        <a:spcAft>
                          <a:spcPts val="0"/>
                        </a:spcAft>
                        <a:buNone/>
                      </a:pPr>
                      <a:r>
                        <a:rPr lang="ru" sz="1200">
                          <a:latin typeface="Nunito"/>
                          <a:ea typeface="Nunito"/>
                          <a:cs typeface="Nunito"/>
                          <a:sym typeface="Nunito"/>
                        </a:rPr>
                        <a:t>Классы AtomicInteger и AtomicLong имеют также методы инкремента/декремента/добавления нового значения.</a:t>
                      </a:r>
                      <a:endParaRPr sz="1200">
                        <a:latin typeface="Nunito"/>
                        <a:ea typeface="Nunito"/>
                        <a:cs typeface="Nunito"/>
                        <a:sym typeface="Nuni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504825">
                <a:tc>
                  <a:txBody>
                    <a:bodyPr/>
                    <a:lstStyle/>
                    <a:p>
                      <a:pPr indent="0" lvl="0" marL="0" rtl="0" algn="l">
                        <a:spcBef>
                          <a:spcPts val="0"/>
                        </a:spcBef>
                        <a:spcAft>
                          <a:spcPts val="0"/>
                        </a:spcAft>
                        <a:buNone/>
                      </a:pPr>
                      <a:r>
                        <a:rPr lang="ru" sz="1200">
                          <a:latin typeface="Nunito"/>
                          <a:ea typeface="Nunito"/>
                          <a:cs typeface="Nunito"/>
                          <a:sym typeface="Nunito"/>
                        </a:rPr>
                        <a:t>AtomicIntegerArray</a:t>
                      </a:r>
                      <a:endParaRPr sz="1200">
                        <a:latin typeface="Nunito"/>
                        <a:ea typeface="Nunito"/>
                        <a:cs typeface="Nunito"/>
                        <a:sym typeface="Nunito"/>
                      </a:endParaRPr>
                    </a:p>
                    <a:p>
                      <a:pPr indent="0" lvl="0" marL="0" rtl="0" algn="l">
                        <a:spcBef>
                          <a:spcPts val="0"/>
                        </a:spcBef>
                        <a:spcAft>
                          <a:spcPts val="0"/>
                        </a:spcAft>
                        <a:buNone/>
                      </a:pPr>
                      <a:r>
                        <a:rPr lang="ru" sz="1200">
                          <a:latin typeface="Nunito"/>
                          <a:ea typeface="Nunito"/>
                          <a:cs typeface="Nunito"/>
                          <a:sym typeface="Nunito"/>
                        </a:rPr>
                        <a:t>AtomicLongArray</a:t>
                      </a:r>
                      <a:endParaRPr sz="1200">
                        <a:latin typeface="Nunito"/>
                        <a:ea typeface="Nunito"/>
                        <a:cs typeface="Nunito"/>
                        <a:sym typeface="Nunito"/>
                      </a:endParaRPr>
                    </a:p>
                    <a:p>
                      <a:pPr indent="0" lvl="0" marL="0" rtl="0" algn="l">
                        <a:spcBef>
                          <a:spcPts val="0"/>
                        </a:spcBef>
                        <a:spcAft>
                          <a:spcPts val="0"/>
                        </a:spcAft>
                        <a:buNone/>
                      </a:pPr>
                      <a:r>
                        <a:rPr lang="ru" sz="1200">
                          <a:latin typeface="Nunito"/>
                          <a:ea typeface="Nunito"/>
                          <a:cs typeface="Nunito"/>
                          <a:sym typeface="Nunito"/>
                        </a:rPr>
                        <a:t>AtomicReferenceArray</a:t>
                      </a:r>
                      <a:endParaRPr sz="1200">
                        <a:latin typeface="Nunito"/>
                        <a:ea typeface="Nunito"/>
                        <a:cs typeface="Nunito"/>
                        <a:sym typeface="Nuni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ru" sz="1200">
                          <a:latin typeface="Nunito"/>
                          <a:ea typeface="Nunito"/>
                          <a:cs typeface="Nunito"/>
                          <a:sym typeface="Nunito"/>
                        </a:rPr>
                        <a:t>Atomic-к</a:t>
                      </a:r>
                      <a:r>
                        <a:rPr lang="ru" sz="1200">
                          <a:latin typeface="Nunito"/>
                          <a:ea typeface="Nunito"/>
                          <a:cs typeface="Nunito"/>
                          <a:sym typeface="Nunito"/>
                        </a:rPr>
                        <a:t>лассы для массивов integer, long и ссылок на объекты.</a:t>
                      </a:r>
                      <a:endParaRPr sz="1200">
                        <a:latin typeface="Nunito"/>
                        <a:ea typeface="Nunito"/>
                        <a:cs typeface="Nunito"/>
                        <a:sym typeface="Nuni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647700">
                <a:tc>
                  <a:txBody>
                    <a:bodyPr/>
                    <a:lstStyle/>
                    <a:p>
                      <a:pPr indent="0" lvl="0" marL="0" rtl="0" algn="l">
                        <a:spcBef>
                          <a:spcPts val="0"/>
                        </a:spcBef>
                        <a:spcAft>
                          <a:spcPts val="0"/>
                        </a:spcAft>
                        <a:buNone/>
                      </a:pPr>
                      <a:r>
                        <a:rPr lang="ru" sz="1200">
                          <a:latin typeface="Nunito"/>
                          <a:ea typeface="Nunito"/>
                          <a:cs typeface="Nunito"/>
                          <a:sym typeface="Nunito"/>
                        </a:rPr>
                        <a:t>AtomicIntegerFieldUpdater</a:t>
                      </a:r>
                      <a:endParaRPr sz="1200">
                        <a:latin typeface="Nunito"/>
                        <a:ea typeface="Nunito"/>
                        <a:cs typeface="Nunito"/>
                        <a:sym typeface="Nunito"/>
                      </a:endParaRPr>
                    </a:p>
                    <a:p>
                      <a:pPr indent="0" lvl="0" marL="0" rtl="0" algn="l">
                        <a:spcBef>
                          <a:spcPts val="0"/>
                        </a:spcBef>
                        <a:spcAft>
                          <a:spcPts val="0"/>
                        </a:spcAft>
                        <a:buNone/>
                      </a:pPr>
                      <a:r>
                        <a:rPr lang="ru" sz="1200">
                          <a:latin typeface="Nunito"/>
                          <a:ea typeface="Nunito"/>
                          <a:cs typeface="Nunito"/>
                          <a:sym typeface="Nunito"/>
                        </a:rPr>
                        <a:t>AtomicLongFieldUpdater</a:t>
                      </a:r>
                      <a:endParaRPr sz="1200">
                        <a:latin typeface="Nunito"/>
                        <a:ea typeface="Nunito"/>
                        <a:cs typeface="Nunito"/>
                        <a:sym typeface="Nunito"/>
                      </a:endParaRPr>
                    </a:p>
                    <a:p>
                      <a:pPr indent="0" lvl="0" marL="0" rtl="0" algn="l">
                        <a:spcBef>
                          <a:spcPts val="0"/>
                        </a:spcBef>
                        <a:spcAft>
                          <a:spcPts val="0"/>
                        </a:spcAft>
                        <a:buNone/>
                      </a:pPr>
                      <a:r>
                        <a:rPr lang="ru" sz="1200">
                          <a:latin typeface="Nunito"/>
                          <a:ea typeface="Nunito"/>
                          <a:cs typeface="Nunito"/>
                          <a:sym typeface="Nunito"/>
                        </a:rPr>
                        <a:t>AtomicReferenceFieldUpdater</a:t>
                      </a:r>
                      <a:endParaRPr sz="1200">
                        <a:latin typeface="Nunito"/>
                        <a:ea typeface="Nunito"/>
                        <a:cs typeface="Nunito"/>
                        <a:sym typeface="Nuni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ru" sz="1200">
                          <a:latin typeface="Nunito"/>
                          <a:ea typeface="Nunito"/>
                          <a:cs typeface="Nunito"/>
                          <a:sym typeface="Nunito"/>
                        </a:rPr>
                        <a:t>Atomic-классы для обновления полей по их именам.</a:t>
                      </a:r>
                      <a:endParaRPr sz="1200">
                        <a:latin typeface="Nunito"/>
                        <a:ea typeface="Nunito"/>
                        <a:cs typeface="Nunito"/>
                        <a:sym typeface="Nuni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59" name="Shape 559"/>
        <p:cNvGrpSpPr/>
        <p:nvPr/>
      </p:nvGrpSpPr>
      <p:grpSpPr>
        <a:xfrm>
          <a:off x="0" y="0"/>
          <a:ext cx="0" cy="0"/>
          <a:chOff x="0" y="0"/>
          <a:chExt cx="0" cy="0"/>
        </a:xfrm>
      </p:grpSpPr>
      <p:sp>
        <p:nvSpPr>
          <p:cNvPr id="560" name="Google Shape;560;p79"/>
          <p:cNvSpPr/>
          <p:nvPr/>
        </p:nvSpPr>
        <p:spPr>
          <a:xfrm>
            <a:off x="228600" y="114300"/>
            <a:ext cx="8229600" cy="43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FFFFFF"/>
              </a:solidFill>
              <a:latin typeface="Calibri"/>
              <a:ea typeface="Calibri"/>
              <a:cs typeface="Calibri"/>
              <a:sym typeface="Calibri"/>
            </a:endParaRPr>
          </a:p>
        </p:txBody>
      </p:sp>
      <p:sp>
        <p:nvSpPr>
          <p:cNvPr id="561" name="Google Shape;561;p79"/>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562" name="Google Shape;562;p79"/>
          <p:cNvSpPr txBox="1"/>
          <p:nvPr/>
        </p:nvSpPr>
        <p:spPr>
          <a:xfrm>
            <a:off x="304800" y="971550"/>
            <a:ext cx="8610600" cy="33945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FFFFFF"/>
              </a:buClr>
              <a:buSzPts val="2400"/>
              <a:buFont typeface="Calibri"/>
              <a:buNone/>
            </a:pPr>
            <a:r>
              <a:t/>
            </a:r>
            <a:endParaRPr b="0" i="0" sz="2400" u="non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FFFFFF"/>
              </a:buClr>
              <a:buSzPts val="2400"/>
              <a:buFont typeface="Calibri"/>
              <a:buNone/>
            </a:pPr>
            <a:r>
              <a:t/>
            </a:r>
            <a:endParaRPr b="0" i="0" sz="2400" u="none">
              <a:solidFill>
                <a:srgbClr val="000000"/>
              </a:solidFill>
              <a:latin typeface="Cambria"/>
              <a:ea typeface="Cambria"/>
              <a:cs typeface="Cambria"/>
              <a:sym typeface="Cambria"/>
            </a:endParaRPr>
          </a:p>
          <a:p>
            <a:pPr indent="0" lvl="0" marL="0" marR="0" rtl="0" algn="ctr">
              <a:lnSpc>
                <a:spcPct val="100000"/>
              </a:lnSpc>
              <a:spcBef>
                <a:spcPts val="2000"/>
              </a:spcBef>
              <a:spcAft>
                <a:spcPts val="0"/>
              </a:spcAft>
              <a:buClr>
                <a:srgbClr val="000000"/>
              </a:buClr>
              <a:buSzPts val="2400"/>
              <a:buFont typeface="Cambria"/>
              <a:buNone/>
            </a:pPr>
            <a:r>
              <a:rPr b="1" i="0" lang="ru" sz="2400" u="none">
                <a:solidFill>
                  <a:srgbClr val="000000"/>
                </a:solidFill>
                <a:latin typeface="Cambria"/>
                <a:ea typeface="Cambria"/>
                <a:cs typeface="Cambria"/>
                <a:sym typeface="Cambria"/>
              </a:rPr>
              <a:t>  </a:t>
            </a:r>
            <a:r>
              <a:rPr b="1" i="0" lang="ru" sz="4000" u="none">
                <a:solidFill>
                  <a:srgbClr val="002060"/>
                </a:solidFill>
                <a:latin typeface="Nunito"/>
                <a:ea typeface="Nunito"/>
                <a:cs typeface="Nunito"/>
                <a:sym typeface="Nunito"/>
              </a:rPr>
              <a:t>Спасибо за внимание!</a:t>
            </a:r>
            <a:endParaRPr b="1" sz="4000">
              <a:latin typeface="Nunito"/>
              <a:ea typeface="Nunito"/>
              <a:cs typeface="Nunito"/>
              <a:sym typeface="Nunito"/>
            </a:endParaRPr>
          </a:p>
          <a:p>
            <a:pPr indent="0" lvl="0" marL="0" marR="0" rtl="0" algn="l">
              <a:lnSpc>
                <a:spcPct val="100000"/>
              </a:lnSpc>
              <a:spcBef>
                <a:spcPts val="2000"/>
              </a:spcBef>
              <a:spcAft>
                <a:spcPts val="0"/>
              </a:spcAft>
              <a:buClr>
                <a:srgbClr val="FFFFFF"/>
              </a:buClr>
              <a:buSzPts val="2400"/>
              <a:buFont typeface="Calibri"/>
              <a:buNone/>
            </a:pPr>
            <a:r>
              <a:t/>
            </a:r>
            <a:endParaRPr b="1" i="0" sz="2400" u="none">
              <a:solidFill>
                <a:srgbClr val="000000"/>
              </a:solidFill>
              <a:latin typeface="Calibri"/>
              <a:ea typeface="Calibri"/>
              <a:cs typeface="Calibri"/>
              <a:sym typeface="Calibri"/>
            </a:endParaRPr>
          </a:p>
          <a:p>
            <a:pPr indent="0" lvl="0" marL="0" marR="0" rtl="0" algn="l">
              <a:lnSpc>
                <a:spcPct val="100000"/>
              </a:lnSpc>
              <a:spcBef>
                <a:spcPts val="2000"/>
              </a:spcBef>
              <a:spcAft>
                <a:spcPts val="0"/>
              </a:spcAft>
              <a:buClr>
                <a:srgbClr val="FFFFFF"/>
              </a:buClr>
              <a:buSzPts val="2400"/>
              <a:buFont typeface="Calibri"/>
              <a:buNone/>
            </a:pPr>
            <a:r>
              <a:t/>
            </a:r>
            <a:endParaRPr b="0" i="0" sz="2400" u="non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400" u="none">
              <a:solidFill>
                <a:srgbClr val="000000"/>
              </a:solidFill>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4" name="Shape 154"/>
        <p:cNvGrpSpPr/>
        <p:nvPr/>
      </p:nvGrpSpPr>
      <p:grpSpPr>
        <a:xfrm>
          <a:off x="0" y="0"/>
          <a:ext cx="0" cy="0"/>
          <a:chOff x="0" y="0"/>
          <a:chExt cx="0" cy="0"/>
        </a:xfrm>
      </p:grpSpPr>
      <p:sp>
        <p:nvSpPr>
          <p:cNvPr id="155" name="Google Shape;155;p32"/>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156" name="Google Shape;156;p32"/>
          <p:cNvSpPr txBox="1"/>
          <p:nvPr/>
        </p:nvSpPr>
        <p:spPr>
          <a:xfrm>
            <a:off x="333900" y="98075"/>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CAS (Compare and swap)</a:t>
            </a:r>
            <a:endParaRPr b="1">
              <a:latin typeface="Nunito"/>
              <a:ea typeface="Nunito"/>
              <a:cs typeface="Nunito"/>
              <a:sym typeface="Nunito"/>
            </a:endParaRPr>
          </a:p>
        </p:txBody>
      </p:sp>
      <p:sp>
        <p:nvSpPr>
          <p:cNvPr id="157" name="Google Shape;157;p32"/>
          <p:cNvSpPr txBox="1"/>
          <p:nvPr/>
        </p:nvSpPr>
        <p:spPr>
          <a:xfrm>
            <a:off x="333900" y="972400"/>
            <a:ext cx="8724000" cy="1417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ru" sz="1800">
                <a:solidFill>
                  <a:schemeClr val="dk1"/>
                </a:solidFill>
                <a:highlight>
                  <a:srgbClr val="FFFFFF"/>
                </a:highlight>
                <a:latin typeface="Nunito"/>
                <a:ea typeface="Nunito"/>
                <a:cs typeface="Nunito"/>
                <a:sym typeface="Nunito"/>
              </a:rPr>
              <a:t>Пакет </a:t>
            </a:r>
            <a:r>
              <a:rPr i="1" lang="ru" sz="1800">
                <a:solidFill>
                  <a:schemeClr val="dk1"/>
                </a:solidFill>
                <a:highlight>
                  <a:srgbClr val="FFFFFF"/>
                </a:highlight>
                <a:latin typeface="Nunito"/>
                <a:ea typeface="Nunito"/>
                <a:cs typeface="Nunito"/>
                <a:sym typeface="Nunito"/>
              </a:rPr>
              <a:t>java.util.concurrent</a:t>
            </a:r>
            <a:r>
              <a:rPr lang="ru" sz="1800">
                <a:solidFill>
                  <a:schemeClr val="dk1"/>
                </a:solidFill>
                <a:highlight>
                  <a:srgbClr val="FFFFFF"/>
                </a:highlight>
                <a:latin typeface="Nunito"/>
                <a:ea typeface="Nunito"/>
                <a:cs typeface="Nunito"/>
                <a:sym typeface="Nunito"/>
              </a:rPr>
              <a:t> использует </a:t>
            </a:r>
            <a:r>
              <a:rPr b="1" lang="ru" sz="1800">
                <a:solidFill>
                  <a:schemeClr val="accent5"/>
                </a:solidFill>
                <a:highlight>
                  <a:srgbClr val="FFFFFF"/>
                </a:highlight>
                <a:latin typeface="Nunito"/>
                <a:ea typeface="Nunito"/>
                <a:cs typeface="Nunito"/>
                <a:sym typeface="Nunito"/>
              </a:rPr>
              <a:t>CAS (Compare and Swap, сравнение с обменом)</a:t>
            </a:r>
            <a:r>
              <a:rPr lang="ru" sz="1800">
                <a:solidFill>
                  <a:schemeClr val="dk1"/>
                </a:solidFill>
                <a:highlight>
                  <a:srgbClr val="FFFFFF"/>
                </a:highlight>
                <a:latin typeface="Nunito"/>
                <a:ea typeface="Nunito"/>
                <a:cs typeface="Nunito"/>
                <a:sym typeface="Nunito"/>
              </a:rPr>
              <a:t> для реализации оптимистической блокировки, отличной от синхронизированной блокировки. </a:t>
            </a:r>
            <a:r>
              <a:rPr b="1" lang="ru" sz="1800">
                <a:solidFill>
                  <a:schemeClr val="accent5"/>
                </a:solidFill>
                <a:highlight>
                  <a:srgbClr val="FFFFFF"/>
                </a:highlight>
                <a:latin typeface="Nunito"/>
                <a:ea typeface="Nunito"/>
                <a:cs typeface="Nunito"/>
                <a:sym typeface="Nunito"/>
              </a:rPr>
              <a:t>CAS</a:t>
            </a:r>
            <a:r>
              <a:rPr lang="ru" sz="1800">
                <a:solidFill>
                  <a:schemeClr val="dk1"/>
                </a:solidFill>
                <a:highlight>
                  <a:srgbClr val="FFFFFF"/>
                </a:highlight>
                <a:latin typeface="Nunito"/>
                <a:ea typeface="Nunito"/>
                <a:cs typeface="Nunito"/>
                <a:sym typeface="Nunito"/>
              </a:rPr>
              <a:t> является гораздо более эффективным способом блокировки.</a:t>
            </a:r>
            <a:endParaRPr sz="1800">
              <a:solidFill>
                <a:schemeClr val="dk1"/>
              </a:solidFill>
              <a:highlight>
                <a:srgbClr val="FFFFFF"/>
              </a:highlight>
            </a:endParaRPr>
          </a:p>
        </p:txBody>
      </p:sp>
      <p:sp>
        <p:nvSpPr>
          <p:cNvPr id="158" name="Google Shape;158;p32"/>
          <p:cNvSpPr txBox="1"/>
          <p:nvPr/>
        </p:nvSpPr>
        <p:spPr>
          <a:xfrm>
            <a:off x="333900" y="2291800"/>
            <a:ext cx="8634000" cy="17193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1000"/>
              </a:spcBef>
              <a:spcAft>
                <a:spcPts val="0"/>
              </a:spcAft>
              <a:buNone/>
            </a:pPr>
            <a:r>
              <a:rPr b="1" lang="ru" sz="1800">
                <a:solidFill>
                  <a:schemeClr val="accent5"/>
                </a:solidFill>
                <a:highlight>
                  <a:srgbClr val="FFFFFF"/>
                </a:highlight>
                <a:latin typeface="Nunito"/>
                <a:ea typeface="Nunito"/>
                <a:cs typeface="Nunito"/>
                <a:sym typeface="Nunito"/>
              </a:rPr>
              <a:t>CAS  </a:t>
            </a:r>
            <a:r>
              <a:rPr lang="ru" sz="1800">
                <a:solidFill>
                  <a:schemeClr val="accent5"/>
                </a:solidFill>
                <a:highlight>
                  <a:schemeClr val="lt1"/>
                </a:highlight>
                <a:latin typeface="Nunito"/>
                <a:ea typeface="Nunito"/>
                <a:cs typeface="Nunito"/>
                <a:sym typeface="Nunito"/>
              </a:rPr>
              <a:t>—</a:t>
            </a:r>
            <a:r>
              <a:rPr b="1" lang="ru" sz="1800">
                <a:solidFill>
                  <a:schemeClr val="accent5"/>
                </a:solidFill>
                <a:highlight>
                  <a:srgbClr val="FFFFFF"/>
                </a:highlight>
                <a:latin typeface="Nunito"/>
                <a:ea typeface="Nunito"/>
                <a:cs typeface="Nunito"/>
                <a:sym typeface="Nunito"/>
              </a:rPr>
              <a:t> атомарная операция, имеющая 3 операнда:</a:t>
            </a:r>
            <a:endParaRPr b="1" sz="1800">
              <a:solidFill>
                <a:schemeClr val="accent5"/>
              </a:solidFill>
              <a:highlight>
                <a:srgbClr val="FFFFFF"/>
              </a:highlight>
              <a:latin typeface="Nunito"/>
              <a:ea typeface="Nunito"/>
              <a:cs typeface="Nunito"/>
              <a:sym typeface="Nunito"/>
            </a:endParaRPr>
          </a:p>
          <a:p>
            <a:pPr indent="-342900" lvl="0" marL="457200" rtl="0" algn="just">
              <a:lnSpc>
                <a:spcPct val="100000"/>
              </a:lnSpc>
              <a:spcBef>
                <a:spcPts val="1000"/>
              </a:spcBef>
              <a:spcAft>
                <a:spcPts val="0"/>
              </a:spcAft>
              <a:buClr>
                <a:schemeClr val="dk1"/>
              </a:buClr>
              <a:buSzPts val="1800"/>
              <a:buFont typeface="Nunito"/>
              <a:buChar char="●"/>
            </a:pPr>
            <a:r>
              <a:rPr lang="ru" sz="1800">
                <a:solidFill>
                  <a:schemeClr val="dk1"/>
                </a:solidFill>
                <a:highlight>
                  <a:srgbClr val="FFFFFF"/>
                </a:highlight>
                <a:latin typeface="Nunito"/>
                <a:ea typeface="Nunito"/>
                <a:cs typeface="Nunito"/>
                <a:sym typeface="Nunito"/>
              </a:rPr>
              <a:t>реальное </a:t>
            </a:r>
            <a:r>
              <a:rPr lang="ru" sz="1800">
                <a:solidFill>
                  <a:schemeClr val="dk1"/>
                </a:solidFill>
                <a:highlight>
                  <a:srgbClr val="FFFFFF"/>
                </a:highlight>
                <a:latin typeface="Nunito"/>
                <a:ea typeface="Nunito"/>
                <a:cs typeface="Nunito"/>
                <a:sym typeface="Nunito"/>
              </a:rPr>
              <a:t>значение в памяти на данный момент (V)</a:t>
            </a:r>
            <a:endParaRPr sz="1800">
              <a:solidFill>
                <a:schemeClr val="dk1"/>
              </a:solidFill>
              <a:highlight>
                <a:srgbClr val="FFFFFF"/>
              </a:highlight>
              <a:latin typeface="Nunito"/>
              <a:ea typeface="Nunito"/>
              <a:cs typeface="Nunito"/>
              <a:sym typeface="Nunito"/>
            </a:endParaRPr>
          </a:p>
          <a:p>
            <a:pPr indent="-342900" lvl="0" marL="457200" rtl="0" algn="just">
              <a:lnSpc>
                <a:spcPct val="115000"/>
              </a:lnSpc>
              <a:spcBef>
                <a:spcPts val="1000"/>
              </a:spcBef>
              <a:spcAft>
                <a:spcPts val="0"/>
              </a:spcAft>
              <a:buClr>
                <a:schemeClr val="dk1"/>
              </a:buClr>
              <a:buSzPts val="1800"/>
              <a:buFont typeface="Nunito"/>
              <a:buChar char="●"/>
            </a:pPr>
            <a:r>
              <a:rPr lang="ru" sz="1800">
                <a:solidFill>
                  <a:schemeClr val="dk1"/>
                </a:solidFill>
                <a:highlight>
                  <a:srgbClr val="FFFFFF"/>
                </a:highlight>
                <a:latin typeface="Nunito"/>
                <a:ea typeface="Nunito"/>
                <a:cs typeface="Nunito"/>
                <a:sym typeface="Nunito"/>
              </a:rPr>
              <a:t>ожидаемое значение в памяти (A)</a:t>
            </a:r>
            <a:endParaRPr sz="1800">
              <a:solidFill>
                <a:schemeClr val="dk1"/>
              </a:solidFill>
              <a:highlight>
                <a:srgbClr val="FFFFFF"/>
              </a:highlight>
              <a:latin typeface="Nunito"/>
              <a:ea typeface="Nunito"/>
              <a:cs typeface="Nunito"/>
              <a:sym typeface="Nunito"/>
            </a:endParaRPr>
          </a:p>
          <a:p>
            <a:pPr indent="-342900" lvl="0" marL="457200" rtl="0" algn="just">
              <a:lnSpc>
                <a:spcPct val="115000"/>
              </a:lnSpc>
              <a:spcBef>
                <a:spcPts val="1000"/>
              </a:spcBef>
              <a:spcAft>
                <a:spcPts val="0"/>
              </a:spcAft>
              <a:buClr>
                <a:schemeClr val="dk1"/>
              </a:buClr>
              <a:buSzPts val="1800"/>
              <a:buFont typeface="Nunito"/>
              <a:buChar char="●"/>
            </a:pPr>
            <a:r>
              <a:rPr lang="ru" sz="1800">
                <a:solidFill>
                  <a:schemeClr val="dk1"/>
                </a:solidFill>
                <a:highlight>
                  <a:srgbClr val="FFFFFF"/>
                </a:highlight>
                <a:latin typeface="Nunito"/>
                <a:ea typeface="Nunito"/>
                <a:cs typeface="Nunito"/>
                <a:sym typeface="Nunito"/>
              </a:rPr>
              <a:t>новое значение (B)</a:t>
            </a:r>
            <a:endParaRPr sz="1800">
              <a:solidFill>
                <a:schemeClr val="dk1"/>
              </a:solidFill>
              <a:latin typeface="Nunito"/>
              <a:ea typeface="Nunito"/>
              <a:cs typeface="Nunito"/>
              <a:sym typeface="Nunito"/>
            </a:endParaRPr>
          </a:p>
        </p:txBody>
      </p:sp>
      <p:sp>
        <p:nvSpPr>
          <p:cNvPr id="159" name="Google Shape;159;p32"/>
          <p:cNvSpPr txBox="1"/>
          <p:nvPr/>
        </p:nvSpPr>
        <p:spPr>
          <a:xfrm>
            <a:off x="333900" y="3945775"/>
            <a:ext cx="8759400" cy="780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ru" sz="1800">
                <a:solidFill>
                  <a:schemeClr val="dk1"/>
                </a:solidFill>
                <a:highlight>
                  <a:srgbClr val="FFFFFF"/>
                </a:highlight>
                <a:latin typeface="Nunito"/>
                <a:ea typeface="Nunito"/>
                <a:cs typeface="Nunito"/>
                <a:sym typeface="Nunito"/>
              </a:rPr>
              <a:t>Если </a:t>
            </a:r>
            <a:r>
              <a:rPr i="1" lang="ru" sz="1800">
                <a:solidFill>
                  <a:schemeClr val="dk1"/>
                </a:solidFill>
                <a:highlight>
                  <a:srgbClr val="FFFFFF"/>
                </a:highlight>
                <a:latin typeface="Nunito"/>
                <a:ea typeface="Nunito"/>
                <a:cs typeface="Nunito"/>
                <a:sym typeface="Nunito"/>
              </a:rPr>
              <a:t>A</a:t>
            </a:r>
            <a:r>
              <a:rPr lang="ru" sz="1800">
                <a:solidFill>
                  <a:schemeClr val="dk1"/>
                </a:solidFill>
                <a:highlight>
                  <a:srgbClr val="FFFFFF"/>
                </a:highlight>
                <a:latin typeface="Nunito"/>
                <a:ea typeface="Nunito"/>
                <a:cs typeface="Nunito"/>
                <a:sym typeface="Nunito"/>
              </a:rPr>
              <a:t> и </a:t>
            </a:r>
            <a:r>
              <a:rPr i="1" lang="ru" sz="1800">
                <a:solidFill>
                  <a:schemeClr val="dk1"/>
                </a:solidFill>
                <a:highlight>
                  <a:srgbClr val="FFFFFF"/>
                </a:highlight>
                <a:latin typeface="Nunito"/>
                <a:ea typeface="Nunito"/>
                <a:cs typeface="Nunito"/>
                <a:sym typeface="Nunito"/>
              </a:rPr>
              <a:t>V</a:t>
            </a:r>
            <a:r>
              <a:rPr lang="ru" sz="1800">
                <a:solidFill>
                  <a:schemeClr val="dk1"/>
                </a:solidFill>
                <a:highlight>
                  <a:srgbClr val="FFFFFF"/>
                </a:highlight>
                <a:latin typeface="Nunito"/>
                <a:ea typeface="Nunito"/>
                <a:cs typeface="Nunito"/>
                <a:sym typeface="Nunito"/>
              </a:rPr>
              <a:t> совпадают, изменяется значение памяти </a:t>
            </a:r>
            <a:r>
              <a:rPr i="1" lang="ru" sz="1800">
                <a:solidFill>
                  <a:schemeClr val="dk1"/>
                </a:solidFill>
                <a:highlight>
                  <a:srgbClr val="FFFFFF"/>
                </a:highlight>
                <a:latin typeface="Nunito"/>
                <a:ea typeface="Nunito"/>
                <a:cs typeface="Nunito"/>
                <a:sym typeface="Nunito"/>
              </a:rPr>
              <a:t>V</a:t>
            </a:r>
            <a:r>
              <a:rPr lang="ru" sz="1800">
                <a:solidFill>
                  <a:schemeClr val="dk1"/>
                </a:solidFill>
                <a:highlight>
                  <a:srgbClr val="FFFFFF"/>
                </a:highlight>
                <a:latin typeface="Nunito"/>
                <a:ea typeface="Nunito"/>
                <a:cs typeface="Nunito"/>
                <a:sym typeface="Nunito"/>
              </a:rPr>
              <a:t> на </a:t>
            </a:r>
            <a:r>
              <a:rPr i="1" lang="ru" sz="1800">
                <a:solidFill>
                  <a:schemeClr val="dk1"/>
                </a:solidFill>
                <a:highlight>
                  <a:srgbClr val="FFFFFF"/>
                </a:highlight>
                <a:latin typeface="Nunito"/>
                <a:ea typeface="Nunito"/>
                <a:cs typeface="Nunito"/>
                <a:sym typeface="Nunito"/>
              </a:rPr>
              <a:t>B</a:t>
            </a:r>
            <a:r>
              <a:rPr lang="ru" sz="1800">
                <a:solidFill>
                  <a:schemeClr val="dk1"/>
                </a:solidFill>
                <a:highlight>
                  <a:srgbClr val="FFFFFF"/>
                </a:highlight>
                <a:latin typeface="Nunito"/>
                <a:ea typeface="Nunito"/>
                <a:cs typeface="Nunito"/>
                <a:sym typeface="Nunito"/>
              </a:rPr>
              <a:t>, иначе ничего не происходит.</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4" name="Shape 164"/>
        <p:cNvGrpSpPr/>
        <p:nvPr/>
      </p:nvGrpSpPr>
      <p:grpSpPr>
        <a:xfrm>
          <a:off x="0" y="0"/>
          <a:ext cx="0" cy="0"/>
          <a:chOff x="0" y="0"/>
          <a:chExt cx="0" cy="0"/>
        </a:xfrm>
      </p:grpSpPr>
      <p:sp>
        <p:nvSpPr>
          <p:cNvPr id="165" name="Google Shape;165;p33"/>
          <p:cNvSpPr txBox="1"/>
          <p:nvPr/>
        </p:nvSpPr>
        <p:spPr>
          <a:xfrm>
            <a:off x="333900" y="988275"/>
            <a:ext cx="86340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1000"/>
              </a:spcAft>
              <a:buNone/>
            </a:pPr>
            <a:r>
              <a:rPr lang="ru" sz="1800">
                <a:solidFill>
                  <a:schemeClr val="dk1"/>
                </a:solidFill>
                <a:latin typeface="Nunito"/>
                <a:ea typeface="Nunito"/>
                <a:cs typeface="Nunito"/>
                <a:sym typeface="Nunito"/>
              </a:rPr>
              <a:t>Обычные коллекции не являются потокобезопасными, то есть их использование в многопоточной среде может привести к потери данных.</a:t>
            </a:r>
            <a:endParaRPr b="1" sz="1800">
              <a:solidFill>
                <a:schemeClr val="accent5"/>
              </a:solidFill>
              <a:highlight>
                <a:schemeClr val="lt1"/>
              </a:highlight>
              <a:latin typeface="Nunito"/>
              <a:ea typeface="Nunito"/>
              <a:cs typeface="Nunito"/>
              <a:sym typeface="Nunito"/>
            </a:endParaRPr>
          </a:p>
        </p:txBody>
      </p:sp>
      <p:sp>
        <p:nvSpPr>
          <p:cNvPr id="166" name="Google Shape;166;p33"/>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167" name="Google Shape;167;p33"/>
          <p:cNvSpPr txBox="1"/>
          <p:nvPr/>
        </p:nvSpPr>
        <p:spPr>
          <a:xfrm>
            <a:off x="333900" y="98075"/>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C</a:t>
            </a:r>
            <a:r>
              <a:rPr b="1" lang="ru" sz="4000">
                <a:solidFill>
                  <a:srgbClr val="002060"/>
                </a:solidFill>
                <a:latin typeface="Nunito"/>
                <a:ea typeface="Nunito"/>
                <a:cs typeface="Nunito"/>
                <a:sym typeface="Nunito"/>
              </a:rPr>
              <a:t>oncurrentCollections</a:t>
            </a:r>
            <a:endParaRPr b="1">
              <a:latin typeface="Nunito"/>
              <a:ea typeface="Nunito"/>
              <a:cs typeface="Nunito"/>
              <a:sym typeface="Nunito"/>
            </a:endParaRPr>
          </a:p>
        </p:txBody>
      </p:sp>
      <p:sp>
        <p:nvSpPr>
          <p:cNvPr id="168" name="Google Shape;168;p33"/>
          <p:cNvSpPr txBox="1"/>
          <p:nvPr/>
        </p:nvSpPr>
        <p:spPr>
          <a:xfrm>
            <a:off x="333900" y="3234925"/>
            <a:ext cx="8634000" cy="1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1000"/>
              </a:spcAft>
              <a:buNone/>
            </a:pPr>
            <a:r>
              <a:rPr lang="ru" sz="1800">
                <a:solidFill>
                  <a:schemeClr val="dk1"/>
                </a:solidFill>
                <a:latin typeface="Nunito"/>
                <a:ea typeface="Nunito"/>
                <a:cs typeface="Nunito"/>
                <a:sym typeface="Nunito"/>
              </a:rPr>
              <a:t>Пакет </a:t>
            </a:r>
            <a:r>
              <a:rPr b="1" lang="ru" sz="1800">
                <a:solidFill>
                  <a:schemeClr val="accent5"/>
                </a:solidFill>
                <a:latin typeface="Nunito"/>
                <a:ea typeface="Nunito"/>
                <a:cs typeface="Nunito"/>
                <a:sym typeface="Nunito"/>
              </a:rPr>
              <a:t>java.util.concurrent</a:t>
            </a:r>
            <a:r>
              <a:rPr lang="ru" sz="1800">
                <a:solidFill>
                  <a:schemeClr val="accent5"/>
                </a:solidFill>
                <a:latin typeface="Nunito"/>
                <a:ea typeface="Nunito"/>
                <a:cs typeface="Nunito"/>
                <a:sym typeface="Nunito"/>
              </a:rPr>
              <a:t> </a:t>
            </a:r>
            <a:r>
              <a:rPr lang="ru" sz="1800">
                <a:solidFill>
                  <a:schemeClr val="dk1"/>
                </a:solidFill>
                <a:latin typeface="Nunito"/>
                <a:ea typeface="Nunito"/>
                <a:cs typeface="Nunito"/>
                <a:sym typeface="Nunito"/>
              </a:rPr>
              <a:t>предлагает свой набор потокобезопасных классов, допускающих разными потоками одновременное чтение и внесение изменений. В коллекциях </a:t>
            </a:r>
            <a:r>
              <a:rPr lang="ru" sz="1800">
                <a:solidFill>
                  <a:srgbClr val="111111"/>
                </a:solidFill>
                <a:highlight>
                  <a:srgbClr val="FFFFFF"/>
                </a:highlight>
              </a:rPr>
              <a:t>используются блокировки по сегментам данных и оптимизируется работа параллельного чтения данных. </a:t>
            </a:r>
            <a:endParaRPr sz="1800"/>
          </a:p>
        </p:txBody>
      </p:sp>
      <p:sp>
        <p:nvSpPr>
          <p:cNvPr id="169" name="Google Shape;169;p33"/>
          <p:cNvSpPr txBox="1"/>
          <p:nvPr/>
        </p:nvSpPr>
        <p:spPr>
          <a:xfrm>
            <a:off x="333900" y="1793000"/>
            <a:ext cx="8634000" cy="1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1000"/>
              </a:spcAft>
              <a:buNone/>
            </a:pPr>
            <a:r>
              <a:rPr lang="ru" sz="1800">
                <a:solidFill>
                  <a:schemeClr val="dk1"/>
                </a:solidFill>
                <a:latin typeface="Nunito"/>
                <a:ea typeface="Nunito"/>
                <a:cs typeface="Nunito"/>
                <a:sym typeface="Nunito"/>
              </a:rPr>
              <a:t>Методы </a:t>
            </a:r>
            <a:r>
              <a:rPr lang="ru" sz="1800">
                <a:solidFill>
                  <a:srgbClr val="1C4587"/>
                </a:solidFill>
                <a:latin typeface="Consolas"/>
                <a:ea typeface="Consolas"/>
                <a:cs typeface="Consolas"/>
                <a:sym typeface="Consolas"/>
              </a:rPr>
              <a:t>synchronizedList, synchronizedSet, synchronizedMap</a:t>
            </a:r>
            <a:r>
              <a:rPr lang="ru" sz="1800">
                <a:solidFill>
                  <a:schemeClr val="dk1"/>
                </a:solidFill>
                <a:latin typeface="Nunito"/>
                <a:ea typeface="Nunito"/>
                <a:cs typeface="Nunito"/>
                <a:sym typeface="Nunito"/>
              </a:rPr>
              <a:t> класса </a:t>
            </a:r>
            <a:r>
              <a:rPr lang="ru" sz="1800">
                <a:solidFill>
                  <a:srgbClr val="1C4587"/>
                </a:solidFill>
                <a:latin typeface="Consolas"/>
                <a:ea typeface="Consolas"/>
                <a:cs typeface="Consolas"/>
                <a:sym typeface="Consolas"/>
              </a:rPr>
              <a:t>Collections</a:t>
            </a:r>
            <a:r>
              <a:rPr lang="ru" sz="1800">
                <a:solidFill>
                  <a:schemeClr val="dk1"/>
                </a:solidFill>
                <a:latin typeface="Nunito"/>
                <a:ea typeface="Nunito"/>
                <a:cs typeface="Nunito"/>
                <a:sym typeface="Nunito"/>
              </a:rPr>
              <a:t> позволяет работать с коллекциями синхронизированно. Однако такой подход может ударить по производительности приложения, так как с коллекцией одновременно сможет работать только один поток.</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4" name="Shape 174"/>
        <p:cNvGrpSpPr/>
        <p:nvPr/>
      </p:nvGrpSpPr>
      <p:grpSpPr>
        <a:xfrm>
          <a:off x="0" y="0"/>
          <a:ext cx="0" cy="0"/>
          <a:chOff x="0" y="0"/>
          <a:chExt cx="0" cy="0"/>
        </a:xfrm>
      </p:grpSpPr>
      <p:sp>
        <p:nvSpPr>
          <p:cNvPr id="175" name="Google Shape;175;p34"/>
          <p:cNvSpPr txBox="1"/>
          <p:nvPr/>
        </p:nvSpPr>
        <p:spPr>
          <a:xfrm>
            <a:off x="333900" y="3344350"/>
            <a:ext cx="8634000" cy="12273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000"/>
              </a:spcBef>
              <a:spcAft>
                <a:spcPts val="0"/>
              </a:spcAft>
              <a:buClr>
                <a:schemeClr val="dk1"/>
              </a:buClr>
              <a:buSzPts val="1800"/>
              <a:buFont typeface="Nunito"/>
              <a:buChar char="●"/>
            </a:pPr>
            <a:r>
              <a:rPr i="1" lang="ru" sz="1800">
                <a:solidFill>
                  <a:schemeClr val="dk1"/>
                </a:solidFill>
                <a:highlight>
                  <a:srgbClr val="FFFFFF"/>
                </a:highlight>
                <a:latin typeface="Nunito"/>
                <a:ea typeface="Nunito"/>
                <a:cs typeface="Nunito"/>
                <a:sym typeface="Nunito"/>
              </a:rPr>
              <a:t>CopyOnWriteArrayList&lt;E&gt;</a:t>
            </a:r>
            <a:r>
              <a:rPr lang="ru" sz="1800">
                <a:solidFill>
                  <a:schemeClr val="dk1"/>
                </a:solidFill>
                <a:highlight>
                  <a:srgbClr val="FFFFFF"/>
                </a:highlight>
                <a:latin typeface="Nunito"/>
                <a:ea typeface="Nunito"/>
                <a:cs typeface="Nunito"/>
                <a:sym typeface="Nunito"/>
              </a:rPr>
              <a:t> </a:t>
            </a:r>
            <a:r>
              <a:rPr lang="ru" sz="1800">
                <a:solidFill>
                  <a:srgbClr val="111111"/>
                </a:solidFill>
                <a:highlight>
                  <a:srgbClr val="FFFFFF"/>
                </a:highlight>
                <a:latin typeface="Nunito"/>
                <a:ea typeface="Nunito"/>
                <a:cs typeface="Nunito"/>
                <a:sym typeface="Nunito"/>
              </a:rPr>
              <a:t>—</a:t>
            </a:r>
            <a:r>
              <a:rPr lang="ru" sz="1800">
                <a:solidFill>
                  <a:schemeClr val="dk1"/>
                </a:solidFill>
                <a:highlight>
                  <a:srgbClr val="FFFFFF"/>
                </a:highlight>
                <a:latin typeface="Nunito"/>
                <a:ea typeface="Nunito"/>
                <a:cs typeface="Nunito"/>
                <a:sym typeface="Nunito"/>
              </a:rPr>
              <a:t> потокобезопасный аналог </a:t>
            </a:r>
            <a:r>
              <a:rPr i="1" lang="ru" sz="1800">
                <a:solidFill>
                  <a:schemeClr val="dk1"/>
                </a:solidFill>
                <a:highlight>
                  <a:srgbClr val="FFFFFF"/>
                </a:highlight>
                <a:latin typeface="Nunito"/>
                <a:ea typeface="Nunito"/>
                <a:cs typeface="Nunito"/>
                <a:sym typeface="Nunito"/>
              </a:rPr>
              <a:t>ArrayList</a:t>
            </a:r>
            <a:r>
              <a:rPr lang="ru" sz="1800">
                <a:solidFill>
                  <a:schemeClr val="dk1"/>
                </a:solidFill>
                <a:highlight>
                  <a:srgbClr val="FFFFFF"/>
                </a:highlight>
                <a:latin typeface="Nunito"/>
                <a:ea typeface="Nunito"/>
                <a:cs typeface="Nunito"/>
                <a:sym typeface="Nunito"/>
              </a:rPr>
              <a:t>.</a:t>
            </a:r>
            <a:endParaRPr sz="1800">
              <a:solidFill>
                <a:schemeClr val="dk1"/>
              </a:solidFill>
              <a:highlight>
                <a:srgbClr val="FFFFFF"/>
              </a:highlight>
              <a:latin typeface="Nunito"/>
              <a:ea typeface="Nunito"/>
              <a:cs typeface="Nunito"/>
              <a:sym typeface="Nunito"/>
            </a:endParaRPr>
          </a:p>
          <a:p>
            <a:pPr indent="-342900" lvl="0" marL="457200" rtl="0" algn="l">
              <a:lnSpc>
                <a:spcPct val="115000"/>
              </a:lnSpc>
              <a:spcBef>
                <a:spcPts val="1000"/>
              </a:spcBef>
              <a:spcAft>
                <a:spcPts val="0"/>
              </a:spcAft>
              <a:buClr>
                <a:schemeClr val="dk1"/>
              </a:buClr>
              <a:buSzPts val="1800"/>
              <a:buFont typeface="Nunito"/>
              <a:buChar char="●"/>
            </a:pPr>
            <a:r>
              <a:rPr i="1" lang="ru" sz="1800">
                <a:solidFill>
                  <a:schemeClr val="dk1"/>
                </a:solidFill>
                <a:highlight>
                  <a:srgbClr val="FFFFFF"/>
                </a:highlight>
                <a:latin typeface="Nunito"/>
                <a:ea typeface="Nunito"/>
                <a:cs typeface="Nunito"/>
                <a:sym typeface="Nunito"/>
              </a:rPr>
              <a:t>CopyOnWriteArraySet&lt;E&gt;</a:t>
            </a:r>
            <a:r>
              <a:rPr lang="ru" sz="1800">
                <a:solidFill>
                  <a:schemeClr val="dk1"/>
                </a:solidFill>
                <a:highlight>
                  <a:srgbClr val="FFFFFF"/>
                </a:highlight>
                <a:latin typeface="Nunito"/>
                <a:ea typeface="Nunito"/>
                <a:cs typeface="Nunito"/>
                <a:sym typeface="Nunito"/>
              </a:rPr>
              <a:t> </a:t>
            </a:r>
            <a:r>
              <a:rPr lang="ru" sz="1800">
                <a:solidFill>
                  <a:srgbClr val="111111"/>
                </a:solidFill>
                <a:highlight>
                  <a:srgbClr val="FFFFFF"/>
                </a:highlight>
                <a:latin typeface="Nunito"/>
                <a:ea typeface="Nunito"/>
                <a:cs typeface="Nunito"/>
                <a:sym typeface="Nunito"/>
              </a:rPr>
              <a:t>—</a:t>
            </a:r>
            <a:r>
              <a:rPr lang="ru" sz="1800">
                <a:solidFill>
                  <a:schemeClr val="dk1"/>
                </a:solidFill>
                <a:highlight>
                  <a:srgbClr val="FFFFFF"/>
                </a:highlight>
                <a:latin typeface="Nunito"/>
                <a:ea typeface="Nunito"/>
                <a:cs typeface="Nunito"/>
                <a:sym typeface="Nunito"/>
              </a:rPr>
              <a:t> имплементация интерфейса</a:t>
            </a:r>
            <a:r>
              <a:rPr i="1" lang="ru" sz="1800">
                <a:solidFill>
                  <a:schemeClr val="dk1"/>
                </a:solidFill>
                <a:highlight>
                  <a:srgbClr val="FFFFFF"/>
                </a:highlight>
                <a:latin typeface="Nunito"/>
                <a:ea typeface="Nunito"/>
                <a:cs typeface="Nunito"/>
                <a:sym typeface="Nunito"/>
              </a:rPr>
              <a:t> Set</a:t>
            </a:r>
            <a:r>
              <a:rPr lang="ru" sz="1800">
                <a:solidFill>
                  <a:schemeClr val="dk1"/>
                </a:solidFill>
                <a:highlight>
                  <a:srgbClr val="FFFFFF"/>
                </a:highlight>
                <a:latin typeface="Nunito"/>
                <a:ea typeface="Nunito"/>
                <a:cs typeface="Nunito"/>
                <a:sym typeface="Nunito"/>
              </a:rPr>
              <a:t>, использующая за основу </a:t>
            </a:r>
            <a:r>
              <a:rPr i="1" lang="ru" sz="1800">
                <a:solidFill>
                  <a:schemeClr val="dk1"/>
                </a:solidFill>
                <a:highlight>
                  <a:srgbClr val="FFFFFF"/>
                </a:highlight>
                <a:latin typeface="Nunito"/>
                <a:ea typeface="Nunito"/>
                <a:cs typeface="Nunito"/>
                <a:sym typeface="Nunito"/>
              </a:rPr>
              <a:t>CopyOnWriteArrayList</a:t>
            </a:r>
            <a:r>
              <a:rPr lang="ru" sz="1800">
                <a:solidFill>
                  <a:schemeClr val="dk1"/>
                </a:solidFill>
                <a:highlight>
                  <a:srgbClr val="FFFFFF"/>
                </a:highlight>
                <a:latin typeface="Nunito"/>
                <a:ea typeface="Nunito"/>
                <a:cs typeface="Nunito"/>
                <a:sym typeface="Nunito"/>
              </a:rPr>
              <a:t>. </a:t>
            </a:r>
            <a:endParaRPr sz="1800">
              <a:solidFill>
                <a:schemeClr val="dk1"/>
              </a:solidFill>
              <a:highlight>
                <a:srgbClr val="FFFFFF"/>
              </a:highlight>
              <a:latin typeface="Nunito"/>
              <a:ea typeface="Nunito"/>
              <a:cs typeface="Nunito"/>
              <a:sym typeface="Nunito"/>
            </a:endParaRPr>
          </a:p>
        </p:txBody>
      </p:sp>
      <p:sp>
        <p:nvSpPr>
          <p:cNvPr id="176" name="Google Shape;176;p34"/>
          <p:cNvSpPr txBox="1"/>
          <p:nvPr/>
        </p:nvSpPr>
        <p:spPr>
          <a:xfrm>
            <a:off x="333900" y="896525"/>
            <a:ext cx="8634000" cy="1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1000"/>
              </a:spcAft>
              <a:buNone/>
            </a:pPr>
            <a:r>
              <a:rPr b="1" lang="ru" sz="1800">
                <a:solidFill>
                  <a:schemeClr val="accent5"/>
                </a:solidFill>
                <a:highlight>
                  <a:srgbClr val="FFFFFF"/>
                </a:highlight>
                <a:latin typeface="Nunito"/>
                <a:ea typeface="Nunito"/>
                <a:cs typeface="Nunito"/>
                <a:sym typeface="Nunito"/>
              </a:rPr>
              <a:t>CopyOnWrite коллекции</a:t>
            </a:r>
            <a:r>
              <a:rPr lang="ru" sz="1800">
                <a:solidFill>
                  <a:srgbClr val="111111"/>
                </a:solidFill>
                <a:highlight>
                  <a:srgbClr val="FFFFFF"/>
                </a:highlight>
                <a:latin typeface="Nunito"/>
                <a:ea typeface="Nunito"/>
                <a:cs typeface="Nunito"/>
                <a:sym typeface="Nunito"/>
              </a:rPr>
              <a:t> — коллекции, использующие </a:t>
            </a:r>
            <a:r>
              <a:rPr i="1" lang="ru" sz="1800">
                <a:solidFill>
                  <a:srgbClr val="111111"/>
                </a:solidFill>
                <a:highlight>
                  <a:srgbClr val="FFFFFF"/>
                </a:highlight>
                <a:latin typeface="Nunito"/>
                <a:ea typeface="Nunito"/>
                <a:cs typeface="Nunito"/>
                <a:sym typeface="Nunito"/>
              </a:rPr>
              <a:t>CopyOnWrite</a:t>
            </a:r>
            <a:r>
              <a:rPr lang="ru" sz="1800">
                <a:solidFill>
                  <a:srgbClr val="111111"/>
                </a:solidFill>
                <a:highlight>
                  <a:srgbClr val="FFFFFF"/>
                </a:highlight>
                <a:latin typeface="Nunito"/>
                <a:ea typeface="Nunito"/>
                <a:cs typeface="Nunito"/>
                <a:sym typeface="Nunito"/>
              </a:rPr>
              <a:t> алгоритм. </a:t>
            </a:r>
            <a:r>
              <a:rPr lang="ru" sz="1800">
                <a:solidFill>
                  <a:srgbClr val="111111"/>
                </a:solidFill>
                <a:highlight>
                  <a:srgbClr val="FFFFFF"/>
                </a:highlight>
                <a:latin typeface="Nunito"/>
                <a:ea typeface="Nunito"/>
                <a:cs typeface="Nunito"/>
                <a:sym typeface="Nunito"/>
              </a:rPr>
              <a:t>Все операции по изменению коллекции (add, set, remove) приводят к созданию новой копии внутреннего массива. Тем самым гарантируется, что при проходе итератором по коллекции не кинется </a:t>
            </a:r>
            <a:r>
              <a:rPr i="1" lang="ru" sz="1500">
                <a:solidFill>
                  <a:srgbClr val="111111"/>
                </a:solidFill>
                <a:highlight>
                  <a:srgbClr val="FFFFFF"/>
                </a:highlight>
                <a:latin typeface="Nunito"/>
                <a:ea typeface="Nunito"/>
                <a:cs typeface="Nunito"/>
                <a:sym typeface="Nunito"/>
              </a:rPr>
              <a:t>ConcurrentModificationException</a:t>
            </a:r>
            <a:r>
              <a:rPr lang="ru" sz="1800">
                <a:solidFill>
                  <a:srgbClr val="111111"/>
                </a:solidFill>
                <a:highlight>
                  <a:srgbClr val="FFFFFF"/>
                </a:highlight>
                <a:latin typeface="Nunito"/>
                <a:ea typeface="Nunito"/>
                <a:cs typeface="Nunito"/>
                <a:sym typeface="Nunito"/>
              </a:rPr>
              <a:t>. </a:t>
            </a:r>
            <a:endParaRPr i="1" sz="1600">
              <a:solidFill>
                <a:srgbClr val="111111"/>
              </a:solidFill>
              <a:highlight>
                <a:srgbClr val="FFFFFF"/>
              </a:highlight>
              <a:latin typeface="Nunito"/>
              <a:ea typeface="Nunito"/>
              <a:cs typeface="Nunito"/>
              <a:sym typeface="Nunito"/>
            </a:endParaRPr>
          </a:p>
        </p:txBody>
      </p:sp>
      <p:sp>
        <p:nvSpPr>
          <p:cNvPr id="177" name="Google Shape;177;p34"/>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178" name="Google Shape;178;p34"/>
          <p:cNvSpPr txBox="1"/>
          <p:nvPr/>
        </p:nvSpPr>
        <p:spPr>
          <a:xfrm>
            <a:off x="333900" y="98075"/>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ConcurrentCollections</a:t>
            </a:r>
            <a:endParaRPr b="1">
              <a:latin typeface="Nunito"/>
              <a:ea typeface="Nunito"/>
              <a:cs typeface="Nunito"/>
              <a:sym typeface="Nunito"/>
            </a:endParaRPr>
          </a:p>
        </p:txBody>
      </p:sp>
      <p:sp>
        <p:nvSpPr>
          <p:cNvPr id="179" name="Google Shape;179;p34"/>
          <p:cNvSpPr txBox="1"/>
          <p:nvPr/>
        </p:nvSpPr>
        <p:spPr>
          <a:xfrm>
            <a:off x="332400" y="2314013"/>
            <a:ext cx="84792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1000"/>
              </a:spcAft>
              <a:buNone/>
            </a:pPr>
            <a:r>
              <a:rPr i="1" lang="ru" sz="1500">
                <a:solidFill>
                  <a:srgbClr val="111111"/>
                </a:solidFill>
                <a:highlight>
                  <a:srgbClr val="FFFFFF"/>
                </a:highlight>
                <a:latin typeface="Nunito"/>
                <a:ea typeface="Nunito"/>
                <a:cs typeface="Nunito"/>
                <a:sym typeface="Nunito"/>
              </a:rPr>
              <a:t>* </a:t>
            </a:r>
            <a:r>
              <a:rPr i="1" lang="ru" sz="1500">
                <a:solidFill>
                  <a:srgbClr val="111111"/>
                </a:solidFill>
                <a:highlight>
                  <a:srgbClr val="FFFFFF"/>
                </a:highlight>
                <a:latin typeface="Nunito"/>
                <a:ea typeface="Nunito"/>
                <a:cs typeface="Nunito"/>
                <a:sym typeface="Nunito"/>
              </a:rPr>
              <a:t>При копировании массива копируются только ссылки на объекты, а не сами объекты.</a:t>
            </a:r>
            <a:endParaRPr sz="1300"/>
          </a:p>
        </p:txBody>
      </p:sp>
      <p:sp>
        <p:nvSpPr>
          <p:cNvPr id="180" name="Google Shape;180;p34"/>
          <p:cNvSpPr txBox="1"/>
          <p:nvPr/>
        </p:nvSpPr>
        <p:spPr>
          <a:xfrm>
            <a:off x="333900" y="2913250"/>
            <a:ext cx="6173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1000"/>
              </a:spcAft>
              <a:buNone/>
            </a:pPr>
            <a:r>
              <a:rPr b="1" lang="ru" sz="1800">
                <a:solidFill>
                  <a:schemeClr val="accent2"/>
                </a:solidFill>
                <a:highlight>
                  <a:srgbClr val="FFFFFF"/>
                </a:highlight>
                <a:latin typeface="Nunito"/>
                <a:ea typeface="Nunito"/>
                <a:cs typeface="Nunito"/>
                <a:sym typeface="Nunito"/>
              </a:rPr>
              <a:t>К </a:t>
            </a:r>
            <a:r>
              <a:rPr b="1" lang="ru" sz="1800">
                <a:solidFill>
                  <a:schemeClr val="accent2"/>
                </a:solidFill>
                <a:highlight>
                  <a:srgbClr val="FFFFFF"/>
                </a:highlight>
                <a:latin typeface="Nunito"/>
                <a:ea typeface="Nunito"/>
                <a:cs typeface="Nunito"/>
                <a:sym typeface="Nunito"/>
              </a:rPr>
              <a:t>CopyOnWrite коллекциям относятся:</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5" name="Shape 185"/>
        <p:cNvGrpSpPr/>
        <p:nvPr/>
      </p:nvGrpSpPr>
      <p:grpSpPr>
        <a:xfrm>
          <a:off x="0" y="0"/>
          <a:ext cx="0" cy="0"/>
          <a:chOff x="0" y="0"/>
          <a:chExt cx="0" cy="0"/>
        </a:xfrm>
      </p:grpSpPr>
      <p:sp>
        <p:nvSpPr>
          <p:cNvPr id="186" name="Google Shape;186;p35"/>
          <p:cNvSpPr txBox="1"/>
          <p:nvPr/>
        </p:nvSpPr>
        <p:spPr>
          <a:xfrm>
            <a:off x="359400" y="2236738"/>
            <a:ext cx="8583000" cy="21831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000"/>
              </a:spcBef>
              <a:spcAft>
                <a:spcPts val="0"/>
              </a:spcAft>
              <a:buClr>
                <a:srgbClr val="111111"/>
              </a:buClr>
              <a:buSzPts val="1800"/>
              <a:buFont typeface="Nunito"/>
              <a:buChar char="●"/>
            </a:pPr>
            <a:r>
              <a:rPr lang="ru" sz="1800">
                <a:solidFill>
                  <a:srgbClr val="111111"/>
                </a:solidFill>
                <a:highlight>
                  <a:srgbClr val="FFFFFF"/>
                </a:highlight>
                <a:latin typeface="Nunito"/>
                <a:ea typeface="Nunito"/>
                <a:cs typeface="Nunito"/>
                <a:sym typeface="Nunito"/>
              </a:rPr>
              <a:t>ConcurrentMap&lt;K, V&gt; </a:t>
            </a:r>
            <a:r>
              <a:rPr lang="ru" sz="1800">
                <a:solidFill>
                  <a:srgbClr val="111111"/>
                </a:solidFill>
                <a:highlight>
                  <a:srgbClr val="FFFFFF"/>
                </a:highlight>
                <a:latin typeface="Nunito"/>
                <a:ea typeface="Nunito"/>
                <a:cs typeface="Nunito"/>
                <a:sym typeface="Nunito"/>
              </a:rPr>
              <a:t> — интерфейс, расширяющий Map несколькими дополнительными атомарными операциями</a:t>
            </a:r>
            <a:endParaRPr sz="1800">
              <a:solidFill>
                <a:srgbClr val="111111"/>
              </a:solidFill>
              <a:highlight>
                <a:srgbClr val="FFFFFF"/>
              </a:highlight>
              <a:latin typeface="Nunito"/>
              <a:ea typeface="Nunito"/>
              <a:cs typeface="Nunito"/>
              <a:sym typeface="Nunito"/>
            </a:endParaRPr>
          </a:p>
          <a:p>
            <a:pPr indent="-342900" lvl="0" marL="457200" rtl="0" algn="l">
              <a:lnSpc>
                <a:spcPct val="115000"/>
              </a:lnSpc>
              <a:spcBef>
                <a:spcPts val="1000"/>
              </a:spcBef>
              <a:spcAft>
                <a:spcPts val="0"/>
              </a:spcAft>
              <a:buClr>
                <a:srgbClr val="111111"/>
              </a:buClr>
              <a:buSzPts val="1800"/>
              <a:buFont typeface="Nunito"/>
              <a:buChar char="●"/>
            </a:pPr>
            <a:r>
              <a:rPr lang="ru" sz="1800">
                <a:solidFill>
                  <a:srgbClr val="111111"/>
                </a:solidFill>
                <a:highlight>
                  <a:srgbClr val="FFFFFF"/>
                </a:highlight>
                <a:latin typeface="Nunito"/>
                <a:ea typeface="Nunito"/>
                <a:cs typeface="Nunito"/>
                <a:sym typeface="Nunito"/>
              </a:rPr>
              <a:t>ConcurrentHashMap&lt;K, V&gt;  — класс, в котором в отличие от блоков </a:t>
            </a:r>
            <a:r>
              <a:rPr i="1" lang="ru" sz="1800">
                <a:solidFill>
                  <a:srgbClr val="111111"/>
                </a:solidFill>
                <a:highlight>
                  <a:srgbClr val="FFFFFF"/>
                </a:highlight>
                <a:latin typeface="Nunito"/>
                <a:ea typeface="Nunito"/>
                <a:cs typeface="Nunito"/>
                <a:sym typeface="Nunito"/>
              </a:rPr>
              <a:t>synchronized</a:t>
            </a:r>
            <a:r>
              <a:rPr lang="ru" sz="1800">
                <a:solidFill>
                  <a:srgbClr val="111111"/>
                </a:solidFill>
                <a:highlight>
                  <a:srgbClr val="FFFFFF"/>
                </a:highlight>
                <a:latin typeface="Nunito"/>
                <a:ea typeface="Nunito"/>
                <a:cs typeface="Nunito"/>
                <a:sym typeface="Nunito"/>
              </a:rPr>
              <a:t> на </a:t>
            </a:r>
            <a:r>
              <a:rPr i="1" lang="ru" sz="1800">
                <a:solidFill>
                  <a:srgbClr val="111111"/>
                </a:solidFill>
                <a:highlight>
                  <a:srgbClr val="FFFFFF"/>
                </a:highlight>
                <a:latin typeface="Nunito"/>
                <a:ea typeface="Nunito"/>
                <a:cs typeface="Nunito"/>
                <a:sym typeface="Nunito"/>
              </a:rPr>
              <a:t>HashMap</a:t>
            </a:r>
            <a:r>
              <a:rPr lang="ru" sz="1800">
                <a:solidFill>
                  <a:srgbClr val="111111"/>
                </a:solidFill>
                <a:highlight>
                  <a:srgbClr val="FFFFFF"/>
                </a:highlight>
                <a:latin typeface="Nunito"/>
                <a:ea typeface="Nunito"/>
                <a:cs typeface="Nunito"/>
                <a:sym typeface="Nunito"/>
              </a:rPr>
              <a:t>, данные представлены в виде сегментов, разбитых по </a:t>
            </a:r>
            <a:r>
              <a:rPr i="1" lang="ru" sz="1800">
                <a:solidFill>
                  <a:srgbClr val="111111"/>
                </a:solidFill>
                <a:highlight>
                  <a:srgbClr val="FFFFFF"/>
                </a:highlight>
                <a:latin typeface="Nunito"/>
                <a:ea typeface="Nunito"/>
                <a:cs typeface="Nunito"/>
                <a:sym typeface="Nunito"/>
              </a:rPr>
              <a:t>hash</a:t>
            </a:r>
            <a:r>
              <a:rPr lang="ru" sz="1800">
                <a:solidFill>
                  <a:srgbClr val="111111"/>
                </a:solidFill>
                <a:highlight>
                  <a:srgbClr val="FFFFFF"/>
                </a:highlight>
                <a:latin typeface="Nunito"/>
                <a:ea typeface="Nunito"/>
                <a:cs typeface="Nunito"/>
                <a:sym typeface="Nunito"/>
              </a:rPr>
              <a:t>'ам ключей. В результате, блокировки происходят по сегментам, а не по одному объекту. </a:t>
            </a:r>
            <a:endParaRPr sz="1800">
              <a:solidFill>
                <a:srgbClr val="111111"/>
              </a:solidFill>
              <a:highlight>
                <a:srgbClr val="FFFFFF"/>
              </a:highlight>
              <a:latin typeface="Nunito"/>
              <a:ea typeface="Nunito"/>
              <a:cs typeface="Nunito"/>
              <a:sym typeface="Nunito"/>
            </a:endParaRPr>
          </a:p>
        </p:txBody>
      </p:sp>
      <p:sp>
        <p:nvSpPr>
          <p:cNvPr id="187" name="Google Shape;187;p35"/>
          <p:cNvSpPr txBox="1"/>
          <p:nvPr/>
        </p:nvSpPr>
        <p:spPr>
          <a:xfrm>
            <a:off x="333900" y="915850"/>
            <a:ext cx="86340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1000"/>
              </a:spcAft>
              <a:buNone/>
            </a:pPr>
            <a:r>
              <a:rPr b="1" lang="ru" sz="1800">
                <a:solidFill>
                  <a:schemeClr val="accent5"/>
                </a:solidFill>
                <a:highlight>
                  <a:srgbClr val="FFFFFF"/>
                </a:highlight>
                <a:latin typeface="Nunito"/>
                <a:ea typeface="Nunito"/>
                <a:cs typeface="Nunito"/>
                <a:sym typeface="Nunito"/>
              </a:rPr>
              <a:t>Scalable Maps</a:t>
            </a:r>
            <a:r>
              <a:rPr lang="ru" sz="1800">
                <a:solidFill>
                  <a:srgbClr val="111111"/>
                </a:solidFill>
                <a:highlight>
                  <a:srgbClr val="FFFFFF"/>
                </a:highlight>
                <a:latin typeface="Nunito"/>
                <a:ea typeface="Nunito"/>
                <a:cs typeface="Nunito"/>
                <a:sym typeface="Nunito"/>
              </a:rPr>
              <a:t> — </a:t>
            </a:r>
            <a:r>
              <a:rPr lang="ru" sz="1800">
                <a:solidFill>
                  <a:srgbClr val="111111"/>
                </a:solidFill>
                <a:highlight>
                  <a:srgbClr val="FFFFFF"/>
                </a:highlight>
                <a:latin typeface="Nunito"/>
                <a:ea typeface="Nunito"/>
                <a:cs typeface="Nunito"/>
                <a:sym typeface="Nunito"/>
              </a:rPr>
              <a:t>улучшенные реализации HashMap, TreeMap с лучшей поддержкой многопоточности и масштабируемости.</a:t>
            </a:r>
            <a:r>
              <a:rPr lang="ru" sz="1800">
                <a:solidFill>
                  <a:srgbClr val="111111"/>
                </a:solidFill>
                <a:highlight>
                  <a:srgbClr val="FFFFFF"/>
                </a:highlight>
                <a:latin typeface="Nunito"/>
                <a:ea typeface="Nunito"/>
                <a:cs typeface="Nunito"/>
                <a:sym typeface="Nunito"/>
              </a:rPr>
              <a:t> </a:t>
            </a:r>
            <a:endParaRPr i="1" sz="1800">
              <a:solidFill>
                <a:srgbClr val="111111"/>
              </a:solidFill>
              <a:highlight>
                <a:srgbClr val="FFFFFF"/>
              </a:highlight>
              <a:latin typeface="Nunito"/>
              <a:ea typeface="Nunito"/>
              <a:cs typeface="Nunito"/>
              <a:sym typeface="Nunito"/>
            </a:endParaRPr>
          </a:p>
        </p:txBody>
      </p:sp>
      <p:sp>
        <p:nvSpPr>
          <p:cNvPr id="188" name="Google Shape;188;p35"/>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189" name="Google Shape;189;p35"/>
          <p:cNvSpPr txBox="1"/>
          <p:nvPr/>
        </p:nvSpPr>
        <p:spPr>
          <a:xfrm>
            <a:off x="333900" y="98075"/>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ConcurrentCollections</a:t>
            </a:r>
            <a:endParaRPr b="1">
              <a:latin typeface="Nunito"/>
              <a:ea typeface="Nunito"/>
              <a:cs typeface="Nunito"/>
              <a:sym typeface="Nunito"/>
            </a:endParaRPr>
          </a:p>
        </p:txBody>
      </p:sp>
      <p:sp>
        <p:nvSpPr>
          <p:cNvPr id="190" name="Google Shape;190;p35"/>
          <p:cNvSpPr txBox="1"/>
          <p:nvPr/>
        </p:nvSpPr>
        <p:spPr>
          <a:xfrm>
            <a:off x="333900" y="1736550"/>
            <a:ext cx="6173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1000"/>
              </a:spcAft>
              <a:buNone/>
            </a:pPr>
            <a:r>
              <a:rPr b="1" lang="ru" sz="1800">
                <a:solidFill>
                  <a:schemeClr val="accent2"/>
                </a:solidFill>
                <a:highlight>
                  <a:srgbClr val="FFFFFF"/>
                </a:highlight>
                <a:latin typeface="Nunito"/>
                <a:ea typeface="Nunito"/>
                <a:cs typeface="Nunito"/>
                <a:sym typeface="Nunito"/>
              </a:rPr>
              <a:t>К Scalable Maps относятся:</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