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</p:sldIdLst>
  <p:sldSz cy="5143500" cx="9144000"/>
  <p:notesSz cx="6858000" cy="9144000"/>
  <p:embeddedFontLst>
    <p:embeddedFont>
      <p:font typeface="Nunito SemiBold"/>
      <p:regular r:id="rId56"/>
      <p:bold r:id="rId57"/>
      <p:italic r:id="rId58"/>
      <p:boldItalic r:id="rId59"/>
    </p:embeddedFont>
    <p:embeddedFont>
      <p:font typeface="Proxima Nova"/>
      <p:regular r:id="rId60"/>
      <p:bold r:id="rId61"/>
      <p:italic r:id="rId62"/>
      <p:boldItalic r:id="rId63"/>
    </p:embeddedFont>
    <p:embeddedFont>
      <p:font typeface="Roboto"/>
      <p:regular r:id="rId64"/>
      <p:bold r:id="rId65"/>
      <p:italic r:id="rId66"/>
      <p:boldItalic r:id="rId67"/>
    </p:embeddedFont>
    <p:embeddedFont>
      <p:font typeface="Nunito"/>
      <p:regular r:id="rId68"/>
      <p:bold r:id="rId69"/>
      <p:italic r:id="rId70"/>
      <p:boldItalic r:id="rId71"/>
    </p:embeddedFont>
    <p:embeddedFont>
      <p:font typeface="Nunito ExtraBold"/>
      <p:bold r:id="rId72"/>
      <p:boldItalic r:id="rId73"/>
    </p:embeddedFont>
    <p:embeddedFont>
      <p:font typeface="Helvetica Neue"/>
      <p:regular r:id="rId74"/>
      <p:bold r:id="rId75"/>
      <p:italic r:id="rId76"/>
      <p:boldItalic r:id="rId77"/>
    </p:embeddedFont>
    <p:embeddedFont>
      <p:font typeface="Alfa Slab One"/>
      <p:regular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674F16-5062-444F-A776-90BBB5B203DF}">
  <a:tblStyle styleId="{31674F16-5062-444F-A776-90BBB5B203DF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D0DEEF"/>
          </a:solidFill>
        </a:fill>
      </a:tcStyle>
    </a:wholeTbl>
    <a:band1H>
      <a:tcTxStyle/>
    </a:band1H>
    <a:band2H>
      <a:tcTxStyle b="off" i="off"/>
      <a:tcStyle>
        <a:fill>
          <a:solidFill>
            <a:srgbClr val="E9EFF7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5B9BD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5B9BD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73" Type="http://schemas.openxmlformats.org/officeDocument/2006/relationships/font" Target="fonts/NunitoExtraBold-boldItalic.fntdata"/><Relationship Id="rId72" Type="http://schemas.openxmlformats.org/officeDocument/2006/relationships/font" Target="fonts/NunitoExtraBold-bold.fntdata"/><Relationship Id="rId31" Type="http://schemas.openxmlformats.org/officeDocument/2006/relationships/slide" Target="slides/slide23.xml"/><Relationship Id="rId75" Type="http://schemas.openxmlformats.org/officeDocument/2006/relationships/font" Target="fonts/HelveticaNeue-bold.fntdata"/><Relationship Id="rId30" Type="http://schemas.openxmlformats.org/officeDocument/2006/relationships/slide" Target="slides/slide22.xml"/><Relationship Id="rId74" Type="http://schemas.openxmlformats.org/officeDocument/2006/relationships/font" Target="fonts/HelveticaNeue-regular.fntdata"/><Relationship Id="rId33" Type="http://schemas.openxmlformats.org/officeDocument/2006/relationships/slide" Target="slides/slide25.xml"/><Relationship Id="rId77" Type="http://schemas.openxmlformats.org/officeDocument/2006/relationships/font" Target="fonts/HelveticaNeue-boldItalic.fntdata"/><Relationship Id="rId32" Type="http://schemas.openxmlformats.org/officeDocument/2006/relationships/slide" Target="slides/slide24.xml"/><Relationship Id="rId76" Type="http://schemas.openxmlformats.org/officeDocument/2006/relationships/font" Target="fonts/HelveticaNeue-italic.fntdata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78" Type="http://schemas.openxmlformats.org/officeDocument/2006/relationships/font" Target="fonts/AlfaSlabOne-regular.fntdata"/><Relationship Id="rId71" Type="http://schemas.openxmlformats.org/officeDocument/2006/relationships/font" Target="fonts/Nunito-boldItalic.fntdata"/><Relationship Id="rId70" Type="http://schemas.openxmlformats.org/officeDocument/2006/relationships/font" Target="fonts/Nunito-italic.fntdata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ProximaNova-italic.fntdata"/><Relationship Id="rId61" Type="http://schemas.openxmlformats.org/officeDocument/2006/relationships/font" Target="fonts/ProximaNova-bold.fntdata"/><Relationship Id="rId20" Type="http://schemas.openxmlformats.org/officeDocument/2006/relationships/slide" Target="slides/slide12.xml"/><Relationship Id="rId64" Type="http://schemas.openxmlformats.org/officeDocument/2006/relationships/font" Target="fonts/Roboto-regular.fntdata"/><Relationship Id="rId63" Type="http://schemas.openxmlformats.org/officeDocument/2006/relationships/font" Target="fonts/ProximaNova-boldItalic.fntdata"/><Relationship Id="rId22" Type="http://schemas.openxmlformats.org/officeDocument/2006/relationships/slide" Target="slides/slide14.xml"/><Relationship Id="rId66" Type="http://schemas.openxmlformats.org/officeDocument/2006/relationships/font" Target="fonts/Roboto-italic.fntdata"/><Relationship Id="rId21" Type="http://schemas.openxmlformats.org/officeDocument/2006/relationships/slide" Target="slides/slide13.xml"/><Relationship Id="rId65" Type="http://schemas.openxmlformats.org/officeDocument/2006/relationships/font" Target="fonts/Roboto-bold.fntdata"/><Relationship Id="rId24" Type="http://schemas.openxmlformats.org/officeDocument/2006/relationships/slide" Target="slides/slide16.xml"/><Relationship Id="rId68" Type="http://schemas.openxmlformats.org/officeDocument/2006/relationships/font" Target="fonts/Nunito-regular.fntdata"/><Relationship Id="rId23" Type="http://schemas.openxmlformats.org/officeDocument/2006/relationships/slide" Target="slides/slide15.xml"/><Relationship Id="rId67" Type="http://schemas.openxmlformats.org/officeDocument/2006/relationships/font" Target="fonts/Roboto-boldItalic.fntdata"/><Relationship Id="rId60" Type="http://schemas.openxmlformats.org/officeDocument/2006/relationships/font" Target="fonts/ProximaNova-regular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font" Target="fonts/Nunito-bold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font" Target="fonts/NunitoSemiBold-bold.fntdata"/><Relationship Id="rId12" Type="http://schemas.openxmlformats.org/officeDocument/2006/relationships/slide" Target="slides/slide4.xml"/><Relationship Id="rId56" Type="http://schemas.openxmlformats.org/officeDocument/2006/relationships/font" Target="fonts/NunitoSemiBold-regular.fntdata"/><Relationship Id="rId15" Type="http://schemas.openxmlformats.org/officeDocument/2006/relationships/slide" Target="slides/slide7.xml"/><Relationship Id="rId59" Type="http://schemas.openxmlformats.org/officeDocument/2006/relationships/font" Target="fonts/NunitoSemiBold-boldItalic.fntdata"/><Relationship Id="rId14" Type="http://schemas.openxmlformats.org/officeDocument/2006/relationships/slide" Target="slides/slide6.xml"/><Relationship Id="rId58" Type="http://schemas.openxmlformats.org/officeDocument/2006/relationships/font" Target="fonts/NunitoSemiBold-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ee165af07_2_13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gfee165af07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fee165af0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fee165af07_2_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68fc39b8f_0_5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9" name="Google Shape;189;g1568fc39b8f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0" name="Google Shape;190;g1568fc39b8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68fc39b8f_0_8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g1568fc39b8f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g1568fc39b8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68fc39b8f_0_6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6" name="Google Shape;206;g1568fc39b8f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g1568fc39b8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68fc39b8f_0_9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g1568fc39b8f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g1568fc39b8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68fc39b8f_0_10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6" name="Google Shape;226;g1568fc39b8f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g1568fc39b8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68fc39b8f_0_12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7" name="Google Shape;237;g1568fc39b8f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g1568fc39b8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68fc39b8f_0_13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7" name="Google Shape;247;g1568fc39b8f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g1568fc39b8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68fc39b8f_0_16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6" name="Google Shape;256;g1568fc39b8f_0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g1568fc39b8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68fc39b8f_0_17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7" name="Google Shape;267;g1568fc39b8f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g1568fc39b8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68fc39b8f_0_18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8" name="Google Shape;278;g1568fc39b8f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g1568fc39b8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ee165af07_2_20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gfee165af07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fee165af0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68fc39b8f_0_19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9" name="Google Shape;289;g1568fc39b8f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0" name="Google Shape;290;g1568fc39b8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68fc39b8f_0_21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0" name="Google Shape;300;g1568fc39b8f_0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1" name="Google Shape;301;g1568fc39b8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68fc39b8f_0_22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9" name="Google Shape;309;g1568fc39b8f_0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0" name="Google Shape;310;g1568fc39b8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68fc39b8f_0_23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7" name="Google Shape;317;g1568fc39b8f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g1568fc39b8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68fc39b8f_0_25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6" name="Google Shape;326;g1568fc39b8f_0_2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7" name="Google Shape;327;g1568fc39b8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68fc39b8f_0_26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4" name="Google Shape;334;g1568fc39b8f_0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5" name="Google Shape;335;g1568fc39b8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568fc39b8f_0_27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2" name="Google Shape;342;g1568fc39b8f_0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3" name="Google Shape;343;g1568fc39b8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568fc39b8f_0_27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2" name="Google Shape;352;g1568fc39b8f_0_2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3" name="Google Shape;353;g1568fc39b8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56f83692f8_0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2" name="Google Shape;362;g156f83692f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g156f83692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56f83692f8_0_1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2" name="Google Shape;372;g156f83692f8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3" name="Google Shape;373;g156f83692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ee165af07_2_2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gfee165af07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gfee165af0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56f83692f8_0_2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0" name="Google Shape;380;g156f83692f8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1" name="Google Shape;381;g156f83692f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56f83692f8_0_3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0" name="Google Shape;390;g156f83692f8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1" name="Google Shape;391;g156f83692f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56f83692f8_0_5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8" name="Google Shape;398;g156f83692f8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g156f83692f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56f83692f8_0_4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0" name="Google Shape;410;g156f83692f8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1" name="Google Shape;411;g156f83692f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6f83692f8_0_7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9" name="Google Shape;419;g156f83692f8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0" name="Google Shape;420;g156f83692f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56f83692f8_0_9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9" name="Google Shape;429;g156f83692f8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0" name="Google Shape;430;g156f83692f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575fb5c160_0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8" name="Google Shape;438;g1575fb5c16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9" name="Google Shape;439;g1575fb5c1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6f83692f8_0_11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9" name="Google Shape;449;g156f83692f8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0" name="Google Shape;450;g156f83692f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56f83692f8_0_10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8" name="Google Shape;458;g156f83692f8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9" name="Google Shape;459;g156f83692f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575fb5c160_0_1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6" name="Google Shape;466;g1575fb5c160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7" name="Google Shape;467;g1575fb5c16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ee165af07_6_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6" name="Google Shape;136;gfee165af07_6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gfee165af07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575fb5c160_0_2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5" name="Google Shape;475;g1575fb5c160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6" name="Google Shape;476;g1575fb5c1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575fb5c160_0_3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4" name="Google Shape;484;g1575fb5c160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5" name="Google Shape;485;g1575fb5c16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575fb5c160_0_7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3" name="Google Shape;493;g1575fb5c160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4" name="Google Shape;494;g1575fb5c16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575fb5c160_0_4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2" name="Google Shape;502;g1575fb5c160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3" name="Google Shape;503;g1575fb5c16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575fb5c160_0_5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1" name="Google Shape;511;g1575fb5c160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2" name="Google Shape;512;g1575fb5c16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575fb5c160_0_8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0" name="Google Shape;520;g1575fb5c160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1" name="Google Shape;521;g1575fb5c16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575fb5c160_0_6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9" name="Google Shape;529;g1575fb5c160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0" name="Google Shape;530;g1575fb5c16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fee165af07_2_8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8" name="Google Shape;538;gfee165af07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9" name="Google Shape;539;gfee165af07_2_82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fee165af07_2_82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68fc39b8f_0_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" name="Google Shape;145;g1568fc39b8f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g1568fc39b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68fc39b8f_0_1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4" name="Google Shape;154;g1568fc39b8f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g1568fc39b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68fc39b8f_0_2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3" name="Google Shape;163;g1568fc39b8f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g1568fc39b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68fc39b8f_0_3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2" name="Google Shape;172;g1568fc39b8f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1568fc39b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68fc39b8f_0_4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1" name="Google Shape;181;g1568fc39b8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g1568fc39b8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175" y="4800600"/>
            <a:ext cx="9140700" cy="3429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750594"/>
            <a:ext cx="9142500" cy="477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6125" y="214313"/>
            <a:ext cx="534987" cy="5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822325" y="215503"/>
            <a:ext cx="75405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22325" y="1384696"/>
            <a:ext cx="7540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0" spcFirstLastPara="1" rIns="0" wrap="square" tIns="468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javadevblog.com/category/java/mnogopotochnost-i-paralleliz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javadevblog.com/category/java/mnogopotochnost-i-paralleliz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1173600" y="1381725"/>
            <a:ext cx="67968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ru" sz="40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Java 8. Функциональные интерфейсы, лямбды, стримы, Date Time API</a:t>
            </a:r>
            <a:endParaRPr sz="4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/>
        </p:nvSpPr>
        <p:spPr>
          <a:xfrm>
            <a:off x="333900" y="994675"/>
            <a:ext cx="8634000" cy="3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Структура Lambda-выражений</a:t>
            </a:r>
            <a:r>
              <a:rPr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тело Lambda-выражения может содержать 0 и более выражений.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если тело состоит из одного оператора, его можно не заключать в фигурные скобки, а возвращаемое значение можно указывать без ключевого слова return.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тело выражения заключается в фигурные скобки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конце тела выражения надо указывать возвращаемое значение с использованием ключевого слова return (в противном случае типом возвращаемого значения будет void).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3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4" name="Google Shape;194;p36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333900" y="950200"/>
            <a:ext cx="8634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Одним из ключевых моментов в использовании лямбд является </a:t>
            </a:r>
            <a:r>
              <a:rPr b="1" lang="ru" sz="18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отложенное выполнение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. То есть в одном месте программы лямбда-выражение определяется и затем может быть вызвано в различных частях программы. </a:t>
            </a:r>
            <a:endParaRPr b="1" sz="18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3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2" name="Google Shape;202;p37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3" name="Google Shape;203;p37"/>
          <p:cNvSpPr txBox="1"/>
          <p:nvPr/>
        </p:nvSpPr>
        <p:spPr>
          <a:xfrm>
            <a:off x="333900" y="2172313"/>
            <a:ext cx="90048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8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Отложенное выполнение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может потребоваться в следующих случаях: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выполнение кода в отдельном потоке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выполнение одного и того же кода несколько раз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выполнение кода в результате какого-то события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выполнение кода только в том случае, когда он действительно необходим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0" name="Google Shape;210;p38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333900" y="994675"/>
            <a:ext cx="863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 помощью Lambda-выражений можно реализовывать </a:t>
            </a:r>
            <a:r>
              <a:rPr i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функциональные интерфейсы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333900" y="1858388"/>
            <a:ext cx="75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Runnable r = () -&gt;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213" name="Google Shape;213;p38"/>
          <p:cNvSpPr txBox="1"/>
          <p:nvPr/>
        </p:nvSpPr>
        <p:spPr>
          <a:xfrm>
            <a:off x="333900" y="2371638"/>
            <a:ext cx="85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Consumer&lt;Integer&gt; c = (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x) -&gt; {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(x) 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333900" y="2884900"/>
            <a:ext cx="72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Predicate&lt;String&gt; p = (String s) -&gt; { s ==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308400" y="3437175"/>
            <a:ext cx="863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Такой синтаксис выглядит гораздо более лаконично.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2" name="Google Shape;222;p39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39"/>
          <p:cNvSpPr txBox="1"/>
          <p:nvPr/>
        </p:nvSpPr>
        <p:spPr>
          <a:xfrm>
            <a:off x="333900" y="993225"/>
            <a:ext cx="8634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Главное отличие анонимного класса и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состоит в использовании ключевого слова </a:t>
            </a:r>
            <a:r>
              <a:rPr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Для анонимных классов </a:t>
            </a:r>
            <a:r>
              <a:rPr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обозначает объект анонимного класса, в то время как в lambda-выражении </a:t>
            </a:r>
            <a:r>
              <a:rPr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объект класса, в котором lambda-выражение используется.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/>
        </p:nvSpPr>
        <p:spPr>
          <a:xfrm>
            <a:off x="306900" y="1524525"/>
            <a:ext cx="853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Однако в зависимости от того, как и где определены переменные, могут различаться способы их использования в лямбдах. </a:t>
            </a:r>
            <a:endParaRPr/>
          </a:p>
        </p:txBody>
      </p:sp>
      <p:sp>
        <p:nvSpPr>
          <p:cNvPr id="230" name="Google Shape;230;p4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333900" y="859700"/>
            <a:ext cx="8583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Лямбда-выражение может использовать переменные, которые объявлены </a:t>
            </a:r>
            <a:r>
              <a:rPr i="1" lang="ru" sz="1800">
                <a:solidFill>
                  <a:srgbClr val="000080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на уровне класса или метода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, в которых лямбда-выражение определено. </a:t>
            </a:r>
            <a:endParaRPr sz="1800"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320400" y="2181900"/>
            <a:ext cx="850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8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Использование переменных уровня класса: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333900" y="2571750"/>
            <a:ext cx="6796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LambdaApp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static int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ru" sz="1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static int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ru" sz="1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(String[] args) {        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Operation op = () -&gt; {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x = </a:t>
            </a:r>
            <a:r>
              <a:rPr lang="ru" sz="1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+ y;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</a:t>
            </a:r>
            <a:r>
              <a:rPr lang="ru" sz="1000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(op.calculate()); </a:t>
            </a:r>
            <a:r>
              <a:rPr lang="ru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// 50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</a:t>
            </a:r>
            <a:r>
              <a:rPr lang="ru" sz="1000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ru" sz="1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// 30</a:t>
            </a:r>
            <a:endParaRPr sz="1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1" name="Google Shape;241;p41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2" name="Google Shape;242;p41"/>
          <p:cNvSpPr txBox="1"/>
          <p:nvPr/>
        </p:nvSpPr>
        <p:spPr>
          <a:xfrm>
            <a:off x="333900" y="899700"/>
            <a:ext cx="850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8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Использование переменных уровня метода: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243" name="Google Shape;243;p41"/>
          <p:cNvSpPr txBox="1"/>
          <p:nvPr/>
        </p:nvSpPr>
        <p:spPr>
          <a:xfrm>
            <a:off x="333900" y="1361400"/>
            <a:ext cx="6796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(String[] args) {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 </a:t>
            </a:r>
            <a:r>
              <a:rPr lang="ru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 = </a:t>
            </a:r>
            <a:r>
              <a:rPr lang="ru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Operation op = () -&gt; {       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 = 120; </a:t>
            </a:r>
            <a:r>
              <a:rPr lang="ru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// ошибка компиляции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 + n;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 = </a:t>
            </a:r>
            <a:r>
              <a:rPr lang="ru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110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ru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// ошибка компиляции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 sz="1200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(op.calculate()); </a:t>
            </a:r>
            <a:r>
              <a:rPr lang="ru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// 100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333900" y="3349775"/>
            <a:ext cx="8641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Такие переменные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можно использовать в лямбдах, но изменять их значение как внутри выражения, так и за его пределами нельзя. Если значение все-таки будет изменено, произойдет ошибка компиляции. Переменную можно пометить с помощью ключевого слова </a:t>
            </a:r>
            <a:r>
              <a:rPr b="1" lang="ru" sz="1800">
                <a:solidFill>
                  <a:srgbClr val="000080"/>
                </a:solidFill>
                <a:latin typeface="Nunito"/>
                <a:ea typeface="Nunito"/>
                <a:cs typeface="Nunito"/>
                <a:sym typeface="Nunito"/>
              </a:rPr>
              <a:t>final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но необязательно.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/>
        </p:nvSpPr>
        <p:spPr>
          <a:xfrm>
            <a:off x="333900" y="1803075"/>
            <a:ext cx="8849100" cy="27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Синтаксис: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ClassName::staticMethodName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–</a:t>
            </a:r>
            <a:r>
              <a:rPr b="1"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cсылка на статический метод</a:t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objectName::instanceMethodName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–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ссылка на нестатический метод конкретного объекта</a:t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>
                <a:solidFill>
                  <a:srgbClr val="000080"/>
                </a:solidFill>
                <a:latin typeface="Nunito"/>
                <a:ea typeface="Nunito"/>
                <a:cs typeface="Nunito"/>
                <a:sym typeface="Nunito"/>
              </a:rPr>
              <a:t>ContainingType::methodName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–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ссылка на нестатический метод любого объекта конкретного типа</a:t>
            </a:r>
            <a:endParaRPr b="1" sz="1800">
              <a:solidFill>
                <a:srgbClr val="00008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ClassName::new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–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ссылка на конструктор 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4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52" name="Google Shape;252;p42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Ссылки на методы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42"/>
          <p:cNvSpPr txBox="1"/>
          <p:nvPr/>
        </p:nvSpPr>
        <p:spPr>
          <a:xfrm>
            <a:off x="333900" y="1022775"/>
            <a:ext cx="8849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Ссылки на методы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– это компактные лямбда выражения для методов у которых уже есть имя.</a:t>
            </a:r>
            <a:endParaRPr i="1" sz="1800">
              <a:solidFill>
                <a:schemeClr val="dk1"/>
              </a:solidFill>
              <a:highlight>
                <a:srgbClr val="F5F2F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60" name="Google Shape;260;p43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Ссылки на методы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1" name="Google Shape;261;p43"/>
          <p:cNvSpPr txBox="1"/>
          <p:nvPr/>
        </p:nvSpPr>
        <p:spPr>
          <a:xfrm>
            <a:off x="333900" y="1022775"/>
            <a:ext cx="88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Ссылка на статический метод: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i="1" sz="1800">
              <a:solidFill>
                <a:schemeClr val="dk1"/>
              </a:solidFill>
              <a:highlight>
                <a:srgbClr val="F5F2F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333900" y="1571225"/>
            <a:ext cx="8583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Boolean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function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Boolean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valueOf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>
              <a:solidFill>
                <a:srgbClr val="999999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43"/>
          <p:cNvSpPr txBox="1"/>
          <p:nvPr/>
        </p:nvSpPr>
        <p:spPr>
          <a:xfrm>
            <a:off x="333900" y="2742875"/>
            <a:ext cx="8382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A67F5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>
                <a:solidFill>
                  <a:srgbClr val="99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Boolean</a:t>
            </a:r>
            <a:r>
              <a:rPr lang="ru">
                <a:solidFill>
                  <a:srgbClr val="A67F5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function </a:t>
            </a:r>
            <a:r>
              <a:rPr lang="ru">
                <a:solidFill>
                  <a:srgbClr val="A67F5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Boolean</a:t>
            </a:r>
            <a:r>
              <a:rPr lang="ru">
                <a:solidFill>
                  <a:srgbClr val="A67F5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valueOf</a:t>
            </a:r>
            <a:r>
              <a:rPr lang="ru">
                <a:solidFill>
                  <a:srgbClr val="99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ru">
                <a:solidFill>
                  <a:srgbClr val="99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rgbClr val="99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rgbClr val="99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99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ru">
                <a:solidFill>
                  <a:srgbClr val="99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ru">
                <a:solidFill>
                  <a:srgbClr val="9999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  <p:sp>
        <p:nvSpPr>
          <p:cNvPr id="264" name="Google Shape;264;p43"/>
          <p:cNvSpPr/>
          <p:nvPr/>
        </p:nvSpPr>
        <p:spPr>
          <a:xfrm>
            <a:off x="2193775" y="2309300"/>
            <a:ext cx="355800" cy="38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71" name="Google Shape;271;p44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Ссылки на методы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2" name="Google Shape;272;p44"/>
          <p:cNvSpPr txBox="1"/>
          <p:nvPr/>
        </p:nvSpPr>
        <p:spPr>
          <a:xfrm>
            <a:off x="333900" y="1022775"/>
            <a:ext cx="88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Ссылка на нестатический метод конкретного объекта: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i="1" sz="1800">
              <a:solidFill>
                <a:schemeClr val="dk1"/>
              </a:solidFill>
              <a:highlight>
                <a:srgbClr val="F5F2F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3" name="Google Shape;273;p44"/>
          <p:cNvSpPr txBox="1"/>
          <p:nvPr/>
        </p:nvSpPr>
        <p:spPr>
          <a:xfrm>
            <a:off x="333900" y="1571225"/>
            <a:ext cx="85830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Consumer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consumer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System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consumer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accept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"OCPJP 8"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333900" y="2742875"/>
            <a:ext cx="83820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Consumer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consumer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System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consumer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accept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"OCPJP 8"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44"/>
          <p:cNvSpPr/>
          <p:nvPr/>
        </p:nvSpPr>
        <p:spPr>
          <a:xfrm>
            <a:off x="2193775" y="2309300"/>
            <a:ext cx="355800" cy="38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82" name="Google Shape;282;p45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Ссылки на методы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333900" y="1022775"/>
            <a:ext cx="88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Ссылка на нестатический метод любого объекта конкретного типа: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i="1" sz="1800">
              <a:solidFill>
                <a:schemeClr val="dk1"/>
              </a:solidFill>
              <a:highlight>
                <a:srgbClr val="F5F2F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45"/>
          <p:cNvSpPr txBox="1"/>
          <p:nvPr/>
        </p:nvSpPr>
        <p:spPr>
          <a:xfrm>
            <a:off x="333900" y="1571225"/>
            <a:ext cx="85830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String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function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toLowerCase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"OCPJP 8"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45"/>
          <p:cNvSpPr txBox="1"/>
          <p:nvPr/>
        </p:nvSpPr>
        <p:spPr>
          <a:xfrm>
            <a:off x="333900" y="2742875"/>
            <a:ext cx="83820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String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function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String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toLowerCase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"OCPJP 8"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45"/>
          <p:cNvSpPr/>
          <p:nvPr/>
        </p:nvSpPr>
        <p:spPr>
          <a:xfrm>
            <a:off x="2193775" y="2309300"/>
            <a:ext cx="355800" cy="38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379275" y="903050"/>
            <a:ext cx="8229600" cy="3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Функциональные интерфейсы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Лямбда-выражения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Ссылки на методы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Stream API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Optional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Date Time API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323850" y="142875"/>
            <a:ext cx="8229600" cy="5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Рассматриваемые вопросы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8474075" y="4767263"/>
            <a:ext cx="4429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93" name="Google Shape;293;p46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Ссылки на методы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333900" y="1022775"/>
            <a:ext cx="88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Ссылка на конструктор: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i="1" sz="1800">
              <a:solidFill>
                <a:schemeClr val="dk1"/>
              </a:solidFill>
              <a:highlight>
                <a:srgbClr val="F5F2F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46"/>
          <p:cNvSpPr txBox="1"/>
          <p:nvPr/>
        </p:nvSpPr>
        <p:spPr>
          <a:xfrm>
            <a:off x="333900" y="1571225"/>
            <a:ext cx="85830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Integer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function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77AA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Integer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"4"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6"/>
          <p:cNvSpPr txBox="1"/>
          <p:nvPr/>
        </p:nvSpPr>
        <p:spPr>
          <a:xfrm>
            <a:off x="333900" y="2719225"/>
            <a:ext cx="83820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Integer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function 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Integer</a:t>
            </a:r>
            <a:r>
              <a:rPr lang="ru">
                <a:solidFill>
                  <a:srgbClr val="A67F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ru">
                <a:solidFill>
                  <a:srgbClr val="0077AA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DD4A6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"4"</a:t>
            </a:r>
            <a:r>
              <a:rPr lang="ru">
                <a:solidFill>
                  <a:srgbClr val="99999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46"/>
          <p:cNvSpPr/>
          <p:nvPr/>
        </p:nvSpPr>
        <p:spPr>
          <a:xfrm>
            <a:off x="2193775" y="2309300"/>
            <a:ext cx="355800" cy="38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/>
        </p:nvSpPr>
        <p:spPr>
          <a:xfrm>
            <a:off x="333900" y="1022775"/>
            <a:ext cx="8737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Stream API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b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это способ работать со структурами данных, позволяющий упростить работу с наборами данных, в частности, операции фильтрации, сортировки и другие манипуляции с данными.</a:t>
            </a:r>
            <a:endParaRPr i="1" sz="1800">
              <a:solidFill>
                <a:schemeClr val="dk1"/>
              </a:solidFill>
              <a:highlight>
                <a:srgbClr val="F5F2F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4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05" name="Google Shape;305;p47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Stream API: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47"/>
          <p:cNvSpPr txBox="1"/>
          <p:nvPr/>
        </p:nvSpPr>
        <p:spPr>
          <a:xfrm>
            <a:off x="406500" y="2121675"/>
            <a:ext cx="8737500" cy="24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Создание Stream: </a:t>
            </a:r>
            <a:endParaRPr b="1" sz="18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Пустой стрим: Stream.empty()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Стрим из List: list.stream()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Стрим из Map: map.entrySet().stream()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Стрим из массива: Arrays.stream(array)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Стрим из указанных элементов: Stream.of("1", "2", "3")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/>
        </p:nvSpPr>
        <p:spPr>
          <a:xfrm>
            <a:off x="333900" y="1022775"/>
            <a:ext cx="8737500" cy="24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Операторы класса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Stream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можно разделить на две группы: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i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Промежуточные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обрабатывают поступающие элементы и возвращают стрим. Промежуточных операторов в цепочке обработки элементов может быть много.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i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Терминальные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обрабатывают элементы и завершают работу стрима, так что терминальный оператор в цепочке должен быть только один.</a:t>
            </a:r>
            <a:endParaRPr b="1" sz="18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4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14" name="Google Shape;314;p48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Stream API: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1" name="Google Shape;321;p49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Stream API: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49"/>
          <p:cNvSpPr txBox="1"/>
          <p:nvPr/>
        </p:nvSpPr>
        <p:spPr>
          <a:xfrm>
            <a:off x="333900" y="1022775"/>
            <a:ext cx="77820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List&lt;String&gt; list =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ArrayList&lt;String&gt;();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</a:t>
            </a:r>
            <a:r>
              <a:rPr lang="ru" sz="13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3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"One"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</a:t>
            </a:r>
            <a:r>
              <a:rPr lang="ru" sz="13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3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"Ten"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list.stream()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.filter(x-&gt; x.toString().length() == </a:t>
            </a:r>
            <a:r>
              <a:rPr lang="ru" sz="135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.forEach(System.out::</a:t>
            </a:r>
            <a:r>
              <a:rPr lang="ru" sz="13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8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49"/>
          <p:cNvSpPr txBox="1"/>
          <p:nvPr/>
        </p:nvSpPr>
        <p:spPr>
          <a:xfrm>
            <a:off x="252375" y="3746575"/>
            <a:ext cx="854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 результате выполнения на экран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выводятся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те элементы списка, длина которых равно 3.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30" name="Google Shape;330;p50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Stream API: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50"/>
          <p:cNvSpPr txBox="1"/>
          <p:nvPr/>
        </p:nvSpPr>
        <p:spPr>
          <a:xfrm>
            <a:off x="333900" y="826500"/>
            <a:ext cx="85452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Промежуточные операторы:</a:t>
            </a:r>
            <a:endParaRPr b="1" sz="18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filter(Predicate predicate)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фильтрует стрим, пропуская только те элементы, что проходят по условию;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map(Function mapper)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даёт возможность создать функцию с помощью которой можно изменять каждый элемент и пропускать его дальше: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flatMap(Function&lt;T, Stream&lt;R&gt;&gt; mapper)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как и в случае с map, служат для преобразования в примитивный стрим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limit(long maxSize)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ограничивает стрим по количеству элементов;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sorted(), sorted(Comparator comparator)</a:t>
            </a:r>
            <a:r>
              <a:rPr lang="ru" sz="1600">
                <a:solidFill>
                  <a:srgbClr val="172B5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сортируют стрим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distinct()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проверяет стрим на уникальность элементов(убирает повторы элементов</a:t>
            </a:r>
            <a:r>
              <a:rPr lang="ru" sz="1350">
                <a:solidFill>
                  <a:srgbClr val="172B53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38" name="Google Shape;338;p51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Stream API: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51"/>
          <p:cNvSpPr txBox="1"/>
          <p:nvPr/>
        </p:nvSpPr>
        <p:spPr>
          <a:xfrm>
            <a:off x="333900" y="930275"/>
            <a:ext cx="8760000" cy="3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Терминальные</a:t>
            </a: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 операторы:</a:t>
            </a:r>
            <a:endParaRPr b="1" sz="18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forEach(Consumer action)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– аналог for each;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count()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– возвращает количество елементов стрима;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collect(Collector collector)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– метод собирает все элементы в список, множество или другую коллекцию, сгруппировывает элементы и т.д.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findFirst()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– вытаскивает первый элемент стрима: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allMatch(Predicate predicate)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возвращает </a:t>
            </a:r>
            <a:r>
              <a:rPr i="1"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true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если все элементы стрима удовлетворяют условию.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anyMatch(Predicate predicate)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вернет </a:t>
            </a:r>
            <a:r>
              <a:rPr i="1"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true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если хотя бы один элемент стрима удовлетворяет условию predicate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46" name="Google Shape;346;p52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Stream API: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52"/>
          <p:cNvSpPr txBox="1"/>
          <p:nvPr/>
        </p:nvSpPr>
        <p:spPr>
          <a:xfrm>
            <a:off x="333900" y="930275"/>
            <a:ext cx="87600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Методы Collectors:</a:t>
            </a:r>
            <a:endParaRPr b="1" sz="18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 toList()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собирает элементы в List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List&lt;Integer&gt; list = Stream.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99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collect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(Collectors.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toList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6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52"/>
          <p:cNvSpPr txBox="1"/>
          <p:nvPr/>
        </p:nvSpPr>
        <p:spPr>
          <a:xfrm>
            <a:off x="333900" y="2371650"/>
            <a:ext cx="89751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toSet()</a:t>
            </a:r>
            <a:r>
              <a:rPr lang="ru" sz="16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cобирает элементы в множество: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Set&lt;Integer&gt; set = Stream.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99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collect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(Collectors.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toSet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349" name="Google Shape;349;p52"/>
          <p:cNvSpPr txBox="1"/>
          <p:nvPr/>
        </p:nvSpPr>
        <p:spPr>
          <a:xfrm>
            <a:off x="333900" y="3438875"/>
            <a:ext cx="86265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counting()</a:t>
            </a:r>
            <a:r>
              <a:rPr lang="ru" sz="1600">
                <a:solidFill>
                  <a:srgbClr val="172B53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 подсчитывает количество элементов: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Long count = Stream.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"3"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collect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(Collectors.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counting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56" name="Google Shape;356;p53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Stream API: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53"/>
          <p:cNvSpPr txBox="1"/>
          <p:nvPr/>
        </p:nvSpPr>
        <p:spPr>
          <a:xfrm>
            <a:off x="333900" y="930275"/>
            <a:ext cx="8760000" cy="1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Методы Collectors:</a:t>
            </a:r>
            <a:endParaRPr b="1" sz="18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800"/>
              </a:spcBef>
              <a:spcAft>
                <a:spcPts val="190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 joining(), joining(CharSequence delimiter), joining(CharSequence delimiter, CharSequence prefix, CharSequence suffix)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cобирают элементы в одну строку. Дополнительно можно указать разделитель, а также префикс и суффикс для всей последовательности: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53"/>
          <p:cNvSpPr txBox="1"/>
          <p:nvPr/>
        </p:nvSpPr>
        <p:spPr>
          <a:xfrm>
            <a:off x="298800" y="3428813"/>
            <a:ext cx="85464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800"/>
              </a:spcBef>
              <a:spcAft>
                <a:spcPts val="190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summingInt(ToIntFunction mapper), summingLong(ToLongFunction mapper), summingDouble(ToDoubleFunction mapper)</a:t>
            </a:r>
            <a:r>
              <a:rPr lang="ru" sz="1600">
                <a:solidFill>
                  <a:srgbClr val="172B53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 коллектор, который преобразовывает объекты в int/long/double и подсчитывает сумму.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53"/>
          <p:cNvSpPr txBox="1"/>
          <p:nvPr/>
        </p:nvSpPr>
        <p:spPr>
          <a:xfrm>
            <a:off x="333900" y="2682900"/>
            <a:ext cx="858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a = Stream.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,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collect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(Collectors.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joining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(a); </a:t>
            </a:r>
            <a:r>
              <a:rPr lang="ru" sz="15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super</a:t>
            </a:r>
            <a:endParaRPr sz="1500">
              <a:solidFill>
                <a:schemeClr val="lt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 txBox="1"/>
          <p:nvPr/>
        </p:nvSpPr>
        <p:spPr>
          <a:xfrm>
            <a:off x="298800" y="1048875"/>
            <a:ext cx="876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90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Optional&lt;T&gt;</a:t>
            </a:r>
            <a:r>
              <a:rPr lang="ru" sz="1800"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обертка над объектом, которая может содержать объект, а может оказаться пустой. Такие терминальные методы </a:t>
            </a:r>
            <a:r>
              <a:rPr b="1" lang="ru" sz="1800">
                <a:solidFill>
                  <a:srgbClr val="000080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Stream API</a:t>
            </a:r>
            <a:r>
              <a:rPr lang="ru" sz="1800"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как </a:t>
            </a:r>
            <a:r>
              <a:rPr lang="ru" sz="18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min, max, reduce</a:t>
            </a:r>
            <a:r>
              <a:rPr lang="ru" sz="1800"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и т.п. возвращают объект Optional&lt;T&gt;. </a:t>
            </a:r>
            <a:endParaRPr sz="1800"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5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67" name="Google Shape;367;p54"/>
          <p:cNvSpPr txBox="1"/>
          <p:nvPr/>
        </p:nvSpPr>
        <p:spPr>
          <a:xfrm>
            <a:off x="298800" y="12032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Optional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54"/>
          <p:cNvSpPr txBox="1"/>
          <p:nvPr/>
        </p:nvSpPr>
        <p:spPr>
          <a:xfrm>
            <a:off x="298800" y="2147775"/>
            <a:ext cx="86181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ри написании кода разработчик часто не может знать, будет существовать нужный объект на момент исполнения программы или нет, и в таких случаях приходится делать проверки на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Если такими проверками пренебречь, то рано или поздно программа рухнет с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NullPointerException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54"/>
          <p:cNvSpPr txBox="1"/>
          <p:nvPr/>
        </p:nvSpPr>
        <p:spPr>
          <a:xfrm>
            <a:off x="298800" y="3565275"/>
            <a:ext cx="8618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Объект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Optional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может быть получен в результате выполнения какого-либо стороннего метода, либо его можно создать самостоятельно.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/>
          <p:nvPr/>
        </p:nvSpPr>
        <p:spPr>
          <a:xfrm>
            <a:off x="298800" y="1048875"/>
            <a:ext cx="87600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Способы создания Optional:</a:t>
            </a:r>
            <a:endParaRPr b="1" sz="1800">
              <a:solidFill>
                <a:schemeClr val="accent5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Optional.of(T t)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возвращает Optional-объект, если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не равно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Если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будет выброшен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NullPointerException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Optional.ofNullable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 t)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возвращает Optional-объект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если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не равно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Если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вернется пустой Optional-объект.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Optional.empty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возвращает пустой Optional-объект.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5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77" name="Google Shape;377;p55"/>
          <p:cNvSpPr txBox="1"/>
          <p:nvPr/>
        </p:nvSpPr>
        <p:spPr>
          <a:xfrm>
            <a:off x="298800" y="12032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Optional: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333900" y="994675"/>
            <a:ext cx="8634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Функциональный интерфейс 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интерфейс с одним </a:t>
            </a:r>
            <a:r>
              <a:rPr b="1"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абстрактным</a:t>
            </a:r>
            <a:r>
              <a:rPr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методом. При этом в функциональном интерфейсе может быть любое количество </a:t>
            </a:r>
            <a:r>
              <a:rPr b="1"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статических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b="1" i="1"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дефолтных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методов.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Функциональные интерфейсы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333900" y="2014525"/>
            <a:ext cx="86340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Встроенные функциональные интерфейсы:</a:t>
            </a:r>
            <a:endParaRPr b="1" sz="18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Comparator&lt;T&gt;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метод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boolean compare(T obj1, T obj2)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Predicate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&lt;T&gt; 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метод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boolean test(T t)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Consumer&lt;T&gt; 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метод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void accept(T t)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Supplier&lt;T&gt; 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метод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 get()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Function&lt;T, R&gt; 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метод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 apply(T t)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 txBox="1"/>
          <p:nvPr/>
        </p:nvSpPr>
        <p:spPr>
          <a:xfrm>
            <a:off x="298800" y="1048875"/>
            <a:ext cx="8760000" cy="23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Методы isPresent и ifPresent</a:t>
            </a:r>
            <a:r>
              <a:rPr b="1" lang="ru" sz="18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800">
              <a:solidFill>
                <a:schemeClr val="accent5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ifPresent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(Consumer action)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</a:t>
            </a:r>
            <a:r>
              <a:rPr lang="ru" sz="1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позволяет выполнить какое-то действие, если объект не пустой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isPresent()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</a:t>
            </a:r>
            <a:r>
              <a:rPr lang="ru" sz="1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</a:t>
            </a:r>
            <a:r>
              <a:rPr lang="ru" sz="1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озвращает ответ, существует ли искомый объект или нет, в виде Boolean</a:t>
            </a:r>
            <a:endParaRPr sz="1800"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5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85" name="Google Shape;385;p56"/>
          <p:cNvSpPr txBox="1"/>
          <p:nvPr/>
        </p:nvSpPr>
        <p:spPr>
          <a:xfrm>
            <a:off x="298800" y="12032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Optional: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56"/>
          <p:cNvSpPr txBox="1"/>
          <p:nvPr/>
        </p:nvSpPr>
        <p:spPr>
          <a:xfrm>
            <a:off x="262950" y="3402975"/>
            <a:ext cx="861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carOptional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.ifPresent(System.out::</a:t>
            </a:r>
            <a:r>
              <a:rPr lang="ru">
                <a:solidFill>
                  <a:srgbClr val="900606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 если Optional не пуст, выведем его содержимое в консоль</a:t>
            </a:r>
            <a:endParaRPr>
              <a:solidFill>
                <a:srgbClr val="434343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56"/>
          <p:cNvSpPr txBox="1"/>
          <p:nvPr/>
        </p:nvSpPr>
        <p:spPr>
          <a:xfrm>
            <a:off x="262950" y="4060850"/>
            <a:ext cx="854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Boolean present =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carOptional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.isPresent();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если Optional не пуст, вернется true, иначе - false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/>
          <p:nvPr/>
        </p:nvSpPr>
        <p:spPr>
          <a:xfrm>
            <a:off x="298800" y="1048875"/>
            <a:ext cx="8760000" cy="3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Методы для получения объекта из Optional:</a:t>
            </a:r>
            <a:endParaRPr b="1" sz="1800">
              <a:solidFill>
                <a:schemeClr val="accent5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</a:t>
            </a: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ru" sz="1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возвращает объект, если он есть, иначе  - выбрасывается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NoSuchElementException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Не рекомендуется вызывать без предварительной проверки на isPresent() или isEmpty().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orElse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 t)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</a:t>
            </a:r>
            <a:r>
              <a:rPr lang="ru" sz="1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возвращает объект T в случае, если Optional пуст.</a:t>
            </a:r>
            <a:endParaRPr sz="18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orElseGet(Supplier s)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выполняет действие в случае, если Optional пуст.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orElseThrow(Supplier s)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выбрасывает исключение в случае, если Optional пуст.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5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95" name="Google Shape;395;p57"/>
          <p:cNvSpPr txBox="1"/>
          <p:nvPr/>
        </p:nvSpPr>
        <p:spPr>
          <a:xfrm>
            <a:off x="298800" y="12032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Optional: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/>
          <p:nvPr/>
        </p:nvSpPr>
        <p:spPr>
          <a:xfrm>
            <a:off x="298800" y="1048875"/>
            <a:ext cx="876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90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Методы для получения объекта из Optional:</a:t>
            </a:r>
            <a:endParaRPr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5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03" name="Google Shape;403;p58"/>
          <p:cNvSpPr txBox="1"/>
          <p:nvPr/>
        </p:nvSpPr>
        <p:spPr>
          <a:xfrm>
            <a:off x="298800" y="12032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Optional: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58"/>
          <p:cNvSpPr txBox="1"/>
          <p:nvPr/>
        </p:nvSpPr>
        <p:spPr>
          <a:xfrm>
            <a:off x="298800" y="1542700"/>
            <a:ext cx="861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Car car =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carOptional.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 получение объекта из Optional (может привести к NoSuchElementException)</a:t>
            </a:r>
            <a:endParaRPr>
              <a:solidFill>
                <a:srgbClr val="434343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58"/>
          <p:cNvSpPr txBox="1"/>
          <p:nvPr/>
        </p:nvSpPr>
        <p:spPr>
          <a:xfrm>
            <a:off x="298800" y="2190425"/>
            <a:ext cx="479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 car = carOptional.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orElse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Car());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возвращается пустую машину, если Optional пуст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58"/>
          <p:cNvSpPr txBox="1"/>
          <p:nvPr/>
        </p:nvSpPr>
        <p:spPr>
          <a:xfrm>
            <a:off x="298800" y="2882625"/>
            <a:ext cx="650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 car = carOptional.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orElseGet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CarFactory::produceNewCar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вызывается метод, возвращающий новую машину, если Optional пуст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58"/>
          <p:cNvSpPr txBox="1"/>
          <p:nvPr/>
        </p:nvSpPr>
        <p:spPr>
          <a:xfrm>
            <a:off x="298800" y="3574825"/>
            <a:ext cx="839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 car = carOptional.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orElseThrow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(CarNotFoudException::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выбрасывается исключение, если Optional пуст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9"/>
          <p:cNvSpPr txBox="1"/>
          <p:nvPr/>
        </p:nvSpPr>
        <p:spPr>
          <a:xfrm>
            <a:off x="298800" y="1048875"/>
            <a:ext cx="8760000" cy="19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Методы для преобразования объекта:</a:t>
            </a:r>
            <a:endParaRPr b="1" sz="1800">
              <a:solidFill>
                <a:schemeClr val="accent5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(Function&lt;T, R&gt; f)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</a:t>
            </a:r>
            <a:r>
              <a:rPr lang="ru" sz="1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преобразовывает объект в другой объект.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(Predicate&lt;T&gt; p)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фильтрует содержащиеся объекты.</a:t>
            </a:r>
            <a:endParaRPr sz="1800">
              <a:solidFill>
                <a:srgbClr val="11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flatMap(Function&lt;T, R&gt; f)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возвращает множество в виде стрима.</a:t>
            </a:r>
            <a:endParaRPr sz="1800">
              <a:solidFill>
                <a:srgbClr val="11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" name="Google Shape;414;p5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15" name="Google Shape;415;p59"/>
          <p:cNvSpPr txBox="1"/>
          <p:nvPr/>
        </p:nvSpPr>
        <p:spPr>
          <a:xfrm>
            <a:off x="298800" y="12032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Optional: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59"/>
          <p:cNvSpPr txBox="1"/>
          <p:nvPr/>
        </p:nvSpPr>
        <p:spPr>
          <a:xfrm>
            <a:off x="298800" y="2959575"/>
            <a:ext cx="86616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Эти методы только </a:t>
            </a:r>
            <a:r>
              <a:rPr b="1" i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преобразуют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объект внутри Optional, поэтому для </a:t>
            </a:r>
            <a:r>
              <a:rPr b="1" i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извлечения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внутреннего объекта необходимо вызвать один из методов для получения объекта из Optional. Если Optional пуст, вызов методов будет проигнорирован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23" name="Google Shape;423;p60"/>
          <p:cNvSpPr txBox="1"/>
          <p:nvPr/>
        </p:nvSpPr>
        <p:spPr>
          <a:xfrm>
            <a:off x="298800" y="12032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Optional: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" name="Google Shape;424;p60"/>
          <p:cNvSpPr txBox="1"/>
          <p:nvPr/>
        </p:nvSpPr>
        <p:spPr>
          <a:xfrm>
            <a:off x="298800" y="1647750"/>
            <a:ext cx="876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String carDescription = carOptional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11111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Car::toString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orElse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возвращает машину, преобразованную в строку или пустую строку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5" name="Google Shape;425;p60"/>
          <p:cNvSpPr txBox="1"/>
          <p:nvPr/>
        </p:nvSpPr>
        <p:spPr>
          <a:xfrm>
            <a:off x="298800" y="3107463"/>
            <a:ext cx="884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 car = carOptional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(car -&gt; car.getYearOfIssue() &gt;= 2020)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orElseThrow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(CarNotFoudException::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возвращает машину, если она была выпущена не раньше 2020, иначе - выбрасывается исключение 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6" name="Google Shape;426;p60"/>
          <p:cNvSpPr txBox="1"/>
          <p:nvPr/>
        </p:nvSpPr>
        <p:spPr>
          <a:xfrm>
            <a:off x="298800" y="1052425"/>
            <a:ext cx="70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90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Методы для преобразования объекта: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 txBox="1"/>
          <p:nvPr/>
        </p:nvSpPr>
        <p:spPr>
          <a:xfrm>
            <a:off x="298800" y="2009075"/>
            <a:ext cx="8618100" cy="27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Предпосылки к появлению</a:t>
            </a:r>
            <a:r>
              <a:rPr b="1" lang="ru" sz="18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Пакет java.util.Date содержит как дату, так и время, в то время как java.sql.Date содержит только дату. 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Классы из пакета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java.util.Date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не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потокобезопасны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Класс Date не обеспечивает интернационализацию, не поддерживает часовые пояса. Существуют классы java.util.Calendar и java.util.TimeZone, но такое количество классов приводит к путанице.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Google Shape;433;p6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34" name="Google Shape;434;p61"/>
          <p:cNvSpPr txBox="1"/>
          <p:nvPr/>
        </p:nvSpPr>
        <p:spPr>
          <a:xfrm>
            <a:off x="298800" y="12032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Date Time API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5" name="Google Shape;435;p61"/>
          <p:cNvSpPr txBox="1"/>
          <p:nvPr/>
        </p:nvSpPr>
        <p:spPr>
          <a:xfrm>
            <a:off x="298800" y="961475"/>
            <a:ext cx="8618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Date Time API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набор классов для работы с датой и временем.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Появился в Java 8 и предназначен заменить старые классы для работы со временем и датой. 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42" name="Google Shape;442;p62"/>
          <p:cNvSpPr txBox="1"/>
          <p:nvPr/>
        </p:nvSpPr>
        <p:spPr>
          <a:xfrm>
            <a:off x="298800" y="12032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Date Time API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3" name="Google Shape;443;p62"/>
          <p:cNvSpPr txBox="1"/>
          <p:nvPr/>
        </p:nvSpPr>
        <p:spPr>
          <a:xfrm>
            <a:off x="307800" y="928350"/>
            <a:ext cx="8528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Для хранения и работы с датой до выхода 8 версии Java использовались два класса Date и Calendar из пакета java.util.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4" name="Google Shape;444;p62"/>
          <p:cNvSpPr txBox="1"/>
          <p:nvPr/>
        </p:nvSpPr>
        <p:spPr>
          <a:xfrm>
            <a:off x="298800" y="1655075"/>
            <a:ext cx="8618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Они хранят дату в миллисекундах, которые прошли с </a:t>
            </a: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полуночи 1 января 1970 года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Для этой даты есть отдельное название — </a:t>
            </a: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Unix-время</a:t>
            </a:r>
            <a:r>
              <a:rPr b="1"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/>
          </a:p>
        </p:txBody>
      </p:sp>
      <p:sp>
        <p:nvSpPr>
          <p:cNvPr id="445" name="Google Shape;445;p62"/>
          <p:cNvSpPr txBox="1"/>
          <p:nvPr/>
        </p:nvSpPr>
        <p:spPr>
          <a:xfrm>
            <a:off x="307800" y="2514700"/>
            <a:ext cx="76737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>
                <a:solidFill>
                  <a:srgbClr val="8C8C8C"/>
                </a:solidFill>
                <a:latin typeface="Consolas"/>
                <a:ea typeface="Consolas"/>
                <a:cs typeface="Consolas"/>
                <a:sym typeface="Consolas"/>
              </a:rPr>
              <a:t>// текущая дата и время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 date </a:t>
            </a:r>
            <a:r>
              <a:rPr lang="ru" sz="13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ru" sz="1300">
                <a:solidFill>
                  <a:srgbClr val="0033B3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ru" sz="13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Date();</a:t>
            </a:r>
            <a:endParaRPr sz="1800">
              <a:solidFill>
                <a:srgbClr val="08080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Calendar calendar </a:t>
            </a:r>
            <a:r>
              <a:rPr lang="ru" sz="13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ru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Calendar</a:t>
            </a:r>
            <a:r>
              <a:rPr lang="ru" sz="13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ru" sz="13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getInstance</a:t>
            </a:r>
            <a:r>
              <a:rPr lang="ru" sz="13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rgbClr val="08080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80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>
                <a:solidFill>
                  <a:srgbClr val="8C8C8C"/>
                </a:solidFill>
                <a:latin typeface="Consolas"/>
                <a:ea typeface="Consolas"/>
                <a:cs typeface="Consolas"/>
                <a:sym typeface="Consolas"/>
              </a:rPr>
              <a:t>//количество миллисекунд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33B3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ru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 </a:t>
            </a:r>
            <a:r>
              <a:rPr lang="ru" sz="13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ru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ru" sz="13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.getTime();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62"/>
          <p:cNvSpPr txBox="1"/>
          <p:nvPr/>
        </p:nvSpPr>
        <p:spPr>
          <a:xfrm>
            <a:off x="307800" y="3976900"/>
            <a:ext cx="858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Эти классы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являются устаревшими, начиная с </a:t>
            </a:r>
            <a:r>
              <a:rPr i="1" lang="ru" sz="1800">
                <a:solidFill>
                  <a:srgbClr val="000080"/>
                </a:solidFill>
                <a:latin typeface="Nunito"/>
                <a:ea typeface="Nunito"/>
                <a:cs typeface="Nunito"/>
                <a:sym typeface="Nunito"/>
              </a:rPr>
              <a:t>Java 8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Вместо них следует использовать новый </a:t>
            </a:r>
            <a:r>
              <a:rPr b="1" i="1" lang="ru" sz="1800">
                <a:solidFill>
                  <a:srgbClr val="000080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DateTime API</a:t>
            </a:r>
            <a:r>
              <a:rPr i="1"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i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/>
        </p:nvSpPr>
        <p:spPr>
          <a:xfrm>
            <a:off x="298800" y="2009075"/>
            <a:ext cx="8618100" cy="27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Предпосылки к появлению: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Пакет java.util.Date содержит как дату, так и время, в то время как java.sql.Date содержит только дату. 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Классы из пакета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java.util.Date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не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потокобезопасны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Класс Date не обеспечивает интернационализацию, не поддерживает часовые пояса. Существуют классы java.util.Calendar и java.util.TimeZone, но такое количество классов приводит к путанице.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3" name="Google Shape;453;p6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54" name="Google Shape;454;p63"/>
          <p:cNvSpPr txBox="1"/>
          <p:nvPr/>
        </p:nvSpPr>
        <p:spPr>
          <a:xfrm>
            <a:off x="298800" y="12032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Date Time API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5" name="Google Shape;455;p63"/>
          <p:cNvSpPr txBox="1"/>
          <p:nvPr/>
        </p:nvSpPr>
        <p:spPr>
          <a:xfrm>
            <a:off x="298800" y="961475"/>
            <a:ext cx="8618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Date Time API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набор классов для работы с датой и временем. Появился в Java 8 и предназначен заменить старые классы для работы со временем и датой. 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/>
        </p:nvSpPr>
        <p:spPr>
          <a:xfrm>
            <a:off x="298800" y="880175"/>
            <a:ext cx="8780100" cy="4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Состав API</a:t>
            </a:r>
            <a:r>
              <a:rPr b="1" lang="ru" sz="18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9F2F4"/>
                </a:highlight>
                <a:latin typeface="Nunito"/>
                <a:ea typeface="Nunito"/>
                <a:cs typeface="Nunito"/>
                <a:sym typeface="Nunito"/>
              </a:rPr>
              <a:t>java.time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 базовый пакет, содержащий все основные классы: </a:t>
            </a:r>
            <a:r>
              <a:rPr lang="ru" sz="1800">
                <a:solidFill>
                  <a:schemeClr val="dk1"/>
                </a:solidFill>
                <a:highlight>
                  <a:srgbClr val="F9F2F4"/>
                </a:highlight>
                <a:latin typeface="Nunito"/>
                <a:ea typeface="Nunito"/>
                <a:cs typeface="Nunito"/>
                <a:sym typeface="Nunito"/>
              </a:rPr>
              <a:t>LocalDate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ru" sz="1800">
                <a:solidFill>
                  <a:schemeClr val="dk1"/>
                </a:solidFill>
                <a:highlight>
                  <a:srgbClr val="F9F2F4"/>
                </a:highlight>
                <a:latin typeface="Nunito"/>
                <a:ea typeface="Nunito"/>
                <a:cs typeface="Nunito"/>
                <a:sym typeface="Nunito"/>
              </a:rPr>
              <a:t>LocalTime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ru" sz="1800">
                <a:solidFill>
                  <a:schemeClr val="dk1"/>
                </a:solidFill>
                <a:highlight>
                  <a:srgbClr val="F9F2F4"/>
                </a:highlight>
                <a:latin typeface="Nunito"/>
                <a:ea typeface="Nunito"/>
                <a:cs typeface="Nunito"/>
                <a:sym typeface="Nunito"/>
              </a:rPr>
              <a:t>LocalDateTime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ru" sz="1800">
                <a:solidFill>
                  <a:schemeClr val="dk1"/>
                </a:solidFill>
                <a:highlight>
                  <a:srgbClr val="F9F2F4"/>
                </a:highlight>
                <a:latin typeface="Nunito"/>
                <a:ea typeface="Nunito"/>
                <a:cs typeface="Nunito"/>
                <a:sym typeface="Nunito"/>
              </a:rPr>
              <a:t>Instant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ru" sz="1800">
                <a:solidFill>
                  <a:schemeClr val="dk1"/>
                </a:solidFill>
                <a:highlight>
                  <a:srgbClr val="F9F2F4"/>
                </a:highlight>
                <a:latin typeface="Nunito"/>
                <a:ea typeface="Nunito"/>
                <a:cs typeface="Nunito"/>
                <a:sym typeface="Nunito"/>
              </a:rPr>
              <a:t>Period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ru" sz="1800">
                <a:solidFill>
                  <a:schemeClr val="dk1"/>
                </a:solidFill>
                <a:highlight>
                  <a:srgbClr val="F9F2F4"/>
                </a:highlight>
                <a:latin typeface="Nunito"/>
                <a:ea typeface="Nunito"/>
                <a:cs typeface="Nunito"/>
                <a:sym typeface="Nunito"/>
              </a:rPr>
              <a:t>Duration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 др. Все они являются неизменными (immutable) и потокобезопасными.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9F2F4"/>
                </a:highlight>
                <a:latin typeface="Nunito"/>
                <a:ea typeface="Nunito"/>
                <a:cs typeface="Nunito"/>
                <a:sym typeface="Nunito"/>
              </a:rPr>
              <a:t>java.time.format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пакет с классами форматирования и парсинга времени и даты.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Пакет </a:t>
            </a:r>
            <a:r>
              <a:rPr lang="ru" sz="1800">
                <a:solidFill>
                  <a:schemeClr val="dk1"/>
                </a:solidFill>
                <a:highlight>
                  <a:srgbClr val="F9F2F4"/>
                </a:highlight>
                <a:latin typeface="Nunito"/>
                <a:ea typeface="Nunito"/>
                <a:cs typeface="Nunito"/>
                <a:sym typeface="Nunito"/>
              </a:rPr>
              <a:t>java.time.temporal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используется для работы с временными объектами, например, с помощью него можно узнать первый или последний день месяца.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Пакет </a:t>
            </a:r>
            <a:r>
              <a:rPr lang="ru" sz="1800">
                <a:solidFill>
                  <a:schemeClr val="dk1"/>
                </a:solidFill>
                <a:highlight>
                  <a:srgbClr val="F9F2F4"/>
                </a:highlight>
                <a:latin typeface="Nunito"/>
                <a:ea typeface="Nunito"/>
                <a:cs typeface="Nunito"/>
                <a:sym typeface="Nunito"/>
              </a:rPr>
              <a:t>java.time.zone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содержит классы для поддержки поясов и правила их изменения.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2" name="Google Shape;462;p6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63" name="Google Shape;463;p64"/>
          <p:cNvSpPr txBox="1"/>
          <p:nvPr/>
        </p:nvSpPr>
        <p:spPr>
          <a:xfrm>
            <a:off x="298800" y="12032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Date Time API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/>
        </p:nvSpPr>
        <p:spPr>
          <a:xfrm>
            <a:off x="298800" y="958100"/>
            <a:ext cx="8780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LocalDate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 неизменяемый класс, который представляет объекты Date в формате по умолчанию </a:t>
            </a:r>
            <a:r>
              <a:rPr i="1" lang="ru" sz="1800">
                <a:solidFill>
                  <a:srgbClr val="000080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yyyy-MM-dd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О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беспечивает поддержку часовых поясов.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0" name="Google Shape;470;p6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71" name="Google Shape;471;p65"/>
          <p:cNvSpPr txBox="1"/>
          <p:nvPr/>
        </p:nvSpPr>
        <p:spPr>
          <a:xfrm>
            <a:off x="298800" y="12032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LocalDate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2" name="Google Shape;472;p65"/>
          <p:cNvSpPr txBox="1"/>
          <p:nvPr/>
        </p:nvSpPr>
        <p:spPr>
          <a:xfrm>
            <a:off x="250100" y="1914225"/>
            <a:ext cx="8916900" cy="28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LocalDate today = LocalDate.now();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100">
                <a:solidFill>
                  <a:srgbClr val="900606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100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"Текущая дата : "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+ today);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34343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 Создадим LocalDate и в качестве аргументов и укажем год месяц и день</a:t>
            </a:r>
            <a:endParaRPr sz="1100">
              <a:solidFill>
                <a:srgbClr val="434343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LocalDate specificDate = LocalDate.of(2017, Month.</a:t>
            </a:r>
            <a:r>
              <a:rPr i="1" lang="ru" sz="1100">
                <a:solidFill>
                  <a:srgbClr val="674EA7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NOVEMBER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, 30);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1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100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"Дата с указанием года, месяца и дня : "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+ specificDate);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34343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 Укажем дату с ошибкой</a:t>
            </a:r>
            <a:endParaRPr sz="1100">
              <a:solidFill>
                <a:srgbClr val="434343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LocalDate invDate = LocalDate.of(</a:t>
            </a:r>
            <a:r>
              <a:rPr lang="ru" sz="11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2014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, Month.</a:t>
            </a:r>
            <a:r>
              <a:rPr i="1" lang="ru" sz="1100">
                <a:solidFill>
                  <a:srgbClr val="674EA7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JULY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1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33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34343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 Но получим исключение java.time.DateTimeException: </a:t>
            </a:r>
            <a:endParaRPr sz="1100">
              <a:solidFill>
                <a:srgbClr val="434343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34343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 Invalid value for DayOfMonth (valid values 1 - 28/31): 33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LocalDate day256_2017 = LocalDate.ofYearDay(</a:t>
            </a:r>
            <a:r>
              <a:rPr lang="ru" sz="11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2017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1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1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100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"256 день 2017 : "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+ day256_2017);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333900" y="994675"/>
            <a:ext cx="8634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Predicate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функциональный интерфейс для проверки соблюдения некоторого условия. Если условие соблюдается, возвращает </a:t>
            </a:r>
            <a:r>
              <a:rPr i="1" lang="ru" sz="18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true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иначе — </a:t>
            </a:r>
            <a:r>
              <a:rPr i="1" lang="ru" sz="18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endParaRPr i="1" sz="1800">
              <a:solidFill>
                <a:srgbClr val="00206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3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Функциональные интерфейсы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333900" y="1970050"/>
            <a:ext cx="7470300" cy="28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Predicate&lt;Integer&gt; isEvenNumber =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Predicate&lt;&gt;()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test(Integer x) {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% </a:t>
            </a:r>
            <a:r>
              <a:rPr lang="ru" sz="12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ru" sz="12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(isEvenNumber.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 </a:t>
            </a:r>
            <a:r>
              <a:rPr lang="ru" sz="12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(isEvenNumber.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 </a:t>
            </a:r>
            <a:r>
              <a:rPr lang="ru" sz="1200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/>
        </p:nvSpPr>
        <p:spPr>
          <a:xfrm>
            <a:off x="298800" y="958100"/>
            <a:ext cx="87801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LocalTime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 </a:t>
            </a:r>
            <a:r>
              <a:rPr lang="ru" sz="1050">
                <a:solidFill>
                  <a:srgbClr val="6B6B6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неизменяемый класс, представляет собой время в читабельном виде. По умолчанию он предоставляет формат</a:t>
            </a:r>
            <a:r>
              <a:rPr i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i="1" lang="ru" sz="1800">
                <a:solidFill>
                  <a:srgbClr val="000080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hh:mm:ss.zzz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Класс обеспечивает поддержку часовых поясов и создание даты, передавая в качестве аргументов часы, минуты и секунды.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9" name="Google Shape;479;p6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80" name="Google Shape;480;p66"/>
          <p:cNvSpPr txBox="1"/>
          <p:nvPr/>
        </p:nvSpPr>
        <p:spPr>
          <a:xfrm>
            <a:off x="298800" y="12032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LocalTime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1" name="Google Shape;481;p66"/>
          <p:cNvSpPr txBox="1"/>
          <p:nvPr/>
        </p:nvSpPr>
        <p:spPr>
          <a:xfrm>
            <a:off x="298800" y="2336625"/>
            <a:ext cx="89169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34343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 Получаем текущее время</a:t>
            </a:r>
            <a:endParaRPr sz="1100">
              <a:solidFill>
                <a:srgbClr val="434343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LocalTime time = LocalTime.now();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2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100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"Получаем текущее время : "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+ time);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0404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//Создаем LocalTime с использование своих данных в качестве параметров</a:t>
            </a:r>
            <a:endParaRPr sz="1100">
              <a:solidFill>
                <a:srgbClr val="404040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LocalTime specificTime = LocalTime.of(</a:t>
            </a:r>
            <a:r>
              <a:rPr lang="ru" sz="11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1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1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1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2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100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"Какое-то время дня : "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+ specificTime);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0404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//Получаем дату через 2000 секунд после 01.01.1970</a:t>
            </a:r>
            <a:endParaRPr sz="1100">
              <a:solidFill>
                <a:srgbClr val="404040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LocalTime sec2000 = LocalTime.ofSecondOfDay(</a:t>
            </a:r>
            <a:r>
              <a:rPr lang="ru" sz="11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2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100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"Через 2000 секунд после 01.01.1970 : "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+ sec2000);</a:t>
            </a:r>
            <a:endParaRPr sz="12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7"/>
          <p:cNvSpPr txBox="1"/>
          <p:nvPr/>
        </p:nvSpPr>
        <p:spPr>
          <a:xfrm>
            <a:off x="298800" y="958100"/>
            <a:ext cx="8780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LocalDateTime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 </a:t>
            </a:r>
            <a:r>
              <a:rPr lang="ru" sz="1050">
                <a:solidFill>
                  <a:srgbClr val="6B6B6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неизменяемый класс, представляет собой дату и время. Комбинирует в себе методы классов LocalDate и LocalTime. 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8" name="Google Shape;488;p6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89" name="Google Shape;489;p67"/>
          <p:cNvSpPr txBox="1"/>
          <p:nvPr/>
        </p:nvSpPr>
        <p:spPr>
          <a:xfrm>
            <a:off x="298800" y="12032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LocalDateTime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0" name="Google Shape;490;p67"/>
          <p:cNvSpPr txBox="1"/>
          <p:nvPr/>
        </p:nvSpPr>
        <p:spPr>
          <a:xfrm>
            <a:off x="298800" y="1738400"/>
            <a:ext cx="89169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34343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 Получаем текущее время</a:t>
            </a:r>
            <a:endParaRPr sz="1100">
              <a:solidFill>
                <a:srgbClr val="434343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LocalDateTime dateTime = LocalDateTime.now();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2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100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"Получаем текущие дату и время : "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+ dateTime);</a:t>
            </a:r>
            <a:endParaRPr sz="12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8"/>
          <p:cNvSpPr txBox="1"/>
          <p:nvPr/>
        </p:nvSpPr>
        <p:spPr>
          <a:xfrm>
            <a:off x="298800" y="958100"/>
            <a:ext cx="8780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Zoned</a:t>
            </a:r>
            <a:r>
              <a:rPr b="1" lang="ru" sz="18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DateTime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 </a:t>
            </a:r>
            <a:r>
              <a:rPr lang="ru" sz="1050">
                <a:solidFill>
                  <a:srgbClr val="6B6B6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неизменяемый класс для работы с датой и временем с учетом часовых поясов. 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7" name="Google Shape;497;p6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98" name="Google Shape;498;p68"/>
          <p:cNvSpPr txBox="1"/>
          <p:nvPr/>
        </p:nvSpPr>
        <p:spPr>
          <a:xfrm>
            <a:off x="298800" y="12032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ZonedDateTime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9" name="Google Shape;499;p68"/>
          <p:cNvSpPr txBox="1"/>
          <p:nvPr/>
        </p:nvSpPr>
        <p:spPr>
          <a:xfrm>
            <a:off x="298800" y="1738400"/>
            <a:ext cx="8916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создание объекта с определенным часовым поясом предоставляет метод для получения времени из строки</a:t>
            </a:r>
            <a:endParaRPr sz="12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ZoneId zoneId = ZoneId.of(</a:t>
            </a:r>
            <a:r>
              <a:rPr lang="ru" sz="1200">
                <a:solidFill>
                  <a:srgbClr val="4E93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"Europe/Paris"</a:t>
            </a:r>
            <a:r>
              <a:rPr lang="ru" sz="12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ZonedDateTime zonedDateTime = ZonedDateTime.of(localDateTime, zoneId);</a:t>
            </a:r>
            <a:endParaRPr sz="12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класс предоставляет метод для получения времени из строки</a:t>
            </a:r>
            <a:endParaRPr sz="1200">
              <a:solidFill>
                <a:srgbClr val="434343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ZonedDateTime parsedZonedDateTime = </a:t>
            </a:r>
            <a:r>
              <a:rPr lang="ru" sz="12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ZonedDateTime.parse(</a:t>
            </a:r>
            <a:r>
              <a:rPr lang="ru" sz="1200">
                <a:solidFill>
                  <a:srgbClr val="4E935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"2015-05-03T10:15:30+01:00[Europe/Paris]"</a:t>
            </a:r>
            <a:r>
              <a:rPr lang="ru" sz="12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9"/>
          <p:cNvSpPr txBox="1"/>
          <p:nvPr/>
        </p:nvSpPr>
        <p:spPr>
          <a:xfrm>
            <a:off x="298800" y="938600"/>
            <a:ext cx="8780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Instant</a:t>
            </a:r>
            <a:r>
              <a:rPr b="1" lang="ru" sz="18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используется для работы с машиночитаемым форматом времени — он сохраняет дату и время в «unix timestamp».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6" name="Google Shape;506;p6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07" name="Google Shape;507;p69"/>
          <p:cNvSpPr txBox="1"/>
          <p:nvPr/>
        </p:nvSpPr>
        <p:spPr>
          <a:xfrm>
            <a:off x="298800" y="12032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Instant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8" name="Google Shape;508;p69"/>
          <p:cNvSpPr txBox="1"/>
          <p:nvPr/>
        </p:nvSpPr>
        <p:spPr>
          <a:xfrm>
            <a:off x="298800" y="1738400"/>
            <a:ext cx="89169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34343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//Текущая отметка времени</a:t>
            </a:r>
            <a:endParaRPr sz="1100">
              <a:solidFill>
                <a:srgbClr val="434343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Instant timestamp = Instant.now();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2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100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"Текущая отметка времени : " 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+ timestamp);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34343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//Instant для times</a:t>
            </a:r>
            <a:r>
              <a:rPr lang="ru" sz="1100">
                <a:solidFill>
                  <a:srgbClr val="40404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tamp</a:t>
            </a:r>
            <a:endParaRPr sz="1100">
              <a:solidFill>
                <a:srgbClr val="404040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Instant specificTime = Instant.ofEpochMilli(timestamp.toEpochMilli());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2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("Instant для timestamp : " + specificTime);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0404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404040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0404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//Пример использования Duration</a:t>
            </a:r>
            <a:endParaRPr sz="1100">
              <a:solidFill>
                <a:srgbClr val="404040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Duration sixtyDay = Duration.ofDays(60);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2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(sixtyDay);</a:t>
            </a:r>
            <a:endParaRPr sz="12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/>
          <p:nvPr/>
        </p:nvSpPr>
        <p:spPr>
          <a:xfrm>
            <a:off x="298800" y="1245450"/>
            <a:ext cx="87801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классах </a:t>
            </a:r>
            <a:r>
              <a:rPr i="1" lang="ru" sz="1800">
                <a:solidFill>
                  <a:srgbClr val="00008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LocalDate, LocalTime, LocalDateTime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существуют различные вспомогательные методы: прибавить или отнять несколько дней, недель, месяцев и т.д. Есть и другие методы для управления датой с помощью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i="1" lang="ru" sz="1800">
                <a:solidFill>
                  <a:srgbClr val="000080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TemporalAdjuster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расчета разницы между двумя датами.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5" name="Google Shape;515;p7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16" name="Google Shape;516;p70"/>
          <p:cNvSpPr txBox="1"/>
          <p:nvPr/>
        </p:nvSpPr>
        <p:spPr>
          <a:xfrm>
            <a:off x="298800" y="120325"/>
            <a:ext cx="82296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Вспомогательные методы Date API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7" name="Google Shape;517;p70"/>
          <p:cNvSpPr txBox="1"/>
          <p:nvPr/>
        </p:nvSpPr>
        <p:spPr>
          <a:xfrm>
            <a:off x="298800" y="2620475"/>
            <a:ext cx="89169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LocalDate today = LocalDate.now()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1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100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"Год "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+ today.getYear() + </a:t>
            </a:r>
            <a:r>
              <a:rPr lang="ru" sz="1100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 - високосный? : "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+ today.isLeapYear());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1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100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"Сегодня — это до 02.03.2017? : "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+ today.isBefore(LocalDate.of(</a:t>
            </a:r>
            <a:r>
              <a:rPr lang="ru" sz="11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2017,3,2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)));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1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100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"9 дней после сегодняшнего дня будет: "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+ today.plusDays(9));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1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100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"3 недели после сегодняшнего дня будет: "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+ today.plusWeeks(3));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1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100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"20 месяцев после сегодняшнего дня будет: "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+ today.plusMonths(20));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LocalDate lastDayOfYear = today.with(TemporalAdjusters.lastDayOfYear());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1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100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"Последний день этого года : "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+ lastDayOfYear);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1"/>
          <p:cNvSpPr txBox="1"/>
          <p:nvPr/>
        </p:nvSpPr>
        <p:spPr>
          <a:xfrm>
            <a:off x="298800" y="763250"/>
            <a:ext cx="8780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лассы, представляющие дату и время содержат метод format(DateTimeFormatter formatter), принимающий формат вывода даты. Формат задаются строкой с использованием специальных символов. 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4" name="Google Shape;524;p7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25" name="Google Shape;525;p71"/>
          <p:cNvSpPr txBox="1"/>
          <p:nvPr/>
        </p:nvSpPr>
        <p:spPr>
          <a:xfrm>
            <a:off x="298800" y="120325"/>
            <a:ext cx="82296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Форматирование дат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526" name="Google Shape;526;p71"/>
          <p:cNvGraphicFramePr/>
          <p:nvPr/>
        </p:nvGraphicFramePr>
        <p:xfrm>
          <a:off x="376726" y="18426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{31674F16-5062-444F-A776-90BBB5B203DF}</a:tableStyleId>
              </a:tblPr>
              <a:tblGrid>
                <a:gridCol w="1095625"/>
                <a:gridCol w="2423775"/>
                <a:gridCol w="1557400"/>
              </a:tblGrid>
              <a:tr h="20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Roboto"/>
                        <a:buNone/>
                      </a:pPr>
                      <a:r>
                        <a:rPr b="1" lang="ru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Символ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Helvetica Neue"/>
                        <a:buNone/>
                      </a:pPr>
                      <a:r>
                        <a:rPr b="1" lang="ru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Описание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Helvetica Neue"/>
                        <a:buNone/>
                      </a:pPr>
                      <a:r>
                        <a:rPr b="1" lang="ru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Пример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2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yy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год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12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yyyy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год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2012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M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месяц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2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MM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месяц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02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MMM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месяц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фев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MMMM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месяц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февраль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ww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неделя в году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07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WW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неделя в месяце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02 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5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d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день месяца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7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4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dd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день месяца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ru" sz="1000" u="none" cap="none" strike="noStrike"/>
                        <a:t>07</a:t>
                      </a:r>
                      <a:endParaRPr sz="1000"/>
                    </a:p>
                  </a:txBody>
                  <a:tcPr marT="0" marB="0" marR="0" marL="0" anchor="ctr">
                    <a:lnL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/>
          <p:nvPr/>
        </p:nvSpPr>
        <p:spPr>
          <a:xfrm>
            <a:off x="298800" y="3286525"/>
            <a:ext cx="8780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Пример вывода на консоль:</a:t>
            </a:r>
            <a:r>
              <a:rPr b="1" lang="ru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Стандартный формат даты для LocalDate :</a:t>
            </a:r>
            <a:r>
              <a:rPr lang="ru">
                <a:solidFill>
                  <a:srgbClr val="0080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2022-02-01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1 фев, 2022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Стандартный формат даты для LocalDateTime :</a:t>
            </a:r>
            <a:r>
              <a:rPr lang="ru">
                <a:solidFill>
                  <a:srgbClr val="0080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2022-02-01T12:30:43.003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01.02.2022 12::30::43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3" name="Google Shape;533;p7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34" name="Google Shape;534;p72"/>
          <p:cNvSpPr txBox="1"/>
          <p:nvPr/>
        </p:nvSpPr>
        <p:spPr>
          <a:xfrm>
            <a:off x="298800" y="120325"/>
            <a:ext cx="82296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Форматирование дат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5" name="Google Shape;535;p72"/>
          <p:cNvSpPr txBox="1"/>
          <p:nvPr/>
        </p:nvSpPr>
        <p:spPr>
          <a:xfrm>
            <a:off x="298800" y="790825"/>
            <a:ext cx="89169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LocalDate date = LocalDate.now();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 стандартный формат даты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1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100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"Стандартный формат даты для LocalDate : "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+ date);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 применяем свой формат даты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1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(date.format(DateTimeFormatter.ofPattern(</a:t>
            </a:r>
            <a:r>
              <a:rPr lang="ru" sz="1100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"d MMM, yyyy"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)));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LocalDateTime dateTime = LocalDateTime.now();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//стандартный формат даты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1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100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"Стандартный формат даты LocalDateTime : "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+ dateTime);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//применяем свой формат даты</a:t>
            </a:r>
            <a:endParaRPr sz="11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1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(dateTime.format(DateTimeFormatter.ofPattern(</a:t>
            </a:r>
            <a:r>
              <a:rPr lang="ru" sz="1100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"dd.MM.YYYY HH::mm::ss"</a:t>
            </a:r>
            <a:r>
              <a:rPr lang="ru" sz="11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)));</a:t>
            </a:r>
            <a:endParaRPr sz="13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3"/>
          <p:cNvSpPr/>
          <p:nvPr/>
        </p:nvSpPr>
        <p:spPr>
          <a:xfrm>
            <a:off x="228600" y="114300"/>
            <a:ext cx="822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7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44" name="Google Shape;544;p73"/>
          <p:cNvSpPr txBox="1"/>
          <p:nvPr/>
        </p:nvSpPr>
        <p:spPr>
          <a:xfrm>
            <a:off x="304800" y="971550"/>
            <a:ext cx="8610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ru" sz="24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Спасибо за внимание!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/>
        </p:nvSpPr>
        <p:spPr>
          <a:xfrm>
            <a:off x="333900" y="994675"/>
            <a:ext cx="8634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Consumer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</a:t>
            </a:r>
            <a:r>
              <a:rPr lang="ru" sz="1350">
                <a:solidFill>
                  <a:srgbClr val="172B53"/>
                </a:solidFill>
                <a:highlight>
                  <a:srgbClr val="FFFFFF"/>
                </a:highlight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функциональный интерфейс, который принимает в качестве входного аргумента объект типа T, совершает некоторые действия, но при этом ничего не возвращает.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Функциональные интерфейсы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333900" y="2093575"/>
            <a:ext cx="74703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Consumer&lt;String&gt; greetings =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Consumer&lt;&gt;()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ru" sz="12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accept(String x) {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x + 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!!!"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greetings.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accept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"Alena"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/>
        </p:nvSpPr>
        <p:spPr>
          <a:xfrm>
            <a:off x="333900" y="994675"/>
            <a:ext cx="863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Supplier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</a:t>
            </a:r>
            <a:r>
              <a:rPr lang="ru" sz="1350">
                <a:solidFill>
                  <a:srgbClr val="172B53"/>
                </a:solidFill>
                <a:highlight>
                  <a:srgbClr val="FFFFFF"/>
                </a:highlight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функциональный интерфейс, который не принимает никаких аргументов, но возвращает некоторый объект типа 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Google Shape;158;p3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9" name="Google Shape;159;p32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Функциональные интерфейсы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333900" y="1700850"/>
            <a:ext cx="74703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List&lt;String&gt; nameList = </a:t>
            </a:r>
            <a:r>
              <a:rPr lang="ru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ArrayList&lt;&gt;();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nameList.</a:t>
            </a:r>
            <a:r>
              <a:rPr lang="ru" sz="1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"Alena"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nameList.</a:t>
            </a:r>
            <a:r>
              <a:rPr lang="ru" sz="1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"Ivan"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nameList.</a:t>
            </a:r>
            <a:r>
              <a:rPr lang="ru" sz="1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"Maria"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Supplier&lt;String&gt; randomName = </a:t>
            </a:r>
            <a:r>
              <a:rPr lang="ru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Supplier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&lt;&gt;()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ru" sz="1000">
                <a:solidFill>
                  <a:schemeClr val="dk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get() {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 = (</a:t>
            </a:r>
            <a:r>
              <a:rPr lang="ru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)(Math.</a:t>
            </a:r>
            <a:r>
              <a:rPr lang="ru" sz="1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* nameList.</a:t>
            </a:r>
            <a:r>
              <a:rPr lang="ru" sz="1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nameList.</a:t>
            </a:r>
            <a:r>
              <a:rPr lang="ru" sz="1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(value);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(randomName.</a:t>
            </a:r>
            <a:r>
              <a:rPr lang="ru" sz="1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0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/>
        </p:nvSpPr>
        <p:spPr>
          <a:xfrm>
            <a:off x="333900" y="994675"/>
            <a:ext cx="863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этот функциональный интерфейс принимает аргумент T и приводит его к объекту типа R, который и возвращается как результат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3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8" name="Google Shape;168;p33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Функциональные интерфейсы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333900" y="1915775"/>
            <a:ext cx="74703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Function&lt;String, Integer&gt;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valueConverter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Function&lt;&gt;()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apply(String x)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valueOf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(valueConverter.</a:t>
            </a:r>
            <a:r>
              <a:rPr lang="ru" sz="12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"678"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333900" y="994675"/>
            <a:ext cx="8634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– это анонимные методы. Их можно использовать в качестве замены анонимным классам, так как они позволяют написать метод и сразу же использовать его. Lambda-выражения имеют следующий синтаксис </a:t>
            </a:r>
            <a:r>
              <a:rPr i="1" lang="ru" sz="1800">
                <a:solidFill>
                  <a:srgbClr val="000080"/>
                </a:solidFill>
                <a:latin typeface="Nunito"/>
                <a:ea typeface="Nunito"/>
                <a:cs typeface="Nunito"/>
                <a:sym typeface="Nunito"/>
              </a:rPr>
              <a:t>(аргументы) -&gt; (тело)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p3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7" name="Google Shape;177;p34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333900" y="2360300"/>
            <a:ext cx="75813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b) -&gt; {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+ b; 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-&gt; System.out.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 s) -&gt; {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 = s.trim();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(s);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-&gt; { return </a:t>
            </a:r>
            <a:r>
              <a:rPr lang="ru" sz="13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3.1415 }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;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/>
        </p:nvSpPr>
        <p:spPr>
          <a:xfrm>
            <a:off x="333900" y="994675"/>
            <a:ext cx="88101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Структура Lambda-выражений</a:t>
            </a:r>
            <a:r>
              <a:rPr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sz="18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могут иметь 0 и более входных параметров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тип параметров указывается явно, либо может быть получен из контекста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параметры заключаются в круглые скобки и разделяются запятыми: (a, b) или (int a, int b)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если параметров нет, нужно использовать пустые круглые скобки: () -&gt; 42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когда параметр один, если тип не указывается явно, скобки можно опустить: a -&gt; return a*a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3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6" name="Google Shape;186;p35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Lambda-выражения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