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Nunito SemiBold"/>
      <p:regular r:id="rId47"/>
      <p:bold r:id="rId48"/>
      <p:italic r:id="rId49"/>
      <p:boldItalic r:id="rId50"/>
    </p:embeddedFont>
    <p:embeddedFont>
      <p:font typeface="Proxima Nova"/>
      <p:regular r:id="rId51"/>
      <p:bold r:id="rId52"/>
      <p:italic r:id="rId53"/>
      <p:boldItalic r:id="rId54"/>
    </p:embeddedFont>
    <p:embeddedFont>
      <p:font typeface="Nunito"/>
      <p:regular r:id="rId55"/>
      <p:bold r:id="rId56"/>
      <p:italic r:id="rId57"/>
      <p:boldItalic r:id="rId58"/>
    </p:embeddedFont>
    <p:embeddedFont>
      <p:font typeface="Nunito ExtraBold"/>
      <p:bold r:id="rId59"/>
      <p:boldItalic r:id="rId60"/>
    </p:embeddedFont>
    <p:embeddedFont>
      <p:font typeface="Nunito Medium"/>
      <p:regular r:id="rId61"/>
      <p:bold r:id="rId62"/>
      <p:italic r:id="rId63"/>
      <p:boldItalic r:id="rId64"/>
    </p:embeddedFont>
    <p:embeddedFont>
      <p:font typeface="Alfa Slab One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8A15E9-E941-4F50-95FC-F653CEBA7104}">
  <a:tblStyle styleId="{B78A15E9-E941-4F50-95FC-F653CEBA7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4782FF-95AF-4753-98AE-4C25956C36D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NunitoSemiBold-bold.fntdata"/><Relationship Id="rId47" Type="http://schemas.openxmlformats.org/officeDocument/2006/relationships/font" Target="fonts/NunitoSemiBold-regular.fntdata"/><Relationship Id="rId49" Type="http://schemas.openxmlformats.org/officeDocument/2006/relationships/font" Target="fonts/NunitoSemiBol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NunitoMedium-bold.fntdata"/><Relationship Id="rId61" Type="http://schemas.openxmlformats.org/officeDocument/2006/relationships/font" Target="fonts/NunitoMedium-regular.fntdata"/><Relationship Id="rId20" Type="http://schemas.openxmlformats.org/officeDocument/2006/relationships/slide" Target="slides/slide12.xml"/><Relationship Id="rId64" Type="http://schemas.openxmlformats.org/officeDocument/2006/relationships/font" Target="fonts/NunitoMedium-boldItalic.fntdata"/><Relationship Id="rId63" Type="http://schemas.openxmlformats.org/officeDocument/2006/relationships/font" Target="fonts/NunitoMedium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65" Type="http://schemas.openxmlformats.org/officeDocument/2006/relationships/font" Target="fonts/AlfaSlabOne-regular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NunitoExtraBold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ProximaNova-regular.fntdata"/><Relationship Id="rId50" Type="http://schemas.openxmlformats.org/officeDocument/2006/relationships/font" Target="fonts/NunitoSemiBold-boldItalic.fntdata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3.xml"/><Relationship Id="rId55" Type="http://schemas.openxmlformats.org/officeDocument/2006/relationships/font" Target="fonts/Nunito-regular.fntdata"/><Relationship Id="rId10" Type="http://schemas.openxmlformats.org/officeDocument/2006/relationships/slide" Target="slides/slide2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5.xml"/><Relationship Id="rId57" Type="http://schemas.openxmlformats.org/officeDocument/2006/relationships/font" Target="fonts/Nunito-italic.fntdata"/><Relationship Id="rId12" Type="http://schemas.openxmlformats.org/officeDocument/2006/relationships/slide" Target="slides/slide4.xml"/><Relationship Id="rId56" Type="http://schemas.openxmlformats.org/officeDocument/2006/relationships/font" Target="fonts/Nunito-bold.fntdata"/><Relationship Id="rId15" Type="http://schemas.openxmlformats.org/officeDocument/2006/relationships/slide" Target="slides/slide7.xml"/><Relationship Id="rId59" Type="http://schemas.openxmlformats.org/officeDocument/2006/relationships/font" Target="fonts/NunitoExtraBold-bold.fntdata"/><Relationship Id="rId14" Type="http://schemas.openxmlformats.org/officeDocument/2006/relationships/slide" Target="slides/slide6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3b268376c_2_13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43b268376c_2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143b268376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43b268376c_2_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4c645cb9_1_29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g1374c645cb9_1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1374c645cb9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74c645cb9_1_28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g1374c645cb9_1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g1374c645cb9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3b268376c_0_2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g143b268376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g143b26837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3dc985437_0_9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g143dc985437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143dc9854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3b268376c_0_4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0" name="Google Shape;240;g143b268376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g143b26837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43b268376c_0_4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1" name="Google Shape;251;g143b268376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g143b26837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3b268376c_0_5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g143b268376c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143b26837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74c645cb9_1_2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0" name="Google Shape;270;g1374c645cb9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g1374c645cb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4c645cb9_1_3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0" name="Google Shape;280;g1374c645cb9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g1374c645cb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74c645cb9_1_1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" name="Google Shape;289;g1374c645cb9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g1374c645c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b268376c_2_21:notes"/>
          <p:cNvSpPr txBox="1"/>
          <p:nvPr/>
        </p:nvSpPr>
        <p:spPr>
          <a:xfrm>
            <a:off x="3884612" y="8685212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g143b268376c_2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143b268376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3b268376c_0_6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g143b268376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g143b268376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74c645cb9_1_5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g1374c645cb9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g1374c645cb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74c645cb9_1_6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5" name="Google Shape;315;g1374c645cb9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1374c645cb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74c645cb9_1_7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4" name="Google Shape;324;g1374c645cb9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g1374c645cb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74c645cb9_1_9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3" name="Google Shape;333;g1374c645cb9_1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g1374c645cb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4c645cb9_1_11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g1374c645cb9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3" name="Google Shape;343;g1374c645cb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74c645cb9_1_105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g1374c645cb9_1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g1374c645cb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74c645cb9_1_127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g1374c645cb9_1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g1374c645cb9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74c645cb9_1_13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g1374c645cb9_1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g1374c645cb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74c645cb9_1_15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g1374c645cb9_1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1" name="Google Shape;381;g1374c645cb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3b268376c_2_28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8" name="Google Shape;128;g143b268376c_2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143b268376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74c645cb9_1_17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g1374c645cb9_1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g1374c645cb9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74c645cb9_1_19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2" name="Google Shape;402;g1374c645cb9_1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g1374c645cb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74c645cb9_1_21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2" name="Google Shape;412;g1374c645cb9_1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g1374c645cb9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74c645cb9_1_22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g1374c645cb9_1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g1374c645cb9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3b268376c_0_6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g143b268376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9" name="Google Shape;429;g143b268376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74c645cb9_1_24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g1374c645cb9_1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g1374c645cb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3b268376c_0_76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6" name="Google Shape;446;g143b268376c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7" name="Google Shape;447;g143b268376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74c645cb9_1_270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g1374c645cb9_1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g1374c645cb9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3b268376c_2_84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5" name="Google Shape;465;g143b268376c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g143b268376c_2_84:notes"/>
          <p:cNvSpPr txBox="1"/>
          <p:nvPr/>
        </p:nvSpPr>
        <p:spPr>
          <a:xfrm>
            <a:off x="1177925" y="4629150"/>
            <a:ext cx="448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a subclass method with superclass reference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error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Subclass methods are not superclass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3b268376c_2_84:notes"/>
          <p:cNvSpPr txBox="1"/>
          <p:nvPr>
            <p:ph idx="1" type="body"/>
          </p:nvPr>
        </p:nvSpPr>
        <p:spPr>
          <a:xfrm>
            <a:off x="685800" y="4343400"/>
            <a:ext cx="5486400" cy="61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b268376c_0_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7" name="Google Shape;137;g143b268376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143b26837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b268376c_0_1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g143b268376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143b26837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3dc985437_0_19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g143dc985437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143dc9854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dc985437_0_31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g143dc98543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143dc9854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3b268376c_0_32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g143b268376c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143b26837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3dc985437_0_63:notes"/>
          <p:cNvSpPr txBox="1"/>
          <p:nvPr/>
        </p:nvSpPr>
        <p:spPr>
          <a:xfrm>
            <a:off x="3884612" y="8685212"/>
            <a:ext cx="29655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ru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g143dc985437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43dc9854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75" y="4800600"/>
            <a:ext cx="9140700" cy="3429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750594"/>
            <a:ext cx="9142500" cy="4770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66125" y="214313"/>
            <a:ext cx="534987" cy="5488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822325" y="215503"/>
            <a:ext cx="7540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822325" y="1384696"/>
            <a:ext cx="7540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0" spcFirstLastPara="1" rIns="0" wrap="square" tIns="468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22325" y="4844653"/>
            <a:ext cx="185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765425" y="4844653"/>
            <a:ext cx="3613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424737" y="4844653"/>
            <a:ext cx="981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imes New Roman"/>
              <a:buNone/>
              <a:defRPr b="0" i="0" sz="10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oracle.com/javase/7/docs/api/java/util/regex/Pattern.html#CASE_INSENSI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3059112" y="2914650"/>
            <a:ext cx="5537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1173600" y="1381725"/>
            <a:ext cx="67968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ru" sz="4000">
                <a:solidFill>
                  <a:srgbClr val="00206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Строки и регулярные выражения. Классы-обертки</a:t>
            </a:r>
            <a:endParaRPr sz="4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287850" y="1010075"/>
            <a:ext cx="85830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concat(String str)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объединяет строку со строкой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valueOf()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преобразует объект в строковый вид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join(String separator, String… str)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соединяет строки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 учетом разделителя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separator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charAt(int index)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символ строки под номером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getChars()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группу символов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indexOf(String str)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находит индекс первого вхождения подстроки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 строку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lastIndexOf(String str)</a:t>
            </a:r>
            <a:r>
              <a:rPr b="1"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находит индекс последнего вхождения подстроки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в строку</a:t>
            </a:r>
            <a:endParaRPr sz="1600">
              <a:solidFill>
                <a:schemeClr val="dk1"/>
              </a:solidFill>
              <a:highlight>
                <a:srgbClr val="FDFE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2878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Основные методы класса String</a:t>
            </a:r>
            <a:endParaRPr b="1" sz="40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28785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Основные методы класса String</a:t>
            </a:r>
            <a:endParaRPr b="1" sz="4000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280500" y="919675"/>
            <a:ext cx="85830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startsWith(String str)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определяет, начинается ли строка с подстроки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endsWith(String str)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определяет, заканчивается ли строка на определенную подстроку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replace(String source, String target)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заменяет в строке подстроку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на </a:t>
            </a: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trim()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удаляет начальные и конечные пробелы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возвращает подстроку, начиная с определенного индекса до конца или до определенного индекса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toLowerCase()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переводит все символы строки в нижний регистр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toUpperCase()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переводит все символы строки в верхний регистр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DFE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310800" y="911250"/>
            <a:ext cx="8511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форматирования строк используется метод format().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форматирования вывода - System.out.printf(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8" name="Google Shape;228;p38"/>
          <p:cNvSpPr txBox="1"/>
          <p:nvPr/>
        </p:nvSpPr>
        <p:spPr>
          <a:xfrm>
            <a:off x="333900" y="9807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Форматирование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33900" y="18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{B78A15E9-E941-4F50-95FC-F653CEBA7104}</a:tableStyleId>
              </a:tblPr>
              <a:tblGrid>
                <a:gridCol w="690800"/>
                <a:gridCol w="3233600"/>
                <a:gridCol w="4540400"/>
              </a:tblGrid>
              <a:tr h="34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Тип форматируемого значения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Пример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</a:tr>
              <a:tr h="60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%s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Любой тип, который будет приведен к строке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String.format("Привет %s!","мир")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Результат:Привет мир!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%b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Любой тип, который будет приведен к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: true — если значение не null, false — если null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String.format("Привет %b!",null)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Результат:Привет false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%d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Задается целое число (int. byte, short, int, long, BigInteger)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String.format("Мне уже %d!",20)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Результат: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Мне уже 20!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3900" y="9807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Форматирование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37" name="Google Shape;237;p39"/>
          <p:cNvGraphicFramePr/>
          <p:nvPr/>
        </p:nvGraphicFramePr>
        <p:xfrm>
          <a:off x="339600" y="10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{B78A15E9-E941-4F50-95FC-F653CEBA7104}</a:tableStyleId>
              </a:tblPr>
              <a:tblGrid>
                <a:gridCol w="690800"/>
                <a:gridCol w="3233600"/>
                <a:gridCol w="4540400"/>
              </a:tblGrid>
              <a:tr h="34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Тип форматируемого значения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Пример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F"/>
                    </a:solidFill>
                  </a:tcPr>
                </a:tc>
              </a:tr>
              <a:tr h="60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%f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Используется для задания числа с плавающей запятой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String.format("Число ПИ равно -  %f!", 3.14159)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Результат: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Число ПИ равно - 3,141590!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%x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Передается целое число (int. byte, short, int, long, BigInteger), результатом форматирования будет символ под данным номером в таблице ASCII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0" marR="1016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String.format("Мне уже %x!",25)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Результат: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Мне уже 19!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372500" y="3033450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StringBuffer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потокобезопасная версия StringBuilder.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372500" y="2110050"/>
            <a:ext cx="895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StringBuilder sb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StringBuilder();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пустой объект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StringBuilder sb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StringBuilder(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объект на основе строки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72500" y="3464550"/>
            <a:ext cx="889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StringBuffer sb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StringBuffer();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пустой объект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StringBuffer sb = </a:t>
            </a:r>
            <a:r>
              <a:rPr lang="ru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StringBuffer(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объект на основе строки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372500" y="1395750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StringBuilder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изменяемый (mutable) класс, объект которого помогает работать с набором символов (строками).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0"/>
          <p:cNvSpPr txBox="1"/>
          <p:nvPr/>
        </p:nvSpPr>
        <p:spPr>
          <a:xfrm>
            <a:off x="333900" y="98075"/>
            <a:ext cx="82296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Классы StringBuilder и StringBuffer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233425" y="1631700"/>
            <a:ext cx="8844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Medium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append(String str)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склеивает строку в объекте с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Medium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delete(int start, int end)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— удаляет подстроку символов начиная с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, заканчивая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Medium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deleteCharAt(int index)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 — удаляет символ в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Medium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insert(int offset, String str)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вставляет строку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в позицию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. Метод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также перегружен и может принимать различные аргументы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replace(int start, int end, String str)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заменит все символы начиная с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Medium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reverse()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меняет порядок всех символов на противоположный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substring(int start)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вернет подстроку, начиная с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2B5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substring(int start, int end)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— вернет подстроку, начиная с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3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до позиции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316500" y="1314150"/>
            <a:ext cx="85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Основные м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етоды классов </a:t>
            </a:r>
            <a:r>
              <a:rPr b="1" lang="ru" sz="16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StringBuilder 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</a:t>
            </a:r>
            <a:r>
              <a:rPr b="1"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16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StringBuffer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333900" y="57875"/>
            <a:ext cx="82296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Классы StringBuilder и StringBuffer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383550" y="3497700"/>
            <a:ext cx="809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результате каждой операции в памяти 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создается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новый объект типа String.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383550" y="23842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String, StringBuilder, StringBuffer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83550" y="2524675"/>
            <a:ext cx="52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s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Строка для модификации 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= s.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 = s.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trim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/>
          </a:p>
        </p:txBody>
      </p:sp>
      <p:sp>
        <p:nvSpPr>
          <p:cNvPr id="267" name="Google Shape;267;p42"/>
          <p:cNvSpPr txBox="1"/>
          <p:nvPr/>
        </p:nvSpPr>
        <p:spPr>
          <a:xfrm>
            <a:off x="383550" y="1416475"/>
            <a:ext cx="809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String.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При частой модификации объектов String в памяти создается много мусора, так как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модификация объекта = новый объект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(из-за свойства неизменяемости класса String).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383550" y="3336975"/>
            <a:ext cx="809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 результате такой конкатенации объект StringBuilder остается один. В памяти создалось 4 объекта, 3 из которых строковые литералы, а 1 - объект класс StringBuilder.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5" name="Google Shape;275;p43"/>
          <p:cNvSpPr txBox="1"/>
          <p:nvPr/>
        </p:nvSpPr>
        <p:spPr>
          <a:xfrm>
            <a:off x="383550" y="23842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String, StringBuilder, StringBuffer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43"/>
          <p:cNvSpPr txBox="1"/>
          <p:nvPr/>
        </p:nvSpPr>
        <p:spPr>
          <a:xfrm>
            <a:off x="383550" y="1416475"/>
            <a:ext cx="809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StringBuilder.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Так как класс является изменяемым различные операции, выполняемые над объектом, не создадут новый объект, а поменяют уже существующий.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383550" y="2524675"/>
            <a:ext cx="80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StringBuilder sb = </a:t>
            </a:r>
            <a:r>
              <a:rPr lang="ru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StringBuilder();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sb.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"world!"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/>
        </p:nvSpPr>
        <p:spPr>
          <a:xfrm>
            <a:off x="383550" y="1319375"/>
            <a:ext cx="861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StringBuffer.</a:t>
            </a:r>
            <a:r>
              <a:rPr lang="ru" sz="2000">
                <a:latin typeface="Nunito"/>
                <a:ea typeface="Nunito"/>
                <a:cs typeface="Nunito"/>
                <a:sym typeface="Nunito"/>
              </a:rPr>
              <a:t> Аналог StringBuilder для работы в многопоточной среде. За счет реализации синхронизации для потокобезопасности работает медленнее, чем String и StringBuilder.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383550" y="23842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String, StringBuilder, StringBuffer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44"/>
          <p:cNvSpPr txBox="1"/>
          <p:nvPr/>
        </p:nvSpPr>
        <p:spPr>
          <a:xfrm>
            <a:off x="383550" y="2427575"/>
            <a:ext cx="8617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Таким образом, для того чтобы определить какой из классов необходимо использовать для работы со строками, необходимо проанализировать условия решаемой задачи и ответить на следующие вопросы: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выполнения задачи мне потребуется создавать много новых объектов в памяти?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AutoNum type="arabicPeriod"/>
            </a:pP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Важна ли мне потокобезопасность?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5"/>
          <p:cNvGraphicFramePr/>
          <p:nvPr/>
        </p:nvGraphicFramePr>
        <p:xfrm>
          <a:off x="383550" y="13852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138275"/>
                <a:gridCol w="2050175"/>
                <a:gridCol w="2208600"/>
                <a:gridCol w="2034725"/>
              </a:tblGrid>
              <a:tr h="2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StringBuffer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StringBuilder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26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Изменяемость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Immutable (нет)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mutable (да)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mutable (да)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Потокобезопасность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Да, за счет неизменяемости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Да, за счет синхронизации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Когда использовать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 работе со строками, которые редко будут модифицироваться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 работе со строками, которые часто будут модифицироваться в многопоточной среде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При работе со строками, которые часто будут модифицироваться, в однопоточной среде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4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383550" y="23842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String, StringBuilder, StringBuffer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396925" y="669125"/>
            <a:ext cx="82296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 String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String pool (пул строк)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Классы StringBuilder и StringBuffer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Регулярные выражения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Синтаксис регулярных выражений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Экранирование символов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Классы Pattern и Matcher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Классы-обертки над примитивными типами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emiBold"/>
              <a:buChar char="➢"/>
            </a:pPr>
            <a:r>
              <a:rPr lang="ru" sz="20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Автоупаковка/автораспаковка</a:t>
            </a:r>
            <a:endParaRPr sz="200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23850" y="142875"/>
            <a:ext cx="8229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Рассматриваемые вопросы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8474075" y="4767263"/>
            <a:ext cx="4429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333900" y="9807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Регулярные выражения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46"/>
          <p:cNvSpPr txBox="1"/>
          <p:nvPr/>
        </p:nvSpPr>
        <p:spPr>
          <a:xfrm>
            <a:off x="333900" y="1017150"/>
            <a:ext cx="8511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Регулярное выражение 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(regular expression, RegEx) 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 Medium"/>
                <a:ea typeface="Nunito Medium"/>
                <a:cs typeface="Nunito Medium"/>
                <a:sym typeface="Nunito Medium"/>
              </a:rPr>
              <a:t>— </a:t>
            </a: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шаблон  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некой строки, задаваемый при помощи букв, цифр и метасимволов, имеющих специальное значение в контексте языка регулярных выражений.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333900" y="2828150"/>
            <a:ext cx="8637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Регулярные выражения могут использоваться для поиска строк соответствующих шаблону, проверки строки на соответствие шаблону и т.д.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/>
        </p:nvSpPr>
        <p:spPr>
          <a:xfrm>
            <a:off x="316500" y="1429050"/>
            <a:ext cx="8511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Не любая строка может быть скомпилирована в регулярное выражение, для этого она должна соответствовать определенному синтаксису. </a:t>
            </a:r>
            <a:endParaRPr sz="22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47"/>
          <p:cNvSpPr txBox="1"/>
          <p:nvPr/>
        </p:nvSpPr>
        <p:spPr>
          <a:xfrm>
            <a:off x="348900" y="2731350"/>
            <a:ext cx="84462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Синтаксис регулярных выражений основан на использовании символов </a:t>
            </a:r>
            <a:r>
              <a:rPr b="1" lang="ru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&lt;([{\^-=$!|]})?*+.&gt;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которые можно комбинировать с буквенными символами. В зависимости от роли их можно разделить на несколько групп.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</a:t>
            </a: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54850" y="1305875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Метасимволы для поиска совпадений границ строк или текста</a:t>
            </a:r>
            <a:r>
              <a:rPr lang="ru" sz="1800">
                <a:solidFill>
                  <a:schemeClr val="dk1"/>
                </a:solidFill>
                <a:highlight>
                  <a:schemeClr val="accent6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1" name="Google Shape;321;p48"/>
          <p:cNvGraphicFramePr/>
          <p:nvPr/>
        </p:nvGraphicFramePr>
        <p:xfrm>
          <a:off x="378150" y="1767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685100"/>
                <a:gridCol w="5702600"/>
              </a:tblGrid>
              <a:tr h="4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Метасимволы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Назначение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^,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$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начало строки, конец строки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\b,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\B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граница слова, не граница слова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\A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начало ввода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\G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конец предыдущего совпадения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\Z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конец ввода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/>
        </p:nvSpPr>
        <p:spPr>
          <a:xfrm>
            <a:off x="254850" y="1305875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2. Метасимволы для поиска символьных классов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29" name="Google Shape;329;p49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0" name="Google Shape;330;p49"/>
          <p:cNvGraphicFramePr/>
          <p:nvPr/>
        </p:nvGraphicFramePr>
        <p:xfrm>
          <a:off x="378150" y="1767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685100"/>
                <a:gridCol w="5702600"/>
              </a:tblGrid>
              <a:tr h="4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Метасимволы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Назначение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\d,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\D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цифровой символ, не цифровой символ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\s,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\S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пробела,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непробельный символ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\w, \W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буквенно-цифровой символ или знак подчёркивания;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любой символ, кроме буквенного, цифрового или знака подчёркивания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любой символ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37" name="Google Shape;337;p50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38" name="Google Shape;338;p50"/>
          <p:cNvGraphicFramePr/>
          <p:nvPr/>
        </p:nvGraphicFramePr>
        <p:xfrm>
          <a:off x="378150" y="1767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685100"/>
                <a:gridCol w="5702600"/>
              </a:tblGrid>
              <a:tr h="4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Метасимволы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Назначение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\t,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\n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табуляции, символ новой строки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\r,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\f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возврата каретки,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переход на новую страницу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\u 0085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следующей строки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\u 2028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разделения строк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\u 2029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символ разделения абзацев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50"/>
          <p:cNvSpPr txBox="1"/>
          <p:nvPr/>
        </p:nvSpPr>
        <p:spPr>
          <a:xfrm>
            <a:off x="254850" y="1305875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3. Метасимволы для поиска символов редактирования текста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254850" y="1305875"/>
            <a:ext cx="85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4. Метасимволы для группировки символов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48" name="Google Shape;348;p51"/>
          <p:cNvGraphicFramePr/>
          <p:nvPr/>
        </p:nvGraphicFramePr>
        <p:xfrm>
          <a:off x="378150" y="1767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685100"/>
                <a:gridCol w="5702600"/>
              </a:tblGrid>
              <a:tr h="4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Метасимволы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Назначение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[абв], </a:t>
                      </a: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[^абв]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любой из перечисленных (а,б, или в), </a:t>
                      </a: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любой, кроме перечисленных (не а,б, в)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[a-zA-Z]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слияние диапазонов (латинские символы от a до z без учета регистра )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[a-z&amp;&amp;[def]]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пересечение символов (символы d,e,f)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[a-z&amp;&amp;[^bc]]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50">
                          <a:solidFill>
                            <a:srgbClr val="172B53"/>
                          </a:solidFill>
                          <a:highlight>
                            <a:srgbClr val="FFFFFF"/>
                          </a:highlight>
                        </a:rPr>
                        <a:t>вычитание символов (символы a, d-z)</a:t>
                      </a:r>
                      <a:endParaRPr sz="1350">
                        <a:solidFill>
                          <a:srgbClr val="172B5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/>
          <p:nvPr/>
        </p:nvSpPr>
        <p:spPr>
          <a:xfrm>
            <a:off x="254850" y="13058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5. Метасимволы для обозначения количества символов – квантификаторы. Квантификатор всегда следует после символа или группы символов.</a:t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5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56" name="Google Shape;356;p52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Синтаксис регулярных выражений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57" name="Google Shape;357;p52"/>
          <p:cNvGraphicFramePr/>
          <p:nvPr/>
        </p:nvGraphicFramePr>
        <p:xfrm>
          <a:off x="378150" y="2139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{224782FF-95AF-4753-98AE-4C25956C36D8}</a:tableStyleId>
              </a:tblPr>
              <a:tblGrid>
                <a:gridCol w="2685100"/>
                <a:gridCol w="5702600"/>
              </a:tblGrid>
              <a:tr h="489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Метасимволы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highlight>
                            <a:srgbClr val="FCF0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Назначение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CF0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2860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0FF"/>
                    </a:solidFill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один или отсутствует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*, +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ноль или более раз,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один или более раз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{n},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{n,}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n раз, </a:t>
                      </a: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n раз и более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{n,m}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не менее n раз и не более m раз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37150" marB="137150" marR="145725" marL="1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/>
        </p:nvSpPr>
        <p:spPr>
          <a:xfrm>
            <a:off x="316500" y="3495775"/>
            <a:ext cx="85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regex=”и\\или\?”; </a:t>
            </a:r>
            <a:r>
              <a:rPr lang="ru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шаблон для поиска строки “и\или” </a:t>
            </a:r>
            <a:endParaRPr sz="2000"/>
          </a:p>
        </p:txBody>
      </p:sp>
      <p:sp>
        <p:nvSpPr>
          <p:cNvPr id="364" name="Google Shape;364;p53"/>
          <p:cNvSpPr txBox="1"/>
          <p:nvPr/>
        </p:nvSpPr>
        <p:spPr>
          <a:xfrm>
            <a:off x="316500" y="1446525"/>
            <a:ext cx="85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 строковых литералах, которые описывают регулярное выражение и при этом используют специальные символы (например, “\”), для того, чтобы компилятор не распознал такой символ как метасимвол, необходимо его </a:t>
            </a: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экранировать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добавив перед ним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“\”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(символ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“\” экранируется “\\”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). 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5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333900" y="98075"/>
            <a:ext cx="822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Экранирование символов в регулярных выражениях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/>
        </p:nvSpPr>
        <p:spPr>
          <a:xfrm>
            <a:off x="316500" y="3930125"/>
            <a:ext cx="851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*</a:t>
            </a:r>
            <a:r>
              <a:rPr lang="ru" sz="1600" u="sng">
                <a:solidFill>
                  <a:srgbClr val="1267A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Список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возможных значений параметра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flags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определен в классе </a:t>
            </a:r>
            <a:r>
              <a:rPr lang="ru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Pattern</a:t>
            </a:r>
            <a:r>
              <a:rPr lang="ru" sz="16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и доступен как статические переменные класса.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5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74" name="Google Shape;374;p54"/>
          <p:cNvSpPr txBox="1"/>
          <p:nvPr/>
        </p:nvSpPr>
        <p:spPr>
          <a:xfrm>
            <a:off x="333900" y="98075"/>
            <a:ext cx="8229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Pattern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54"/>
          <p:cNvSpPr txBox="1"/>
          <p:nvPr/>
        </p:nvSpPr>
        <p:spPr>
          <a:xfrm>
            <a:off x="333900" y="2489400"/>
            <a:ext cx="8664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Pattern pattern = Pattern.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"java"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attern pattern = Pattern.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"java"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Pattern.CASE_INSENSITIVE);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//поиск совпадений с шаблоном будет производиться без учета регистра символов.</a:t>
            </a:r>
            <a:endParaRPr sz="1600"/>
          </a:p>
        </p:txBody>
      </p:sp>
      <p:sp>
        <p:nvSpPr>
          <p:cNvPr id="376" name="Google Shape;376;p54"/>
          <p:cNvSpPr txBox="1"/>
          <p:nvPr/>
        </p:nvSpPr>
        <p:spPr>
          <a:xfrm>
            <a:off x="316500" y="90422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Pattern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предоставляет методы для работы с регулярными выражениями.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54"/>
          <p:cNvSpPr txBox="1"/>
          <p:nvPr/>
        </p:nvSpPr>
        <p:spPr>
          <a:xfrm>
            <a:off x="333900" y="16428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Объект класса Pattern создается при помощи перегруженного статического метода compile.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/>
        </p:nvSpPr>
        <p:spPr>
          <a:xfrm>
            <a:off x="316500" y="2571750"/>
            <a:ext cx="8071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(Pattern.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"А.+а"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"Алла"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6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(Pattern.</a:t>
            </a:r>
            <a:r>
              <a:rPr lang="ru" sz="16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"А.+а"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"Егор Алла"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6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6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5"/>
          <p:cNvSpPr txBox="1"/>
          <p:nvPr/>
        </p:nvSpPr>
        <p:spPr>
          <a:xfrm>
            <a:off x="316500" y="1916175"/>
            <a:ext cx="851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Возвращает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если текст соответствует шаблону; </a:t>
            </a:r>
            <a:r>
              <a:rPr i="1"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 противном случае.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55"/>
          <p:cNvSpPr txBox="1"/>
          <p:nvPr/>
        </p:nvSpPr>
        <p:spPr>
          <a:xfrm>
            <a:off x="316500" y="904225"/>
            <a:ext cx="8511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Метод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static boolean matches(String regex, CharSequence input)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позволяет проверить регулярное выражение, переданное в параметре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regex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 соответствие тексту, переданному в параметре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6" name="Google Shape;386;p5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87" name="Google Shape;387;p55"/>
          <p:cNvSpPr txBox="1"/>
          <p:nvPr/>
        </p:nvSpPr>
        <p:spPr>
          <a:xfrm>
            <a:off x="333900" y="98075"/>
            <a:ext cx="8229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Pattern.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55"/>
          <p:cNvSpPr txBox="1"/>
          <p:nvPr/>
        </p:nvSpPr>
        <p:spPr>
          <a:xfrm>
            <a:off x="333900" y="3370025"/>
            <a:ext cx="851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split(CharSequence text, int limit)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разбивает текст, переданный в качестве параметра на массив элементов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Параметр </a:t>
            </a:r>
            <a:r>
              <a:rPr lang="ru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limit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определяет предельное количество совпадений, которое ищется в тексте.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83550" y="1379800"/>
            <a:ext cx="85110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Основные особенности: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F111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rgbClr val="0F111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экземпляры класса String нельзя изменить после создания. Результатом любой изменяющей операции над строкой является новой объект типа String. Таким образом, класс String является неизменяемым (immutable)</a:t>
            </a:r>
            <a:endParaRPr sz="2000">
              <a:solidFill>
                <a:srgbClr val="0F111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объекты класса String являются потокобезопасными, благодаря свойству иммутабельности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String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347550" y="887200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 </a:t>
            </a: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предназначен для работы со строками.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/>
        </p:nvSpPr>
        <p:spPr>
          <a:xfrm>
            <a:off x="316500" y="1849000"/>
            <a:ext cx="470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text =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"Егор Алла Анна"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Pattern pattern = Pattern.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"\\s"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 strings = pattern.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(text, </a:t>
            </a:r>
            <a:r>
              <a:rPr lang="ru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(String s : strings)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"---------"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 strings1 = pattern.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(String s : strings1)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System.out.</a:t>
            </a:r>
            <a:r>
              <a:rPr lang="ru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95" name="Google Shape;395;p56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96" name="Google Shape;396;p56"/>
          <p:cNvSpPr txBox="1"/>
          <p:nvPr/>
        </p:nvSpPr>
        <p:spPr>
          <a:xfrm>
            <a:off x="316500" y="57900"/>
            <a:ext cx="8229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Pattern.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56"/>
          <p:cNvSpPr txBox="1"/>
          <p:nvPr/>
        </p:nvSpPr>
        <p:spPr>
          <a:xfrm>
            <a:off x="5254000" y="1849000"/>
            <a:ext cx="41562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Вывод на консоль:</a:t>
            </a:r>
            <a:endParaRPr b="1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72B5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Егор</a:t>
            </a:r>
            <a:endParaRPr i="1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Алла Анна</a:t>
            </a:r>
            <a:endParaRPr i="1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--------</a:t>
            </a:r>
            <a:endParaRPr i="1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Егор</a:t>
            </a:r>
            <a:endParaRPr i="1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Алла</a:t>
            </a:r>
            <a:endParaRPr i="1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Анна</a:t>
            </a:r>
            <a:endParaRPr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172B53"/>
              </a:solidFill>
              <a:highlight>
                <a:srgbClr val="FFFFFF"/>
              </a:highlight>
            </a:endParaRPr>
          </a:p>
        </p:txBody>
      </p:sp>
      <p:cxnSp>
        <p:nvCxnSpPr>
          <p:cNvPr id="398" name="Google Shape;398;p56"/>
          <p:cNvCxnSpPr/>
          <p:nvPr/>
        </p:nvCxnSpPr>
        <p:spPr>
          <a:xfrm flipH="1" rot="10800000">
            <a:off x="351600" y="1848975"/>
            <a:ext cx="8565300" cy="2760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56"/>
          <p:cNvSpPr txBox="1"/>
          <p:nvPr/>
        </p:nvSpPr>
        <p:spPr>
          <a:xfrm>
            <a:off x="316500" y="708975"/>
            <a:ext cx="8511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limit&gt;0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выполняется поиск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limit-1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совпадений.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limit&lt;0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– выполняется поиск всех совпадений в тексте.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limit=0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– выполняется поиск всех совпадений в тексте, при этом пустые строки в конце массива отбрасываются.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316500" y="17026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316500" y="8118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Matcher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класс для поиска совпадений по шаблону. Создается на  основе объекта класс Pattern.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57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316500" y="57900"/>
            <a:ext cx="82296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 Matcher. Методы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316500" y="2134175"/>
            <a:ext cx="851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 find() 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ищет очередное совпадение в тексте с шаблоном. Удобно использовать в качестве условия цикла для итерации по всем совпадениям.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replaceFirst(String replacement)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заменяет первое совпадение в тексте на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replacement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ru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replaceAll(String replacement)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заменяет все совпадения в тексте на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replacement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16" name="Google Shape;416;p58"/>
          <p:cNvSpPr txBox="1"/>
          <p:nvPr/>
        </p:nvSpPr>
        <p:spPr>
          <a:xfrm>
            <a:off x="316500" y="57900"/>
            <a:ext cx="82296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Pattern и Matcher. Пример программы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316500" y="1181538"/>
            <a:ext cx="86004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Pattern p = Pattern.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compile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А.+а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создание регулярного выражения из строки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Matcher matcher = p.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matcher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"Егор Алла Анна"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//создание объекта Matcher для поиска в тексте “Егор Алла Анна” совпадений по шаблону "</a:t>
            </a:r>
            <a:r>
              <a:rPr lang="ru" sz="16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А.+а</a:t>
            </a:r>
            <a:r>
              <a:rPr lang="ru" sz="15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5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(matcher.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start=matcher.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end=matcher.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"Найдено совпадение 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text.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(start,end) +    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с 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start +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по 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(end-</a:t>
            </a:r>
            <a:r>
              <a:rPr lang="ru" sz="15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позицию"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(matcher.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replaceFirst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"Ира"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(matcher.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replaceAll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"Ольга"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5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(text);</a:t>
            </a:r>
            <a:endParaRPr sz="1500">
              <a:solidFill>
                <a:schemeClr val="lt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316500" y="57900"/>
            <a:ext cx="82296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Pattern и Matcher. Пример программы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316500" y="1285875"/>
            <a:ext cx="781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Вывод программы:</a:t>
            </a:r>
            <a:endParaRPr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Найдено совпадение Алла с 5 по 8 позицию</a:t>
            </a:r>
            <a:endParaRPr i="1"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Найдено совпадение Анна с 10 по 13 позицию</a:t>
            </a:r>
            <a:endParaRPr i="1"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Егор Ира Анна</a:t>
            </a:r>
            <a:endParaRPr i="1"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Егор Ольга Ольга</a:t>
            </a:r>
            <a:endParaRPr i="1" sz="1800">
              <a:solidFill>
                <a:srgbClr val="172B5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Егор Алла Анна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333900" y="98075"/>
            <a:ext cx="82296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Классы-обертки над примитивными типами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316500" y="1379675"/>
            <a:ext cx="8511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Обертка (wrapper)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неизменяемый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класс, хранящий внутри себя значения примитива. Названия классов-оберток совпадают или похожи на названия примитивных типов (int - Integer, char - Character).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60"/>
          <p:cNvSpPr txBox="1"/>
          <p:nvPr/>
        </p:nvSpPr>
        <p:spPr>
          <a:xfrm>
            <a:off x="316500" y="3838400"/>
            <a:ext cx="678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 a =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Integer(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682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 b =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682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60"/>
          <p:cNvSpPr txBox="1"/>
          <p:nvPr/>
        </p:nvSpPr>
        <p:spPr>
          <a:xfrm>
            <a:off x="333900" y="2934275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Инициализация таких объектов возможно при помощи конструктора или присвоения значения напрямую.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2" name="Google Shape;442;p61"/>
          <p:cNvSpPr txBox="1"/>
          <p:nvPr/>
        </p:nvSpPr>
        <p:spPr>
          <a:xfrm>
            <a:off x="333900" y="98075"/>
            <a:ext cx="82296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Классы-обертки над примитивными типами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333900" y="1517800"/>
            <a:ext cx="85110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Преимущества оберток над примитивами: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методы для конвертации в другие типы (toString(), intValue(), byteValue() и т.д.), различные статические методы (min(), max(), parse() и т.д.)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передача параметров в методы по ссылке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/>
        </p:nvSpPr>
        <p:spPr>
          <a:xfrm>
            <a:off x="333900" y="1716538"/>
            <a:ext cx="8446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втораспаковка (autounboxing)</a:t>
            </a:r>
            <a:r>
              <a:rPr lang="ru" sz="20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присвоение переменной примитивного типа объекта класса-обертки.</a:t>
            </a:r>
            <a:endParaRPr b="1" sz="2000">
              <a:solidFill>
                <a:schemeClr val="accent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62"/>
          <p:cNvSpPr txBox="1"/>
          <p:nvPr/>
        </p:nvSpPr>
        <p:spPr>
          <a:xfrm>
            <a:off x="348600" y="2554288"/>
            <a:ext cx="84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Integer y =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y; </a:t>
            </a:r>
            <a:r>
              <a:rPr lang="ru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автораспаковка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x * 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автоупаковка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52" name="Google Shape;452;p62"/>
          <p:cNvSpPr txBox="1"/>
          <p:nvPr/>
        </p:nvSpPr>
        <p:spPr>
          <a:xfrm>
            <a:off x="333900" y="9807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Автоупаковка/автораспаковка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62"/>
          <p:cNvSpPr txBox="1"/>
          <p:nvPr/>
        </p:nvSpPr>
        <p:spPr>
          <a:xfrm>
            <a:off x="351450" y="910700"/>
            <a:ext cx="8511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Автоупаковка (autoboxing)</a:t>
            </a:r>
            <a:r>
              <a:rPr lang="ru" sz="2000">
                <a:solidFill>
                  <a:srgbClr val="172B5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присвоение объекту класса-обертки значения примитивного типа.</a:t>
            </a:r>
            <a:endParaRPr b="1" sz="2000">
              <a:solidFill>
                <a:schemeClr val="accent5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333900" y="98075"/>
            <a:ext cx="8229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Автоупаковка/автораспаковка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63"/>
          <p:cNvSpPr txBox="1"/>
          <p:nvPr/>
        </p:nvSpPr>
        <p:spPr>
          <a:xfrm>
            <a:off x="328800" y="1577675"/>
            <a:ext cx="848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(String[] args)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printNumber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02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20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//обычный int, даже без переменной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printNumber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(Integer i)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System.out.</a:t>
            </a:r>
            <a:r>
              <a:rPr lang="ru" sz="20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"Вы ввели число "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i);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462" name="Google Shape;462;p63"/>
          <p:cNvSpPr txBox="1"/>
          <p:nvPr/>
        </p:nvSpPr>
        <p:spPr>
          <a:xfrm>
            <a:off x="328800" y="924350"/>
            <a:ext cx="86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Параметры методов тоже подлежат автоупаковке и автораспаковке: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/>
          <p:nvPr/>
        </p:nvSpPr>
        <p:spPr>
          <a:xfrm>
            <a:off x="228600" y="114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71" name="Google Shape;471;p64"/>
          <p:cNvSpPr txBox="1"/>
          <p:nvPr/>
        </p:nvSpPr>
        <p:spPr>
          <a:xfrm>
            <a:off x="304800" y="971550"/>
            <a:ext cx="8610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ru" sz="240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i="0" lang="ru" sz="4000" u="none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 b="1" sz="40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333900" y="98075"/>
            <a:ext cx="8229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Способы создания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2" name="Google Shape;142;p30"/>
          <p:cNvGrpSpPr/>
          <p:nvPr/>
        </p:nvGrpSpPr>
        <p:grpSpPr>
          <a:xfrm>
            <a:off x="333900" y="787875"/>
            <a:ext cx="8596650" cy="3150900"/>
            <a:chOff x="333900" y="887200"/>
            <a:chExt cx="8596650" cy="3150900"/>
          </a:xfrm>
        </p:grpSpPr>
        <p:sp>
          <p:nvSpPr>
            <p:cNvPr id="143" name="Google Shape;143;p30"/>
            <p:cNvSpPr txBox="1"/>
            <p:nvPr/>
          </p:nvSpPr>
          <p:spPr>
            <a:xfrm>
              <a:off x="347550" y="887200"/>
              <a:ext cx="85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1.</a:t>
              </a:r>
              <a:r>
                <a:rPr lang="ru" sz="18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 Инициализация строковым литералом</a:t>
              </a:r>
              <a:endPara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4" name="Google Shape;144;p30"/>
            <p:cNvSpPr txBox="1"/>
            <p:nvPr/>
          </p:nvSpPr>
          <p:spPr>
            <a:xfrm>
              <a:off x="333900" y="1216675"/>
              <a:ext cx="300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String s = </a:t>
              </a:r>
              <a:r>
                <a:rPr lang="ru" sz="160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"hello"</a:t>
              </a: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/>
            </a:p>
          </p:txBody>
        </p:sp>
        <p:sp>
          <p:nvSpPr>
            <p:cNvPr id="145" name="Google Shape;145;p30"/>
            <p:cNvSpPr txBox="1"/>
            <p:nvPr/>
          </p:nvSpPr>
          <p:spPr>
            <a:xfrm>
              <a:off x="333900" y="1990338"/>
              <a:ext cx="4084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String s = new String();</a:t>
              </a:r>
              <a:endParaRPr sz="1600"/>
            </a:p>
          </p:txBody>
        </p:sp>
        <p:sp>
          <p:nvSpPr>
            <p:cNvPr id="146" name="Google Shape;146;p30"/>
            <p:cNvSpPr txBox="1"/>
            <p:nvPr/>
          </p:nvSpPr>
          <p:spPr>
            <a:xfrm>
              <a:off x="333900" y="2809775"/>
              <a:ext cx="5233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String s = new String(</a:t>
              </a:r>
              <a:r>
                <a:rPr lang="ru" sz="1600">
                  <a:solidFill>
                    <a:srgbClr val="008000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"hello"</a:t>
              </a: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ru" sz="18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/>
            </a:p>
          </p:txBody>
        </p:sp>
        <p:sp>
          <p:nvSpPr>
            <p:cNvPr id="147" name="Google Shape;147;p30"/>
            <p:cNvSpPr txBox="1"/>
            <p:nvPr/>
          </p:nvSpPr>
          <p:spPr>
            <a:xfrm>
              <a:off x="333900" y="3607000"/>
              <a:ext cx="8229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String s = new String(new char[]{</a:t>
              </a:r>
              <a:r>
                <a:rPr lang="ru" sz="16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'h'</a:t>
              </a:r>
              <a:r>
                <a:rPr lang="ru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ru" sz="16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'e'</a:t>
              </a:r>
              <a:r>
                <a:rPr lang="ru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ru" sz="16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'l'</a:t>
              </a:r>
              <a:r>
                <a:rPr lang="ru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ru" sz="16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'l'</a:t>
              </a:r>
              <a:r>
                <a:rPr lang="ru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ru" sz="16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'o'</a:t>
              </a:r>
              <a:r>
                <a:rPr lang="ru" sz="1600">
                  <a:solidFill>
                    <a:schemeClr val="dk1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});</a:t>
              </a:r>
              <a:endParaRPr sz="1600"/>
            </a:p>
          </p:txBody>
        </p:sp>
        <p:sp>
          <p:nvSpPr>
            <p:cNvPr id="148" name="Google Shape;148;p30"/>
            <p:cNvSpPr txBox="1"/>
            <p:nvPr/>
          </p:nvSpPr>
          <p:spPr>
            <a:xfrm>
              <a:off x="340725" y="1595400"/>
              <a:ext cx="85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2</a:t>
              </a:r>
              <a:r>
                <a:rPr b="1" lang="ru" sz="20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.</a:t>
              </a:r>
              <a:r>
                <a:rPr lang="ru" sz="20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ru" sz="18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Создание пустой строки с помощью конструктора без параметров</a:t>
              </a:r>
              <a:endPara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9" name="Google Shape;149;p30"/>
            <p:cNvSpPr txBox="1"/>
            <p:nvPr/>
          </p:nvSpPr>
          <p:spPr>
            <a:xfrm>
              <a:off x="347550" y="2440213"/>
              <a:ext cx="85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3</a:t>
              </a:r>
              <a:r>
                <a:rPr b="1" lang="ru" sz="20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.</a:t>
              </a:r>
              <a:r>
                <a:rPr lang="ru" sz="20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ru" sz="18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Создание копии строки</a:t>
              </a:r>
              <a:endPara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0" name="Google Shape;150;p30"/>
            <p:cNvSpPr txBox="1"/>
            <p:nvPr/>
          </p:nvSpPr>
          <p:spPr>
            <a:xfrm>
              <a:off x="340725" y="3197450"/>
              <a:ext cx="85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ru" sz="18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4</a:t>
              </a:r>
              <a:r>
                <a:rPr b="1" lang="ru" sz="2000">
                  <a:solidFill>
                    <a:schemeClr val="accent5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.</a:t>
              </a:r>
              <a:r>
                <a:rPr lang="ru" sz="20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 </a:t>
              </a:r>
              <a:r>
                <a:rPr lang="ru" sz="1800">
                  <a:solidFill>
                    <a:schemeClr val="dk1"/>
                  </a:solidFill>
                  <a:highlight>
                    <a:srgbClr val="FFFFFF"/>
                  </a:highlight>
                  <a:latin typeface="Nunito"/>
                  <a:ea typeface="Nunito"/>
                  <a:cs typeface="Nunito"/>
                  <a:sym typeface="Nunito"/>
                </a:rPr>
                <a:t>Создание строки на основе массива символов</a:t>
              </a:r>
              <a:endPara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51" name="Google Shape;151;p30"/>
          <p:cNvSpPr txBox="1"/>
          <p:nvPr/>
        </p:nvSpPr>
        <p:spPr>
          <a:xfrm>
            <a:off x="333900" y="4115700"/>
            <a:ext cx="8632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*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 так далее. Все возможные конструкторы для создания новых экземпляров строк можно увидеть в классе String.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8" name="Google Shape;158;p31"/>
          <p:cNvSpPr txBox="1"/>
          <p:nvPr/>
        </p:nvSpPr>
        <p:spPr>
          <a:xfrm>
            <a:off x="333900" y="98075"/>
            <a:ext cx="8229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Сложение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27000" y="791600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Сложение строк называется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конкатенацие</a:t>
            </a:r>
            <a:r>
              <a:rPr b="1" lang="ru" sz="22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й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27000" y="1233550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Складывать строки можно при помощи оператора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“+”.</a:t>
            </a:r>
            <a:endParaRPr b="1" sz="20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327000" y="1668150"/>
            <a:ext cx="842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day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"День"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and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"и"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night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"ночь"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dayAndNight = day +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and +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night;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День и ночь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320100" y="3156213"/>
            <a:ext cx="843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Складывая объекты класса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 объектами других классов, мы приводим последние к строковому виду. Преобразование объектов других классов к строковому представлению выполняется через неявный вызов метода </a:t>
            </a: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toString()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у объекта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9" name="Google Shape;169;p32"/>
          <p:cNvSpPr txBox="1"/>
          <p:nvPr/>
        </p:nvSpPr>
        <p:spPr>
          <a:xfrm>
            <a:off x="333900" y="98075"/>
            <a:ext cx="8229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333900" y="914650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Есть два способа сравнивать строки: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 ссылке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и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2000">
                <a:solidFill>
                  <a:schemeClr val="accent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по значению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33900" y="1365875"/>
            <a:ext cx="85170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сравнения строк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 ссылке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необходимо использовать оператор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==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При этом будет сравниваться не содержимое двух строк, а их ссылки. Если две строки ссылаются на одну и ту же ячейку в памяти, результатом сравнения будет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3500" y="2840250"/>
            <a:ext cx="85170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Сравнение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строк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по значению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осуществляется при помощи метода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equals()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который посимвольно сравнит две строки строки с учетом их регистра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Для сравнения строк по значению без учета регистра необходимо использовать метод </a:t>
            </a: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equalsIgnoreCase()</a:t>
            </a:r>
            <a:r>
              <a:rPr lang="ru" sz="2000">
                <a:solidFill>
                  <a:schemeClr val="dk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333900" y="98075"/>
            <a:ext cx="8229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Сравнение строк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33900" y="914650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Сравнение с учетом регистра:</a:t>
            </a:r>
            <a:endParaRPr b="1" sz="22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33900" y="1310675"/>
            <a:ext cx="79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x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(x));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/>
          </a:p>
        </p:txBody>
      </p:sp>
      <p:sp>
        <p:nvSpPr>
          <p:cNvPr id="182" name="Google Shape;182;p33"/>
          <p:cNvSpPr txBox="1"/>
          <p:nvPr/>
        </p:nvSpPr>
        <p:spPr>
          <a:xfrm>
            <a:off x="333900" y="3164000"/>
            <a:ext cx="867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x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equalsIgnoreCase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(x));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/>
          </a:p>
        </p:txBody>
      </p:sp>
      <p:sp>
        <p:nvSpPr>
          <p:cNvPr id="183" name="Google Shape;183;p33"/>
          <p:cNvSpPr txBox="1"/>
          <p:nvPr/>
        </p:nvSpPr>
        <p:spPr>
          <a:xfrm>
            <a:off x="280500" y="2736325"/>
            <a:ext cx="85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Сравнение без учета регистра:</a:t>
            </a:r>
            <a:endParaRPr b="1" sz="22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333900" y="1997425"/>
            <a:ext cx="79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x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(x));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/>
          </a:p>
        </p:txBody>
      </p:sp>
      <p:sp>
        <p:nvSpPr>
          <p:cNvPr id="185" name="Google Shape;185;p33"/>
          <p:cNvSpPr txBox="1"/>
          <p:nvPr/>
        </p:nvSpPr>
        <p:spPr>
          <a:xfrm>
            <a:off x="359650" y="3857150"/>
            <a:ext cx="867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 x = 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"test string"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90060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equalsIgnoreCase</a:t>
            </a: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(x)); </a:t>
            </a:r>
            <a:r>
              <a:rPr lang="ru" sz="1800">
                <a:solidFill>
                  <a:schemeClr val="lt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String pool (пул строк)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347550" y="887200"/>
            <a:ext cx="8583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Пул строк</a:t>
            </a:r>
            <a:r>
              <a:rPr lang="ru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специальное место в памяти, хранящее уникальные значения строковых литералов.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/>
          </a:blip>
          <a:srcRect b="5349" l="1742" r="4050" t="6807"/>
          <a:stretch/>
        </p:blipFill>
        <p:spPr>
          <a:xfrm>
            <a:off x="333912" y="1631975"/>
            <a:ext cx="5845124" cy="29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8474075" y="4767263"/>
            <a:ext cx="44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fld id="{00000000-1234-1234-1234-123412341234}" type="slidenum">
              <a:rPr b="1" i="0" lang="ru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333900" y="98075"/>
            <a:ext cx="8229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lang="ru" sz="4000">
                <a:solidFill>
                  <a:srgbClr val="002060"/>
                </a:solidFill>
                <a:latin typeface="Nunito"/>
                <a:ea typeface="Nunito"/>
                <a:cs typeface="Nunito"/>
                <a:sym typeface="Nunito"/>
              </a:rPr>
              <a:t>String pool (пул строк)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333900" y="1540350"/>
            <a:ext cx="8583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Когда мы объявляем переменную типа </a:t>
            </a:r>
            <a:r>
              <a:rPr b="1" lang="ru" sz="2000">
                <a:solidFill>
                  <a:schemeClr val="accent2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String </a:t>
            </a: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и присваиваем ей строковый литерал, то </a:t>
            </a:r>
            <a:r>
              <a:rPr b="1" lang="ru" sz="20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JVM</a:t>
            </a: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 обращается в пул строк и ищет там такое же значение. 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333900" y="2743750"/>
            <a:ext cx="84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Если пул содержит необходимое значение, то компилятор просто возвращает ссылку на соответствующий адрес строки без выделения дополнительной памяти. Если значение не найдено, то новая строка будет </a:t>
            </a:r>
            <a:r>
              <a:rPr b="1" lang="ru" sz="20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интернирована</a:t>
            </a: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, а ссылка на нее возвращена и присвоена переменной</a:t>
            </a:r>
            <a:r>
              <a:rPr lang="ru" sz="2000">
                <a:solidFill>
                  <a:srgbClr val="283147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333900" y="939875"/>
            <a:ext cx="832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accent5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Интернирование</a:t>
            </a:r>
            <a:r>
              <a:rPr lang="ru" sz="20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 - процесс помещения строки в пул.</a:t>
            </a:r>
            <a:r>
              <a:rPr lang="ru" sz="1800">
                <a:solidFill>
                  <a:schemeClr val="dk1"/>
                </a:solidFill>
                <a:highlight>
                  <a:srgbClr val="FDFE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