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Nunito SemiBold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Nunito ExtraBold"/>
      <p:bold r:id="rId44"/>
      <p:boldItalic r:id="rId45"/>
    </p:embeddedFont>
    <p:embeddedFont>
      <p:font typeface="Alfa Slab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4EA5B0-CAD3-43A7-A7FF-0AD14C3D518F}">
  <a:tblStyle styleId="{124EA5B0-CAD3-43A7-A7FF-0AD14C3D5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2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4.xml"/><Relationship Id="rId44" Type="http://schemas.openxmlformats.org/officeDocument/2006/relationships/font" Target="fonts/NunitoExtraBold-bold.fntdata"/><Relationship Id="rId21" Type="http://schemas.openxmlformats.org/officeDocument/2006/relationships/slide" Target="slides/slide13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6.xml"/><Relationship Id="rId46" Type="http://schemas.openxmlformats.org/officeDocument/2006/relationships/font" Target="fonts/AlfaSlabOne-regular.fntdata"/><Relationship Id="rId23" Type="http://schemas.openxmlformats.org/officeDocument/2006/relationships/slide" Target="slides/slide15.xml"/><Relationship Id="rId45" Type="http://schemas.openxmlformats.org/officeDocument/2006/relationships/font" Target="fonts/Nunito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NunitoSemiBold-bold.fntdata"/><Relationship Id="rId10" Type="http://schemas.openxmlformats.org/officeDocument/2006/relationships/slide" Target="slides/slide2.xml"/><Relationship Id="rId32" Type="http://schemas.openxmlformats.org/officeDocument/2006/relationships/font" Target="fonts/NunitoSemiBold-regular.fntdata"/><Relationship Id="rId13" Type="http://schemas.openxmlformats.org/officeDocument/2006/relationships/slide" Target="slides/slide5.xml"/><Relationship Id="rId35" Type="http://schemas.openxmlformats.org/officeDocument/2006/relationships/font" Target="fonts/NunitoSemiBold-boldItalic.fntdata"/><Relationship Id="rId12" Type="http://schemas.openxmlformats.org/officeDocument/2006/relationships/slide" Target="slides/slide4.xml"/><Relationship Id="rId34" Type="http://schemas.openxmlformats.org/officeDocument/2006/relationships/font" Target="fonts/NunitoSemiBold-italic.fntdata"/><Relationship Id="rId15" Type="http://schemas.openxmlformats.org/officeDocument/2006/relationships/slide" Target="slides/slide7.xml"/><Relationship Id="rId37" Type="http://schemas.openxmlformats.org/officeDocument/2006/relationships/font" Target="fonts/ProximaNova-bold.fntdata"/><Relationship Id="rId14" Type="http://schemas.openxmlformats.org/officeDocument/2006/relationships/slide" Target="slides/slide6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9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8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c53308c7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6c53308c7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6c53308c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6c53308c7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fb5a4596_0_7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g146fb5a4596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46fb5a45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fb5a4596_0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g146fb5a4596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146fb5a45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c53308c7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g146c53308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146c5330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fb5a4596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g146fb5a45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146fb5a4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6fb5a4596_0_9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g146fb5a4596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146fb5a45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c53308c7_0_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g146c53308c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g146c53308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fb5a4596_0_2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g146fb5a459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g146fb5a45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fb5a4596_0_1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g146fb5a459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g146fb5a45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fb5a4596_0_3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g146fb5a459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146fb5a45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6c53308c7_0_3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g146c53308c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g146c53308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c53308c7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6c53308c7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6c53308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fb5a4596_0_14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g146fb5a4596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g146fb5a45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6fb5a4596_0_1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g146fb5a4596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146fb5a459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6fb5a4596_0_10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g146fb5a4596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g146fb5a45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6c53308c7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g146c53308c7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g146c53308c7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6c53308c7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6c53308c7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6c53308c7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6c53308c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c53308c7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46c53308c7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46c53308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c53308c7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g146c53308c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46c53308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c53308c7_0_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g146c53308c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g146c53308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c53308c7_0_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g146c53308c7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46c53308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dc9c20fc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g146dc9c20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46dc9c2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fb5a4596_0_6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g146fb5a4596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46fb5a45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javase/tutorial/java/generics/unboundedWildcards.html" TargetMode="External"/><Relationship Id="rId4" Type="http://schemas.openxmlformats.org/officeDocument/2006/relationships/hyperlink" Target="https://docs.oracle.com/javase/tutorial/java/generics/upperBounded.html" TargetMode="External"/><Relationship Id="rId5" Type="http://schemas.openxmlformats.org/officeDocument/2006/relationships/hyperlink" Target="https://docs.oracle.com/javase/tutorial/java/generics/lowerBounded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Дженерики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Контравариантность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333900" y="925400"/>
            <a:ext cx="77589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Контравариантность</a:t>
            </a:r>
            <a:r>
              <a:rPr lang="ru" sz="20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обращение иерархии исходных типов на противоположную в производных типах.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333900" y="1888950"/>
            <a:ext cx="747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Objects[] objects = </a:t>
            </a:r>
            <a:r>
              <a:rPr b="1" lang="ru" sz="2000">
                <a:solidFill>
                  <a:srgbClr val="00008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Object[3];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String[] arr = objects;    // ошибка компиляции 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Objects object = </a:t>
            </a:r>
            <a:r>
              <a:rPr b="1" lang="ru" sz="2000">
                <a:solidFill>
                  <a:srgbClr val="00008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Object();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String str = object;    // ошибка компиляции 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33900" y="3612750"/>
            <a:ext cx="77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Массивы и объекты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контравариантны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Инвариантность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33900" y="1010075"/>
            <a:ext cx="84714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Инвариантность</a:t>
            </a:r>
            <a:r>
              <a:rPr lang="ru" sz="20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отсутствие наследования между производными типами.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36300" y="1943375"/>
            <a:ext cx="84714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Дженерики инвариантны, то есть тип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Type&lt;S&gt;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является подтипом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Type&lt;T&gt;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подтип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333900" y="2961350"/>
            <a:ext cx="74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Matrix&lt;Integer&gt; intMatrix = </a:t>
            </a:r>
            <a:r>
              <a:rPr b="1" lang="ru" sz="2000">
                <a:solidFill>
                  <a:srgbClr val="00008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Matrix&lt;Integer&gt;();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Matrix&lt;Number&gt; numberMatrix= intMatrix; // ошибка!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33900" y="1606200"/>
            <a:ext cx="85110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неограниченные (un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bounded wildcards), в которые можно подставить любой тип 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?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ограниченные сверху (upper bounded wildcards), в которые можно подставить тип, являющийся подклассом указанного класса (интерфейса)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? extends Number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ограниченные снизу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(lower bounded wildcards), в которые можно подставить указанный класс или класс, у которого указанный класс является наследником -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? super Integer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Wildcards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333900" y="82590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Wildcards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еще один способ создавать дженерики. Wildcards бывают трех видов: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316500" y="9116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 самом деле, unbounded wildcards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&lt;?&gt;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ограничены сверху. Запись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&lt;?&gt;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эквивалентна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&lt;? extends Object&gt;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333900" y="98075"/>
            <a:ext cx="8229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Wildcards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33900" y="162732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Множественные ограничения Wildcards также возможны и записываются следующим образом: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333900" y="2461600"/>
            <a:ext cx="79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&lt;T extends Object &amp; Comparable&lt;? </a:t>
            </a:r>
            <a:r>
              <a:rPr b="1" lang="ru" sz="18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T&gt;&gt; T </a:t>
            </a:r>
            <a:r>
              <a:rPr b="1" lang="ru" sz="1800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ru" sz="1800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(Collection&lt;? extends T&gt; coll)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Wildcards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316500" y="8777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Wildcards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позволяют реализовать дженерикам свойства ковариантности, контравариантности.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333900" y="1902650"/>
            <a:ext cx="76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List&lt;Integer&gt; ints = </a:t>
            </a:r>
            <a:r>
              <a:rPr b="1" lang="ru" sz="18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8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List&lt;? extends Number&gt; nums = ints; // ковариантность</a:t>
            </a:r>
            <a:endParaRPr sz="1800"/>
          </a:p>
        </p:txBody>
      </p:sp>
      <p:sp>
        <p:nvSpPr>
          <p:cNvPr id="243" name="Google Shape;243;p40"/>
          <p:cNvSpPr txBox="1"/>
          <p:nvPr/>
        </p:nvSpPr>
        <p:spPr>
          <a:xfrm>
            <a:off x="333900" y="2921663"/>
            <a:ext cx="76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List&lt;Number&gt; numbers = </a:t>
            </a:r>
            <a:r>
              <a:rPr b="1" lang="ru" sz="1800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ArrayList&lt;Number&gt;();</a:t>
            </a:r>
            <a:endParaRPr sz="18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List&lt;? super Integer&gt; ints = numbers; // контравариантность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333900" y="2957625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Рассмотрим этот принцип на следующем примере. Метод копирование элементов списка из одной коллекции в другую, при этом исходная коллекция представляет собой ограниченный сверху wildcard, а итоговая - ограниченный снизу.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PECS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333900" y="856050"/>
            <a:ext cx="85110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Принцип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“Producer extends, consumer super”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(Get and Put principle):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wildcard с extends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является 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producer (производителем)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значит умеет предоставлять (отдавать) данные, но не умеет их принимать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wildcard с super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consumer (потребитель)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Он только принимает данные, а предоставить (отдать) ничего не может.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PECS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333900" y="958200"/>
            <a:ext cx="795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static &lt;T&gt;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(List&lt;?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super T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&gt; dest,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List&lt;? extends T&gt;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src)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 i &lt; src.size(); i++)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dest.set(i, src.get(list.get(i)));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333900" y="2131350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List&lt;Number&gt; nums = Arrays.&lt;Number&gt;asList(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4.1F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0.2F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List&lt;Integer&gt; ints = Arrays.asList(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copy(nums, ints);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copy(ints, copy); // ошибка!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259775" y="3393450"/>
            <a:ext cx="8511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По принципу PECS </a:t>
            </a:r>
            <a:r>
              <a:rPr lang="ru" sz="1600">
                <a:solidFill>
                  <a:srgbClr val="F5871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List&lt;? super T&gt; dest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является consumer (потребителем),  а </a:t>
            </a:r>
            <a:r>
              <a:rPr lang="ru" sz="1600">
                <a:solidFill>
                  <a:srgbClr val="F5871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List&lt;? extends T&gt; src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- producer (производитель), что позволяет им выполнять операции </a:t>
            </a:r>
            <a:r>
              <a:rPr lang="ru" sz="1600">
                <a:solidFill>
                  <a:srgbClr val="4D4D4C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dest.set(...)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(потребление данных)</a:t>
            </a:r>
            <a:r>
              <a:rPr lang="ru" sz="1600">
                <a:solidFill>
                  <a:srgbClr val="4D4D4C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и</a:t>
            </a:r>
            <a:r>
              <a:rPr lang="ru" sz="1600">
                <a:solidFill>
                  <a:srgbClr val="4D4D4C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src.get(...)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(предоставление данных) соответственно.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PECS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333900" y="958200"/>
            <a:ext cx="795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 Ошибка!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(List&lt;?&gt; list)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List&lt;Object&gt; tmp =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ArrayList&lt;Object&gt;(list);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 i &lt; list.size(); i++)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list.set(i, tmp.get(list.size()-i-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">
                <a:solidFill>
                  <a:srgbClr val="8E908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// compile-time error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43"/>
          <p:cNvSpPr txBox="1"/>
          <p:nvPr/>
        </p:nvSpPr>
        <p:spPr>
          <a:xfrm>
            <a:off x="333900" y="2651400"/>
            <a:ext cx="8511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Такой метод не скомпилируется, так как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List&lt;?&gt;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самом деле выглядит как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List&lt;? extends Object&gt;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есть по принципу PECS такой wildcard является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producer (производителем)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Ошибка произойдет из-за того, что произошла попытка записи данных в список, который является производителем (</a:t>
            </a:r>
            <a:r>
              <a:rPr lang="ru" sz="18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list.set(...)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8" name="Google Shape;278;p4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 PECS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333900" y="1615438"/>
            <a:ext cx="79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(List&lt;?&gt; list)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rev(list); 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&lt;T&gt;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271AE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rev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(List&lt;T&gt; list)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List&lt;T&gt; tmp =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ArrayList&lt;T&gt;(list);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ru">
                <a:solidFill>
                  <a:srgbClr val="8959A8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; i &lt; list.size(); i++) {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  list.set(i, tmp.get(list.size()-i-</a:t>
            </a:r>
            <a:r>
              <a:rPr lang="ru">
                <a:solidFill>
                  <a:srgbClr val="F5871F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8E908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316500" y="1049688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Решить эту проблему можно следующим образом: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7" name="Google Shape;287;p4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Стирание типов (Type Erasure)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333900" y="82590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333900" y="926425"/>
            <a:ext cx="864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Стирание типов (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 Erasure)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стирание информации о типе-параметре класса в runtime (во время выполнения программы). Таким образом тип параметра обобщенного класса доступен только во время компиляции.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90" name="Google Shape;290;p45"/>
          <p:cNvGraphicFramePr/>
          <p:nvPr/>
        </p:nvGraphicFramePr>
        <p:xfrm>
          <a:off x="333900" y="2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{124EA5B0-CAD3-43A7-A7FF-0AD14C3D518F}</a:tableStyleId>
              </a:tblPr>
              <a:tblGrid>
                <a:gridCol w="4114800"/>
                <a:gridCol w="4114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Тип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Затирание типа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List&lt; Integer&gt;, List&lt; String&gt;, List&lt; List&lt; String&gt;&gt;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List&lt; Integer&gt;[]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List[]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&lt;T extends Comparable&lt;T&gt;&gt;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Comparable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&lt;T extends Object &amp; Comparable&lt;? super T&gt;&gt;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Object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0300" y="762900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обобщений (дженериков)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Обобщенные классы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Обобщенные методы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Сырые типы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Ограниченные типы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Ковариантность, контравариантность, инвариантность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 PECS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Wildcards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Стирание типов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Стирание типов (Type Erasure)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333900" y="82590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333900" y="935975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TestClass&lt;T&gt;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value1;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value2;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printValues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(value1);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(value2);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&lt;T&gt; TestClass&lt;T&gt;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createAndAdd2Values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(Object o1, Object o2)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TestClass&lt;T&gt; result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TestClass&lt;&gt;();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result.value1 = (T) o1;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result.value2 = (T) o2;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Стирание типов (Type Erasure)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333900" y="82590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333900" y="935975"/>
            <a:ext cx="822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Double d = </a:t>
            </a:r>
            <a:r>
              <a:rPr lang="ru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22.111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s =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TestClass&lt;Integer&gt; test = TestClass.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createAndAdd2Values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(d, s);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printValues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333900" y="24134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Из-за стирания типов такой код скомпилируется и выполнится без ошибок,  а на экран выведется “22.111 Test String”.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6" name="Google Shape;316;p4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Reifiable типы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333900" y="82590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333900" y="854675"/>
            <a:ext cx="86490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Reifiable типы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типы, полная информация о которых доступна во время выполнения программы. К ним относятся: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Примитивные типы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Непараметризованные типы 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Параметризованные типы, параметры которых представлены в виде unbounded wildcard (неограниченных символов подстановки) (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List&lt;?&gt;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Collection&lt;?&gt;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Raw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типы (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Массивы, компоненты которых — Reifiable типы (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int[]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Number[]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7" name="Google Shape;327;p49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дженериков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17625"/>
            <a:ext cx="85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Дженерики (обобщения)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это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параметризованные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типы. Дженерики позволяют объявлять классы, интерфейсы и методы, где тип данных, которыми они оперируют, указан в виде параметра. Таким образом, можно создавать классы, интерфейсы и методы, которые смогут работать с разными типами данных.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16500" y="27839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качестве параметра обобщения можно использовать </a:t>
            </a:r>
            <a:r>
              <a:rPr i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только ссылочные типы данных</a:t>
            </a:r>
            <a:r>
              <a:rPr lang="ru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16500" y="36728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Обобщения могут иметь любое количество параметров. Параметры объявляются следующим образом: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&lt;T,  V, …&gt;</a:t>
            </a:r>
            <a:r>
              <a:rPr lang="ru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Типизированные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1010075"/>
            <a:ext cx="77589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Matrix&lt;T&gt;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5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T[][] array;</a:t>
            </a:r>
            <a:endParaRPr sz="15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(T[][] array){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.array = array.clone();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doubleMatrix =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[2][2]);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intMatrix =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[4][4]);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byteMatrix =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Matrix&lt;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[7][7]);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333900" y="919175"/>
            <a:ext cx="7391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&lt;T&gt; boolean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isInArray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 a, T[] array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 element : array) {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(a.equals(element))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 []args)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Integer[] intArray = {1, 2, 3};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(isInArray(4, intArray));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 strArray = {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(isInArray(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strArray));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Типизированные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333900" y="1848275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Matrix matrix = </a:t>
            </a:r>
            <a:r>
              <a:rPr lang="ru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333900" y="8752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Сырые типы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это параметризованные типы, при объявлении которых опущен параметр.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Сырые типы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246727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использовании сырых типов компилятор выдаст предупреждения вида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“Unchecked call”, </a:t>
            </a:r>
            <a:r>
              <a:rPr lang="ru" sz="20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“Unchecked assignment”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 т .д., игнорирование которых может привести к ошибкам во время выполнения программы.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333900" y="3013750"/>
            <a:ext cx="8810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Matrix&lt;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intMatrix = 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Matrix&lt;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[4]);</a:t>
            </a:r>
            <a:b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полное объявление дженерика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333900" y="1907575"/>
            <a:ext cx="8583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Matrix&lt;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doubleMatrix = 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Matrix&lt;&gt;(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9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[2]);</a:t>
            </a:r>
            <a:b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объявление дженерика с помощью diamond operator</a:t>
            </a:r>
            <a:endParaRPr sz="1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Diamond operator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16500" y="93975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Diamond operator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- специальный оператор &lt;&gt;, упрощающий объявление дженерика.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316500" y="34870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>
                <a:solidFill>
                  <a:srgbClr val="2F374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Ограничение может включать в себя как тип класса, так и типы одного или нескольких интерфейсов (при этом тип класса записывается первым).</a:t>
            </a:r>
            <a:endParaRPr sz="1350">
              <a:solidFill>
                <a:srgbClr val="A67F5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Ограниченные типы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316500" y="79215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определении параметризованного типа можно наложить на параметр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ограничение сверху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316500" y="148112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Верхняя граница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представляет собой указание суперкласса, от которого должны быть унаследованы все аргументы типов.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333900" y="2156250"/>
            <a:ext cx="570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Matrix&lt;T extends Number&gt; {}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33900" y="3155550"/>
            <a:ext cx="651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Matrix&lt;T extends MyInterface&gt; {}</a:t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333900" y="2504788"/>
            <a:ext cx="85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виде ограничения можно накладывать не только тип класса, но и тип интерфейса</a:t>
            </a:r>
            <a:endParaRPr sz="1800">
              <a:solidFill>
                <a:srgbClr val="11111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33900" y="4200900"/>
            <a:ext cx="814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Matrix&lt;T extends MyClass &amp; MyInterface1 &amp; 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MyInterface2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 {}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Ковариантность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333900" y="925425"/>
            <a:ext cx="8386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Ковариантность</a:t>
            </a:r>
            <a:r>
              <a:rPr lang="ru" sz="20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это сохранение иерархии наследования исходных типов в производных типах в том же порядке.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33900" y="2792025"/>
            <a:ext cx="74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String[] strings = </a:t>
            </a:r>
            <a:r>
              <a:rPr b="1" lang="ru" sz="2000">
                <a:solidFill>
                  <a:srgbClr val="00008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String[] {</a:t>
            </a:r>
            <a:r>
              <a:rPr lang="ru" sz="20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718C00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4D4D4C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D4D4C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Object[] arr = strings;</a:t>
            </a:r>
            <a:endParaRPr sz="2000"/>
          </a:p>
        </p:txBody>
      </p:sp>
      <p:sp>
        <p:nvSpPr>
          <p:cNvPr id="194" name="Google Shape;194;p35"/>
          <p:cNvSpPr txBox="1"/>
          <p:nvPr/>
        </p:nvSpPr>
        <p:spPr>
          <a:xfrm>
            <a:off x="333900" y="1858713"/>
            <a:ext cx="8386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Массивы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ковариантны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есть тип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S[]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является подтипом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T[]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подтип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