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embeddedFontLst>
    <p:embeddedFont>
      <p:font typeface="Nunito SemiBold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Nunito ExtraBold"/>
      <p:bold r:id="rId52"/>
      <p:boldItalic r:id="rId53"/>
    </p:embeddedFont>
    <p:embeddedFont>
      <p:font typeface="Nunito Medium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D36055-87E2-4E3F-9B8A-70A79711686E}">
  <a:tblStyle styleId="{A1D36055-87E2-4E3F-9B8A-70A7971168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2DFED3D-9662-473D-AA2A-9B9ADD4CF3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emiBold-regular.fntdata"/><Relationship Id="rId42" Type="http://schemas.openxmlformats.org/officeDocument/2006/relationships/font" Target="fonts/NunitoSemiBold-italic.fntdata"/><Relationship Id="rId41" Type="http://schemas.openxmlformats.org/officeDocument/2006/relationships/font" Target="fonts/NunitoSemiBold-bold.fntdata"/><Relationship Id="rId44" Type="http://schemas.openxmlformats.org/officeDocument/2006/relationships/font" Target="fonts/Nunito-regular.fntdata"/><Relationship Id="rId43" Type="http://schemas.openxmlformats.org/officeDocument/2006/relationships/font" Target="fonts/NunitoSemiBold-boldItalic.fntdata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NunitoExtraBold-boldItalic.fntdata"/><Relationship Id="rId52" Type="http://schemas.openxmlformats.org/officeDocument/2006/relationships/font" Target="fonts/NunitoExtraBold-bold.fntdata"/><Relationship Id="rId11" Type="http://schemas.openxmlformats.org/officeDocument/2006/relationships/slide" Target="slides/slide5.xml"/><Relationship Id="rId55" Type="http://schemas.openxmlformats.org/officeDocument/2006/relationships/font" Target="fonts/NunitoMedium-bold.fntdata"/><Relationship Id="rId10" Type="http://schemas.openxmlformats.org/officeDocument/2006/relationships/slide" Target="slides/slide4.xml"/><Relationship Id="rId54" Type="http://schemas.openxmlformats.org/officeDocument/2006/relationships/font" Target="fonts/NunitoMedium-regular.fntdata"/><Relationship Id="rId13" Type="http://schemas.openxmlformats.org/officeDocument/2006/relationships/slide" Target="slides/slide7.xml"/><Relationship Id="rId57" Type="http://schemas.openxmlformats.org/officeDocument/2006/relationships/font" Target="fonts/NunitoMedium-boldItalic.fntdata"/><Relationship Id="rId12" Type="http://schemas.openxmlformats.org/officeDocument/2006/relationships/slide" Target="slides/slide6.xml"/><Relationship Id="rId56" Type="http://schemas.openxmlformats.org/officeDocument/2006/relationships/font" Target="fonts/NunitoMedium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622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3884612" y="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n"/>
          <p:cNvSpPr/>
          <p:nvPr>
            <p:ph idx="2" type="sldImg"/>
          </p:nvPr>
        </p:nvSpPr>
        <p:spPr>
          <a:xfrm>
            <a:off x="1143000" y="685800"/>
            <a:ext cx="4562475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" name="Google Shape;13;n"/>
          <p:cNvSpPr txBox="1"/>
          <p:nvPr>
            <p:ph idx="1" type="body"/>
          </p:nvPr>
        </p:nvSpPr>
        <p:spPr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n"/>
          <p:cNvSpPr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n"/>
          <p:cNvSpPr txBox="1"/>
          <p:nvPr>
            <p:ph idx="3" type="sldNum"/>
          </p:nvPr>
        </p:nvSpPr>
        <p:spPr>
          <a:xfrm>
            <a:off x="3884612" y="8685212"/>
            <a:ext cx="29622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b788c5b4_0_3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g13fb788c5b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13fb788c5b4_0_3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3fb788c5b4_0_3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fb788c5b4_0_4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g13fb788c5b4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13fb788c5b4_0_46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3fb788c5b4_0_46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b788c5b4_0_6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g13fb788c5b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13fb788c5b4_0_61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3fb788c5b4_0_61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cb00b6f04_0_5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g13cb00b6f0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g13cb00b6f04_0_55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3cb00b6f04_0_55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cb00b6f04_0_6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g13cb00b6f04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3cb00b6f04_0_69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3cb00b6f04_0_69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/>
        </p:nvSpPr>
        <p:spPr>
          <a:xfrm>
            <a:off x="1177925" y="4629150"/>
            <a:ext cx="448945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611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/>
        </p:nvSpPr>
        <p:spPr>
          <a:xfrm>
            <a:off x="1177925" y="4629150"/>
            <a:ext cx="448945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611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/>
        </p:nvSpPr>
        <p:spPr>
          <a:xfrm>
            <a:off x="1177925" y="4629150"/>
            <a:ext cx="448945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611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6b32662f8_0_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g136b32662f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136b32662f8_0_9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36b32662f8_0_9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6b32662f8_0_1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g136b32662f8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g136b32662f8_0_19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36b32662f8_0_19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dae037edd_1_3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2" name="Google Shape;222;gfdae037edd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gfdae037edd_1_3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fdae037edd_1_3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6b32662f8_0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g136b32662f8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g136b32662f8_0_28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36b32662f8_0_28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d774a2940_0_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g13d774a2940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13d774a2940_0_21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3d774a2940_0_21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d774a2940_0_2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g13d774a2940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g13d774a2940_0_29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3d774a2940_0_29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ee0bd81dc_0_1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g13ee0bd81dc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g13ee0bd81dc_0_16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3ee0bd81dc_0_16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d774a2940_0_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g13d774a2940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g13d774a2940_0_37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3d774a2940_0_37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ee0bd81dc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g13ee0bd81d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g13ee0bd81dc_0_0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3ee0bd81dc_0_0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ee0bd81dc_0_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" name="Google Shape;308;g13ee0bd81dc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g13ee0bd81dc_0_25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3ee0bd81dc_0_25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dae037edd_1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gfdae037ed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gfdae037edd_1_0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fdae037edd_1_0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ee0bd81dc_0_4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3" name="Google Shape;333;g13ee0bd81dc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g13ee0bd81dc_0_46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3ee0bd81dc_0_46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cb00b6f04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g13cb00b6f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g13cb00b6f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dae037edd_1_1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5" name="Google Shape;345;gfdae037edd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6" name="Google Shape;346;gfdae037edd_1_1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fdae037edd_1_1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ee0bd81dc_0_6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5" name="Google Shape;355;g13ee0bd81dc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g13ee0bd81dc_0_60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3ee0bd81dc_0_60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ee0bd81dc_0_7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g13ee0bd81dc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6" name="Google Shape;366;g13ee0bd81dc_0_75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3ee0bd81dc_0_75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5" name="Google Shape;37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27:notes"/>
          <p:cNvSpPr txBox="1"/>
          <p:nvPr/>
        </p:nvSpPr>
        <p:spPr>
          <a:xfrm>
            <a:off x="1177925" y="4629150"/>
            <a:ext cx="448945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:notes"/>
          <p:cNvSpPr txBox="1"/>
          <p:nvPr>
            <p:ph idx="1" type="body"/>
          </p:nvPr>
        </p:nvSpPr>
        <p:spPr>
          <a:xfrm>
            <a:off x="685800" y="4343400"/>
            <a:ext cx="5486400" cy="611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9:notes"/>
          <p:cNvSpPr txBox="1"/>
          <p:nvPr/>
        </p:nvSpPr>
        <p:spPr>
          <a:xfrm>
            <a:off x="1177925" y="4629150"/>
            <a:ext cx="448945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343400"/>
            <a:ext cx="5486400" cy="611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b00b6f04_0_3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" name="Google Shape;74;g13cb00b6f04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g13cb00b6f04_0_31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3cb00b6f04_0_31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cb00b6f04_0_4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" name="Google Shape;83;g13cb00b6f04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13cb00b6f04_0_47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cb00b6f04_0_47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6b32662f8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g136b32662f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136b32662f8_0_0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36b32662f8_0_0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b788c5b4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g13fb788c5b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13fb788c5b4_0_0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b788c5b4_0_0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fb788c5b4_0_1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3fb788c5b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3fb788c5b4_0_18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3fb788c5b4_0_18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idx="10" type="dt"/>
          </p:nvPr>
        </p:nvSpPr>
        <p:spPr>
          <a:xfrm>
            <a:off x="822325" y="6459537"/>
            <a:ext cx="18510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765425" y="6459537"/>
            <a:ext cx="3613150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424737" y="6459537"/>
            <a:ext cx="98107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85750"/>
            <a:ext cx="534987" cy="7318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>
            <p:ph type="title"/>
          </p:nvPr>
        </p:nvSpPr>
        <p:spPr>
          <a:xfrm>
            <a:off x="822325" y="287337"/>
            <a:ext cx="7540625" cy="14462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822325" y="1846262"/>
            <a:ext cx="7540625" cy="401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822325" y="6459537"/>
            <a:ext cx="18510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2765425" y="6459537"/>
            <a:ext cx="3613150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7424737" y="6459537"/>
            <a:ext cx="98107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/>
        </p:nvSpPr>
        <p:spPr>
          <a:xfrm>
            <a:off x="305600" y="1815525"/>
            <a:ext cx="85329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en-US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Типы данных. Переменные. Операторы. Методы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3059112" y="3886200"/>
            <a:ext cx="553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/>
        </p:nvSpPr>
        <p:spPr>
          <a:xfrm>
            <a:off x="242550" y="4935100"/>
            <a:ext cx="850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Так как byte хранит только 8 бит (1 байт), то оно обрезается до </a:t>
            </a: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00101100</a:t>
            </a: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Если мы переведем полученное двоичное число в десятичное, получим </a:t>
            </a:r>
            <a:r>
              <a:rPr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44</a:t>
            </a: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283075" y="252400"/>
            <a:ext cx="82296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Приведение п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римитивны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х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тип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ов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данных. Сужение (явно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е преобразование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0" name="Google Shape;130;p12"/>
          <p:cNvSpPr txBox="1"/>
          <p:nvPr/>
        </p:nvSpPr>
        <p:spPr>
          <a:xfrm>
            <a:off x="283075" y="1949825"/>
            <a:ext cx="832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Рассмотрим пример, когда исходное значение не соответствует диапазону целевого типа.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283075" y="3609925"/>
            <a:ext cx="85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Переменная </a:t>
            </a:r>
            <a:r>
              <a:rPr lang="en-US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будет иметь значение </a:t>
            </a:r>
            <a:r>
              <a:rPr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44</a:t>
            </a: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 Почему?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283075" y="2728250"/>
            <a:ext cx="813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2400">
                <a:solidFill>
                  <a:srgbClr val="0026B3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(</a:t>
            </a:r>
            <a:r>
              <a:rPr lang="en-US" sz="2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a;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242550" y="4112525"/>
            <a:ext cx="850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Двоичное представление числа 300: </a:t>
            </a: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0000000000000000</a:t>
            </a: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0000000</a:t>
            </a: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100101100</a:t>
            </a:r>
            <a:endParaRPr b="1" sz="30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/>
        </p:nvSpPr>
        <p:spPr>
          <a:xfrm>
            <a:off x="283075" y="252400"/>
            <a:ext cx="82296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Приведение п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римитивны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х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тип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ов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данных. Сужение (явно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е преобразование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283075" y="1949825"/>
            <a:ext cx="851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При выполнении сужающего преобразования из числа с плавающей точкой в целое число, тогда происходит </a:t>
            </a: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усечение </a:t>
            </a: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дробная часть просто отбрасывается</a:t>
            </a: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.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/>
        </p:nvSpPr>
        <p:spPr>
          <a:xfrm>
            <a:off x="283075" y="244725"/>
            <a:ext cx="82296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Приведение п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римитивны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х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тип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ов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данных. 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Расширение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283075" y="1735275"/>
            <a:ext cx="876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Направление расширения типов от меньшего к большему.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285150" y="5162825"/>
            <a:ext cx="857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* Пунктирными стрелками обозначены преобразования, при которых может произойти потеря точности.</a:t>
            </a:r>
            <a:endParaRPr/>
          </a:p>
        </p:txBody>
      </p:sp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75" y="2409526"/>
            <a:ext cx="6940600" cy="26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/>
        </p:nvSpPr>
        <p:spPr>
          <a:xfrm>
            <a:off x="323850" y="252412"/>
            <a:ext cx="822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Типы данных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. Ссылочные типы 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23850" y="1151225"/>
            <a:ext cx="86868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</a:t>
            </a: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ссылочным типам данных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относятся все классы, интерфейсы, массивы, а также тип данных String.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323850" y="2260025"/>
            <a:ext cx="8229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Главное различие между ссылочными типами и примитивами в том, что именно в них хранится.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/>
        </p:nvSpPr>
        <p:spPr>
          <a:xfrm>
            <a:off x="323850" y="252412"/>
            <a:ext cx="822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Типы данных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. Ссылочные типы 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72" name="Google Shape;172;p16"/>
          <p:cNvGraphicFramePr/>
          <p:nvPr/>
        </p:nvGraphicFramePr>
        <p:xfrm>
          <a:off x="505450" y="109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{62DFED3D-9662-473D-AA2A-9B9ADD4CF3B0}</a:tableStyleId>
              </a:tblPr>
              <a:tblGrid>
                <a:gridCol w="3889025"/>
                <a:gridCol w="3889025"/>
              </a:tblGrid>
              <a:tr h="5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Примитивные переменные</a:t>
                      </a:r>
                      <a:endParaRPr b="1" sz="1600">
                        <a:solidFill>
                          <a:schemeClr val="accen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Ссылочные переменные</a:t>
                      </a:r>
                      <a:endParaRPr b="1" sz="1600">
                        <a:solidFill>
                          <a:schemeClr val="accent5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4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Хранят значение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Хранят адрес объекта в памяти, на который ссылаются (отсюда и название).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Используются для доступа к объектам (его нельзя получить, если на объект нет ссылки)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2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Создаются присваиванием значения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Создаются через конструкторы классов (присваивание только создаёт вторую ссылку на существующий объект)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7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Имеют строго заданный диапазон допустимых значений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 умолчанию их значение — null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4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В аргументы методов попадают копии значения переменной (это передача по значению)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В методы передаётся значение ссылки — операция выполняется над оригинальным объектом, на который ссылается переменная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323850" y="252412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Идентификаторы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8474075" y="6356350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304800" y="1066800"/>
            <a:ext cx="8610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Допустимые названия идентификаторов</a:t>
            </a: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начинаются с буквы или символа подчеркивания “_”</a:t>
            </a: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или “$”;</a:t>
            </a:r>
            <a:endParaRPr i="0" sz="24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могут содержать латинские буквы, символы подчеркивания или цифры без пробелов;</a:t>
            </a:r>
            <a:endParaRPr i="0" sz="24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названия идентификаторов не должны совпадать с ключевыми словами языка Java;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д</a:t>
            </a: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лина</a:t>
            </a: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любая.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/>
        </p:nvSpPr>
        <p:spPr>
          <a:xfrm>
            <a:off x="323850" y="252412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Нумерические литералы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8474075" y="6356350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323850" y="1080475"/>
            <a:ext cx="86868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Можно использовать литералы в разных системах исчисления: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b="0" i="0" sz="2800" u="non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682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nsolas"/>
              <a:buNone/>
            </a:pPr>
            <a:r>
              <a:rPr i="0" lang="en-US" sz="2800" u="none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int </a:t>
            </a:r>
            <a:r>
              <a:rPr i="0" lang="en-US" sz="28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 = 29; - десятичная система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2682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i="0" sz="28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2682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i="0" lang="en-US" sz="28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 = 0b‭11101‬; - двоичная система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268287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i="0" lang="en-US" sz="28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268287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i="0" lang="en-US" sz="28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 = 035; - восьмеричная система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268287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i="0" sz="28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268287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i="0" lang="en-US" sz="28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 = 0x1D; - шестнадцатиричная система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/>
        </p:nvSpPr>
        <p:spPr>
          <a:xfrm>
            <a:off x="323850" y="252412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Нумерические литералы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8474075" y="6356350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323850" y="1059950"/>
            <a:ext cx="86868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i="0" lang="en-US" sz="2400" u="none">
                <a:solidFill>
                  <a:schemeClr val="accent5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Сколько нулей в значении переменной?</a:t>
            </a:r>
            <a:endParaRPr i="0" sz="24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int </a:t>
            </a: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 = 100000000;</a:t>
            </a:r>
            <a:endParaRPr i="0" sz="24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Для удобства чтения значения переменных можно использовать следующее написание: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int </a:t>
            </a: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 = 100_000_000;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/>
        </p:nvSpPr>
        <p:spPr>
          <a:xfrm>
            <a:off x="323850" y="252412"/>
            <a:ext cx="822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388775" y="1202825"/>
            <a:ext cx="84609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nsolas"/>
              <a:buNone/>
            </a:pP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Оператор -</a:t>
            </a:r>
            <a:r>
              <a:rPr lang="en-US" sz="2400">
                <a:solidFill>
                  <a:schemeClr val="accent5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специальный символ, который осуществляет операцию над операндами (переменными и значениями).</a:t>
            </a:r>
            <a:endParaRPr sz="2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47225" y="3304375"/>
            <a:ext cx="85257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nsolas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-US" sz="24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388775" y="2736375"/>
            <a:ext cx="85257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Оператор присваивания ‘</a:t>
            </a:r>
            <a:r>
              <a:rPr lang="en-US" sz="2400">
                <a:solidFill>
                  <a:schemeClr val="accent5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’: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323850" y="252400"/>
            <a:ext cx="8063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Арифметические о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ператоры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219" name="Google Shape;219;p21"/>
          <p:cNvGraphicFramePr/>
          <p:nvPr/>
        </p:nvGraphicFramePr>
        <p:xfrm>
          <a:off x="323850" y="12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{62DFED3D-9662-473D-AA2A-9B9ADD4CF3B0}</a:tableStyleId>
              </a:tblPr>
              <a:tblGrid>
                <a:gridCol w="4031700"/>
                <a:gridCol w="4031700"/>
              </a:tblGrid>
              <a:tr h="6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5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Оператор</a:t>
                      </a:r>
                      <a:endParaRPr b="1" sz="2400">
                        <a:solidFill>
                          <a:schemeClr val="accent5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5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Значение</a:t>
                      </a:r>
                      <a:endParaRPr b="1" sz="2400">
                        <a:solidFill>
                          <a:schemeClr val="accent5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Сложение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Вычитание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*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Умножение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Деление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Остаток от деления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++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Инкремент (увеличивает значение на 1)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--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Де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кремент (уменьшает значение на 1)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/>
        </p:nvSpPr>
        <p:spPr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5119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en-US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Переменные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 SemiBold"/>
              <a:buChar char="➢"/>
            </a:pPr>
            <a:r>
              <a:rPr lang="en-US" sz="2400">
                <a:latin typeface="Nunito SemiBold"/>
                <a:ea typeface="Nunito SemiBold"/>
                <a:cs typeface="Nunito SemiBold"/>
                <a:sym typeface="Nunito SemiBold"/>
              </a:rPr>
              <a:t>Примитивные типы данных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en-US" sz="2400">
                <a:latin typeface="Nunito SemiBold"/>
                <a:ea typeface="Nunito SemiBold"/>
                <a:cs typeface="Nunito SemiBold"/>
                <a:sym typeface="Nunito SemiBold"/>
              </a:rPr>
              <a:t>Ссылочные типы данных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en-US" sz="2400">
                <a:latin typeface="Nunito SemiBold"/>
                <a:ea typeface="Nunito SemiBold"/>
                <a:cs typeface="Nunito SemiBold"/>
                <a:sym typeface="Nunito SemiBold"/>
              </a:rPr>
              <a:t>Нумерические литералы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en-US" sz="2400">
                <a:latin typeface="Nunito SemiBold"/>
                <a:ea typeface="Nunito SemiBold"/>
                <a:cs typeface="Nunito SemiBold"/>
                <a:sym typeface="Nunito SemiBold"/>
              </a:rPr>
              <a:t>Операторы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 SemiBold"/>
              <a:buChar char="➢"/>
            </a:pPr>
            <a:r>
              <a:rPr i="0" lang="en-US" sz="2400" u="none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Методы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8474075" y="6356350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/>
        </p:nvSpPr>
        <p:spPr>
          <a:xfrm>
            <a:off x="307550" y="610775"/>
            <a:ext cx="8063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Сокращенные формы арифметических операторов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374025" y="4619950"/>
            <a:ext cx="28005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 = 2;</a:t>
            </a:r>
            <a:endParaRPr sz="2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a * 2; </a:t>
            </a:r>
            <a:r>
              <a:rPr lang="en-US" sz="24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74025" y="1641700"/>
            <a:ext cx="806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+=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 сложение с присваиванием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-=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вычитание с присваиванием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*=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умножение с присваиванием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/=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деление с присваиванием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%=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деление с остатком с присваиванием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374025" y="4125225"/>
            <a:ext cx="73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Эквивалентные записи: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4638525" y="4679325"/>
            <a:ext cx="28005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 = 2;</a:t>
            </a:r>
            <a:endParaRPr sz="2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*= 2; </a:t>
            </a:r>
            <a:r>
              <a:rPr lang="en-US" sz="24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323850" y="252400"/>
            <a:ext cx="8063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Префикс и постфикс у ++ и 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--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323850" y="1048425"/>
            <a:ext cx="7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23"/>
          <p:cNvGrpSpPr/>
          <p:nvPr/>
        </p:nvGrpSpPr>
        <p:grpSpPr>
          <a:xfrm>
            <a:off x="323855" y="1048425"/>
            <a:ext cx="4103161" cy="1742525"/>
            <a:chOff x="323850" y="1048425"/>
            <a:chExt cx="3940800" cy="1742525"/>
          </a:xfrm>
        </p:grpSpPr>
        <p:sp>
          <p:nvSpPr>
            <p:cNvPr id="242" name="Google Shape;242;p23"/>
            <p:cNvSpPr txBox="1"/>
            <p:nvPr/>
          </p:nvSpPr>
          <p:spPr>
            <a:xfrm>
              <a:off x="323850" y="1048425"/>
              <a:ext cx="374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Nunito"/>
                  <a:ea typeface="Nunito"/>
                  <a:cs typeface="Nunito"/>
                  <a:sym typeface="Nunito"/>
                </a:rPr>
                <a:t>++ как постфикс:</a:t>
              </a:r>
              <a:endParaRPr b="1" sz="24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3"/>
            <p:cNvSpPr txBox="1"/>
            <p:nvPr/>
          </p:nvSpPr>
          <p:spPr>
            <a:xfrm>
              <a:off x="323850" y="1636550"/>
              <a:ext cx="3940800" cy="11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B5394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a = 2;</a:t>
              </a:r>
              <a:endParaRPr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B5394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x = a++; </a:t>
              </a:r>
              <a:r>
                <a:rPr lang="en-US" sz="2100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// 2</a:t>
              </a:r>
              <a:endParaRPr sz="2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</a:t>
              </a:r>
              <a:r>
                <a:rPr lang="en-US" sz="21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(x); </a:t>
              </a:r>
              <a:r>
                <a:rPr lang="en-US" sz="2100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//3</a:t>
              </a:r>
              <a:endParaRPr sz="11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4" name="Google Shape;244;p23"/>
          <p:cNvGrpSpPr/>
          <p:nvPr/>
        </p:nvGrpSpPr>
        <p:grpSpPr>
          <a:xfrm>
            <a:off x="4572000" y="1048425"/>
            <a:ext cx="4491900" cy="1742525"/>
            <a:chOff x="4572000" y="1048425"/>
            <a:chExt cx="4491900" cy="1742525"/>
          </a:xfrm>
        </p:grpSpPr>
        <p:sp>
          <p:nvSpPr>
            <p:cNvPr id="245" name="Google Shape;245;p23"/>
            <p:cNvSpPr txBox="1"/>
            <p:nvPr/>
          </p:nvSpPr>
          <p:spPr>
            <a:xfrm>
              <a:off x="4572000" y="1048425"/>
              <a:ext cx="374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Nunito"/>
                  <a:ea typeface="Nunito"/>
                  <a:cs typeface="Nunito"/>
                  <a:sym typeface="Nunito"/>
                </a:rPr>
                <a:t>++ как префикс:</a:t>
              </a:r>
              <a:endParaRPr b="1" sz="24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3"/>
            <p:cNvSpPr txBox="1"/>
            <p:nvPr/>
          </p:nvSpPr>
          <p:spPr>
            <a:xfrm>
              <a:off x="4572000" y="1636550"/>
              <a:ext cx="4491900" cy="11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B5394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a = 2;</a:t>
              </a:r>
              <a:endParaRPr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B5394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x = ++a; </a:t>
              </a:r>
              <a:r>
                <a:rPr lang="en-US" sz="2100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// 3</a:t>
              </a:r>
              <a:endParaRPr sz="2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</a:t>
              </a:r>
              <a:r>
                <a:rPr lang="en-US" sz="21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(x); </a:t>
              </a:r>
              <a:r>
                <a:rPr lang="en-US" sz="2100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//3</a:t>
              </a:r>
              <a:endParaRPr sz="21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7" name="Google Shape;247;p23"/>
          <p:cNvGrpSpPr/>
          <p:nvPr/>
        </p:nvGrpSpPr>
        <p:grpSpPr>
          <a:xfrm>
            <a:off x="323853" y="3591350"/>
            <a:ext cx="4077160" cy="1742525"/>
            <a:chOff x="323850" y="1048425"/>
            <a:chExt cx="3856200" cy="1742525"/>
          </a:xfrm>
        </p:grpSpPr>
        <p:sp>
          <p:nvSpPr>
            <p:cNvPr id="248" name="Google Shape;248;p23"/>
            <p:cNvSpPr txBox="1"/>
            <p:nvPr/>
          </p:nvSpPr>
          <p:spPr>
            <a:xfrm>
              <a:off x="323850" y="1048425"/>
              <a:ext cx="374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Nunito"/>
                  <a:ea typeface="Nunito"/>
                  <a:cs typeface="Nunito"/>
                  <a:sym typeface="Nunito"/>
                </a:rPr>
                <a:t>--</a:t>
              </a:r>
              <a:r>
                <a:rPr b="1" lang="en-US" sz="2400">
                  <a:latin typeface="Nunito"/>
                  <a:ea typeface="Nunito"/>
                  <a:cs typeface="Nunito"/>
                  <a:sym typeface="Nunito"/>
                </a:rPr>
                <a:t> как постфикс:</a:t>
              </a:r>
              <a:endParaRPr b="1" sz="24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323850" y="1636550"/>
              <a:ext cx="3856200" cy="11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B5394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a = 2;</a:t>
              </a:r>
              <a:endParaRPr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B5394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x = a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--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n-US" sz="2100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// 2</a:t>
              </a:r>
              <a:endParaRPr sz="2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</a:t>
              </a:r>
              <a:r>
                <a:rPr lang="en-US" sz="21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(x); </a:t>
              </a:r>
              <a:r>
                <a:rPr lang="en-US" sz="2100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//1</a:t>
              </a:r>
              <a:endParaRPr sz="21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50" name="Google Shape;250;p23"/>
          <p:cNvGrpSpPr/>
          <p:nvPr/>
        </p:nvGrpSpPr>
        <p:grpSpPr>
          <a:xfrm>
            <a:off x="4571983" y="3591350"/>
            <a:ext cx="4077160" cy="1742525"/>
            <a:chOff x="4432600" y="1048425"/>
            <a:chExt cx="3856200" cy="1742525"/>
          </a:xfrm>
        </p:grpSpPr>
        <p:sp>
          <p:nvSpPr>
            <p:cNvPr id="251" name="Google Shape;251;p23"/>
            <p:cNvSpPr txBox="1"/>
            <p:nvPr/>
          </p:nvSpPr>
          <p:spPr>
            <a:xfrm>
              <a:off x="4432600" y="1048425"/>
              <a:ext cx="374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Nunito"/>
                  <a:ea typeface="Nunito"/>
                  <a:cs typeface="Nunito"/>
                  <a:sym typeface="Nunito"/>
                </a:rPr>
                <a:t>--</a:t>
              </a:r>
              <a:r>
                <a:rPr b="1" lang="en-US" sz="2400">
                  <a:latin typeface="Nunito"/>
                  <a:ea typeface="Nunito"/>
                  <a:cs typeface="Nunito"/>
                  <a:sym typeface="Nunito"/>
                </a:rPr>
                <a:t> как префикс:</a:t>
              </a:r>
              <a:endParaRPr b="1" sz="24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3"/>
            <p:cNvSpPr txBox="1"/>
            <p:nvPr/>
          </p:nvSpPr>
          <p:spPr>
            <a:xfrm>
              <a:off x="4432600" y="1636550"/>
              <a:ext cx="3856200" cy="11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B5394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a = 2;</a:t>
              </a:r>
              <a:endParaRPr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B5394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x = 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--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a; </a:t>
              </a:r>
              <a:r>
                <a:rPr lang="en-US" sz="2100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// 1</a:t>
              </a:r>
              <a:endParaRPr sz="2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</a:t>
              </a:r>
              <a:r>
                <a:rPr lang="en-US" sz="21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en-US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(x); </a:t>
              </a:r>
              <a:r>
                <a:rPr lang="en-US" sz="2100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//1</a:t>
              </a:r>
              <a:endParaRPr sz="21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53" name="Google Shape;253;p23"/>
          <p:cNvCxnSpPr/>
          <p:nvPr/>
        </p:nvCxnSpPr>
        <p:spPr>
          <a:xfrm flipH="1" rot="10800000">
            <a:off x="393975" y="3230000"/>
            <a:ext cx="7871100" cy="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/>
        </p:nvSpPr>
        <p:spPr>
          <a:xfrm>
            <a:off x="323850" y="252400"/>
            <a:ext cx="8063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Операторы сравнения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262" name="Google Shape;262;p24"/>
          <p:cNvGraphicFramePr/>
          <p:nvPr/>
        </p:nvGraphicFramePr>
        <p:xfrm>
          <a:off x="323850" y="12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{62DFED3D-9662-473D-AA2A-9B9ADD4CF3B0}</a:tableStyleId>
              </a:tblPr>
              <a:tblGrid>
                <a:gridCol w="4031700"/>
                <a:gridCol w="4031700"/>
              </a:tblGrid>
              <a:tr h="7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5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Оператор</a:t>
                      </a:r>
                      <a:endParaRPr b="1" sz="2400">
                        <a:solidFill>
                          <a:schemeClr val="accent5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5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Значение</a:t>
                      </a:r>
                      <a:endParaRPr b="1" sz="2400">
                        <a:solidFill>
                          <a:schemeClr val="accent5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==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Равенство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!=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Неравентсво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&gt;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Больше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Меньше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&gt;=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Больше или равно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&lt;=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Меньше или равно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/>
        </p:nvSpPr>
        <p:spPr>
          <a:xfrm>
            <a:off x="323850" y="252400"/>
            <a:ext cx="8063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Логические операторы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271" name="Google Shape;271;p25"/>
          <p:cNvGraphicFramePr/>
          <p:nvPr/>
        </p:nvGraphicFramePr>
        <p:xfrm>
          <a:off x="323850" y="12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{62DFED3D-9662-473D-AA2A-9B9ADD4CF3B0}</a:tableStyleId>
              </a:tblPr>
              <a:tblGrid>
                <a:gridCol w="4031700"/>
                <a:gridCol w="4031700"/>
              </a:tblGrid>
              <a:tr h="7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5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Оператор</a:t>
                      </a:r>
                      <a:endParaRPr b="1" sz="2400">
                        <a:solidFill>
                          <a:schemeClr val="accent5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5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Значение</a:t>
                      </a:r>
                      <a:endParaRPr b="1" sz="2400">
                        <a:solidFill>
                          <a:schemeClr val="accent5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!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Отрицание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&amp;&amp;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Логическое И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||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Логическое ИЛИ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&amp;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Побитовое И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|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Побитовое ИЛИ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^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Побитовое исключающее ИЛИ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/>
        </p:nvSpPr>
        <p:spPr>
          <a:xfrm>
            <a:off x="323850" y="252400"/>
            <a:ext cx="8063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Логические операторы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280" name="Google Shape;280;p26"/>
          <p:cNvGraphicFramePr/>
          <p:nvPr/>
        </p:nvGraphicFramePr>
        <p:xfrm>
          <a:off x="392500" y="118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{62DFED3D-9662-473D-AA2A-9B9ADD4CF3B0}</a:tableStyleId>
              </a:tblPr>
              <a:tblGrid>
                <a:gridCol w="1271450"/>
                <a:gridCol w="1271450"/>
                <a:gridCol w="1271450"/>
                <a:gridCol w="1271450"/>
                <a:gridCol w="1271450"/>
                <a:gridCol w="1271450"/>
              </a:tblGrid>
              <a:tr h="7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b="1"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b="1"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 || B</a:t>
                      </a:r>
                      <a:endParaRPr b="1"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 &amp;&amp; B</a:t>
                      </a:r>
                      <a:endParaRPr b="1"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 ^ B</a:t>
                      </a:r>
                      <a:endParaRPr b="1"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!A</a:t>
                      </a:r>
                      <a:endParaRPr b="1"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/>
        </p:nvSpPr>
        <p:spPr>
          <a:xfrm>
            <a:off x="307550" y="610775"/>
            <a:ext cx="8063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 instanceof. Тернарный оператор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374025" y="3874386"/>
            <a:ext cx="845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Условный оператор или тернарный оператор «</a:t>
            </a:r>
            <a:r>
              <a:rPr b="1" lang="en-US" sz="20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:» - это сокращение выражения </a:t>
            </a:r>
            <a:r>
              <a:rPr b="1" lang="en-US" sz="20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if-then-else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Синтаксис условного оператора: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374025" y="4576975"/>
            <a:ext cx="80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переменная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условие ? выражение1 : выражение2;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374025" y="5108675"/>
            <a:ext cx="80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</a:t>
            </a:r>
            <a:r>
              <a:rPr lang="en-US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5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374025" y="5709050"/>
            <a:ext cx="80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-US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-US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1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374025" y="2545688"/>
            <a:ext cx="82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nteger x = </a:t>
            </a: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Integer(</a:t>
            </a:r>
            <a:r>
              <a:rPr lang="en-US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374025" y="3080513"/>
            <a:ext cx="76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en-US" sz="2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Integer); </a:t>
            </a:r>
            <a:r>
              <a:rPr lang="en-US" sz="20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/>
          </a:p>
        </p:txBody>
      </p:sp>
      <p:cxnSp>
        <p:nvCxnSpPr>
          <p:cNvPr id="295" name="Google Shape;295;p27"/>
          <p:cNvCxnSpPr/>
          <p:nvPr/>
        </p:nvCxnSpPr>
        <p:spPr>
          <a:xfrm flipH="1" rot="10800000">
            <a:off x="374025" y="3615350"/>
            <a:ext cx="7871100" cy="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7"/>
          <p:cNvSpPr txBox="1"/>
          <p:nvPr/>
        </p:nvSpPr>
        <p:spPr>
          <a:xfrm>
            <a:off x="374025" y="1507775"/>
            <a:ext cx="806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Оператор instanceof нужен, чтобы проверить, был ли объект, на который ссылается переменная X, создан на основе какого-либо класса Y.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/>
        </p:nvSpPr>
        <p:spPr>
          <a:xfrm>
            <a:off x="277875" y="356325"/>
            <a:ext cx="8211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Приоритет выполнения операций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05" name="Google Shape;3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00" y="1437800"/>
            <a:ext cx="3805974" cy="48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/>
        </p:nvSpPr>
        <p:spPr>
          <a:xfrm>
            <a:off x="324725" y="427725"/>
            <a:ext cx="8063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Методы. Основные понятия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262775" y="3890698"/>
            <a:ext cx="845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Код между фигурными скобками – </a:t>
            </a: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тело метода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262775" y="2967300"/>
            <a:ext cx="821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Блок кода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–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набор команд, размещенный между двумя фигурными скобками.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262775" y="1155000"/>
            <a:ext cx="806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именованный блок кода, который содержит набор команд.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324725" y="4609075"/>
            <a:ext cx="821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Сигнатура метода</a:t>
            </a:r>
            <a:r>
              <a:rPr lang="en-US" sz="24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это имя метода плюс параметры.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262775" y="2078388"/>
            <a:ext cx="821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могут принимать на вход значения, которые называют</a:t>
            </a:r>
            <a:r>
              <a:rPr lang="en-US" sz="24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400">
                <a:solidFill>
                  <a:schemeClr val="accent5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"параметрами методов"</a:t>
            </a:r>
            <a:r>
              <a:rPr lang="en-US" sz="24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/>
        </p:nvSpPr>
        <p:spPr>
          <a:xfrm>
            <a:off x="338600" y="313450"/>
            <a:ext cx="80634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Методы. Параметры и возвращаемое значение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264650" y="2258388"/>
            <a:ext cx="821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Чтобы </a:t>
            </a:r>
            <a:r>
              <a:rPr b="1" lang="en-US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вызвать метод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необходимо указать имя метода и передать необходимые аргументы.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287675" y="1319525"/>
            <a:ext cx="806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 может может иметь любое количество аргументов, либо их может не быть вообще.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87675" y="3120300"/>
            <a:ext cx="8285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Ключевое слово </a:t>
            </a:r>
            <a:r>
              <a:rPr b="1" lang="en-US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используется для указания возвращаемого значения метода. Тип возвращаемого значения указывается перед именем метода. </a:t>
            </a:r>
            <a:b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перед именем указано </a:t>
            </a:r>
            <a:r>
              <a:rPr b="1" lang="en-US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void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это означает, что метод не имеет возвращаемого значения.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398675" y="4963400"/>
            <a:ext cx="8063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</a:t>
            </a:r>
            <a:r>
              <a:rPr lang="en-US" sz="2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 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/>
        </p:nvSpPr>
        <p:spPr>
          <a:xfrm>
            <a:off x="398675" y="1242600"/>
            <a:ext cx="8285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у метода тип возвращаемого значения указан void, тогда </a:t>
            </a:r>
            <a:r>
              <a:rPr b="1" lang="en-US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нужен, но его можно использовать для выхода из метода.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338600" y="313450"/>
            <a:ext cx="80634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Методы. Особенность ‘return’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287675" y="3120300"/>
            <a:ext cx="828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428675" y="3873350"/>
            <a:ext cx="80634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printHello(</a:t>
            </a:r>
            <a:r>
              <a:rPr lang="en-US" sz="2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 name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System.out.println(“Hello ” + name + “!”);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return;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428675" y="2506300"/>
            <a:ext cx="8222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 этом случае код, который написан после </a:t>
            </a:r>
            <a:r>
              <a:rPr b="1" lang="en-US" sz="22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return </a:t>
            </a: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 не будет и выполнение программы продолжится с того места, где этот метод был вызван.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/>
        </p:nvSpPr>
        <p:spPr>
          <a:xfrm>
            <a:off x="323850" y="190500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Что такое переменная?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418225" y="1043850"/>
            <a:ext cx="8229600" cy="2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Переменная в Java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это контейнер,  в котором может храниться некоторое значение данных для дальнейшего использования в программе. По сути переменная — это минимальная неделимая единица Java-приложения.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3" name="Google Shape;53;p5"/>
          <p:cNvSpPr txBox="1"/>
          <p:nvPr/>
        </p:nvSpPr>
        <p:spPr>
          <a:xfrm>
            <a:off x="323850" y="3386200"/>
            <a:ext cx="80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-US" sz="24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Объявление переменных в Java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418225" y="4051250"/>
            <a:ext cx="3934375" cy="1402100"/>
            <a:chOff x="119900" y="3869400"/>
            <a:chExt cx="3934375" cy="1402100"/>
          </a:xfrm>
        </p:grpSpPr>
        <p:pic>
          <p:nvPicPr>
            <p:cNvPr id="55" name="Google Shape;55;p5"/>
            <p:cNvPicPr preferRelativeResize="0"/>
            <p:nvPr/>
          </p:nvPicPr>
          <p:blipFill rotWithShape="1">
            <a:blip r:embed="rId3">
              <a:alphaModFix/>
            </a:blip>
            <a:srcRect b="0" l="33372" r="28970" t="0"/>
            <a:stretch/>
          </p:blipFill>
          <p:spPr>
            <a:xfrm rot="5400000">
              <a:off x="514887" y="4251888"/>
              <a:ext cx="367325" cy="97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5"/>
            <p:cNvPicPr preferRelativeResize="0"/>
            <p:nvPr/>
          </p:nvPicPr>
          <p:blipFill rotWithShape="1">
            <a:blip r:embed="rId3">
              <a:alphaModFix/>
            </a:blip>
            <a:srcRect b="0" l="33372" r="28970" t="0"/>
            <a:stretch/>
          </p:blipFill>
          <p:spPr>
            <a:xfrm rot="5400000">
              <a:off x="1764812" y="4251888"/>
              <a:ext cx="367325" cy="97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5"/>
            <p:cNvPicPr preferRelativeResize="0"/>
            <p:nvPr/>
          </p:nvPicPr>
          <p:blipFill rotWithShape="1">
            <a:blip r:embed="rId3">
              <a:alphaModFix/>
            </a:blip>
            <a:srcRect b="0" l="33372" r="28970" t="0"/>
            <a:stretch/>
          </p:blipFill>
          <p:spPr>
            <a:xfrm rot="5400000">
              <a:off x="3060187" y="4251888"/>
              <a:ext cx="367325" cy="97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5"/>
            <p:cNvSpPr txBox="1"/>
            <p:nvPr/>
          </p:nvSpPr>
          <p:spPr>
            <a:xfrm>
              <a:off x="119900" y="4871300"/>
              <a:ext cx="122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Nunito Medium"/>
                  <a:ea typeface="Nunito Medium"/>
                  <a:cs typeface="Nunito Medium"/>
                  <a:sym typeface="Nunito Medium"/>
                </a:rPr>
                <a:t>Тип данны</a:t>
              </a:r>
              <a:r>
                <a:rPr lang="en-US">
                  <a:latin typeface="Nunito Medium"/>
                  <a:ea typeface="Nunito Medium"/>
                  <a:cs typeface="Nunito Medium"/>
                  <a:sym typeface="Nunito Medium"/>
                </a:rPr>
                <a:t>х</a:t>
              </a:r>
              <a:endParaRPr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sp>
          <p:nvSpPr>
            <p:cNvPr id="59" name="Google Shape;59;p5"/>
            <p:cNvSpPr txBox="1"/>
            <p:nvPr/>
          </p:nvSpPr>
          <p:spPr>
            <a:xfrm>
              <a:off x="1186275" y="4871300"/>
              <a:ext cx="164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Nunito Medium"/>
                  <a:ea typeface="Nunito Medium"/>
                  <a:cs typeface="Nunito Medium"/>
                  <a:sym typeface="Nunito Medium"/>
                </a:rPr>
                <a:t>Имя переменной</a:t>
              </a:r>
              <a:endParaRPr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sp>
          <p:nvSpPr>
            <p:cNvPr id="60" name="Google Shape;60;p5"/>
            <p:cNvSpPr txBox="1"/>
            <p:nvPr/>
          </p:nvSpPr>
          <p:spPr>
            <a:xfrm>
              <a:off x="2829375" y="4871300"/>
              <a:ext cx="122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Nunito Medium"/>
                  <a:ea typeface="Nunito Medium"/>
                  <a:cs typeface="Nunito Medium"/>
                  <a:sym typeface="Nunito Medium"/>
                </a:rPr>
                <a:t>Значение</a:t>
              </a:r>
              <a:endParaRPr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sp>
          <p:nvSpPr>
            <p:cNvPr id="61" name="Google Shape;61;p5"/>
            <p:cNvSpPr txBox="1"/>
            <p:nvPr/>
          </p:nvSpPr>
          <p:spPr>
            <a:xfrm>
              <a:off x="288350" y="3869400"/>
              <a:ext cx="3512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1016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00008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30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  x  =  </a:t>
              </a:r>
              <a:r>
                <a:rPr lang="en-US" sz="3000">
                  <a:solidFill>
                    <a:srgbClr val="0026B3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r>
                <a:rPr lang="en-US" sz="30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/>
        </p:nvSpPr>
        <p:spPr>
          <a:xfrm>
            <a:off x="324725" y="341900"/>
            <a:ext cx="80634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Методы. Передача ссылочных и примитивных типов в параметры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324725" y="2080175"/>
            <a:ext cx="8063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 передаче в метод параметров, имеющих примитивный тип, после изменения значения переменной внутри метода, ее фактическое значение не изменится.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359175" y="3837650"/>
            <a:ext cx="806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же как параметр был передан ссылочный тип данных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при модификации параметра внутри метода, также изменяется и его фактическое значение.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/>
        </p:nvSpPr>
        <p:spPr>
          <a:xfrm>
            <a:off x="324725" y="427725"/>
            <a:ext cx="80634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Методы. Перегрузка параметров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1" name="Google Shape;361;p33"/>
          <p:cNvSpPr txBox="1"/>
          <p:nvPr/>
        </p:nvSpPr>
        <p:spPr>
          <a:xfrm>
            <a:off x="324725" y="1539425"/>
            <a:ext cx="8063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 программе мы можем использовать методы с одним и тем же именем, но с разными типами и/или количеством параметров. Такой механизм называется </a:t>
            </a: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перегрузкой методов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(method overloading).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391650" y="3324475"/>
            <a:ext cx="8360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printHello()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System.out.println("Hello");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printHello(String words, int number)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System.out.println("Hello" + number);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return words;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/>
        </p:nvSpPr>
        <p:spPr>
          <a:xfrm>
            <a:off x="324725" y="359075"/>
            <a:ext cx="80634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Правила именования переменных и методов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324725" y="1539425"/>
            <a:ext cx="806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Java Naming conventions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стандарт именования переменных, методов, пакетов и т.п. в Java.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324725" y="2462825"/>
            <a:ext cx="8063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Основные правила:</a:t>
            </a:r>
            <a:endParaRPr b="1" sz="24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 и переменные именуются в ‘camelCase’. Пример: flower, flowerBouqet, sayHello().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Названия методов, как правило, начинаются с глагола. Пример: makeFriends(), learnJava().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Название переменной или метода не должно быть абстрактным (x, doSmth() и т.д.). Название - краткое описание, того что делает метод или переменная.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228600" y="152400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8474075" y="6356350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81" name="Google Shape;381;p35"/>
          <p:cNvSpPr txBox="1"/>
          <p:nvPr/>
        </p:nvSpPr>
        <p:spPr>
          <a:xfrm>
            <a:off x="304800" y="12954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en-US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/>
        </p:nvSpPr>
        <p:spPr>
          <a:xfrm>
            <a:off x="323850" y="252412"/>
            <a:ext cx="822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Типы данных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. Примитивы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8474075" y="6356350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0" name="Google Shape;70;p6"/>
          <p:cNvSpPr txBox="1"/>
          <p:nvPr/>
        </p:nvSpPr>
        <p:spPr>
          <a:xfrm>
            <a:off x="228600" y="1066800"/>
            <a:ext cx="868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Типы данных в языке Java делятся на:	</a:t>
            </a: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0" lang="en-US" sz="2400" u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примитивные</a:t>
            </a: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i="0" lang="en-US" sz="2400" u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ссылочные</a:t>
            </a:r>
            <a:r>
              <a:rPr b="1" i="0" lang="en-US" sz="2400" u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2682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i="0" sz="24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228600" y="2179100"/>
            <a:ext cx="82296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состав примитивных типов (или просто примитивов) входят четыре подвида и восемь типов данных: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254000" marR="254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1) целые числа (</a:t>
            </a:r>
            <a:r>
              <a:rPr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byte, short, int, long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254000" marR="254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2) числа с плавающей точкой (</a:t>
            </a:r>
            <a:r>
              <a:rPr lang="en-US" sz="24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float, double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254000" marR="254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3) логический (</a:t>
            </a:r>
            <a:r>
              <a:rPr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254000" marR="254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4) символьный (</a:t>
            </a:r>
            <a:r>
              <a:rPr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char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323850" y="252412"/>
            <a:ext cx="822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Типы данных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. Примитивы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416950" y="1073300"/>
            <a:ext cx="8499900" cy="4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 - логический тип с допустимыми значениями true или false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byte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хранит целое число от -128 до 127 и занимает 1 байт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short </a:t>
            </a: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хранит целое число от -32768 до 32767 и занимает 2 байта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int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хранит целое число от -2147483648 до 2147483647 и занимает 4 байта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long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хранит целое число от –9 223 372 036 854 775 808 до 9 223 372 036 854 775 807 и занимает 8 байт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2682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i="0" sz="24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/>
        </p:nvSpPr>
        <p:spPr>
          <a:xfrm>
            <a:off x="323850" y="252412"/>
            <a:ext cx="822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Типы данных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. Примитивы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323850" y="1151225"/>
            <a:ext cx="86868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float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хранит число с плавающей точкой от -3.4*10</a:t>
            </a:r>
            <a:r>
              <a:rPr baseline="30000"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38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до 3.4*10</a:t>
            </a:r>
            <a:r>
              <a:rPr baseline="30000"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38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и занимает 4 байта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double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хранит число с плавающей точкой от ±4.9*10</a:t>
            </a:r>
            <a:r>
              <a:rPr baseline="30000"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-324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до ±1.8*10</a:t>
            </a:r>
            <a:r>
              <a:rPr baseline="30000"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308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и занимает 8 байт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char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хранит одиночный символ в кодировке UTF-16 и занимает 2 байта, поэтому диапазон хранимых значений от 0 до 65535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268287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i="0" sz="2400" u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323850" y="252412"/>
            <a:ext cx="822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Примитивные типы данных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9"/>
          <p:cNvGraphicFramePr/>
          <p:nvPr/>
        </p:nvGraphicFramePr>
        <p:xfrm>
          <a:off x="7620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{A1D36055-87E2-4E3F-9B8A-70A79711686E}</a:tableStyleId>
              </a:tblPr>
              <a:tblGrid>
                <a:gridCol w="1435100"/>
                <a:gridCol w="1296975"/>
                <a:gridCol w="2066925"/>
                <a:gridCol w="1601775"/>
                <a:gridCol w="1600200"/>
              </a:tblGrid>
              <a:tr h="69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Тип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Размер (байт)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 умолчанию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Мин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Макс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boolean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char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'\u0000'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Unicode 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Unicode 2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byte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-128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127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short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-2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-1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-2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31</a:t>
                      </a: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-1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long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0L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-2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63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63</a:t>
                      </a: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-1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float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0.0f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1.4*10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-45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1.4*10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38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double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0.0d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4.9*10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-324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1.8*10</a:t>
                      </a:r>
                      <a:r>
                        <a:rPr baseline="30000" i="0" lang="en-US" sz="20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308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/>
        </p:nvSpPr>
        <p:spPr>
          <a:xfrm>
            <a:off x="323850" y="252400"/>
            <a:ext cx="82296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Приведение п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римитивны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х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тип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ов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данных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323850" y="1610788"/>
            <a:ext cx="832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В Java есть возможность преобразовывать значения одних типов данных в другие типы данных.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323850" y="2656175"/>
            <a:ext cx="813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Существует два типа преобразований:</a:t>
            </a:r>
            <a:endParaRPr b="1" sz="2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расширяющее преобразование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сужающее преобразование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/>
        </p:nvSpPr>
        <p:spPr>
          <a:xfrm>
            <a:off x="283075" y="252400"/>
            <a:ext cx="82296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Приведение п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римитивны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х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тип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ов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данных. Сужение (явно</a:t>
            </a:r>
            <a:r>
              <a:rPr b="1" lang="en-US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е преобразование</a:t>
            </a:r>
            <a:r>
              <a:rPr b="1" i="0" lang="en-US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8474075" y="6356350"/>
            <a:ext cx="44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8" name="Google Shape;118;p11"/>
          <p:cNvSpPr txBox="1"/>
          <p:nvPr/>
        </p:nvSpPr>
        <p:spPr>
          <a:xfrm>
            <a:off x="283075" y="1949825"/>
            <a:ext cx="832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Для того, чтобы выполнить сужающее преобразование, необходимо выполнить приведение типов.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283075" y="3943400"/>
            <a:ext cx="8504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При этом, значение исходного числа попадает в диапазон целевого типа, тогда значение останется прежним. Если не соответствует диапазону, тогда в двоичном представлении числа отбрасываются старшие биты до количества битов в целевом типе.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283075" y="2873213"/>
            <a:ext cx="813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-US" sz="2400">
                <a:solidFill>
                  <a:srgbClr val="002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исходный тип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(</a:t>
            </a:r>
            <a:r>
              <a:rPr lang="en-US" sz="2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a; </a:t>
            </a:r>
            <a:r>
              <a:rPr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целевой тип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