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Nunito SemiBold"/>
      <p:regular r:id="rId35"/>
      <p:bold r:id="rId36"/>
      <p:italic r:id="rId37"/>
      <p:boldItalic r:id="rId38"/>
    </p:embeddedFont>
    <p:embeddedFont>
      <p:font typeface="Proxima Nova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Nunito ExtraBold"/>
      <p:bold r:id="rId47"/>
      <p:boldItalic r:id="rId48"/>
    </p:embeddedFont>
    <p:embeddedFont>
      <p:font typeface="Alfa Slab One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NunitoExtraBold-boldItalic.fntdata"/><Relationship Id="rId47" Type="http://schemas.openxmlformats.org/officeDocument/2006/relationships/font" Target="fonts/NunitoExtraBold-bold.fntdata"/><Relationship Id="rId49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NunitoSemiBold-regular.fntdata"/><Relationship Id="rId34" Type="http://schemas.openxmlformats.org/officeDocument/2006/relationships/slide" Target="slides/slide27.xml"/><Relationship Id="rId37" Type="http://schemas.openxmlformats.org/officeDocument/2006/relationships/font" Target="fonts/NunitoSemiBold-italic.fntdata"/><Relationship Id="rId36" Type="http://schemas.openxmlformats.org/officeDocument/2006/relationships/font" Target="fonts/NunitoSemiBold-bold.fntdata"/><Relationship Id="rId39" Type="http://schemas.openxmlformats.org/officeDocument/2006/relationships/font" Target="fonts/ProximaNova-regular.fntdata"/><Relationship Id="rId38" Type="http://schemas.openxmlformats.org/officeDocument/2006/relationships/font" Target="fonts/NunitoSemiBold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b566722bc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4b566722bc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4b566722b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b566722bc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ffc958fd3_0_3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g14ffc958fd3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g14ffc958f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566722bc_0_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g14b566722bc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g14b566722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ffc958fd3_0_15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g14ffc958fd3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g14ffc958fd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b566722bc_0_1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g14b566722bc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g14b566722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ffc958fd3_0_5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1" name="Google Shape;221;g14ffc958fd3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g14ffc958fd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ffc958fd3_0_6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9" name="Google Shape;229;g14ffc958fd3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g14ffc958fd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ffc958fd3_0_6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" name="Google Shape;237;g14ffc958fd3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g14ffc958fd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ffc958fd3_0_7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g14ffc958fd3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g14ffc958fd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ffc958fd3_0_8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g14ffc958fd3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g14ffc958f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ffc958fd3_0_9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2" name="Google Shape;262;g14ffc958fd3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g14ffc958f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566722bc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4b566722bc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4b566722b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b566722bc_0_2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g14b566722bc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g14b566722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ffc958fd3_0_13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2" name="Google Shape;282;g14ffc958fd3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g14ffc958fd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ffc958fd3_0_10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g14ffc958fd3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g14ffc958fd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ffc958fd3_0_17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g14ffc958fd3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g14ffc958fd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ffc958fd3_0_18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2" name="Google Shape;312;g14ffc958fd3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3" name="Google Shape;313;g14ffc958fd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ffc958fd3_0_20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0" name="Google Shape;320;g14ffc958fd3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1" name="Google Shape;321;g14ffc958fd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ffc958fd3_0_21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8" name="Google Shape;328;g14ffc958fd3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g14ffc958fd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b566722bc_2_8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g14b566722bc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g14b566722bc_2_82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b566722bc_2_82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b566722bc_2_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14b566722bc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4b566722b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ffc958fd3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g14ffc958fd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g14ffc958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ffc958fd3_0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g14ffc958fd3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14ffc958f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b566722bc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g14b566722b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14b56672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ffc958fd3_0_1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g14ffc958fd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14ffc958f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ffc958fd3_0_2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1" name="Google Shape;171;g14ffc958fd3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g14ffc958f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ffc958fd3_0_14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9" name="Google Shape;179;g14ffc958fd3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g14ffc958fd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Потоки ввода-вывода. Работа с файлами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1" name="Google Shape;191;p3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OutputStream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333900" y="1025950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OutputStream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абстрактный класс, представляющий собой байтовый поток вывода.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333900" y="1791450"/>
            <a:ext cx="86340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Наследники класса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OutputStream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FileOutputStream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BufferedOutputStream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ByteArrayOutputStream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 т. д.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0" name="Google Shape;200;p3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Output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333900" y="815725"/>
            <a:ext cx="8634000" cy="3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close()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закрывает поток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flush()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очищает буфер вывода, записывая все его содержимое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write(int b)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записывает в выходной поток один байт, который представлен целочисленным параметром b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write(byte[] buffer)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записывает в выходной поток массив байтов buffer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write(byte[] buffer, int offset, int length)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записывает в выходной поток некоторое число байтов, равное length, из массива buffer, начиная со смещения offset, то есть с элемента buffer[offset]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Out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putStream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333900" y="1089575"/>
            <a:ext cx="86544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FileOutputStream fout = </a:t>
            </a: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putStream(</a:t>
            </a:r>
            <a:r>
              <a:rPr lang="ru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"file.txt"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</a:rPr>
              <a:t>          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text = </a:t>
            </a:r>
            <a:r>
              <a:rPr lang="ru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buffer = text.getBytes(); </a:t>
            </a:r>
            <a:r>
              <a:rPr lang="ru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перевод строки в байты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fout.write(buffer, </a:t>
            </a: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buffer.length);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fout.close();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(IOException ex) {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System.</a:t>
            </a:r>
            <a:r>
              <a:rPr i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(ex.getMessage());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/>
        </p:nvSpPr>
        <p:spPr>
          <a:xfrm>
            <a:off x="333900" y="1025950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Reader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абстрактный класс, представляющий собой символьный поток ввода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7" name="Google Shape;217;p3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Reader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" name="Google Shape;218;p39"/>
          <p:cNvSpPr txBox="1"/>
          <p:nvPr/>
        </p:nvSpPr>
        <p:spPr>
          <a:xfrm>
            <a:off x="333900" y="1791450"/>
            <a:ext cx="86340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Наследники класса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Reader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FileReader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Buffered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Reader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CharArray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Reader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 т. д.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/>
        </p:nvSpPr>
        <p:spPr>
          <a:xfrm>
            <a:off x="333900" y="1025950"/>
            <a:ext cx="86340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absract void close()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закрывает поток ввода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read()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возвращает целочисленное представление следующего символа в потоке. Если таких символов нет, и достигнут конец файла, то возвращается число -1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read(char[] buffer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 - считывает в массив buffer из потока символы, количество которых равно длине массива buffer. Возвращает количество успешно считанных символов. При достижении конца файла возвращает -1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6" name="Google Shape;226;p4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Reader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/>
        </p:nvSpPr>
        <p:spPr>
          <a:xfrm>
            <a:off x="333900" y="1025950"/>
            <a:ext cx="86340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read(CharBuffer buffer)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считывает в объект CharBuffer из потока символы. Возвращает количество успешно считанных символов. При достижении конца файла возвращает -1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absract int read(char[] buffer, int offset, int count) - считывает в массив buffer, начиная со смещения offset, из потока символы, количество которых равно count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skip(long count)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пропускает количество символов, равное count. Возвращает число успешно пропущенных символов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Reader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/>
        </p:nvSpPr>
        <p:spPr>
          <a:xfrm>
            <a:off x="333900" y="1025950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Writer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абстрактный класс, представляющий собой символьный поток вывода.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2" name="Google Shape;242;p4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Writer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333900" y="1791450"/>
            <a:ext cx="86340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Наследники класса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Writer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FileWriter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Buffered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Writer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CharArray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Writer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 т. д.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/>
        </p:nvSpPr>
        <p:spPr>
          <a:xfrm>
            <a:off x="333900" y="927850"/>
            <a:ext cx="86340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Writer append(char c)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добавляет в конец выходного потока символ c. Возвращает объект Writer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Writer append(CharSequence chars)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добавляет в конец выходного потока набор символов chars. Возвращает объект Writer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 void close()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закрывает поток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 void flush()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очищает буферы потока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write(int c)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записывает в поток один символ, который имеет целочисленное представление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1" name="Google Shape;251;p4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Writer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/>
        </p:nvSpPr>
        <p:spPr>
          <a:xfrm>
            <a:off x="333900" y="955875"/>
            <a:ext cx="8634000" cy="3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write(char[] buffer)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записывает в поток массив символов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 void write(char[] buffer, int off, int len)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записывает в поток только несколько символов из массива buffer. Причем количество символов равно len, а отбор символов из массива начинается с индекса off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write(String str)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записывает в поток строку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write(String str, int off, int len) -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записывает в поток из строки некоторое количество символов, которое равно len, причем отбор символов из строки начинается с индекса off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Writer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/>
        </p:nvSpPr>
        <p:spPr>
          <a:xfrm>
            <a:off x="333900" y="955875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AutoCloseable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интерфейс, содержащий метод close(). Классы, реализующие этот интерфейс, можно использовать в конструкции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try-with-resources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для упрощения работы с ресурсами.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7" name="Google Shape;267;p4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try-with-resources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364400" y="1991725"/>
            <a:ext cx="7785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char[]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array =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char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[100];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">
                <a:solidFill>
                  <a:srgbClr val="00206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(Reader input = new FileReader(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"input.txt"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i="1"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Is there data in the stream?  </a:t>
            </a: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input.ready());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input.read(array);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i="1"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"Data in the stream:"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i="1"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(array);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(IOException e)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e.getStackTrace();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79275" y="903050"/>
            <a:ext cx="82296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Понятие потоков ввода/вывода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Байтовые потоки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Символьные потоки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Конструкция try-with-resources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Сериализация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Класс File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/>
        </p:nvSpPr>
        <p:spPr>
          <a:xfrm>
            <a:off x="333900" y="1025950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Сериализация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это процесс сохранения состояния объекта в последовательность байт. То есть запоминаются значения всех полей (кроме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static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6" name="Google Shape;276;p4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Сериализация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338250" y="2058538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Десериализация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это процесс восстановления объекта из этих байт.</a:t>
            </a:r>
            <a:endParaRPr/>
          </a:p>
        </p:txBody>
      </p:sp>
      <p:sp>
        <p:nvSpPr>
          <p:cNvPr id="278" name="Google Shape;278;p46"/>
          <p:cNvSpPr txBox="1"/>
          <p:nvPr/>
        </p:nvSpPr>
        <p:spPr>
          <a:xfrm>
            <a:off x="338250" y="252025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Serializable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—интерфейс-маркер, отвечающий за сериализацию.</a:t>
            </a:r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333900" y="2981950"/>
            <a:ext cx="7493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Serializable{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String producer;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String model;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price;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/>
        </p:nvSpPr>
        <p:spPr>
          <a:xfrm>
            <a:off x="308400" y="991275"/>
            <a:ext cx="8634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 final long serialVersionUID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поле, представляющее собой уникальный идентификатор класса для сериализации.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7" name="Google Shape;287;p4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Сериализация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308400" y="1705575"/>
            <a:ext cx="8634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Идентификатор версии есть у любого класса, который имплементирует интерфейс </a:t>
            </a:r>
            <a:r>
              <a:rPr i="1" lang="ru" sz="16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Serializable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Он вычисляется по содержимому класса — полям, порядку объявления, методам. И если в классе изменится тип поля или количество полей и т.п., </a:t>
            </a:r>
            <a:r>
              <a:rPr i="1" lang="ru" sz="16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i="1" lang="ru" sz="16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erialVersionUID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изменится. 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333900" y="2986275"/>
            <a:ext cx="8750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 попытке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десериализовать объект, значение </a:t>
            </a:r>
            <a:r>
              <a:rPr i="1" lang="ru"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serialVersionUID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сравнивается со значением </a:t>
            </a:r>
            <a:r>
              <a:rPr i="1" lang="ru"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serialVersionUID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класса в нашей программе. Если значения не совпадают, будет выброшено java.io.InvalidClassException. 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333900" y="4018800"/>
            <a:ext cx="858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Чтобы избежать таких ситуаций, можно задать идентификатор версии вручную.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7" name="Google Shape;297;p4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Сериализация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48"/>
          <p:cNvSpPr txBox="1"/>
          <p:nvPr/>
        </p:nvSpPr>
        <p:spPr>
          <a:xfrm>
            <a:off x="333900" y="998475"/>
            <a:ext cx="8140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 bmw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</a:t>
            </a:r>
            <a:r>
              <a:rPr lang="ru" sz="12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2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"X5"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FileOutputStream outputStream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FileOutputStream(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"bmw.txt"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ObjectOutputStream objectOutputStream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ObjectOutputStream(outputStream);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objectOutputStream.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writeObject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(bmw);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 sz="1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(IOException e) 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e.</a:t>
            </a:r>
            <a:r>
              <a:rPr lang="ru" sz="12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getStackTrace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 sz="1200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сериализация объекта и запись в файл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/>
        </p:nvSpPr>
        <p:spPr>
          <a:xfrm>
            <a:off x="333900" y="2920175"/>
            <a:ext cx="8803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 carFromFile;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(FileInputStream inputStream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putStream(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"bmw.txt"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Object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putStream objectOutputStream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Object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putStream(inputStream);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carfromFile = (Car) object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putStream.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 sz="1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(IOException e) 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e.</a:t>
            </a:r>
            <a:r>
              <a:rPr lang="ru" sz="12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getStackTrace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 sz="1200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чтение из файла и десериализация объекта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File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7" name="Google Shape;307;p49"/>
          <p:cNvSpPr txBox="1"/>
          <p:nvPr/>
        </p:nvSpPr>
        <p:spPr>
          <a:xfrm>
            <a:off x="333900" y="329000"/>
            <a:ext cx="85806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ile</a:t>
            </a:r>
            <a:r>
              <a:rPr lang="ru" sz="1800">
                <a:latin typeface="Nunito"/>
                <a:ea typeface="Nunito"/>
                <a:cs typeface="Nunito"/>
                <a:sym typeface="Nunito"/>
              </a:rPr>
              <a:t> - класс,  задачей которого является управление информацией о файлах и каталогах. И файлы, и каталоги описываются одним классом File.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321900" y="1657163"/>
            <a:ext cx="850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 зависимости от того, что должен представлять объект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File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файл или каталог, можно использовать следующие конструкторы:</a:t>
            </a:r>
            <a:endParaRPr/>
          </a:p>
        </p:txBody>
      </p:sp>
      <p:sp>
        <p:nvSpPr>
          <p:cNvPr id="309" name="Google Shape;309;p49"/>
          <p:cNvSpPr txBox="1"/>
          <p:nvPr/>
        </p:nvSpPr>
        <p:spPr>
          <a:xfrm>
            <a:off x="321900" y="2499900"/>
            <a:ext cx="68817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3125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File(String путь_к_каталогу)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76200" rtl="0" algn="l">
              <a:lnSpc>
                <a:spcPct val="13125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File(String путь_к_каталогу, String имя_файла)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76200" rtl="0" algn="l">
              <a:lnSpc>
                <a:spcPct val="13125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File(File каталог, String имя_файла)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File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7" name="Google Shape;317;p50"/>
          <p:cNvSpPr txBox="1"/>
          <p:nvPr/>
        </p:nvSpPr>
        <p:spPr>
          <a:xfrm>
            <a:off x="321900" y="942388"/>
            <a:ext cx="85002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Методы: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createNewFile()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создает новый файл по пути, который передан в конструктор. В случае удачного создания возвращает true, иначе false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delete()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удаляет каталог или файл по пути, который передан в конструктор. При удачном удалении возвращает true.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exists()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проверяет, существует ли по указанному в конструкторе пути файл или каталог. И если файл или каталог существует, то возвращает true, иначе возвращает false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getAbsolutePath()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возвращает абсолютный путь для пути, переданного в конструктор объекта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getName()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возвращает краткое имя файла или каталога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getParent()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возвращает имя родительского каталога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File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5" name="Google Shape;325;p51"/>
          <p:cNvSpPr txBox="1"/>
          <p:nvPr/>
        </p:nvSpPr>
        <p:spPr>
          <a:xfrm>
            <a:off x="321900" y="942388"/>
            <a:ext cx="85002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Методы: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isDirectory()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возвращает значение true, если по указанному пути располагается каталог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isFile():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возвращает значение true, если по указанному пути находится файл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isHidden()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возвращает значение true, если каталог или файл являются скрытыми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length()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возвращает размер файла в байтах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lastModified()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возвращает время последнего изменения файла или каталога. Значение представляет количество миллисекунд, прошедших с начала эпохи Unix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list()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возвращает массив файлов и подкаталогов, которые находятся в определенном каталоге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File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3" name="Google Shape;333;p52"/>
          <p:cNvSpPr txBox="1"/>
          <p:nvPr/>
        </p:nvSpPr>
        <p:spPr>
          <a:xfrm>
            <a:off x="321900" y="942388"/>
            <a:ext cx="85002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Методы: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File[] listFiles()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возвращает массив файлов и подкаталогов, которые находятся в определенном каталоге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mkdir()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создает новый каталог и при удачном создании возвращает значение true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renameTo(File dest)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переименовывает файл или каталог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2" name="Google Shape;342;p53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33900" y="975700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Поток (stream)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набор байт или символов, из которого можно получать данные (поток ввода) или отправлять их куда-либо (поток вывода), например, для вывода в консоль или записи в файл.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потока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3736275"/>
            <a:ext cx="8634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* Понятие </a:t>
            </a:r>
            <a:r>
              <a:rPr b="1" i="1" lang="ru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потока</a:t>
            </a:r>
            <a:r>
              <a:rPr i="1" lang="ru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используется в программировании довольно часто и принимает разные значения в зависимости от контекста. В данном случае </a:t>
            </a:r>
            <a:r>
              <a:rPr b="1" i="1" lang="ru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поток </a:t>
            </a:r>
            <a:r>
              <a:rPr i="1" lang="ru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рассматривается в контексте чтения и записи информации</a:t>
            </a:r>
            <a:endParaRPr i="1"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32250" y="1994250"/>
            <a:ext cx="8479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Потоки необходимы для чтения или записи информации за пределами программы.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Потоки ввода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необходимы для получения информации, а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потоки вывода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для ее записи.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332250" y="3030788"/>
            <a:ext cx="8479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При этом информация в потоках может быть представлена как в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байтах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 так и в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символах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333900" y="975700"/>
            <a:ext cx="86340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Потоки являются механизмом  передачи данных между программами.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Основные варианты передачи: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i="1"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Файловая система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— одна программа записывает в файл и другая программа читает данные из файла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i="1"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Сетевое взаимодействие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— две программы используют сеть для передачи данных друг другу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i="1"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Передача из одной области памяти в другую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Данный вариант достаточно часто используется в рамках одной программы, но это не обязательно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потока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333900" y="975700"/>
            <a:ext cx="86340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Алгоритм</a:t>
            </a: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работы с потоком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выглядит следующим образом: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Создается экземпляр потока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Поток открывается (для чтения или записи, в Java первые поток открывается при создании экземпляра потока)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Производится чтение из потока/запись в поток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Поток закрывается</a:t>
            </a:r>
            <a:endParaRPr i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потока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333900" y="1025950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InputStream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абстрактный класс, представляющий собой поток ввода, принимающий байты.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InputStream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33900" y="1791450"/>
            <a:ext cx="86340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Наследники класса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InputStream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FileInputStream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Buffered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InputStream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ByteArrayInputStream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 т. д.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/>
        </p:nvSpPr>
        <p:spPr>
          <a:xfrm>
            <a:off x="333900" y="927850"/>
            <a:ext cx="8634000" cy="3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available()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возвращает количество байтов, доступных для чтения в потоке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close()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закрывает поток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read()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возвращает целочисленное представление следующего байта в потоке. Когда в потоке не останется доступных для чтения байтов, метод вернет -1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read(byte[] buffer)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считывает байты из потока в массив buffer. После чтения возвращает число считанных байтов. Если ни одного байта не было считано, то возвращается число -1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8" name="Google Shape;168;p3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InputStream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/>
        </p:nvSpPr>
        <p:spPr>
          <a:xfrm>
            <a:off x="333900" y="1025950"/>
            <a:ext cx="8634000" cy="29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read(byte[] buffer, int offset, int length)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считывает некоторое количество байтов, равное length, из потока в массив buffer. При этом считанные байты помещаются в массиве, начиная со смещения offset, то есть с элемента buffer[offset]. Метод возвращает число успешно прочитанных байтов.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skip(long number)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пропускает в потоке при чтении некоторое количество байт, которое равно number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6" name="Google Shape;176;p3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InputStream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3" name="Google Shape;183;p3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InputStream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333900" y="998775"/>
            <a:ext cx="86544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FileInputStream fin = </a:t>
            </a: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FileInputStream(</a:t>
            </a:r>
            <a:r>
              <a:rPr lang="ru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"file.txt"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System.out.printf(</a:t>
            </a:r>
            <a:r>
              <a:rPr lang="ru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"File size: %d bytes \n"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fin.available());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((i = fin.read()) != -1)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System.</a:t>
            </a:r>
            <a:r>
              <a:rPr i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((char)i);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fin.close();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(IOException ex) {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System.</a:t>
            </a:r>
            <a:r>
              <a:rPr i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(ex.getMessage());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