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Nunito SemiBold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Nunito ExtraBold"/>
      <p:bold r:id="rId42"/>
      <p:boldItalic r:id="rId43"/>
    </p:embeddedFont>
    <p:embeddedFont>
      <p:font typeface="Alfa Slab On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3.xml"/><Relationship Id="rId42" Type="http://schemas.openxmlformats.org/officeDocument/2006/relationships/font" Target="fonts/NunitoExtraBold-bold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5.xml"/><Relationship Id="rId44" Type="http://schemas.openxmlformats.org/officeDocument/2006/relationships/font" Target="fonts/AlfaSlabOne-regular.fntdata"/><Relationship Id="rId21" Type="http://schemas.openxmlformats.org/officeDocument/2006/relationships/slide" Target="slides/slide14.xml"/><Relationship Id="rId43" Type="http://schemas.openxmlformats.org/officeDocument/2006/relationships/font" Target="fonts/NunitoExtraBold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SemiBold-bold.fntdata"/><Relationship Id="rId30" Type="http://schemas.openxmlformats.org/officeDocument/2006/relationships/font" Target="fonts/NunitoSemiBold-regular.fntdata"/><Relationship Id="rId11" Type="http://schemas.openxmlformats.org/officeDocument/2006/relationships/slide" Target="slides/slide4.xml"/><Relationship Id="rId33" Type="http://schemas.openxmlformats.org/officeDocument/2006/relationships/font" Target="fonts/NunitoSemiBold-boldItalic.fntdata"/><Relationship Id="rId10" Type="http://schemas.openxmlformats.org/officeDocument/2006/relationships/slide" Target="slides/slide3.xml"/><Relationship Id="rId32" Type="http://schemas.openxmlformats.org/officeDocument/2006/relationships/font" Target="fonts/NunitoSemiBold-italic.fntdata"/><Relationship Id="rId13" Type="http://schemas.openxmlformats.org/officeDocument/2006/relationships/slide" Target="slides/slide6.xml"/><Relationship Id="rId35" Type="http://schemas.openxmlformats.org/officeDocument/2006/relationships/font" Target="fonts/ProximaNova-bold.fntdata"/><Relationship Id="rId12" Type="http://schemas.openxmlformats.org/officeDocument/2006/relationships/slide" Target="slides/slide5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8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7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0.xml"/><Relationship Id="rId39" Type="http://schemas.openxmlformats.org/officeDocument/2006/relationships/font" Target="fonts/Nunito-bold.fntdata"/><Relationship Id="rId16" Type="http://schemas.openxmlformats.org/officeDocument/2006/relationships/slide" Target="slides/slide9.xml"/><Relationship Id="rId38" Type="http://schemas.openxmlformats.org/officeDocument/2006/relationships/font" Target="fonts/Nuni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27e8998cd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27e8998cd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27e8998c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27e8998cd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71d50e405_0_12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" name="Google Shape;198;g1371d50e405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g1371d50e4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1d50e405_0_1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g1371d50e405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g1371d50e40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71d50e405_0_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g1371d50e405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371d50e4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71d50e405_0_15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g1371d50e405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g1371d50e40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71d50e405_0_4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0" name="Google Shape;240;g1371d50e405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g1371d50e40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71d50e405_0_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g1371d50e40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g1371d50e4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71d50e405_0_18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1" name="Google Shape;261;g1371d50e405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g1371d50e40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71d50e405_0_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g1371d50e405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g1371d50e40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1d50e405_0_20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9" name="Google Shape;279;g1371d50e405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g1371d50e4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71d50e405_0_21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g1371d50e405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g1371d50e40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27e8998cd_2_21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g1427e8998cd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1427e8998c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71d50e405_0_22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g1371d50e405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g1371d50e40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71d50e405_0_2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g1371d50e405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g1371d50e40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27e8998cd_2_8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5" name="Google Shape;315;g1427e8998cd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g1427e8998cd_2_84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27e8998cd_2_84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27e8998cd_2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g1427e8998cd_2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1427e8998c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1d50e405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g1371d50e40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1371d50e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71d50e405_0_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g1371d50e40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g1371d50e4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1d50e405_0_1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g1371d50e40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1371d50e4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71d50e405_0_8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g1371d50e405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g1371d50e4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71d50e405_0_2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g1371d50e40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g1371d50e4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1d50e405_0_11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g1371d50e405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g1371d50e4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Основы ООП. Классы и объекты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059112" y="2914650"/>
            <a:ext cx="5537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354450" y="942625"/>
            <a:ext cx="8583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Перегрузка конструктора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объявление нескольких конструкторов с разными параметрами в классе.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Перегрузка к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онструктора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344100" y="1695625"/>
            <a:ext cx="820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54450" y="2455650"/>
            <a:ext cx="712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Car(String model, String producer)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= model;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.producer = producer;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33900" y="3465725"/>
            <a:ext cx="840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Car(String model, String producer,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= model;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.producer = producer;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.price = price;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333900" y="1010075"/>
            <a:ext cx="8583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Если в классе объявлено несколько перегруженных конструкторов, объект может быть создан с использование любого из них.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Перегрузка конструктора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33900" y="2380775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 car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 bmw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"X7", "BMW"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 mercedes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"A-Class Sedan", "Mercedes",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34000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this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333900" y="900125"/>
            <a:ext cx="82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Ключевое слово 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this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представляет ссылку на текущий экземпляр класса. Через это ключевое слово мы можем обращаться к переменным, методам объекта, а также вызывать его конструкторы.</a:t>
            </a:r>
            <a:endParaRPr sz="1800"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412425" y="2907150"/>
            <a:ext cx="8209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Car(String model, String producer, </a:t>
            </a: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price) 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= model;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.producer = producer;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.price = price;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/>
          </a:p>
        </p:txBody>
      </p:sp>
      <p:sp>
        <p:nvSpPr>
          <p:cNvPr id="225" name="Google Shape;225;p38"/>
          <p:cNvSpPr txBox="1"/>
          <p:nvPr/>
        </p:nvSpPr>
        <p:spPr>
          <a:xfrm>
            <a:off x="333900" y="1968475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Примеры использования: </a:t>
            </a:r>
            <a:endParaRPr b="1" sz="18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33900" y="24454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В конструкторе для обращения к полям класса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this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344100" y="1270025"/>
            <a:ext cx="86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getFullInfo()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ru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.producer +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+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.price;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44100" y="881625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В методе для обращения к полям класса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344100" y="1955088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В конструкторе для вызова другого конструктора этого класса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407200" y="2355200"/>
            <a:ext cx="820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Car(String model, String producer,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producer);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.price = price;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347550" y="887200"/>
            <a:ext cx="8583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static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означает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что метод или переменная принадлежит классу, а не конкретному его экземпляру.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static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47550" y="1740975"/>
            <a:ext cx="822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Статические методы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 могут использовать только статические переменные и вызывать только другие статические методы.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347550" y="2608425"/>
            <a:ext cx="822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Очень часто статические методы выносят в отдельный класс, который называют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утилитным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. Это позволяет вызывать методы без создания объекта.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347550" y="887200"/>
            <a:ext cx="8583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Модификаторы доступа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347550" y="969550"/>
            <a:ext cx="812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Модификаторы доступа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ключевые слова, которые регулируют уровень доступа к разным частям кода.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421500" y="1793700"/>
            <a:ext cx="67251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private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protected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default (package visible)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347550" y="3442850"/>
            <a:ext cx="812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Модификаторы доступа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можно указывать для классов, методов и полей.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Модификаторы доступа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427600" y="946350"/>
            <a:ext cx="81360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private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наиболее строгий модификатор доступа. Он ограничивает видимость данных и методов пределами одного класса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protected -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следующий по строгости модификатор доступа. Данные будут доступны для всех в рамках пакета и для наследников из любого места в программе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default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(package visible) -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 обозначается ключевым словом, поскольку установлен в Java по умолчанию для всех полей и методов. Данные будут доступны для всех в рамках пакета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д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анные будут доступны из любого места в программе.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347550" y="1010075"/>
            <a:ext cx="85830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Инкапсуляция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– процесс сокрытия данных в некоторой области доступности.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4" name="Google Shape;274;p4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Инкапсуляция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347550" y="2013175"/>
            <a:ext cx="8619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</a:t>
            </a:r>
            <a:r>
              <a:rPr b="1" i="1" lang="ru" sz="22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реализации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инкапсуляции используются </a:t>
            </a:r>
            <a:r>
              <a:rPr b="1" i="1" lang="ru" sz="2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модификаторы доступа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i="1" lang="ru" sz="2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пакеты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366900" y="3042100"/>
            <a:ext cx="8544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Инкапсуляция п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озволяет управлять доступом к данным и предотвратить несанкционированный доступ к ним и их изменение.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291150" y="869575"/>
            <a:ext cx="85830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использования переменных, ограниченных модификаторами доступа (private, protected, default) можно использовать методы, которые называются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геттеры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(getters and setters):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Геттеры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позволяют получить значение элемента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позволяют установить значение элемента</a:t>
            </a:r>
            <a:endParaRPr b="1" sz="22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4" name="Google Shape;284;p44"/>
          <p:cNvSpPr txBox="1"/>
          <p:nvPr/>
        </p:nvSpPr>
        <p:spPr>
          <a:xfrm>
            <a:off x="29115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Инкапсуляция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291150" y="2776375"/>
            <a:ext cx="787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getModel()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ru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void setModel(String model)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= model;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/>
        </p:nvSpPr>
        <p:spPr>
          <a:xfrm>
            <a:off x="291150" y="869575"/>
            <a:ext cx="85830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использования переменных, ограниченных модификаторами доступа (private, protected, default) можно использовать методы, которые называются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геттеры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(getters and setters):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Геттеры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позволяют получить значение элемента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Сеттеры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позволяют установить значение элемента</a:t>
            </a:r>
            <a:endParaRPr b="1" sz="22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3" name="Google Shape;293;p45"/>
          <p:cNvSpPr txBox="1"/>
          <p:nvPr/>
        </p:nvSpPr>
        <p:spPr>
          <a:xfrm>
            <a:off x="29115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Инкапсуляция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291150" y="2776375"/>
            <a:ext cx="7873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getModel() 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ru" sz="17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void setModel(String model) 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7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= model;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514075" y="669128"/>
            <a:ext cx="8229600" cy="4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Определение </a:t>
            </a: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ООП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класса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Члены класса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объекта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Конструкторы класса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Ключевое слово this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Ключевое слово static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Инкапсуляция и модификаторы доступа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/>
        </p:nvSpPr>
        <p:spPr>
          <a:xfrm>
            <a:off x="366025" y="1498525"/>
            <a:ext cx="85830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Два вида блоков:</a:t>
            </a:r>
            <a:endParaRPr b="1" sz="17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блок статической инициализации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блок нестатической (</a:t>
            </a:r>
            <a:r>
              <a:rPr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объектной)</a:t>
            </a:r>
            <a:r>
              <a:rPr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инициализации</a:t>
            </a:r>
            <a:endParaRPr b="1" sz="17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2" name="Google Shape;302;p46"/>
          <p:cNvSpPr txBox="1"/>
          <p:nvPr/>
        </p:nvSpPr>
        <p:spPr>
          <a:xfrm>
            <a:off x="29115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Блоки инициализации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366025" y="881800"/>
            <a:ext cx="830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Блоки инициализации</a:t>
            </a:r>
            <a:r>
              <a:rPr lang="ru" sz="1700">
                <a:latin typeface="Nunito"/>
                <a:ea typeface="Nunito"/>
                <a:cs typeface="Nunito"/>
                <a:sym typeface="Nunito"/>
              </a:rPr>
              <a:t> - фрагменты кода, которые объявляются в классе и служат для инициализации полей.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323275" y="2635650"/>
            <a:ext cx="7929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"Non-static block"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static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"Static block"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1" name="Google Shape;311;p47"/>
          <p:cNvSpPr txBox="1"/>
          <p:nvPr/>
        </p:nvSpPr>
        <p:spPr>
          <a:xfrm>
            <a:off x="29115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Блоки инициализации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366025" y="881800"/>
            <a:ext cx="8309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Порядок выполнения:</a:t>
            </a:r>
            <a:endParaRPr b="1" sz="17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AutoNum type="arabicPeriod"/>
            </a:pPr>
            <a:r>
              <a:rPr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При загрузке класса в память выполняются статические блоки и инициализируются статические переменные в порядке их объявления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AutoNum type="arabicPeriod"/>
            </a:pPr>
            <a:r>
              <a:rPr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При создании объекта, когда происходит вызов его конструктора, после вызова родительского конструктора, выполняются нестатические блоки в порядке их объявления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AutoNum type="arabicPeriod"/>
            </a:pPr>
            <a:r>
              <a:rPr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Выполнение операций в конструкторе объекта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1" name="Google Shape;321;p48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347550" y="887200"/>
            <a:ext cx="8583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Объектно-ориентированное программирование (ООП)</a:t>
            </a:r>
            <a:r>
              <a:rPr lang="ru" sz="2000">
                <a:solidFill>
                  <a:srgbClr val="172B53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это м</a:t>
            </a:r>
            <a:r>
              <a:rPr lang="ru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етодология программирования, основанная на представлении программы в виде совокупности объектов.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ООП. Определение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40800" y="1996700"/>
            <a:ext cx="8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F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 каждого объекта есть тип — в ООП он называется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классом</a:t>
            </a:r>
            <a:r>
              <a:rPr lang="ru" sz="2000">
                <a:solidFill>
                  <a:srgbClr val="0F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347550" y="2496988"/>
            <a:ext cx="84975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адачи ООП: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F111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rgbClr val="0F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структурировать код, повысить его читабельность и ускорить понимание логики программы </a:t>
            </a:r>
            <a:endParaRPr sz="2000">
              <a:solidFill>
                <a:srgbClr val="0F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F111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rgbClr val="0F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повысить безопасность кода</a:t>
            </a:r>
            <a:endParaRPr sz="2000">
              <a:solidFill>
                <a:srgbClr val="0F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F111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rgbClr val="0F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сократить дублирование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347550" y="887200"/>
            <a:ext cx="85830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шаблон для объекта, определяющий, как объект будет выглядеть и какими функциями обладать.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класса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09275" y="1752150"/>
            <a:ext cx="822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producer;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model;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145" name="Google Shape;145;p30"/>
          <p:cNvSpPr txBox="1"/>
          <p:nvPr/>
        </p:nvSpPr>
        <p:spPr>
          <a:xfrm>
            <a:off x="409275" y="3837375"/>
            <a:ext cx="85830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Другими словами, класс - это собственный ссылочный тип данных, создаваемый разработчиком. 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347550" y="887200"/>
            <a:ext cx="8583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Поле 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переменная, описывающая свойство будущего объекта. 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3" name="Google Shape;153;p3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Члены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класса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347550" y="1393900"/>
            <a:ext cx="8583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Метод</a:t>
            </a:r>
            <a:r>
              <a:rPr b="1" lang="ru" sz="22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набор действий, которые способен совершать объект. 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347550" y="1856000"/>
            <a:ext cx="8229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producer;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model;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String getFullInfo()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producer +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model +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price;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303350" y="876825"/>
            <a:ext cx="86070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Объект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– конкретный экземпляр класса.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303350" y="98075"/>
            <a:ext cx="8229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объекта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03350" y="1250550"/>
            <a:ext cx="8229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обращения к переменным и для вызова методов класса используется оператор точка.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303350" y="2087125"/>
            <a:ext cx="82296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Создание объекта происходит следующим образом: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Создание (объявление) переменной типа класса, которая будет хранить ссылку на объект.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Выделение памяти для объекта (присвоение переменной значения. Новый объект создается при помощи оператора 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706525" y="427467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 car =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303350" y="1008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объекта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303350" y="748550"/>
            <a:ext cx="8295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Car bmw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bmw.model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bmw.producer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"X7"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bmw.price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75000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Car mercedes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bmw.model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"A-Class Sedan"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bmw.producer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"Mercedes"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bmw.price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34000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(bmw.getFullInfo);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(bmw.getFullInfo);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354450" y="765725"/>
            <a:ext cx="8583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Кроме обычных методов классы могут определять специальные методы, которые называются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конструкторами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333900" y="137525"/>
            <a:ext cx="82296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Конструкторы класса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361350" y="1422775"/>
            <a:ext cx="8569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Конструкторы вызываются при создании нового объекта данного класса. Конструкторы выполняют инициализацию объекта.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333900" y="2175275"/>
            <a:ext cx="8569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Конструктор может быть как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без параметров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так и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 параметрами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Если в классе не определено ни одного конструктора, то для этого класса автоматически создается конструктор без параметров.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344100" y="3274175"/>
            <a:ext cx="8209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Car(String model, String producer, </a:t>
            </a: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price) 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= model;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.producer = producer;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.price = price;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354450" y="942625"/>
            <a:ext cx="8583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Каждый класс имеет конструктор. Если он не указан явно, то используется </a:t>
            </a:r>
            <a:r>
              <a:rPr b="1" lang="ru" sz="21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конструктор по умолчанию</a:t>
            </a:r>
            <a:r>
              <a:rPr lang="ru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3" name="Google Shape;193;p3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Конструкторы класса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344100" y="3350725"/>
            <a:ext cx="820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195" name="Google Shape;195;p35"/>
          <p:cNvSpPr txBox="1"/>
          <p:nvPr/>
        </p:nvSpPr>
        <p:spPr>
          <a:xfrm>
            <a:off x="333900" y="1938463"/>
            <a:ext cx="85536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Если создан хотя бы один конструктор, то конструктор по умолчанию перестает существовать и, если он нужен, его необходимо указать явно.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