
<file path=[Content_Types].xml><?xml version="1.0" encoding="utf-8"?>
<Types xmlns="http://schemas.openxmlformats.org/package/2006/content-types">
  <Default Extension="xlsx" ContentType="application/vnd.openxmlformats-officedocument.spreadsheetml.shee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74" r:id="rId10"/>
    <p:sldId id="275" r:id="rId11"/>
    <p:sldId id="281" r:id="rId12"/>
    <p:sldId id="277" r:id="rId13"/>
    <p:sldId id="280" r:id="rId14"/>
    <p:sldId id="276" r:id="rId15"/>
    <p:sldId id="279" r:id="rId16"/>
    <p:sldId id="263" r:id="rId17"/>
    <p:sldId id="264" r:id="rId18"/>
    <p:sldId id="265" r:id="rId19"/>
    <p:sldId id="266" r:id="rId20"/>
    <p:sldId id="267" r:id="rId21"/>
    <p:sldId id="298" r:id="rId22"/>
    <p:sldId id="268" r:id="rId23"/>
    <p:sldId id="269" r:id="rId24"/>
    <p:sldId id="273" r:id="rId25"/>
    <p:sldId id="282" r:id="rId26"/>
    <p:sldId id="271" r:id="rId27"/>
    <p:sldId id="299" r:id="rId28"/>
    <p:sldId id="300" r:id="rId29"/>
    <p:sldId id="272" r:id="rId30"/>
  </p:sldIdLst>
  <p:sldSz cx="9144000" cy="5143500"/>
  <p:notesSz cx="9313545"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 altLang="en-US"/>
              <a:t>Response Time Local</a:t>
            </a:r>
            <a:endParaRPr lang="" altLang="en-US"/>
          </a:p>
        </c:rich>
      </c:tx>
      <c:layout/>
      <c:overlay val="0"/>
      <c:spPr>
        <a:noFill/>
        <a:ln>
          <a:noFill/>
        </a:ln>
        <a:effectLst/>
      </c:spPr>
    </c:title>
    <c:autoTitleDeleted val="0"/>
    <c:plotArea>
      <c:layout/>
      <c:lineChart>
        <c:grouping val="standard"/>
        <c:varyColors val="0"/>
        <c:ser>
          <c:idx val="0"/>
          <c:order val="0"/>
          <c:tx>
            <c:strRef>
              <c:f>Sheet1!$B$1</c:f>
              <c:strCache>
                <c:ptCount val="1"/>
                <c:pt idx="0">
                  <c:v>SSE HTTP/1.1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Sheet1!$A$2:$A$4</c:f>
              <c:strCache>
                <c:ptCount val="3"/>
                <c:pt idx="0">
                  <c:v>100 ms</c:v>
                </c:pt>
                <c:pt idx="1">
                  <c:v>500 ms</c:v>
                </c:pt>
                <c:pt idx="2">
                  <c:v>1000 ms</c:v>
                </c:pt>
              </c:strCache>
            </c:strRef>
          </c:cat>
          <c:val>
            <c:numRef>
              <c:f>Sheet1!$B$2:$B$4</c:f>
              <c:numCache>
                <c:formatCode>General</c:formatCode>
                <c:ptCount val="3"/>
                <c:pt idx="0">
                  <c:v>75.72</c:v>
                </c:pt>
                <c:pt idx="1">
                  <c:v>146.52</c:v>
                </c:pt>
                <c:pt idx="2">
                  <c:v>147.32</c:v>
                </c:pt>
              </c:numCache>
            </c:numRef>
          </c:val>
          <c:smooth val="0"/>
        </c:ser>
        <c:ser>
          <c:idx val="1"/>
          <c:order val="1"/>
          <c:tx>
            <c:strRef>
              <c:f>Sheet1!$C$1</c:f>
              <c:strCache>
                <c:ptCount val="1"/>
                <c:pt idx="0">
                  <c:v>SSE HTTPS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Sheet1!$A$2:$A$4</c:f>
              <c:strCache>
                <c:ptCount val="3"/>
                <c:pt idx="0">
                  <c:v>100 ms</c:v>
                </c:pt>
                <c:pt idx="1">
                  <c:v>500 ms</c:v>
                </c:pt>
                <c:pt idx="2">
                  <c:v>1000 ms</c:v>
                </c:pt>
              </c:strCache>
            </c:strRef>
          </c:cat>
          <c:val>
            <c:numRef>
              <c:f>Sheet1!$C$2:$C$4</c:f>
              <c:numCache>
                <c:formatCode>General</c:formatCode>
                <c:ptCount val="3"/>
                <c:pt idx="0">
                  <c:v>79.76</c:v>
                </c:pt>
                <c:pt idx="1">
                  <c:v>199.32</c:v>
                </c:pt>
                <c:pt idx="2">
                  <c:v>181.38</c:v>
                </c:pt>
              </c:numCache>
            </c:numRef>
          </c:val>
          <c:smooth val="0"/>
        </c:ser>
        <c:ser>
          <c:idx val="2"/>
          <c:order val="2"/>
          <c:tx>
            <c:strRef>
              <c:f>Sheet1!$D$1</c:f>
              <c:strCache>
                <c:ptCount val="1"/>
                <c:pt idx="0">
                  <c:v>SSE HTTP/2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Sheet1!$A$2:$A$4</c:f>
              <c:strCache>
                <c:ptCount val="3"/>
                <c:pt idx="0">
                  <c:v>100 ms</c:v>
                </c:pt>
                <c:pt idx="1">
                  <c:v>500 ms</c:v>
                </c:pt>
                <c:pt idx="2">
                  <c:v>1000 ms</c:v>
                </c:pt>
              </c:strCache>
            </c:strRef>
          </c:cat>
          <c:val>
            <c:numRef>
              <c:f>Sheet1!$D$2:$D$4</c:f>
              <c:numCache>
                <c:formatCode>General</c:formatCode>
                <c:ptCount val="3"/>
                <c:pt idx="0">
                  <c:v>64.56</c:v>
                </c:pt>
                <c:pt idx="1">
                  <c:v>133.44</c:v>
                </c:pt>
                <c:pt idx="2">
                  <c:v>129.94</c:v>
                </c:pt>
              </c:numCache>
            </c:numRef>
          </c:val>
          <c:smooth val="0"/>
        </c:ser>
        <c:ser>
          <c:idx val="3"/>
          <c:order val="3"/>
          <c:tx>
            <c:strRef>
              <c:f>Sheet1!$E$1</c:f>
              <c:strCache>
                <c:ptCount val="1"/>
                <c:pt idx="0">
                  <c:v>Websocket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strRef>
              <c:f>Sheet1!$A$2:$A$4</c:f>
              <c:strCache>
                <c:ptCount val="3"/>
                <c:pt idx="0">
                  <c:v>100 ms</c:v>
                </c:pt>
                <c:pt idx="1">
                  <c:v>500 ms</c:v>
                </c:pt>
                <c:pt idx="2">
                  <c:v>1000 ms</c:v>
                </c:pt>
              </c:strCache>
            </c:strRef>
          </c:cat>
          <c:val>
            <c:numRef>
              <c:f>Sheet1!$E$2:$E$4</c:f>
              <c:numCache>
                <c:formatCode>General</c:formatCode>
                <c:ptCount val="3"/>
                <c:pt idx="0">
                  <c:v>48.4</c:v>
                </c:pt>
                <c:pt idx="1">
                  <c:v>104.02</c:v>
                </c:pt>
                <c:pt idx="2">
                  <c:v>108.64</c:v>
                </c:pt>
              </c:numCache>
            </c:numRef>
          </c:val>
          <c:smooth val="0"/>
        </c:ser>
        <c:dLbls>
          <c:showLegendKey val="0"/>
          <c:showVal val="0"/>
          <c:showCatName val="0"/>
          <c:showSerName val="0"/>
          <c:showPercent val="0"/>
          <c:showBubbleSize val="0"/>
        </c:dLbls>
        <c:marker val="1"/>
        <c:smooth val="0"/>
        <c:axId val="633859695"/>
        <c:axId val="443443807"/>
      </c:line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ltLang="en-US"/>
              <a:t>Response Time </a:t>
            </a:r>
            <a:r>
              <a:rPr lang="" altLang="en-US"/>
              <a:t>Internet</a:t>
            </a:r>
            <a:endParaRPr lang="" altLang="en-US"/>
          </a:p>
        </c:rich>
      </c:tx>
      <c:layout/>
      <c:overlay val="0"/>
      <c:spPr>
        <a:noFill/>
        <a:ln>
          <a:noFill/>
        </a:ln>
        <a:effectLst/>
      </c:spPr>
    </c:title>
    <c:autoTitleDeleted val="0"/>
    <c:plotArea>
      <c:layout/>
      <c:lineChart>
        <c:grouping val="standard"/>
        <c:varyColors val="0"/>
        <c:ser>
          <c:idx val="0"/>
          <c:order val="0"/>
          <c:tx>
            <c:strRef>
              <c:f>Sheet1!$B$1</c:f>
              <c:strCache>
                <c:ptCount val="1"/>
                <c:pt idx="0">
                  <c:v>SSE HTTP/1.1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Sheet1!$A$2:$A$4</c:f>
              <c:strCache>
                <c:ptCount val="3"/>
                <c:pt idx="0">
                  <c:v>100 ms</c:v>
                </c:pt>
                <c:pt idx="1">
                  <c:v>500 ms</c:v>
                </c:pt>
                <c:pt idx="2">
                  <c:v>1000 ms</c:v>
                </c:pt>
              </c:strCache>
            </c:strRef>
          </c:cat>
          <c:val>
            <c:numRef>
              <c:f>Sheet1!$B$2:$B$4</c:f>
              <c:numCache>
                <c:formatCode>General</c:formatCode>
                <c:ptCount val="3"/>
                <c:pt idx="0">
                  <c:v>8574.632653</c:v>
                </c:pt>
                <c:pt idx="1">
                  <c:v>649.0416667</c:v>
                </c:pt>
                <c:pt idx="2">
                  <c:v>745.1020408</c:v>
                </c:pt>
              </c:numCache>
            </c:numRef>
          </c:val>
          <c:smooth val="0"/>
        </c:ser>
        <c:ser>
          <c:idx val="1"/>
          <c:order val="1"/>
          <c:tx>
            <c:strRef>
              <c:f>Sheet1!$C$1</c:f>
              <c:strCache>
                <c:ptCount val="1"/>
                <c:pt idx="0">
                  <c:v>SSE HTTPS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Sheet1!$A$2:$A$4</c:f>
              <c:strCache>
                <c:ptCount val="3"/>
                <c:pt idx="0">
                  <c:v>100 ms</c:v>
                </c:pt>
                <c:pt idx="1">
                  <c:v>500 ms</c:v>
                </c:pt>
                <c:pt idx="2">
                  <c:v>1000 ms</c:v>
                </c:pt>
              </c:strCache>
            </c:strRef>
          </c:cat>
          <c:val>
            <c:numRef>
              <c:f>Sheet1!$C$2:$C$4</c:f>
              <c:numCache>
                <c:formatCode>General</c:formatCode>
                <c:ptCount val="3"/>
                <c:pt idx="0">
                  <c:v>20239.59184</c:v>
                </c:pt>
                <c:pt idx="1">
                  <c:v>2126.591837</c:v>
                </c:pt>
                <c:pt idx="2">
                  <c:v>973.4166667</c:v>
                </c:pt>
              </c:numCache>
            </c:numRef>
          </c:val>
          <c:smooth val="0"/>
        </c:ser>
        <c:ser>
          <c:idx val="2"/>
          <c:order val="2"/>
          <c:tx>
            <c:strRef>
              <c:f>Sheet1!$D$1</c:f>
              <c:strCache>
                <c:ptCount val="1"/>
                <c:pt idx="0">
                  <c:v>SSE HTTP/2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Sheet1!$A$2:$A$4</c:f>
              <c:strCache>
                <c:ptCount val="3"/>
                <c:pt idx="0">
                  <c:v>100 ms</c:v>
                </c:pt>
                <c:pt idx="1">
                  <c:v>500 ms</c:v>
                </c:pt>
                <c:pt idx="2">
                  <c:v>1000 ms</c:v>
                </c:pt>
              </c:strCache>
            </c:strRef>
          </c:cat>
          <c:val>
            <c:numRef>
              <c:f>Sheet1!$D$2:$D$4</c:f>
              <c:numCache>
                <c:formatCode>General</c:formatCode>
                <c:ptCount val="3"/>
                <c:pt idx="0">
                  <c:v>1188.72</c:v>
                </c:pt>
                <c:pt idx="1">
                  <c:v>2955.24</c:v>
                </c:pt>
                <c:pt idx="2">
                  <c:v>762.56</c:v>
                </c:pt>
              </c:numCache>
            </c:numRef>
          </c:val>
          <c:smooth val="0"/>
        </c:ser>
        <c:ser>
          <c:idx val="3"/>
          <c:order val="3"/>
          <c:tx>
            <c:strRef>
              <c:f>Sheet1!$E$1</c:f>
              <c:strCache>
                <c:ptCount val="1"/>
                <c:pt idx="0">
                  <c:v>Websocket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strRef>
              <c:f>Sheet1!$A$2:$A$4</c:f>
              <c:strCache>
                <c:ptCount val="3"/>
                <c:pt idx="0">
                  <c:v>100 ms</c:v>
                </c:pt>
                <c:pt idx="1">
                  <c:v>500 ms</c:v>
                </c:pt>
                <c:pt idx="2">
                  <c:v>1000 ms</c:v>
                </c:pt>
              </c:strCache>
            </c:strRef>
          </c:cat>
          <c:val>
            <c:numRef>
              <c:f>Sheet1!$E$2:$E$4</c:f>
              <c:numCache>
                <c:formatCode>General</c:formatCode>
                <c:ptCount val="3"/>
                <c:pt idx="0">
                  <c:v>456.5</c:v>
                </c:pt>
                <c:pt idx="1">
                  <c:v>495.7</c:v>
                </c:pt>
                <c:pt idx="2">
                  <c:v>579.38</c:v>
                </c:pt>
              </c:numCache>
            </c:numRef>
          </c:val>
          <c:smooth val="0"/>
        </c:ser>
        <c:dLbls>
          <c:showLegendKey val="0"/>
          <c:showVal val="0"/>
          <c:showCatName val="0"/>
          <c:showSerName val="0"/>
          <c:showPercent val="0"/>
          <c:showBubbleSize val="0"/>
        </c:dLbls>
        <c:marker val="1"/>
        <c:smooth val="0"/>
        <c:axId val="633859695"/>
        <c:axId val="443443807"/>
      </c:lineChart>
      <c:catAx>
        <c:axId val="6338596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43443807"/>
        <c:crosses val="autoZero"/>
        <c:auto val="1"/>
        <c:lblAlgn val="ctr"/>
        <c:lblOffset val="100"/>
        <c:noMultiLvlLbl val="0"/>
      </c:catAx>
      <c:valAx>
        <c:axId val="443443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3385969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 altLang="en-US"/>
              <a:t>CPU Usage</a:t>
            </a:r>
            <a:endParaRPr lang="" altLang="en-US"/>
          </a:p>
        </c:rich>
      </c:tx>
      <c:layout/>
      <c:overlay val="0"/>
      <c:spPr>
        <a:noFill/>
        <a:ln>
          <a:noFill/>
        </a:ln>
        <a:effectLst/>
      </c:spPr>
    </c:title>
    <c:autoTitleDeleted val="0"/>
    <c:plotArea>
      <c:layout/>
      <c:lineChart>
        <c:grouping val="standard"/>
        <c:varyColors val="0"/>
        <c:ser>
          <c:idx val="0"/>
          <c:order val="0"/>
          <c:tx>
            <c:strRef>
              <c:f>Sheet1!$B$1</c:f>
              <c:strCache>
                <c:ptCount val="1"/>
                <c:pt idx="0">
                  <c:v>SSE HTTP/1.1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Sheet1!$A$2:$A$4</c:f>
              <c:strCache>
                <c:ptCount val="3"/>
                <c:pt idx="0">
                  <c:v>1 browser</c:v>
                </c:pt>
                <c:pt idx="1">
                  <c:v>5 browser</c:v>
                </c:pt>
                <c:pt idx="2">
                  <c:v>10 browser</c:v>
                </c:pt>
              </c:strCache>
            </c:strRef>
          </c:cat>
          <c:val>
            <c:numRef>
              <c:f>Sheet1!$B$2:$B$4</c:f>
              <c:numCache>
                <c:formatCode>General</c:formatCode>
                <c:ptCount val="3"/>
                <c:pt idx="0">
                  <c:v>2.133333333</c:v>
                </c:pt>
                <c:pt idx="1">
                  <c:v>10.18333333</c:v>
                </c:pt>
                <c:pt idx="2">
                  <c:v>21.58333333</c:v>
                </c:pt>
              </c:numCache>
            </c:numRef>
          </c:val>
          <c:smooth val="0"/>
        </c:ser>
        <c:ser>
          <c:idx val="1"/>
          <c:order val="1"/>
          <c:tx>
            <c:strRef>
              <c:f>Sheet1!$C$1</c:f>
              <c:strCache>
                <c:ptCount val="1"/>
                <c:pt idx="0">
                  <c:v>SSE HTTPS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Sheet1!$A$2:$A$4</c:f>
              <c:strCache>
                <c:ptCount val="3"/>
                <c:pt idx="0">
                  <c:v>1 browser</c:v>
                </c:pt>
                <c:pt idx="1">
                  <c:v>5 browser</c:v>
                </c:pt>
                <c:pt idx="2">
                  <c:v>10 browser</c:v>
                </c:pt>
              </c:strCache>
            </c:strRef>
          </c:cat>
          <c:val>
            <c:numRef>
              <c:f>Sheet1!$C$2:$C$4</c:f>
              <c:numCache>
                <c:formatCode>General</c:formatCode>
                <c:ptCount val="3"/>
                <c:pt idx="0">
                  <c:v>2.266666667</c:v>
                </c:pt>
                <c:pt idx="1">
                  <c:v>11.71666667</c:v>
                </c:pt>
                <c:pt idx="2">
                  <c:v>21</c:v>
                </c:pt>
              </c:numCache>
            </c:numRef>
          </c:val>
          <c:smooth val="0"/>
        </c:ser>
        <c:ser>
          <c:idx val="2"/>
          <c:order val="2"/>
          <c:tx>
            <c:strRef>
              <c:f>Sheet1!$D$1</c:f>
              <c:strCache>
                <c:ptCount val="1"/>
                <c:pt idx="0">
                  <c:v>SSE HTTP/2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Sheet1!$A$2:$A$4</c:f>
              <c:strCache>
                <c:ptCount val="3"/>
                <c:pt idx="0">
                  <c:v>1 browser</c:v>
                </c:pt>
                <c:pt idx="1">
                  <c:v>5 browser</c:v>
                </c:pt>
                <c:pt idx="2">
                  <c:v>10 browser</c:v>
                </c:pt>
              </c:strCache>
            </c:strRef>
          </c:cat>
          <c:val>
            <c:numRef>
              <c:f>Sheet1!$D$2:$D$4</c:f>
              <c:numCache>
                <c:formatCode>General</c:formatCode>
                <c:ptCount val="3"/>
                <c:pt idx="0">
                  <c:v>1.3</c:v>
                </c:pt>
                <c:pt idx="1">
                  <c:v>6.916666667</c:v>
                </c:pt>
                <c:pt idx="2">
                  <c:v>13.28333333</c:v>
                </c:pt>
              </c:numCache>
            </c:numRef>
          </c:val>
          <c:smooth val="0"/>
        </c:ser>
        <c:ser>
          <c:idx val="3"/>
          <c:order val="3"/>
          <c:tx>
            <c:strRef>
              <c:f>Sheet1!$E$1</c:f>
              <c:strCache>
                <c:ptCount val="1"/>
                <c:pt idx="0">
                  <c:v>Websocket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strRef>
              <c:f>Sheet1!$A$2:$A$4</c:f>
              <c:strCache>
                <c:ptCount val="3"/>
                <c:pt idx="0">
                  <c:v>1 browser</c:v>
                </c:pt>
                <c:pt idx="1">
                  <c:v>5 browser</c:v>
                </c:pt>
                <c:pt idx="2">
                  <c:v>10 browser</c:v>
                </c:pt>
              </c:strCache>
            </c:strRef>
          </c:cat>
          <c:val>
            <c:numRef>
              <c:f>Sheet1!$E$2:$E$4</c:f>
              <c:numCache>
                <c:formatCode>General</c:formatCode>
                <c:ptCount val="3"/>
                <c:pt idx="0">
                  <c:v>1.683333333</c:v>
                </c:pt>
                <c:pt idx="1">
                  <c:v>9.25</c:v>
                </c:pt>
                <c:pt idx="2">
                  <c:v>16.76666667</c:v>
                </c:pt>
              </c:numCache>
            </c:numRef>
          </c:val>
          <c:smooth val="0"/>
        </c:ser>
        <c:dLbls>
          <c:showLegendKey val="0"/>
          <c:showVal val="0"/>
          <c:showCatName val="0"/>
          <c:showSerName val="0"/>
          <c:showPercent val="0"/>
          <c:showBubbleSize val="0"/>
        </c:dLbls>
        <c:marker val="1"/>
        <c:smooth val="0"/>
        <c:axId val="908681178"/>
        <c:axId val="139870748"/>
      </c:lineChart>
      <c:catAx>
        <c:axId val="9086811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39870748"/>
        <c:crosses val="autoZero"/>
        <c:auto val="1"/>
        <c:lblAlgn val="ctr"/>
        <c:lblOffset val="100"/>
        <c:noMultiLvlLbl val="0"/>
      </c:catAx>
      <c:valAx>
        <c:axId val="1398707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86811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Click to edit the notes format</a:t>
            </a:r>
            <a:endParaRPr lang="en-US" sz="2000" b="0" strike="noStrike" spc="-1">
              <a:solidFill>
                <a:srgbClr val="000000"/>
              </a:solidFill>
              <a:uFill>
                <a:solidFill>
                  <a:srgbClr val="FFFFFF"/>
                </a:solidFill>
              </a:uFill>
              <a:latin typeface="Arial" panose="020B0604020202020204"/>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panose="02020603050405020304"/>
              </a:rPr>
              <a:t> </a:t>
            </a:r>
            <a:endParaRPr lang="en-US" sz="1400" b="0" strike="noStrike" spc="-1">
              <a:solidFill>
                <a:srgbClr val="000000"/>
              </a:solidFill>
              <a:uFill>
                <a:solidFill>
                  <a:srgbClr val="FFFFFF"/>
                </a:solidFill>
              </a:uFill>
              <a:latin typeface="Times New Roman" panose="02020603050405020304"/>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89AA78D2-492D-4A39-81B9-82ACDE781192}" type="slidenum">
              <a:rPr lang="en-US" sz="1400" b="0" strike="noStrike" spc="-1">
                <a:solidFill>
                  <a:srgbClr val="000000"/>
                </a:solidFill>
                <a:uFill>
                  <a:solidFill>
                    <a:srgbClr val="FFFFFF"/>
                  </a:solidFill>
                </a:uFill>
                <a:latin typeface="Times New Roman" panose="02020603050405020304"/>
              </a:rPr>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931320" y="3257640"/>
            <a:ext cx="7450200" cy="3085560"/>
          </a:xfrm>
          <a:prstGeom prst="rect">
            <a:avLst/>
          </a:prstGeom>
        </p:spPr>
        <p:txBody>
          <a:bodyPr lIns="0" tIns="0" rIns="0" bIns="0"/>
          <a:p>
            <a:r>
              <a:rPr lang="en-US" sz="1400" b="0" strike="noStrike" spc="-1">
                <a:solidFill>
                  <a:srgbClr val="000000"/>
                </a:solidFill>
                <a:uFill>
                  <a:solidFill>
                    <a:srgbClr val="FFFFFF"/>
                  </a:solidFill>
                </a:uFill>
                <a:latin typeface="Arial" panose="020B0604020202020204"/>
              </a:rPr>
              <a:t>Assalamu’alaikum wr wb. Salam sejahtera bagi kita semua.</a:t>
            </a:r>
            <a:endParaRPr lang="en-US" sz="2000" b="0" strike="noStrike" spc="-1">
              <a:solidFill>
                <a:srgbClr val="000000"/>
              </a:solidFill>
              <a:uFill>
                <a:solidFill>
                  <a:srgbClr val="FFFFFF"/>
                </a:solidFill>
              </a:uFill>
              <a:latin typeface="Arial" panose="020B0604020202020204"/>
            </a:endParaRPr>
          </a:p>
          <a:p>
            <a:r>
              <a:rPr lang="en-US" sz="1400" b="0" strike="noStrike" spc="-1">
                <a:solidFill>
                  <a:srgbClr val="000000"/>
                </a:solidFill>
                <a:uFill>
                  <a:solidFill>
                    <a:srgbClr val="FFFFFF"/>
                  </a:solidFill>
                </a:uFill>
                <a:latin typeface="Arial" panose="020B0604020202020204"/>
              </a:rPr>
              <a:t>Pada kesempatan kali ini saya akan menyampaikan isi dari proposal proyek akhir saya yang berjudul “ANALISIS THROUGHPUT DAN LATENCY PADA PENERAPAN  HTTP/2 SSE DAN WEBSOCKET PADA RUMAH PINTAR”. Sebelum kita masuk ke topik, saya ingin mengucapkan terimakasih kepada bapak rofiq, bapak hidayat beserta teman-teman yang telah meluangkan waktunya untuk datang ke seminar saya. Baik, langsung saja</a:t>
            </a:r>
            <a:endParaRPr lang="en-US" sz="2000" b="0" strike="noStrike" spc="-1">
              <a:solidFill>
                <a:srgbClr val="000000"/>
              </a:solidFill>
              <a:uFill>
                <a:solidFill>
                  <a:srgbClr val="FFFFFF"/>
                </a:solidFill>
              </a:uFill>
              <a:latin typeface="Arial" panose="020B0604020202020204"/>
            </a:endParaRPr>
          </a:p>
        </p:txBody>
      </p:sp>
      <p:sp>
        <p:nvSpPr>
          <p:cNvPr id="282"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DE178282-8761-47D3-A882-7CD1BB104F30}" type="slidenum">
              <a:rPr lang="en-US" sz="1200" b="0" strike="noStrike" spc="-1">
                <a:solidFill>
                  <a:srgbClr val="000000"/>
                </a:solidFill>
                <a:uFill>
                  <a:solidFill>
                    <a:srgbClr val="FFFFFF"/>
                  </a:solidFill>
                </a:uFill>
                <a:latin typeface="+mn-lt"/>
                <a:ea typeface="+mn-ea"/>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5883848D-C9D4-47EC-938F-207C1D6CFDB7}"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Yogha Arieka Adnanta = Data hasil monitoring dan otomatisasi akan dikirim ke web server secara wireless sehingga memudahkan petani greenhouse untuk memantau greenhouse miliknya. Hasil dari penelitian ini didapatkan bahwa sistem mampu untuk memonitoring dan melakukan kontrol otomatis penurunan suhu ruang greenhouse ketika suhu mencapai lebih dari 28C dan mampu untuk meningkatkan kelembaban tanah secara otomatis ketika kelembaban tanah kurang dari 40%, selain itu dengan memanfaatkan ESP8266 data hasil monitoring dan otomatisasi dapat dikirim ke web server </a:t>
            </a:r>
            <a:endParaRPr lang="en-US" sz="2000" b="0" strike="noStrike" spc="-1">
              <a:solidFill>
                <a:srgbClr val="000000"/>
              </a:solidFill>
              <a:uFill>
                <a:solidFill>
                  <a:srgbClr val="FFFFFF"/>
                </a:solidFill>
              </a:uFill>
              <a:latin typeface="Arial" panose="020B0604020202020204"/>
            </a:endParaRPr>
          </a:p>
        </p:txBody>
      </p:sp>
      <p:sp>
        <p:nvSpPr>
          <p:cNvPr id="29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48ED8DEA-CF36-41D5-B2B6-DF0E54C281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Lulu liang = pada penelitian ini menggunakan serangan 3 method dos, yaoitu : DOS attack with using hping 3 with random source ip, simple syn flooding with spoofed ip, tcp connect flood. Data yang didapatkan pada penelitian ini pada setiap scenario packet ang dilancarkan adalah berupa time of successful attack, packet loss rate,  dan cpu utility. Dan setelah hasil ini didapatkan, akan dilakukan perbandingan terhadap 3 method serangan tersebut dan dapat diambil kesimpulan bahwa serangan paling bahaya dari 3 method tersebut kepada sistem iot(berdasarkan successful attack).</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Teuku Ridha Muhammad Saputra =pada peneltiain ini menggunakan wireless sensor network yang diterapkan pada kendang ayam, pada peneltiaan ini terdapat bebrapa sensor yang tereletak pada node node tertentu yang ada padan kendang ayam tersebut, contohnya terdapat suhu dan kelembapan, tanki dan pakar air serta berat pakan.  Pada panelitian ini suhu dan kelembapan pada peternakan ini dapat dikendalikan (jika terlalu panas kipas akan hidup). Sistem akan otomatis mengisi pakan jikapakan sudah habis</a:t>
            </a:r>
            <a:endParaRPr lang="en-US" sz="2000" b="0" strike="noStrike" spc="-1">
              <a:solidFill>
                <a:srgbClr val="000000"/>
              </a:solidFill>
              <a:uFill>
                <a:solidFill>
                  <a:srgbClr val="FFFFFF"/>
                </a:solidFill>
              </a:uFill>
              <a:latin typeface="Arial" panose="020B0604020202020204"/>
            </a:endParaRPr>
          </a:p>
          <a:p>
            <a:endParaRPr lang="en-US" sz="2000" b="0" strike="noStrike" spc="-1">
              <a:solidFill>
                <a:srgbClr val="000000"/>
              </a:solidFill>
              <a:uFill>
                <a:solidFill>
                  <a:srgbClr val="FFFFFF"/>
                </a:solidFill>
              </a:uFill>
              <a:latin typeface="Arial" panose="020B0604020202020204"/>
            </a:endParaRPr>
          </a:p>
        </p:txBody>
      </p:sp>
      <p:sp>
        <p:nvSpPr>
          <p:cNvPr id="29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77C2562C-3ECC-4B1D-B3DB-FB7618535A02}"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Nashrullah= Dengan memanfaatkan teknologi WSN dapat dibuat sistem keamanan rumah yang dapat memantau banyak titik dan komunikasi antar titik. Modul transceiver yang digunakan dalam penelitian ini adalah modul wifi ESP8266 dan protokoql yang digunakan adalah Hypertext Transfer Protokol (HTTP). </a:t>
            </a:r>
            <a:endParaRPr lang="en-US" sz="2000" b="0" strike="noStrike" spc="-1">
              <a:solidFill>
                <a:srgbClr val="000000"/>
              </a:solidFill>
              <a:uFill>
                <a:solidFill>
                  <a:srgbClr val="FFFFFF"/>
                </a:solidFill>
              </a:uFill>
              <a:latin typeface="Arial" panose="020B0604020202020204"/>
            </a:endParaRPr>
          </a:p>
          <a:p>
            <a:r>
              <a:rPr lang="en-US" sz="2000" b="0" strike="noStrike" spc="-1">
                <a:solidFill>
                  <a:srgbClr val="000000"/>
                </a:solidFill>
                <a:uFill>
                  <a:solidFill>
                    <a:srgbClr val="FFFFFF"/>
                  </a:solidFill>
                </a:uFill>
                <a:latin typeface="Arial" panose="020B0604020202020204"/>
              </a:rPr>
              <a:t>Qifeng chen = Pada penelitian oleh qifeng chen dari xian jiantong Liverpool university Suzhou china, melakukan percobaan penyerangan dos kepada iot system. Mencoba menyerang infrastuktur IoT menggunakan 3 metode yaitu DoS attack menggunakan hping3 dengan fixed ip, kedua menggunakan metode syn flood. Dan yang terakhir adalah menggunakan tcp connect flood. Hasil dari penelitian ini setelah menyerang IoT dengan tiga metode yang dibandingkan. Parameter yang didapat adalah keberhasilan mengirimkan serangan DoS kepada IoT sistem.</a:t>
            </a:r>
            <a:endParaRPr lang="en-US" sz="2000" b="0" strike="noStrike" spc="-1">
              <a:solidFill>
                <a:srgbClr val="000000"/>
              </a:solidFill>
              <a:uFill>
                <a:solidFill>
                  <a:srgbClr val="FFFFFF"/>
                </a:solidFill>
              </a:uFill>
              <a:latin typeface="Arial" panose="020B0604020202020204"/>
            </a:endParaRPr>
          </a:p>
        </p:txBody>
      </p:sp>
      <p:sp>
        <p:nvSpPr>
          <p:cNvPr id="29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B2284D-4776-4B6D-BF3D-E9BF88C04C2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Pada sistem yang dibuat ini akan menggunakan sensor accelerometer dan PIR yang akan mendeteksi percepatan gerakan serta mendeteksi objek untuk dijadikan sebagai input. Sensor accelerometer dan PIR terhubung menuju mikrokontroller yang bertugas mengolah data yang didapatkan dari sensor tersebut dan akan mentransmisikan perbuhaan keadaan menuju miktrokontroller pusar. Kemudian di miktrokontroller pusat akan melakukan respon perubahan keadaan tersebut dengan membunyikan buzzer dan juga menyalakan lampu LED. Pada saat yang bersamaan mikrokontroller pusat atau station  mengirimkan nilai perubahan menuju server IoT Adafruit yang dapat dimonitoring dan dilihat oleh pemilik rumah. Server IoT adafurit tersebut memiliki dashboard yang akan menunjukkan status masing-masing sensor yang terhubung dengan station. Station ini mengirimkan data atau push kedua server, yaitu server untuk web dashboard Adafruit yang bertugas untuk melakukan penampilan data pada web Adafruit, yang kedua adalah pengiriman data menuju Google firebase realtime database, data sensor yang dikirim station ini akan disimpan pada database tersebut. Selanjutnya untuk pengembangan aplikasi Android menggunakan android studio yang akan melakukan pengambilan data dari realtime database Firebase, sehingga aplikasi android dapat melakukan pemantauan secara realtime dan dapat dimonitoring kapan saja dan dimana saja</a:t>
            </a:r>
            <a:endParaRPr lang="en-US" sz="1800" b="0" strike="noStrike" spc="-1">
              <a:solidFill>
                <a:srgbClr val="000000"/>
              </a:solidFill>
              <a:uFill>
                <a:solidFill>
                  <a:srgbClr val="FFFFFF"/>
                </a:solidFill>
              </a:uFill>
              <a:latin typeface="Arial" panose="020B0604020202020204"/>
            </a:endParaRPr>
          </a:p>
        </p:txBody>
      </p:sp>
      <p:sp>
        <p:nvSpPr>
          <p:cNvPr id="303"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B43AA1A2-C3BA-4A29-99FD-A9FC4316002E}"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756000" y="5078520"/>
            <a:ext cx="6047280" cy="481068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Urutan dari pembahasan saya pada presentasi ini dimulai dari latar belakang, kemudian rumusan masalah, tujuan proyek akhir, tinjauan pustaka, hipotesis dan terakhir metodologi</a:t>
            </a:r>
            <a:endParaRPr lang="en-US" sz="20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Menurut Statista yang menyediakan data statistik dari beragam sumber, jumlah pengguna internet di Indonesia akan terus mengalami peningkatan. Hal ini menandakan bahwa internet semakin mudah diakses oleh berbagai kalangan.</a:t>
            </a:r>
            <a:endParaRPr lang="en-US" sz="2000" b="0" strike="noStrike" spc="-1">
              <a:solidFill>
                <a:srgbClr val="000000"/>
              </a:solidFill>
              <a:uFill>
                <a:solidFill>
                  <a:srgbClr val="FFFFFF"/>
                </a:solidFill>
              </a:uFill>
              <a:latin typeface="Arial" panose="020B0604020202020204"/>
            </a:endParaRPr>
          </a:p>
          <a:p>
            <a:pPr marL="186055" indent="-215900">
              <a:lnSpc>
                <a:spcPct val="170000"/>
              </a:lnSpc>
            </a:pPr>
            <a:endParaRPr lang="en-US" sz="2000" b="0" strike="noStrike" spc="-1">
              <a:solidFill>
                <a:srgbClr val="000000"/>
              </a:solidFill>
              <a:uFill>
                <a:solidFill>
                  <a:srgbClr val="FFFFFF"/>
                </a:solidFill>
              </a:uFill>
              <a:latin typeface="Arial" panose="020B0604020202020204"/>
            </a:endParaRPr>
          </a:p>
        </p:txBody>
      </p:sp>
      <p:sp>
        <p:nvSpPr>
          <p:cNvPr id="285"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31BAA111-8B6B-4AC0-A876-93758EB55D28}"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2000" b="0" strike="noStrike" spc="-1">
                <a:solidFill>
                  <a:srgbClr val="000000"/>
                </a:solidFill>
                <a:uFill>
                  <a:solidFill>
                    <a:srgbClr val="FFFFFF"/>
                  </a:solidFill>
                </a:uFill>
                <a:latin typeface="Arial" panose="020B0604020202020204"/>
              </a:rPr>
              <a:t>Pada dua berita tersebut yaitu liputan6.com serta media Indonesia menyebutkan bahwa Iot menjadi salah satu target serangan oleh hacker. Mengingat pertumbuhan iot yang sangat cepat dan pesat akan berbanding lurus terhadap berabagai masalah keamanannya. Pada penelitian ini akan mencoba menyerang sistem iot yang telah dibuat sebelumnya untuk mengetahui sebagaimana besar pengaruh serangan denial of service berbasis syn flooding terhadap sistem yang telah dibuat tersebut.</a:t>
            </a:r>
            <a:endParaRPr lang="en-US" sz="1800" b="0" strike="noStrike" spc="-1">
              <a:solidFill>
                <a:srgbClr val="000000"/>
              </a:solidFill>
              <a:uFill>
                <a:solidFill>
                  <a:srgbClr val="FFFFFF"/>
                </a:solidFill>
              </a:uFill>
              <a:latin typeface="Arial" panose="020B0604020202020204"/>
            </a:endParaRPr>
          </a:p>
        </p:txBody>
      </p:sp>
      <p:sp>
        <p:nvSpPr>
          <p:cNvPr id="287"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19C3E15B-C019-48C2-A3AA-49F06F58391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931320" y="3257640"/>
            <a:ext cx="7450200" cy="3085560"/>
          </a:xfrm>
          <a:prstGeom prst="rect">
            <a:avLst/>
          </a:prstGeom>
        </p:spPr>
        <p:txBody>
          <a:bodyPr lIns="0" tIns="0" rIns="0" bIns="0"/>
          <a:p>
            <a:pPr marL="186055" indent="-215900" algn="just">
              <a:lnSpc>
                <a:spcPct val="170000"/>
              </a:lnSpc>
            </a:pPr>
            <a:r>
              <a:rPr lang="en-US" sz="1200" b="0" strike="noStrike" spc="-1">
                <a:solidFill>
                  <a:srgbClr val="000000"/>
                </a:solidFill>
                <a:uFill>
                  <a:solidFill>
                    <a:srgbClr val="FFFFFF"/>
                  </a:solidFill>
                </a:uFill>
                <a:latin typeface="Caviar Dreams"/>
              </a:rPr>
              <a:t>Saat ini berbagai alat home security yang beredar di pasaran, seperti pada gambar berikut ini. Relatif mahal dan juga alatnya tidak begitu praktis serta tidak fleksibel. Dengan alat yang mahal ini, tidak bisa di aplikasikan di seluruh lapisan masyarakat. Berdasarkan data bps pada slide sebselumnya, diketahui bahwa pencurian di desa menjadi salah satu yang terbanyak kasus yang terjadi. Akhir akhir ini Iot memiliki perkembangann yang bagus sehingga memberikan potensi untuk masa depan. Perangkat IoT yang memiliki tujuan mempermudah manusia dalam berbagai macam aktifitas setiap hari salah satunya adalah bidang keamanan terutama keamanan rumah.</a:t>
            </a:r>
            <a:endParaRPr lang="en-US" sz="2000" b="0" strike="noStrike" spc="-1">
              <a:solidFill>
                <a:srgbClr val="000000"/>
              </a:solidFill>
              <a:uFill>
                <a:solidFill>
                  <a:srgbClr val="FFFFFF"/>
                </a:solidFill>
              </a:uFill>
              <a:latin typeface="Arial" panose="020B0604020202020204"/>
            </a:endParaRPr>
          </a:p>
        </p:txBody>
      </p:sp>
      <p:sp>
        <p:nvSpPr>
          <p:cNvPr id="289"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C2895E79-321F-4609-8523-6AA0115B414F}"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931320" y="3257640"/>
            <a:ext cx="7450200" cy="3085560"/>
          </a:xfrm>
          <a:prstGeom prst="rect">
            <a:avLst/>
          </a:prstGeom>
        </p:spPr>
        <p:txBody>
          <a:bodyPr lIns="0" tIns="0" rIns="0" bIns="0"/>
          <a:p>
            <a:r>
              <a:rPr lang="en-US" sz="2000" b="0" strike="noStrike" spc="-1">
                <a:solidFill>
                  <a:srgbClr val="000000"/>
                </a:solidFill>
                <a:uFill>
                  <a:solidFill>
                    <a:srgbClr val="FFFFFF"/>
                  </a:solidFill>
                </a:uFill>
                <a:latin typeface="Arial" panose="020B0604020202020204"/>
              </a:rPr>
              <a:t>Penerapan smart agriculture dengan menggunakan teknologi LoraWAN yang dapat berkomunikasi sejauh 15 km diterapkan pada penelitian berjudul “Implementasi dan Analisis Performa Protokol Message Queuing Telemetry Transport (MQTT) dengan pengaruh syn flooding attack pada teknologi LoraWAN untuk Smart Agriculture”. Pada penelitian ini meingimplementasikan protokol MQTT yang terdapat broker sebagai pusat komunikasi antara publisher dan subscriber. Hasil yang didapatkan adalah mengetahui performa protokol MQTT pada LoraWAN menurun atau stabil saat dilakukan serangan syn flooding attack dengan parameter packet delivery ratio (pdr), delay, throughput dan packet loss (Fachrizi, 2018)</a:t>
            </a:r>
            <a:endParaRPr lang="en-US" sz="2000" b="0" strike="noStrike" spc="-1">
              <a:solidFill>
                <a:srgbClr val="000000"/>
              </a:solidFill>
              <a:uFill>
                <a:solidFill>
                  <a:srgbClr val="FFFFFF"/>
                </a:solidFill>
              </a:uFill>
              <a:latin typeface="Arial" panose="020B0604020202020204"/>
            </a:endParaRPr>
          </a:p>
        </p:txBody>
      </p:sp>
      <p:sp>
        <p:nvSpPr>
          <p:cNvPr id="301" name="CustomShape 2"/>
          <p:cNvSpPr/>
          <p:nvPr/>
        </p:nvSpPr>
        <p:spPr>
          <a:xfrm>
            <a:off x="5275800" y="6513840"/>
            <a:ext cx="4035240" cy="342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algn="r">
              <a:lnSpc>
                <a:spcPct val="100000"/>
              </a:lnSpc>
            </a:pPr>
            <a:fld id="{FB944D3D-EEAE-4DE2-99F1-3049AFE92CD5}" type="slidenum">
              <a:rPr lang="en-US" sz="1200" b="0" strike="noStrike" spc="-1">
                <a:solidFill>
                  <a:srgbClr val="000000"/>
                </a:solidFill>
                <a:uFill>
                  <a:solidFill>
                    <a:srgbClr val="FFFFFF"/>
                  </a:solidFill>
                </a:uFill>
                <a:latin typeface="Times New Roman" panose="02020603050405020304"/>
              </a:rPr>
            </a:fld>
            <a:endParaRPr lang="en-US" sz="1800" b="0" strike="noStrike" spc="-1">
              <a:solidFill>
                <a:srgbClr val="000000"/>
              </a:solidFill>
              <a:uFill>
                <a:solidFill>
                  <a:srgbClr val="FFFFFF"/>
                </a:solidFill>
              </a:u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Picture 33"/>
          <p:cNvPicPr/>
          <p:nvPr/>
        </p:nvPicPr>
        <p:blipFill>
          <a:blip r:embed="rId2"/>
          <a:stretch>
            <a:fillRect/>
          </a:stretch>
        </p:blipFill>
        <p:spPr>
          <a:xfrm>
            <a:off x="2702160" y="1203480"/>
            <a:ext cx="3738600" cy="2982960"/>
          </a:xfrm>
          <a:prstGeom prst="rect">
            <a:avLst/>
          </a:prstGeom>
          <a:ln>
            <a:noFill/>
          </a:ln>
        </p:spPr>
      </p:pic>
      <p:pic>
        <p:nvPicPr>
          <p:cNvPr id="35" name="Picture 34"/>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4"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8"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9"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0"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4"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20348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3"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4"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5"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5"/>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0" name="Picture 69"/>
          <p:cNvPicPr/>
          <p:nvPr/>
        </p:nvPicPr>
        <p:blipFill>
          <a:blip r:embed="rId2"/>
          <a:stretch>
            <a:fillRect/>
          </a:stretch>
        </p:blipFill>
        <p:spPr>
          <a:xfrm>
            <a:off x="2702160" y="1203480"/>
            <a:ext cx="3738600" cy="2982960"/>
          </a:xfrm>
          <a:prstGeom prst="rect">
            <a:avLst/>
          </a:prstGeom>
          <a:ln>
            <a:noFill/>
          </a:ln>
        </p:spPr>
      </p:pic>
      <p:pic>
        <p:nvPicPr>
          <p:cNvPr id="71" name="Picture 70"/>
          <p:cNvPicPr/>
          <p:nvPr/>
        </p:nvPicPr>
        <p:blipFill>
          <a:blip r:embed="rId2"/>
          <a:stretch>
            <a:fillRect/>
          </a:stretch>
        </p:blipFill>
        <p:spPr>
          <a:xfrm>
            <a:off x="2702160" y="1203480"/>
            <a:ext cx="3738600" cy="2982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1597680"/>
            <a:ext cx="7771680" cy="51094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45720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467424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1680" cy="110196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77" name="CustomShape 1"/>
          <p:cNvSpPr/>
          <p:nvPr/>
        </p:nvSpPr>
        <p:spPr>
          <a:xfrm>
            <a:off x="4317120" y="2011680"/>
            <a:ext cx="446076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400" b="0" strike="noStrike" spc="-1">
                <a:solidFill>
                  <a:srgbClr val="1F497D"/>
                </a:solidFill>
                <a:uFill>
                  <a:solidFill>
                    <a:srgbClr val="FFFFFF"/>
                  </a:solidFill>
                </a:uFill>
                <a:latin typeface="Caviar Dreams"/>
                <a:ea typeface="DejaVu Sans" panose="020B0603030804020204"/>
              </a:rPr>
              <a:t>PROPOSAL PROYEK AKHIR</a:t>
            </a:r>
            <a:endParaRPr lang="en-US" sz="1800" b="0" strike="noStrike" spc="-1">
              <a:solidFill>
                <a:srgbClr val="000000"/>
              </a:solidFill>
              <a:uFill>
                <a:solidFill>
                  <a:srgbClr val="FFFFFF"/>
                </a:solidFill>
              </a:uFill>
              <a:latin typeface="Arial" panose="020B0604020202020204"/>
            </a:endParaRPr>
          </a:p>
        </p:txBody>
      </p:sp>
      <p:sp>
        <p:nvSpPr>
          <p:cNvPr id="78" name="CustomShape 2"/>
          <p:cNvSpPr/>
          <p:nvPr/>
        </p:nvSpPr>
        <p:spPr>
          <a:xfrm>
            <a:off x="4297680" y="1280160"/>
            <a:ext cx="4418280" cy="7603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4400" b="1" strike="noStrike" spc="-1">
                <a:solidFill>
                  <a:srgbClr val="1F497D"/>
                </a:solidFill>
                <a:uFill>
                  <a:solidFill>
                    <a:srgbClr val="FFFFFF"/>
                  </a:solidFill>
                </a:uFill>
                <a:latin typeface="Adobe Gothic Std B"/>
                <a:ea typeface="Adobe Gothic Std B"/>
              </a:rPr>
              <a:t>SEMINAR </a:t>
            </a:r>
            <a:endParaRPr lang="en-US" sz="1800" b="0" strike="noStrike" spc="-1">
              <a:solidFill>
                <a:srgbClr val="000000"/>
              </a:solidFill>
              <a:uFill>
                <a:solidFill>
                  <a:srgbClr val="FFFFFF"/>
                </a:solidFill>
              </a:uFill>
              <a:latin typeface="Arial" panose="020B0604020202020204"/>
            </a:endParaRPr>
          </a:p>
        </p:txBody>
      </p:sp>
      <p:sp>
        <p:nvSpPr>
          <p:cNvPr id="79" name="CustomShape 3"/>
          <p:cNvSpPr/>
          <p:nvPr/>
        </p:nvSpPr>
        <p:spPr>
          <a:xfrm>
            <a:off x="4174920" y="2560320"/>
            <a:ext cx="4713840" cy="14284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1"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sz="1800" b="0" strike="noStrike" spc="-1">
              <a:solidFill>
                <a:srgbClr val="000000"/>
              </a:solidFill>
              <a:uFill>
                <a:solidFill>
                  <a:srgbClr val="FFFFFF"/>
                </a:solidFill>
              </a:uFill>
              <a:latin typeface="Arial" panose="020B0604020202020204"/>
            </a:endParaRPr>
          </a:p>
          <a:p>
            <a:pPr algn="just">
              <a:lnSpc>
                <a:spcPct val="150000"/>
              </a:lnSpc>
            </a:pPr>
            <a:endParaRPr lang="en-US" sz="1800" b="0" strike="noStrike" spc="-1">
              <a:solidFill>
                <a:srgbClr val="000000"/>
              </a:solidFill>
              <a:uFill>
                <a:solidFill>
                  <a:srgbClr val="FFFFFF"/>
                </a:solidFill>
              </a:uFill>
              <a:latin typeface="Arial" panose="020B0604020202020204"/>
            </a:endParaRPr>
          </a:p>
        </p:txBody>
      </p:sp>
      <p:sp>
        <p:nvSpPr>
          <p:cNvPr id="80" name="CustomShape 4"/>
          <p:cNvSpPr/>
          <p:nvPr/>
        </p:nvSpPr>
        <p:spPr>
          <a:xfrm>
            <a:off x="3931920" y="4353480"/>
            <a:ext cx="16455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1" i="1" strike="noStrike" spc="-1">
                <a:solidFill>
                  <a:srgbClr val="1F497D"/>
                </a:solidFill>
                <a:uFill>
                  <a:solidFill>
                    <a:srgbClr val="FFFFFF"/>
                  </a:solidFill>
                </a:uFill>
                <a:latin typeface="Caviar Dreams"/>
                <a:ea typeface="DejaVu Sans" panose="020B0603030804020204"/>
              </a:rPr>
              <a:t>Presented by : </a:t>
            </a:r>
            <a:endParaRPr lang="en-US" sz="1800" b="0" strike="noStrike" spc="-1">
              <a:solidFill>
                <a:srgbClr val="000000"/>
              </a:solidFill>
              <a:uFill>
                <a:solidFill>
                  <a:srgbClr val="FFFFFF"/>
                </a:solidFill>
              </a:uFill>
              <a:latin typeface="Arial" panose="020B0604020202020204"/>
            </a:endParaRPr>
          </a:p>
        </p:txBody>
      </p:sp>
      <p:sp>
        <p:nvSpPr>
          <p:cNvPr id="81" name="CustomShape 5"/>
          <p:cNvSpPr/>
          <p:nvPr/>
        </p:nvSpPr>
        <p:spPr>
          <a:xfrm>
            <a:off x="5482800" y="4371840"/>
            <a:ext cx="3552840" cy="515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1F497D"/>
                </a:solidFill>
                <a:uFill>
                  <a:solidFill>
                    <a:srgbClr val="FFFFFF"/>
                  </a:solidFill>
                </a:uFill>
                <a:latin typeface="Caviar Dreams"/>
                <a:ea typeface="DejaVu Sans" panose="020B0603030804020204"/>
              </a:rPr>
              <a:t>Muhammad Rusminto Hadiyono (15/386767/SV/10153)</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9">
                                            <p:txEl>
                                              <p:pRg st="0" end="93"/>
                                            </p:txEl>
                                          </p:spTgt>
                                        </p:tgtEl>
                                        <p:attrNameLst>
                                          <p:attrName>style.visibility</p:attrName>
                                        </p:attrNameLst>
                                      </p:cBhvr>
                                      <p:to>
                                        <p:strVal val="visible"/>
                                      </p:to>
                                    </p:set>
                                    <p:animEffect transition="in" filter="wipe(up)">
                                      <p:cBhvr additive="repl">
                                        <p:cTn id="7" dur="500"/>
                                        <p:tgtEl>
                                          <p:spTgt spid="79">
                                            <p:txEl>
                                              <p:p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1"/>
          <a:stretch>
            <a:fillRect/>
          </a:stretch>
        </p:blipFill>
        <p:spPr>
          <a:xfrm>
            <a:off x="1499870" y="1361440"/>
            <a:ext cx="6425565" cy="3255645"/>
          </a:xfrm>
          <a:prstGeom prst="rect">
            <a:avLst/>
          </a:prstGeom>
        </p:spPr>
      </p:pic>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spTree>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Websocket</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Websocket adalah protokol yang menyediakan komunikasi </a:t>
            </a:r>
            <a:r>
              <a:rPr lang="en-US" altLang="en-US" sz="1200" b="0" i="1" strike="noStrike" spc="-1">
                <a:solidFill>
                  <a:srgbClr val="000000"/>
                </a:solidFill>
                <a:uFill>
                  <a:solidFill>
                    <a:srgbClr val="FFFFFF"/>
                  </a:solidFill>
                </a:uFill>
                <a:latin typeface="Caviar Dreams"/>
                <a:ea typeface="DejaVu Sans" panose="020B0603030804020204"/>
              </a:rPr>
              <a:t>full-duplex</a:t>
            </a:r>
            <a:r>
              <a:rPr lang="en-US" altLang="en-US" sz="1200" b="0" strike="noStrike" spc="-1">
                <a:solidFill>
                  <a:srgbClr val="000000"/>
                </a:solidFill>
                <a:uFill>
                  <a:solidFill>
                    <a:srgbClr val="FFFFFF"/>
                  </a:solidFill>
                </a:uFill>
                <a:latin typeface="Caviar Dreams"/>
                <a:ea typeface="DejaVu Sans" panose="020B0603030804020204"/>
              </a:rPr>
              <a:t> melalui satu jalur TCP dalam satu socket.</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Untuk menggunakan Websocket, haruslah terlebih dahulu dilakukan upgrade HTTP.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Berbeda dengan </a:t>
            </a:r>
            <a:r>
              <a:rPr lang="en-US" altLang="en-US" sz="1200" b="0" i="1" strike="noStrike" spc="-1">
                <a:solidFill>
                  <a:srgbClr val="000000"/>
                </a:solidFill>
                <a:uFill>
                  <a:solidFill>
                    <a:srgbClr val="FFFFFF"/>
                  </a:solidFill>
                </a:uFill>
                <a:latin typeface="Caviar Dreams"/>
                <a:ea typeface="DejaVu Sans" panose="020B0603030804020204"/>
              </a:rPr>
              <a:t>Server Sent Events</a:t>
            </a:r>
            <a:r>
              <a:rPr lang="en-US" altLang="en-US" sz="1200" b="0" strike="noStrike" spc="-1">
                <a:solidFill>
                  <a:srgbClr val="000000"/>
                </a:solidFill>
                <a:uFill>
                  <a:solidFill>
                    <a:srgbClr val="FFFFFF"/>
                  </a:solidFill>
                </a:uFill>
                <a:latin typeface="Caviar Dreams"/>
                <a:ea typeface="DejaVu Sans" panose="020B0603030804020204"/>
              </a:rPr>
              <a:t>, setelah </a:t>
            </a:r>
            <a:r>
              <a:rPr lang="en-US" altLang="en-US" sz="1200" b="0" i="1" strike="noStrike" spc="-1">
                <a:solidFill>
                  <a:srgbClr val="000000"/>
                </a:solidFill>
                <a:uFill>
                  <a:solidFill>
                    <a:srgbClr val="FFFFFF"/>
                  </a:solidFill>
                </a:uFill>
                <a:latin typeface="Caviar Dreams"/>
                <a:ea typeface="DejaVu Sans" panose="020B0603030804020204"/>
              </a:rPr>
              <a:t>server </a:t>
            </a:r>
            <a:r>
              <a:rPr lang="en-US" altLang="en-US" sz="1200" b="0" strike="noStrike" spc="-1">
                <a:solidFill>
                  <a:srgbClr val="000000"/>
                </a:solidFill>
                <a:uFill>
                  <a:solidFill>
                    <a:srgbClr val="FFFFFF"/>
                  </a:solidFill>
                </a:uFill>
                <a:latin typeface="Caviar Dreams"/>
                <a:ea typeface="DejaVu Sans" panose="020B0603030804020204"/>
              </a:rPr>
              <a:t>mati lalu hidup lagi, client tidak mampu melakukan </a:t>
            </a:r>
            <a:r>
              <a:rPr lang="en-US" altLang="en-US" sz="1200" b="0" i="1" strike="noStrike" spc="-1">
                <a:solidFill>
                  <a:srgbClr val="000000"/>
                </a:solidFill>
                <a:uFill>
                  <a:solidFill>
                    <a:srgbClr val="FFFFFF"/>
                  </a:solidFill>
                </a:uFill>
                <a:latin typeface="Caviar Dreams"/>
                <a:ea typeface="DejaVu Sans" panose="020B0603030804020204"/>
              </a:rPr>
              <a:t>reconnection</a:t>
            </a:r>
            <a:r>
              <a:rPr lang="en-US" altLang="en-US" sz="1200" b="0" strike="noStrike" spc="-1">
                <a:solidFill>
                  <a:srgbClr val="000000"/>
                </a:solidFill>
                <a:uFill>
                  <a:solidFill>
                    <a:srgbClr val="FFFFFF"/>
                  </a:solidFill>
                </a:uFill>
                <a:latin typeface="Caviar Dreams"/>
                <a:ea typeface="DejaVu Sans" panose="020B0603030804020204"/>
              </a:rPr>
              <a:t> kecuali dengan library tambahan.</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840740" y="1450975"/>
            <a:ext cx="7042150" cy="3166110"/>
          </a:xfrm>
          <a:prstGeom prst="rect">
            <a:avLst/>
          </a:prstGeom>
        </p:spPr>
      </p:pic>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12055" y="227330"/>
            <a:ext cx="32340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6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62" name="CustomShape 3"/>
          <p:cNvSpPr/>
          <p:nvPr/>
        </p:nvSpPr>
        <p:spPr>
          <a:xfrm>
            <a:off x="1518285" y="1540510"/>
            <a:ext cx="6106795" cy="10934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Comparison of IoT Application Layer Protocols</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Through a Smart Parking Implementation</a:t>
            </a:r>
            <a:endParaRPr lang="en-US" sz="1800" b="0" strike="noStrike" spc="-1">
              <a:solidFill>
                <a:srgbClr val="000000"/>
              </a:solidFill>
              <a:uFill>
                <a:solidFill>
                  <a:srgbClr val="FFFFFF"/>
                </a:solidFill>
              </a:uFill>
              <a:latin typeface="Arial" panose="020B0604020202020204"/>
            </a:endParaRPr>
          </a:p>
          <a:p>
            <a:pPr algn="ctr"/>
            <a:endParaRPr lang="en-US" sz="1800" b="0" strike="noStrike" spc="-1">
              <a:solidFill>
                <a:srgbClr val="000000"/>
              </a:solidFill>
              <a:uFill>
                <a:solidFill>
                  <a:srgbClr val="FFFFFF"/>
                </a:solidFill>
              </a:uFill>
              <a:latin typeface="Arial" panose="020B0604020202020204"/>
            </a:endParaRPr>
          </a:p>
          <a:p>
            <a:pPr algn="ctr"/>
            <a:r>
              <a:rPr lang="en-US" sz="1200" b="1" strike="noStrike" spc="-1">
                <a:solidFill>
                  <a:srgbClr val="000000"/>
                </a:solidFill>
                <a:uFill>
                  <a:solidFill>
                    <a:srgbClr val="FFFFFF"/>
                  </a:solidFill>
                </a:uFill>
                <a:latin typeface="Caviar Dreams"/>
                <a:ea typeface="Calibri"/>
              </a:rPr>
              <a:t>(</a:t>
            </a:r>
            <a:r>
              <a:rPr lang="en-GB" sz="1200" b="1" strike="noStrike" spc="-1">
                <a:solidFill>
                  <a:srgbClr val="000000"/>
                </a:solidFill>
                <a:uFill>
                  <a:solidFill>
                    <a:srgbClr val="FFFFFF"/>
                  </a:solidFill>
                </a:uFill>
                <a:latin typeface="Caviar Dreams"/>
                <a:ea typeface="Calibri"/>
              </a:rPr>
              <a:t>Paridhika Kayal dan Harry Perros </a:t>
            </a:r>
            <a:r>
              <a:rPr lang="en-US" sz="1200" b="1" strike="noStrike" spc="-1">
                <a:solidFill>
                  <a:srgbClr val="000000"/>
                </a:solidFill>
                <a:uFill>
                  <a:solidFill>
                    <a:srgbClr val="FFFFFF"/>
                  </a:solidFill>
                </a:uFill>
                <a:latin typeface="Caviar Dreams"/>
                <a:ea typeface="Calibri"/>
              </a:rPr>
              <a:t>(2017))</a:t>
            </a:r>
            <a:endParaRPr lang="en-US" sz="1800" b="0" strike="noStrike" spc="-1">
              <a:solidFill>
                <a:srgbClr val="000000"/>
              </a:solidFill>
              <a:uFill>
                <a:solidFill>
                  <a:srgbClr val="FFFFFF"/>
                </a:solidFill>
              </a:uFill>
              <a:latin typeface="Arial" panose="020B0604020202020204"/>
            </a:endParaRPr>
          </a:p>
        </p:txBody>
      </p:sp>
      <p:sp>
        <p:nvSpPr>
          <p:cNvPr id="163" name="CustomShape 4"/>
          <p:cNvSpPr/>
          <p:nvPr/>
        </p:nvSpPr>
        <p:spPr>
          <a:xfrm>
            <a:off x="1704975" y="2722245"/>
            <a:ext cx="5920105"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Dilakukan perbandingan </a:t>
            </a:r>
            <a:r>
              <a:rPr lang="en-GB" sz="1200" b="0" i="1" strike="noStrike" spc="-1">
                <a:solidFill>
                  <a:srgbClr val="000000"/>
                </a:solidFill>
                <a:uFill>
                  <a:solidFill>
                    <a:srgbClr val="FFFFFF"/>
                  </a:solidFill>
                </a:uFill>
                <a:latin typeface="Caviar Dreams"/>
                <a:ea typeface="Times New Roman" panose="02020603050405020304"/>
              </a:rPr>
              <a:t>response time </a:t>
            </a:r>
            <a:r>
              <a:rPr lang="en-US" sz="1200" b="0" strike="noStrike" spc="-1">
                <a:solidFill>
                  <a:srgbClr val="000000"/>
                </a:solidFill>
                <a:uFill>
                  <a:solidFill>
                    <a:srgbClr val="FFFFFF"/>
                  </a:solidFill>
                </a:uFill>
                <a:latin typeface="Caviar Dreams"/>
                <a:ea typeface="DejaVu Sans" panose="020B0603030804020204"/>
              </a:rPr>
              <a:t>untuk protokol MQTT, CoAP, XMPP dan MQTT melalui Websocket. Dalam jurnal ini menunjukkan bahwa protokol MQTT memiliki rata-rata </a:t>
            </a:r>
            <a:r>
              <a:rPr lang="en-GB" sz="1200" b="0" i="1" strike="noStrike" spc="-1">
                <a:solidFill>
                  <a:srgbClr val="000000"/>
                </a:solidFill>
                <a:uFill>
                  <a:solidFill>
                    <a:srgbClr val="FFFFFF"/>
                  </a:solidFill>
                </a:uFill>
                <a:latin typeface="Caviar Dreams"/>
                <a:ea typeface="Times New Roman" panose="02020603050405020304"/>
              </a:rPr>
              <a:t>response time</a:t>
            </a:r>
            <a:r>
              <a:rPr lang="en-US" sz="1200" b="0" strike="noStrike" spc="-1">
                <a:solidFill>
                  <a:srgbClr val="000000"/>
                </a:solidFill>
                <a:uFill>
                  <a:solidFill>
                    <a:srgbClr val="FFFFFF"/>
                  </a:solidFill>
                </a:uFill>
                <a:latin typeface="Caviar Dreams"/>
                <a:ea typeface="DejaVu Sans" panose="020B0603030804020204"/>
              </a:rPr>
              <a:t> paling rendah dalam kondisi pengguna </a:t>
            </a:r>
            <a:r>
              <a:rPr lang="en-GB" sz="1200" b="0" i="1" strike="noStrike" spc="-1">
                <a:solidFill>
                  <a:srgbClr val="000000"/>
                </a:solidFill>
                <a:uFill>
                  <a:solidFill>
                    <a:srgbClr val="FFFFFF"/>
                  </a:solidFill>
                </a:uFill>
                <a:latin typeface="Caviar Dreams"/>
                <a:ea typeface="Times New Roman" panose="02020603050405020304"/>
              </a:rPr>
              <a:t>resource</a:t>
            </a:r>
            <a:r>
              <a:rPr lang="en-GB" sz="1200" b="0" strike="noStrike" spc="-1">
                <a:solidFill>
                  <a:srgbClr val="000000"/>
                </a:solidFill>
                <a:uFill>
                  <a:solidFill>
                    <a:srgbClr val="FFFFFF"/>
                  </a:solidFill>
                </a:uFill>
                <a:latin typeface="Caviar Dreams"/>
                <a:ea typeface="DejaVu Sans" panose="020B0603030804020204"/>
              </a:rPr>
              <a:t> CPU yang terus </a:t>
            </a:r>
            <a:r>
              <a:rPr lang="en-US" altLang="en-GB" sz="1200" b="0" strike="noStrike" spc="-1">
                <a:solidFill>
                  <a:srgbClr val="000000"/>
                </a:solidFill>
                <a:uFill>
                  <a:solidFill>
                    <a:srgbClr val="FFFFFF"/>
                  </a:solidFill>
                </a:uFill>
                <a:latin typeface="Caviar Dreams"/>
                <a:ea typeface="DejaVu Sans" panose="020B0603030804020204"/>
              </a:rPr>
              <a:t>meningkat</a:t>
            </a:r>
            <a:endParaRPr lang="en-US" altLang="en-GB" sz="1200" b="0" strike="noStrike" spc="-1">
              <a:solidFill>
                <a:srgbClr val="000000"/>
              </a:solidFill>
              <a:uFill>
                <a:solidFill>
                  <a:srgbClr val="FFFFFF"/>
                </a:solidFill>
              </a:uFill>
              <a:latin typeface="Caviar Dreams"/>
              <a:ea typeface="DejaVu Sans" panose="020B0603030804020204"/>
            </a:endParaRPr>
          </a:p>
        </p:txBody>
      </p:sp>
      <p:sp>
        <p:nvSpPr>
          <p:cNvPr id="16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6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6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6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6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6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629150" y="227330"/>
            <a:ext cx="36169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71" name="CustomShape 2"/>
          <p:cNvSpPr/>
          <p:nvPr/>
        </p:nvSpPr>
        <p:spPr>
          <a:xfrm>
            <a:off x="20880" y="177840"/>
            <a:ext cx="3686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72" name="CustomShape 3"/>
          <p:cNvSpPr/>
          <p:nvPr/>
        </p:nvSpPr>
        <p:spPr>
          <a:xfrm>
            <a:off x="766800" y="1454760"/>
            <a:ext cx="7405200" cy="54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GB" sz="1200" b="1" i="1" strike="noStrike" spc="-1">
                <a:solidFill>
                  <a:srgbClr val="000000"/>
                </a:solidFill>
                <a:uFill>
                  <a:solidFill>
                    <a:srgbClr val="FFFFFF"/>
                  </a:solidFill>
                </a:uFill>
                <a:latin typeface="Caviar Dreams"/>
                <a:ea typeface="Calibri"/>
              </a:rPr>
              <a:t>A Real-time Application Framework for Speech Recognition</a:t>
            </a:r>
            <a:endParaRPr lang="en-GB" sz="1200" b="1" i="1" strike="noStrike" spc="-1">
              <a:solidFill>
                <a:srgbClr val="000000"/>
              </a:solidFill>
              <a:uFill>
                <a:solidFill>
                  <a:srgbClr val="FFFFFF"/>
                </a:solidFill>
              </a:uFill>
              <a:latin typeface="Caviar Dreams"/>
              <a:ea typeface="Calibri"/>
            </a:endParaRPr>
          </a:p>
          <a:p>
            <a:pPr algn="ctr">
              <a:lnSpc>
                <a:spcPct val="150000"/>
              </a:lnSpc>
            </a:pPr>
            <a:r>
              <a:rPr lang="en-GB" sz="1200" b="1" i="1" strike="noStrike" spc="-1">
                <a:solidFill>
                  <a:srgbClr val="000000"/>
                </a:solidFill>
                <a:uFill>
                  <a:solidFill>
                    <a:srgbClr val="FFFFFF"/>
                  </a:solidFill>
                </a:uFill>
                <a:latin typeface="Caviar Dreams"/>
                <a:ea typeface="Calibri"/>
              </a:rPr>
              <a:t>Using HTTP/2 and SSE</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Kalamullah Ramli, Asril Jarin, dan Suryadi Suryadi (2018))</a:t>
            </a:r>
            <a:endParaRPr lang="en-US" sz="1800" b="0" strike="noStrike" spc="-1">
              <a:solidFill>
                <a:srgbClr val="000000"/>
              </a:solidFill>
              <a:uFill>
                <a:solidFill>
                  <a:srgbClr val="FFFFFF"/>
                </a:solidFill>
              </a:uFill>
              <a:latin typeface="Arial" panose="020B0604020202020204"/>
            </a:endParaRPr>
          </a:p>
        </p:txBody>
      </p:sp>
      <p:sp>
        <p:nvSpPr>
          <p:cNvPr id="173" name="CustomShape 4"/>
          <p:cNvSpPr/>
          <p:nvPr/>
        </p:nvSpPr>
        <p:spPr>
          <a:xfrm>
            <a:off x="778595" y="2341285"/>
            <a:ext cx="7393680" cy="2406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Menerapkan HTTP/2 untuk </a:t>
            </a:r>
            <a:r>
              <a:rPr lang="en-US" sz="1200" b="0" i="1" strike="noStrike" spc="-1">
                <a:solidFill>
                  <a:srgbClr val="000000"/>
                </a:solidFill>
                <a:uFill>
                  <a:solidFill>
                    <a:srgbClr val="FFFFFF"/>
                  </a:solidFill>
                </a:uFill>
                <a:latin typeface="Caviar Dreams"/>
                <a:ea typeface="DejaVu Sans" panose="020B0603030804020204"/>
              </a:rPr>
              <a:t>Speech Recognition</a:t>
            </a:r>
            <a:r>
              <a:rPr lang="en-US" sz="1200" b="0" strike="noStrike" spc="-1">
                <a:solidFill>
                  <a:srgbClr val="000000"/>
                </a:solidFill>
                <a:uFill>
                  <a:solidFill>
                    <a:srgbClr val="FFFFFF"/>
                  </a:solidFill>
                </a:uFill>
                <a:latin typeface="Caviar Dreams"/>
                <a:ea typeface="DejaVu Sans" panose="020B0603030804020204"/>
              </a:rPr>
              <a:t> serta dilakukan pengujian </a:t>
            </a:r>
            <a:r>
              <a:rPr lang="en-US" altLang="en-US" sz="1200" b="0" i="1" strike="noStrike" spc="-1">
                <a:solidFill>
                  <a:srgbClr val="000000"/>
                </a:solidFill>
                <a:uFill>
                  <a:solidFill>
                    <a:srgbClr val="FFFFFF"/>
                  </a:solidFill>
                </a:uFill>
                <a:latin typeface="Caviar Dreams"/>
                <a:ea typeface="DejaVu Sans" panose="020B0603030804020204"/>
              </a:rPr>
              <a:t>application </a:t>
            </a:r>
            <a:r>
              <a:rPr lang="en-US" sz="1200" b="0" i="1" strike="noStrike" spc="-1">
                <a:solidFill>
                  <a:srgbClr val="000000"/>
                </a:solidFill>
                <a:uFill>
                  <a:solidFill>
                    <a:srgbClr val="FFFFFF"/>
                  </a:solidFill>
                </a:uFill>
                <a:latin typeface="Caviar Dreams"/>
                <a:ea typeface="DejaVu Sans" panose="020B0603030804020204"/>
              </a:rPr>
              <a:t>latency</a:t>
            </a:r>
            <a:r>
              <a:rPr lang="en-US" sz="1200" b="0" strike="noStrike" spc="-1">
                <a:solidFill>
                  <a:srgbClr val="000000"/>
                </a:solidFill>
                <a:uFill>
                  <a:solidFill>
                    <a:srgbClr val="FFFFFF"/>
                  </a:solidFill>
                </a:uFill>
                <a:latin typeface="Caviar Dreams"/>
                <a:ea typeface="DejaVu Sans" panose="020B0603030804020204"/>
              </a:rPr>
              <a:t> melalui ns-3 (simulator). Pengambilan data dilakukan dengan cara mengirimkan </a:t>
            </a:r>
            <a:r>
              <a:rPr lang="en-US" altLang="en-US" sz="1200" b="0" strike="noStrike" spc="-1">
                <a:solidFill>
                  <a:srgbClr val="000000"/>
                </a:solidFill>
                <a:uFill>
                  <a:solidFill>
                    <a:srgbClr val="FFFFFF"/>
                  </a:solidFill>
                </a:uFill>
                <a:latin typeface="Caviar Dreams"/>
                <a:ea typeface="DejaVu Sans" panose="020B0603030804020204"/>
              </a:rPr>
              <a:t>panjang percakapan</a:t>
            </a:r>
            <a:r>
              <a:rPr lang="en-US" sz="1200" b="0" strike="noStrike" spc="-1">
                <a:solidFill>
                  <a:srgbClr val="000000"/>
                </a:solidFill>
                <a:uFill>
                  <a:solidFill>
                    <a:srgbClr val="FFFFFF"/>
                  </a:solidFill>
                </a:uFill>
                <a:latin typeface="Caviar Dreams"/>
                <a:ea typeface="DejaVu Sans" panose="020B0603030804020204"/>
              </a:rPr>
              <a:t> yang </a:t>
            </a:r>
            <a:r>
              <a:rPr lang="en-US" altLang="en-US" sz="1200" b="0" strike="noStrike" spc="-1">
                <a:solidFill>
                  <a:srgbClr val="000000"/>
                </a:solidFill>
                <a:uFill>
                  <a:solidFill>
                    <a:srgbClr val="FFFFFF"/>
                  </a:solidFill>
                </a:uFill>
                <a:latin typeface="Caviar Dreams"/>
                <a:ea typeface="DejaVu Sans" panose="020B0603030804020204"/>
              </a:rPr>
              <a:t>berbeda-beda </a:t>
            </a:r>
            <a:r>
              <a:rPr lang="en-US" sz="1200" b="0" strike="noStrike" spc="-1">
                <a:solidFill>
                  <a:srgbClr val="000000"/>
                </a:solidFill>
                <a:uFill>
                  <a:solidFill>
                    <a:srgbClr val="FFFFFF"/>
                  </a:solidFill>
                </a:uFill>
                <a:latin typeface="Caviar Dreams"/>
                <a:ea typeface="DejaVu Sans" panose="020B0603030804020204"/>
              </a:rPr>
              <a:t>melalui HTTP/2 dan Websocket. Kesimpulan yang didapatkan dari penelitian ini adalah nilai latensi antar keduanya sebanding.</a:t>
            </a:r>
            <a:endParaRPr lang="en-US" sz="1800" b="0" strike="noStrike" spc="-1">
              <a:solidFill>
                <a:srgbClr val="000000"/>
              </a:solidFill>
              <a:uFill>
                <a:solidFill>
                  <a:srgbClr val="FFFFFF"/>
                </a:solidFill>
              </a:uFill>
              <a:latin typeface="Arial" panose="020B0604020202020204"/>
            </a:endParaRPr>
          </a:p>
        </p:txBody>
      </p:sp>
      <p:sp>
        <p:nvSpPr>
          <p:cNvPr id="17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7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7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7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7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7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683760" y="227330"/>
            <a:ext cx="356235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8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82" name="CustomShape 3"/>
          <p:cNvSpPr/>
          <p:nvPr/>
        </p:nvSpPr>
        <p:spPr>
          <a:xfrm>
            <a:off x="1539875" y="1506220"/>
            <a:ext cx="5632450" cy="10928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strike="noStrike" spc="-1">
                <a:solidFill>
                  <a:srgbClr val="000000"/>
                </a:solidFill>
                <a:uFill>
                  <a:solidFill>
                    <a:srgbClr val="FFFFFF"/>
                  </a:solidFill>
                </a:uFill>
                <a:latin typeface="Caviar Dreams"/>
                <a:ea typeface="Calibri"/>
              </a:rPr>
              <a:t>Analisis Perbandingan Kinerja Protokol Websocket dengan Protokol SSE </a:t>
            </a:r>
            <a:endParaRPr lang="en-US" sz="1200" b="1" strike="noStrike" spc="-1">
              <a:solidFill>
                <a:srgbClr val="000000"/>
              </a:solidFill>
              <a:uFill>
                <a:solidFill>
                  <a:srgbClr val="FFFFFF"/>
                </a:solidFill>
              </a:uFill>
              <a:latin typeface="Caviar Dreams"/>
              <a:ea typeface="Calibri"/>
            </a:endParaRPr>
          </a:p>
          <a:p>
            <a:pPr algn="ctr">
              <a:lnSpc>
                <a:spcPct val="150000"/>
              </a:lnSpc>
            </a:pPr>
            <a:r>
              <a:rPr lang="en-US" sz="1200" b="1" strike="noStrike" spc="-1">
                <a:solidFill>
                  <a:srgbClr val="000000"/>
                </a:solidFill>
                <a:uFill>
                  <a:solidFill>
                    <a:srgbClr val="FFFFFF"/>
                  </a:solidFill>
                </a:uFill>
                <a:latin typeface="Caviar Dreams"/>
                <a:ea typeface="Calibri"/>
              </a:rPr>
              <a:t>pada Teknologi Push Notification </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Calibri"/>
              </a:rPr>
              <a:t>( Panser Brigade Muhammad, Widhi Yahya, and Achmad Basuki (2018))</a:t>
            </a:r>
            <a:endParaRPr lang="en-US" sz="1800" b="0" strike="noStrike" spc="-1">
              <a:solidFill>
                <a:srgbClr val="000000"/>
              </a:solidFill>
              <a:uFill>
                <a:solidFill>
                  <a:srgbClr val="FFFFFF"/>
                </a:solidFill>
              </a:uFill>
              <a:latin typeface="Arial" panose="020B0604020202020204"/>
            </a:endParaRPr>
          </a:p>
        </p:txBody>
      </p:sp>
      <p:sp>
        <p:nvSpPr>
          <p:cNvPr id="183" name="CustomShape 4"/>
          <p:cNvSpPr/>
          <p:nvPr/>
        </p:nvSpPr>
        <p:spPr>
          <a:xfrm>
            <a:off x="1540510" y="2599055"/>
            <a:ext cx="563245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Di dalam penelitian tersebut, dilakukan analisis perba</a:t>
            </a:r>
            <a:r>
              <a:rPr lang="en-US" altLang="en-US" sz="1200" b="0" strike="noStrike" spc="-1">
                <a:solidFill>
                  <a:srgbClr val="000000"/>
                </a:solidFill>
                <a:uFill>
                  <a:solidFill>
                    <a:srgbClr val="FFFFFF"/>
                  </a:solidFill>
                </a:uFill>
                <a:latin typeface="Caviar Dreams"/>
                <a:ea typeface="DejaVu Sans" panose="020B0603030804020204"/>
              </a:rPr>
              <a:t>n</a:t>
            </a:r>
            <a:r>
              <a:rPr lang="en-US" sz="1200" b="0" strike="noStrike" spc="-1">
                <a:solidFill>
                  <a:srgbClr val="000000"/>
                </a:solidFill>
                <a:uFill>
                  <a:solidFill>
                    <a:srgbClr val="FFFFFF"/>
                  </a:solidFill>
                </a:uFill>
                <a:latin typeface="Caviar Dreams"/>
                <a:ea typeface="DejaVu Sans" panose="020B0603030804020204"/>
              </a:rPr>
              <a:t>dingan delay </a:t>
            </a:r>
            <a:r>
              <a:rPr lang="en-US" altLang="en-US" sz="1200" b="0" strike="noStrike" spc="-1">
                <a:solidFill>
                  <a:srgbClr val="000000"/>
                </a:solidFill>
                <a:uFill>
                  <a:solidFill>
                    <a:srgbClr val="FFFFFF"/>
                  </a:solidFill>
                </a:uFill>
                <a:latin typeface="Caviar Dreams"/>
                <a:ea typeface="DejaVu Sans" panose="020B0603030804020204"/>
              </a:rPr>
              <a:t>dengan</a:t>
            </a:r>
            <a:r>
              <a:rPr lang="en-US" sz="1200" b="0" strike="noStrike" spc="-1">
                <a:solidFill>
                  <a:srgbClr val="000000"/>
                </a:solidFill>
                <a:uFill>
                  <a:solidFill>
                    <a:srgbClr val="FFFFFF"/>
                  </a:solidFill>
                </a:uFill>
                <a:latin typeface="Caviar Dreams"/>
                <a:ea typeface="DejaVu Sans" panose="020B0603030804020204"/>
              </a:rPr>
              <a:t> besar resource CPU yang digunakan oleh teknologi SSE maupun Websocket dengan server yang  dijalankan menggunakan bahasa python</a:t>
            </a:r>
            <a:r>
              <a:rPr lang="en-US" altLang="en-US" sz="1200" b="0" strike="noStrike" spc="-1">
                <a:solidFill>
                  <a:srgbClr val="000000"/>
                </a:solidFill>
                <a:uFill>
                  <a:solidFill>
                    <a:srgbClr val="FFFFFF"/>
                  </a:solidFill>
                </a:uFill>
                <a:latin typeface="Caviar Dreams"/>
                <a:ea typeface="DejaVu Sans" panose="020B0603030804020204"/>
              </a:rPr>
              <a:t>. </a:t>
            </a:r>
            <a:r>
              <a:rPr lang="en-US" sz="1200" b="0" strike="noStrike" spc="-1">
                <a:solidFill>
                  <a:srgbClr val="000000"/>
                </a:solidFill>
                <a:uFill>
                  <a:solidFill>
                    <a:srgbClr val="FFFFFF"/>
                  </a:solidFill>
                </a:uFill>
                <a:latin typeface="Caviar Dreams"/>
                <a:ea typeface="DejaVu Sans" panose="020B0603030804020204"/>
              </a:rPr>
              <a:t>Hasilnya adalah rata-rata delay dan penggunaan resource CPU dari SSE lebih kecil dibandingkan dengan menggunakan Webscoket</a:t>
            </a:r>
            <a:endParaRPr lang="en-US" sz="1800" b="0" strike="noStrike" spc="-1">
              <a:solidFill>
                <a:srgbClr val="000000"/>
              </a:solidFill>
              <a:uFill>
                <a:solidFill>
                  <a:srgbClr val="FFFFFF"/>
                </a:solidFill>
              </a:uFill>
              <a:latin typeface="Arial" panose="020B0604020202020204"/>
            </a:endParaRPr>
          </a:p>
        </p:txBody>
      </p:sp>
      <p:sp>
        <p:nvSpPr>
          <p:cNvPr id="18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8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8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8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8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8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872355" y="227330"/>
            <a:ext cx="337375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9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1264715" y="1678915"/>
            <a:ext cx="6615000" cy="81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Performance comparison of XHR polling, Long polling,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20000"/>
              </a:lnSpc>
            </a:pPr>
            <a:r>
              <a:rPr lang="en-US" sz="1200" b="1" i="1" strike="noStrike" spc="-1">
                <a:solidFill>
                  <a:srgbClr val="000000"/>
                </a:solidFill>
                <a:uFill>
                  <a:solidFill>
                    <a:srgbClr val="FFFFFF"/>
                  </a:solidFill>
                </a:uFill>
                <a:latin typeface="Caviar Dreams"/>
                <a:ea typeface="DejaVu Sans" panose="020B0603030804020204"/>
              </a:rPr>
              <a:t>Server sent events and Websockets</a:t>
            </a:r>
            <a:endParaRPr lang="en-US" sz="1800" b="0" strike="noStrike" spc="-1">
              <a:solidFill>
                <a:srgbClr val="000000"/>
              </a:solidFill>
              <a:uFill>
                <a:solidFill>
                  <a:srgbClr val="FFFFFF"/>
                </a:solidFill>
              </a:uFill>
              <a:latin typeface="Arial" panose="020B0604020202020204"/>
            </a:endParaRPr>
          </a:p>
          <a:p>
            <a:pPr algn="ctr">
              <a:lnSpc>
                <a:spcPct val="120000"/>
              </a:lnSpc>
            </a:pPr>
            <a:r>
              <a:rPr lang="en-US" sz="1200" b="1" strike="noStrike" spc="-1">
                <a:solidFill>
                  <a:srgbClr val="000000"/>
                </a:solidFill>
                <a:uFill>
                  <a:solidFill>
                    <a:srgbClr val="FFFFFF"/>
                  </a:solidFill>
                </a:uFill>
                <a:latin typeface="Caviar Dreams"/>
                <a:ea typeface="DejaVu Sans" panose="020B0603030804020204"/>
              </a:rPr>
              <a:t>( Oliver Örnmyr dan Rasmus Appelqvist (2017) ) </a:t>
            </a:r>
            <a:endParaRPr lang="en-US" sz="1800" b="0" strike="noStrike" spc="-1">
              <a:solidFill>
                <a:srgbClr val="000000"/>
              </a:solidFill>
              <a:uFill>
                <a:solidFill>
                  <a:srgbClr val="FFFFFF"/>
                </a:solidFill>
              </a:uFill>
              <a:latin typeface="Arial" panose="020B0604020202020204"/>
            </a:endParaRPr>
          </a:p>
        </p:txBody>
      </p:sp>
      <p:sp>
        <p:nvSpPr>
          <p:cNvPr id="193" name="CustomShape 4"/>
          <p:cNvSpPr/>
          <p:nvPr/>
        </p:nvSpPr>
        <p:spPr>
          <a:xfrm>
            <a:off x="991370" y="2667135"/>
            <a:ext cx="7160760" cy="983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Pada penelitian tersebut dilakukan pengujian penggunaan memori dan CPU dari 100 perangkat virtual yang terhubung dengan server menggunakan XHR Polling, Long Polling , Server Sent Events dan Websockets. Dan didapatkan hasil bahwa dari keempat perangkat tersebut Server Sent Events dan Websocket memiliki nilai penggunaan memori dan CPU terendah  serta perbedaan diantara keduanya sangat tipis</a:t>
            </a:r>
            <a:endParaRPr lang="en-US" sz="1800" b="0" strike="noStrike" spc="-1">
              <a:solidFill>
                <a:srgbClr val="000000"/>
              </a:solidFill>
              <a:uFill>
                <a:solidFill>
                  <a:srgbClr val="FFFFFF"/>
                </a:solidFill>
              </a:uFill>
              <a:latin typeface="Arial" panose="020B0604020202020204"/>
            </a:endParaRPr>
          </a:p>
        </p:txBody>
      </p:sp>
      <p:sp>
        <p:nvSpPr>
          <p:cNvPr id="19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9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9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9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9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9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Mobile HTML5: Efficiency and Performance of </a:t>
            </a:r>
            <a:endParaRPr lang="en-US" sz="1200" b="1" i="1" strike="noStrike" spc="-1">
              <a:solidFill>
                <a:srgbClr val="000000"/>
              </a:solidFill>
              <a:uFill>
                <a:solidFill>
                  <a:srgbClr val="FFFFFF"/>
                </a:solidFill>
              </a:uFill>
              <a:latin typeface="Caviar Dreams"/>
              <a:ea typeface="DejaVu Sans" panose="020B0603030804020204"/>
            </a:endParaRPr>
          </a:p>
          <a:p>
            <a:pPr algn="ctr">
              <a:lnSpc>
                <a:spcPct val="150000"/>
              </a:lnSpc>
            </a:pPr>
            <a:r>
              <a:rPr lang="en-US" sz="1200" b="1" i="1" strike="noStrike" spc="-1">
                <a:solidFill>
                  <a:srgbClr val="000000"/>
                </a:solidFill>
                <a:uFill>
                  <a:solidFill>
                    <a:srgbClr val="FFFFFF"/>
                  </a:solidFill>
                </a:uFill>
                <a:latin typeface="Caviar Dreams"/>
                <a:ea typeface="DejaVu Sans" panose="020B0603030804020204"/>
              </a:rPr>
              <a:t>WebSockets and Server-Sent Events</a:t>
            </a:r>
            <a:endParaRPr lang="en-US" sz="1800" b="0" strike="noStrike" spc="-1">
              <a:solidFill>
                <a:srgbClr val="000000"/>
              </a:solidFill>
              <a:uFill>
                <a:solidFill>
                  <a:srgbClr val="FFFFFF"/>
                </a:solidFill>
              </a:uFill>
              <a:latin typeface="Arial" panose="020B0604020202020204"/>
            </a:endParaRPr>
          </a:p>
          <a:p>
            <a:pPr algn="ctr">
              <a:lnSpc>
                <a:spcPct val="150000"/>
              </a:lnSpc>
            </a:pPr>
            <a:r>
              <a:rPr lang="en-US" sz="1200" b="1" strike="noStrike" spc="-1">
                <a:solidFill>
                  <a:srgbClr val="000000"/>
                </a:solidFill>
                <a:uFill>
                  <a:solidFill>
                    <a:srgbClr val="FFFFFF"/>
                  </a:solidFill>
                </a:uFill>
                <a:latin typeface="Caviar Dreams"/>
                <a:ea typeface="DejaVu Sans" panose="020B0603030804020204"/>
              </a:rPr>
              <a:t>( Elliot Estep (2013) ) </a:t>
            </a:r>
            <a:endParaRPr 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30000"/>
              </a:lnSpc>
            </a:pPr>
            <a:r>
              <a:rPr lang="en-US" sz="1200" b="0" strike="noStrike" spc="-1">
                <a:solidFill>
                  <a:srgbClr val="000000"/>
                </a:solidFill>
                <a:uFill>
                  <a:solidFill>
                    <a:srgbClr val="FFFFFF"/>
                  </a:solidFill>
                </a:uFill>
                <a:latin typeface="Caviar Dreams"/>
                <a:ea typeface="DejaVu Sans" panose="020B0603030804020204"/>
              </a:rPr>
              <a:t>Penelitian tersebut menguji performa browser ketika menggunakan Websockets dan Server Sent Events dalam berbagai jaringan smartphone (WiFi, 3G dan 4G). Hasil dari penelitian tersebut adalah performa konektivitas Websocket dan Server Sent Events tidak berbeda jauh, tergantung dengan browser dan konfigurasi jaringan yang digunakan.</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72990" y="227330"/>
            <a:ext cx="33731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46"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pic>
        <p:nvPicPr>
          <p:cNvPr id="147" name="Picture 24"/>
          <p:cNvPicPr/>
          <p:nvPr/>
        </p:nvPicPr>
        <p:blipFill>
          <a:blip r:embed="rId1"/>
          <a:stretch>
            <a:fillRect/>
          </a:stretch>
        </p:blipFill>
        <p:spPr>
          <a:xfrm>
            <a:off x="2406430" y="1405675"/>
            <a:ext cx="5723280" cy="555840"/>
          </a:xfrm>
          <a:prstGeom prst="rect">
            <a:avLst/>
          </a:prstGeom>
          <a:ln>
            <a:noFill/>
          </a:ln>
        </p:spPr>
      </p:pic>
      <p:pic>
        <p:nvPicPr>
          <p:cNvPr id="148" name="Picture 25"/>
          <p:cNvPicPr/>
          <p:nvPr/>
        </p:nvPicPr>
        <p:blipFill>
          <a:blip r:embed="rId1"/>
          <a:srcRect l="49682"/>
          <a:stretch>
            <a:fillRect/>
          </a:stretch>
        </p:blipFill>
        <p:spPr>
          <a:xfrm rot="10800000">
            <a:off x="477520" y="1405255"/>
            <a:ext cx="2879725" cy="549910"/>
          </a:xfrm>
          <a:prstGeom prst="rect">
            <a:avLst/>
          </a:prstGeom>
          <a:ln>
            <a:noFill/>
          </a:ln>
        </p:spPr>
      </p:pic>
      <p:sp>
        <p:nvSpPr>
          <p:cNvPr id="149" name="CustomShape 3"/>
          <p:cNvSpPr/>
          <p:nvPr/>
        </p:nvSpPr>
        <p:spPr>
          <a:xfrm>
            <a:off x="7349400" y="1976040"/>
            <a:ext cx="282240" cy="284652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a:off x="1044000" y="1976040"/>
            <a:ext cx="6305400" cy="2846880"/>
          </a:xfrm>
          <a:prstGeom prst="rect">
            <a:avLst/>
          </a:prstGeom>
          <a:solidFill>
            <a:srgbClr val="F9C534">
              <a:alpha val="34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endParaRPr lang="en-US" sz="1800" b="0" strike="noStrike" spc="-1">
              <a:solidFill>
                <a:srgbClr val="000000"/>
              </a:solidFill>
              <a:uFill>
                <a:solidFill>
                  <a:srgbClr val="FFFFFF"/>
                </a:solidFill>
              </a:uFill>
              <a:latin typeface="Arial" panose="020B0604020202020204"/>
            </a:endParaRPr>
          </a:p>
          <a:p>
            <a:pPr marL="365125" algn="just">
              <a:lnSpc>
                <a:spcPct val="100000"/>
              </a:lnSpc>
            </a:pPr>
            <a:r>
              <a:rPr lang="en-US" sz="1600" b="0" strike="noStrike" spc="-1">
                <a:solidFill>
                  <a:srgbClr val="111C76"/>
                </a:solidFill>
                <a:uFill>
                  <a:solidFill>
                    <a:srgbClr val="FFFFFF"/>
                  </a:solidFill>
                </a:uFill>
                <a:latin typeface="Caviar Dreams"/>
                <a:ea typeface="DejaVu Sans" panose="020B0603030804020204"/>
              </a:rPr>
              <a:t>Mengimplementasikan serta membandingkan metode pengiriman data melalui SSE HTTP/1.1, SSE HTTPS, SSE HTTP/2 serta Websocket dari rumah pintar menuju browser pengguna beserta sebaliknya menggunakan parameter response time serta presentase penggunaan CPU.</a:t>
            </a:r>
            <a:endParaRPr lang="en-US" sz="1600" b="0" strike="noStrike" spc="-1">
              <a:solidFill>
                <a:srgbClr val="111C76"/>
              </a:solidFill>
              <a:uFill>
                <a:solidFill>
                  <a:srgbClr val="FFFFFF"/>
                </a:solidFill>
              </a:uFill>
              <a:latin typeface="Caviar Dreams"/>
              <a:ea typeface="DejaVu Sans" panose="020B0603030804020204"/>
            </a:endParaRPr>
          </a:p>
        </p:txBody>
      </p:sp>
      <p:sp>
        <p:nvSpPr>
          <p:cNvPr id="151" name="CustomShape 5"/>
          <p:cNvSpPr/>
          <p:nvPr/>
        </p:nvSpPr>
        <p:spPr>
          <a:xfrm>
            <a:off x="1157040" y="195480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7349400" y="1976040"/>
            <a:ext cx="137880" cy="2846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3" name="CustomShape 7"/>
          <p:cNvSpPr/>
          <p:nvPr/>
        </p:nvSpPr>
        <p:spPr>
          <a:xfrm>
            <a:off x="2607410" y="1527915"/>
            <a:ext cx="322740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FFFFFF"/>
                </a:solidFill>
                <a:uFill>
                  <a:solidFill>
                    <a:srgbClr val="FFFFFF"/>
                  </a:solidFill>
                </a:uFill>
                <a:latin typeface="Caviar Dreams"/>
                <a:ea typeface="Open Sans Extrabold"/>
              </a:rPr>
              <a:t>TUJUAN PROYEK AKHIR </a:t>
            </a:r>
            <a:endParaRPr lang="en-US" sz="1800" b="0" strike="noStrike" spc="-1">
              <a:solidFill>
                <a:srgbClr val="000000"/>
              </a:solidFill>
              <a:uFill>
                <a:solidFill>
                  <a:srgbClr val="FFFFFF"/>
                </a:solidFill>
              </a:uFill>
              <a:latin typeface="Arial" panose="020B0604020202020204"/>
            </a:endParaRPr>
          </a:p>
        </p:txBody>
      </p:sp>
      <p:sp>
        <p:nvSpPr>
          <p:cNvPr id="154" name="CustomShape 8"/>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55" name="CustomShape 9"/>
          <p:cNvSpPr/>
          <p:nvPr/>
        </p:nvSpPr>
        <p:spPr>
          <a:xfrm>
            <a:off x="2629440" y="847800"/>
            <a:ext cx="162360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56" name="CustomShape 10"/>
          <p:cNvSpPr/>
          <p:nvPr/>
        </p:nvSpPr>
        <p:spPr>
          <a:xfrm>
            <a:off x="3938760" y="85140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57" name="CustomShape 11"/>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58" name="CustomShape 12"/>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59" name="CustomShape 13"/>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additive="repl">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928870" y="227330"/>
            <a:ext cx="33172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20880" y="177840"/>
            <a:ext cx="3614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12" name="CustomShape 3"/>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13" name="CustomShape 4"/>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14" name="CustomShape 5"/>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15" name="CustomShape 6"/>
          <p:cNvSpPr/>
          <p:nvPr/>
        </p:nvSpPr>
        <p:spPr>
          <a:xfrm>
            <a:off x="5417280" y="854640"/>
            <a:ext cx="175572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16" name="CustomShape 7"/>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17" name="CustomShape 8"/>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218" name="CustomShape 9"/>
          <p:cNvSpPr/>
          <p:nvPr/>
        </p:nvSpPr>
        <p:spPr>
          <a:xfrm>
            <a:off x="683640" y="1923840"/>
            <a:ext cx="7671960" cy="2279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000000"/>
                </a:solidFill>
                <a:uFill>
                  <a:solidFill>
                    <a:srgbClr val="FFFFFF"/>
                  </a:solidFill>
                </a:uFill>
                <a:latin typeface="Caviar Dreams"/>
                <a:ea typeface="DejaVu Sans" panose="020B0603030804020204"/>
              </a:rPr>
              <a:t>Berdasarkan kajian dari Tinjauan Pustaka, dapat dibuat hipotesis bahwa Server Sent Event memiliki nilai response time terendah sedangkan HTTPS memiliki nilai response time tertinggi. Namun dari keempat metode yang digunakan, nilai penggunaan CPU keempatnya relatif sama.</a:t>
            </a:r>
            <a:endParaRPr lang="en-US" sz="1600" b="0" strike="noStrike" spc="-1">
              <a:solidFill>
                <a:srgbClr val="000000"/>
              </a:solidFill>
              <a:uFill>
                <a:solidFill>
                  <a:srgbClr val="FFFFFF"/>
                </a:solidFill>
              </a:uFill>
              <a:latin typeface="Caviar Dreams"/>
              <a:ea typeface="DejaVu Sans" panose="020B0603030804020204"/>
            </a:endParaRPr>
          </a:p>
        </p:txBody>
      </p:sp>
    </p:spTree>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0" y="604080"/>
            <a:ext cx="6120720" cy="842400"/>
          </a:xfrm>
          <a:prstGeom prst="rect">
            <a:avLst/>
          </a:prstGeom>
          <a:ln>
            <a:noFill/>
          </a:ln>
        </p:spPr>
      </p:pic>
      <p:sp>
        <p:nvSpPr>
          <p:cNvPr id="83" name="Line 1"/>
          <p:cNvSpPr/>
          <p:nvPr/>
        </p:nvSpPr>
        <p:spPr>
          <a:xfrm>
            <a:off x="787320" y="1540800"/>
            <a:ext cx="9000" cy="235548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4" name="CustomShape 2"/>
          <p:cNvSpPr/>
          <p:nvPr/>
        </p:nvSpPr>
        <p:spPr>
          <a:xfrm>
            <a:off x="714960" y="1504800"/>
            <a:ext cx="180000" cy="179280"/>
          </a:xfrm>
          <a:prstGeom prst="flowChartConnector">
            <a:avLst/>
          </a:prstGeom>
          <a:solidFill>
            <a:schemeClr val="bg1"/>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5" name="Line 3"/>
          <p:cNvSpPr/>
          <p:nvPr/>
        </p:nvSpPr>
        <p:spPr>
          <a:xfrm>
            <a:off x="787320" y="198684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6" name="CustomShape 4"/>
          <p:cNvSpPr/>
          <p:nvPr/>
        </p:nvSpPr>
        <p:spPr>
          <a:xfrm>
            <a:off x="1327320" y="189684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7" name="Line 5"/>
          <p:cNvSpPr/>
          <p:nvPr/>
        </p:nvSpPr>
        <p:spPr>
          <a:xfrm>
            <a:off x="802440" y="2350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88" name="CustomShape 6"/>
          <p:cNvSpPr/>
          <p:nvPr/>
        </p:nvSpPr>
        <p:spPr>
          <a:xfrm>
            <a:off x="1327320" y="2261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89" name="Line 7"/>
          <p:cNvSpPr/>
          <p:nvPr/>
        </p:nvSpPr>
        <p:spPr>
          <a:xfrm>
            <a:off x="796320" y="271908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0" name="CustomShape 8"/>
          <p:cNvSpPr/>
          <p:nvPr/>
        </p:nvSpPr>
        <p:spPr>
          <a:xfrm>
            <a:off x="1327320" y="262908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1" name="Line 9"/>
          <p:cNvSpPr/>
          <p:nvPr/>
        </p:nvSpPr>
        <p:spPr>
          <a:xfrm>
            <a:off x="796320" y="310680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2" name="CustomShape 10"/>
          <p:cNvSpPr/>
          <p:nvPr/>
        </p:nvSpPr>
        <p:spPr>
          <a:xfrm>
            <a:off x="1327320" y="3017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3" name="Line 11"/>
          <p:cNvSpPr/>
          <p:nvPr/>
        </p:nvSpPr>
        <p:spPr>
          <a:xfrm>
            <a:off x="787320" y="3503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4" name="CustomShape 12"/>
          <p:cNvSpPr/>
          <p:nvPr/>
        </p:nvSpPr>
        <p:spPr>
          <a:xfrm>
            <a:off x="1327320" y="3413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5" name="Line 13"/>
          <p:cNvSpPr/>
          <p:nvPr/>
        </p:nvSpPr>
        <p:spPr>
          <a:xfrm>
            <a:off x="787320" y="3899160"/>
            <a:ext cx="576000" cy="360"/>
          </a:xfrm>
          <a:prstGeom prst="line">
            <a:avLst/>
          </a:prstGeom>
          <a:ln w="28440">
            <a:solidFill>
              <a:srgbClr val="26A6E4"/>
            </a:solidFill>
            <a:round/>
          </a:ln>
        </p:spPr>
        <p:style>
          <a:lnRef idx="1">
            <a:schemeClr val="accent1"/>
          </a:lnRef>
          <a:fillRef idx="0">
            <a:schemeClr val="accent1"/>
          </a:fillRef>
          <a:effectRef idx="0">
            <a:schemeClr val="accent1"/>
          </a:effectRef>
          <a:fontRef idx="minor"/>
        </p:style>
      </p:sp>
      <p:sp>
        <p:nvSpPr>
          <p:cNvPr id="96" name="CustomShape 14"/>
          <p:cNvSpPr/>
          <p:nvPr/>
        </p:nvSpPr>
        <p:spPr>
          <a:xfrm>
            <a:off x="1327320" y="3809160"/>
            <a:ext cx="180000" cy="179280"/>
          </a:xfrm>
          <a:prstGeom prst="flowChartConnector">
            <a:avLst/>
          </a:prstGeom>
          <a:solidFill>
            <a:srgbClr val="F9C534"/>
          </a:solidFill>
          <a:ln>
            <a:solidFill>
              <a:srgbClr val="26A6E4"/>
            </a:solidFill>
            <a:round/>
          </a:ln>
        </p:spPr>
        <p:style>
          <a:lnRef idx="2">
            <a:schemeClr val="accent1">
              <a:shade val="50000"/>
            </a:schemeClr>
          </a:lnRef>
          <a:fillRef idx="1">
            <a:schemeClr val="accent1"/>
          </a:fillRef>
          <a:effectRef idx="0">
            <a:schemeClr val="accent1"/>
          </a:effectRef>
          <a:fontRef idx="minor"/>
        </p:style>
      </p:sp>
      <p:sp>
        <p:nvSpPr>
          <p:cNvPr id="97" name="CustomShape 15"/>
          <p:cNvSpPr/>
          <p:nvPr/>
        </p:nvSpPr>
        <p:spPr>
          <a:xfrm>
            <a:off x="20880" y="177840"/>
            <a:ext cx="383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sz="800" b="0" strike="noStrike" spc="-1">
                <a:solidFill>
                  <a:srgbClr val="1F497D"/>
                </a:solidFill>
                <a:uFill>
                  <a:solidFill>
                    <a:srgbClr val="FFFFFF"/>
                  </a:solidFill>
                </a:uFill>
                <a:latin typeface="Caviar Dreams"/>
                <a:ea typeface="DejaVu Sans" panose="020B0603030804020204"/>
              </a:rPr>
              <a:t>“Pengembangan Aplikasi Otomatisasi Administrasi Jaringan Berbasis Website Menggunakan Bahasa Pemrograman Python”</a:t>
            </a:r>
            <a:endParaRPr lang="en-US" sz="1800" b="0" strike="noStrike" spc="-1">
              <a:solidFill>
                <a:srgbClr val="000000"/>
              </a:solidFill>
              <a:uFill>
                <a:solidFill>
                  <a:srgbClr val="FFFFFF"/>
                </a:solidFill>
              </a:uFill>
              <a:latin typeface="Arial" panose="020B0604020202020204"/>
            </a:endParaRPr>
          </a:p>
        </p:txBody>
      </p:sp>
      <p:sp>
        <p:nvSpPr>
          <p:cNvPr id="98" name="CustomShape 16"/>
          <p:cNvSpPr/>
          <p:nvPr/>
        </p:nvSpPr>
        <p:spPr>
          <a:xfrm>
            <a:off x="1507125" y="1866455"/>
            <a:ext cx="209664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99" name="CustomShape 17"/>
          <p:cNvSpPr/>
          <p:nvPr/>
        </p:nvSpPr>
        <p:spPr>
          <a:xfrm>
            <a:off x="1607365" y="3773910"/>
            <a:ext cx="2495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 altLang="en-US" sz="2000" b="0" strike="noStrike" spc="-1">
                <a:solidFill>
                  <a:srgbClr val="1AA1E2"/>
                </a:solidFill>
                <a:uFill>
                  <a:solidFill>
                    <a:srgbClr val="FFFFFF"/>
                  </a:solidFill>
                </a:uFill>
                <a:latin typeface="Humanst521 Lt BT"/>
                <a:ea typeface="DejaVu Sans" panose="020B0603030804020204"/>
              </a:rPr>
              <a:t>Kesimpulan dan Saran</a:t>
            </a:r>
            <a:endParaRPr lang="" altLang="en-US" sz="1800" b="0" strike="noStrike" spc="-1">
              <a:solidFill>
                <a:srgbClr val="000000"/>
              </a:solidFill>
              <a:uFill>
                <a:solidFill>
                  <a:srgbClr val="FFFFFF"/>
                </a:solidFill>
              </a:uFill>
              <a:latin typeface="Arial" panose="020B0604020202020204"/>
            </a:endParaRPr>
          </a:p>
        </p:txBody>
      </p:sp>
      <p:sp>
        <p:nvSpPr>
          <p:cNvPr id="100" name="CustomShape 18"/>
          <p:cNvSpPr/>
          <p:nvPr/>
        </p:nvSpPr>
        <p:spPr>
          <a:xfrm>
            <a:off x="1512850" y="2597155"/>
            <a:ext cx="268488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1" name="CustomShape 19"/>
          <p:cNvSpPr/>
          <p:nvPr/>
        </p:nvSpPr>
        <p:spPr>
          <a:xfrm>
            <a:off x="1512570" y="2233620"/>
            <a:ext cx="233892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2" name="CustomShape 20"/>
          <p:cNvSpPr/>
          <p:nvPr/>
        </p:nvSpPr>
        <p:spPr>
          <a:xfrm>
            <a:off x="1512570" y="3305175"/>
            <a:ext cx="1714500" cy="39497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 altLang="en-US" sz="2000" b="0" strike="noStrike" spc="-1">
                <a:solidFill>
                  <a:srgbClr val="1AA1E2"/>
                </a:solidFill>
                <a:uFill>
                  <a:solidFill>
                    <a:srgbClr val="FFFFFF"/>
                  </a:solidFill>
                </a:uFill>
                <a:latin typeface="Humanst521 Lt BT"/>
                <a:ea typeface="DejaVu Sans" panose="020B0603030804020204"/>
              </a:rPr>
              <a:t>Pembahasan</a:t>
            </a:r>
            <a:endParaRPr lang="" altLang="en-US" sz="1800" b="0" strike="noStrike" spc="-1">
              <a:solidFill>
                <a:srgbClr val="000000"/>
              </a:solidFill>
              <a:uFill>
                <a:solidFill>
                  <a:srgbClr val="FFFFFF"/>
                </a:solidFill>
              </a:uFill>
              <a:latin typeface="Arial" panose="020B0604020202020204"/>
            </a:endParaRPr>
          </a:p>
        </p:txBody>
      </p:sp>
      <p:sp>
        <p:nvSpPr>
          <p:cNvPr id="103" name="CustomShape 21"/>
          <p:cNvSpPr/>
          <p:nvPr/>
        </p:nvSpPr>
        <p:spPr>
          <a:xfrm>
            <a:off x="1512570" y="2920275"/>
            <a:ext cx="1584360" cy="3949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2000" b="0" strike="noStrike" spc="-1">
                <a:solidFill>
                  <a:srgbClr val="1AA1E2"/>
                </a:solidFill>
                <a:uFill>
                  <a:solidFill>
                    <a:srgbClr val="FFFFFF"/>
                  </a:solidFill>
                </a:uFill>
                <a:latin typeface="Humanst521 Lt BT"/>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04" name="CustomShape 22"/>
          <p:cNvSpPr/>
          <p:nvPr/>
        </p:nvSpPr>
        <p:spPr>
          <a:xfrm>
            <a:off x="4806950" y="227330"/>
            <a:ext cx="343916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additive="repl">
                                        <p:cTn id="7" dur="25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wipe(left)">
                                      <p:cBhvr additive="repl">
                                        <p:cTn id="12" dur="25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left)">
                                      <p:cBhvr additive="repl">
                                        <p:cTn id="17" dur="25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left)">
                                      <p:cBhvr additive="repl">
                                        <p:cTn id="22" dur="250"/>
                                        <p:tgtEl>
                                          <p:spTgt spid="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left)">
                                      <p:cBhvr additive="repl">
                                        <p:cTn id="27" dur="25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wipe(left)">
                                      <p:cBhvr additive="repl">
                                        <p:cTn id="32"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05705" y="227330"/>
            <a:ext cx="3240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20"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21" name="Picture 25"/>
          <p:cNvPicPr/>
          <p:nvPr/>
        </p:nvPicPr>
        <p:blipFill>
          <a:blip r:embed="rId1"/>
          <a:srcRect l="49683" t="-391"/>
          <a:stretch>
            <a:fillRect/>
          </a:stretch>
        </p:blipFill>
        <p:spPr>
          <a:xfrm>
            <a:off x="2125080" y="1510200"/>
            <a:ext cx="2401560" cy="556560"/>
          </a:xfrm>
          <a:prstGeom prst="rect">
            <a:avLst/>
          </a:prstGeom>
          <a:ln>
            <a:noFill/>
          </a:ln>
        </p:spPr>
      </p:pic>
      <p:pic>
        <p:nvPicPr>
          <p:cNvPr id="222" name="Picture 26"/>
          <p:cNvPicPr/>
          <p:nvPr/>
        </p:nvPicPr>
        <p:blipFill>
          <a:blip r:embed="rId1"/>
          <a:srcRect l="49683"/>
          <a:stretch>
            <a:fillRect/>
          </a:stretch>
        </p:blipFill>
        <p:spPr>
          <a:xfrm rot="10800000">
            <a:off x="36820" y="1511770"/>
            <a:ext cx="2401560" cy="554400"/>
          </a:xfrm>
          <a:prstGeom prst="rect">
            <a:avLst/>
          </a:prstGeom>
          <a:ln>
            <a:noFill/>
          </a:ln>
        </p:spPr>
      </p:pic>
      <p:sp>
        <p:nvSpPr>
          <p:cNvPr id="223" name="CustomShape 3"/>
          <p:cNvSpPr/>
          <p:nvPr/>
        </p:nvSpPr>
        <p:spPr>
          <a:xfrm>
            <a:off x="1331640" y="1613880"/>
            <a:ext cx="218484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strike="noStrike" spc="-1">
                <a:solidFill>
                  <a:srgbClr val="111C76"/>
                </a:solidFill>
                <a:uFill>
                  <a:solidFill>
                    <a:srgbClr val="FFFFFF"/>
                  </a:solidFill>
                </a:uFill>
                <a:latin typeface="Caviar Dreams"/>
                <a:ea typeface="Open Sans Extrabold"/>
              </a:rPr>
              <a:t>ALAT DAN BAHAN</a:t>
            </a:r>
            <a:endParaRPr lang="en-US" sz="1800" b="0" strike="noStrike" spc="-1">
              <a:solidFill>
                <a:srgbClr val="000000"/>
              </a:solidFill>
              <a:uFill>
                <a:solidFill>
                  <a:srgbClr val="FFFFFF"/>
                </a:solidFill>
              </a:uFill>
              <a:latin typeface="Arial" panose="020B0604020202020204"/>
            </a:endParaRPr>
          </a:p>
        </p:txBody>
      </p:sp>
      <p:sp>
        <p:nvSpPr>
          <p:cNvPr id="224" name="CustomShape 4"/>
          <p:cNvSpPr/>
          <p:nvPr/>
        </p:nvSpPr>
        <p:spPr>
          <a:xfrm>
            <a:off x="1159560" y="2331360"/>
            <a:ext cx="1971360" cy="638640"/>
          </a:xfrm>
          <a:prstGeom prst="rect">
            <a:avLst/>
          </a:prstGeom>
          <a:noFill/>
          <a:ln>
            <a:noFill/>
          </a:ln>
        </p:spPr>
        <p:style>
          <a:lnRef idx="0">
            <a:srgbClr val="FFFFFF"/>
          </a:lnRef>
          <a:fillRef idx="0">
            <a:srgbClr val="FFFFFF"/>
          </a:fillRef>
          <a:effectRef idx="0">
            <a:srgbClr val="FFFFFF"/>
          </a:effectRef>
          <a:fontRef idx="minor"/>
        </p:style>
      </p:sp>
      <p:sp>
        <p:nvSpPr>
          <p:cNvPr id="225" name="CustomShape 5"/>
          <p:cNvSpPr/>
          <p:nvPr/>
        </p:nvSpPr>
        <p:spPr>
          <a:xfrm>
            <a:off x="5297040" y="2331360"/>
            <a:ext cx="2369160" cy="364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Lunak</a:t>
            </a:r>
            <a:endParaRPr lang="en-US" sz="1800" b="0" strike="noStrike" spc="-1">
              <a:solidFill>
                <a:srgbClr val="000000"/>
              </a:solidFill>
              <a:uFill>
                <a:solidFill>
                  <a:srgbClr val="FFFFFF"/>
                </a:solidFill>
              </a:uFill>
              <a:latin typeface="Arial" panose="020B0604020202020204"/>
            </a:endParaRPr>
          </a:p>
        </p:txBody>
      </p:sp>
      <p:sp>
        <p:nvSpPr>
          <p:cNvPr id="226" name="CustomShape 6"/>
          <p:cNvSpPr/>
          <p:nvPr/>
        </p:nvSpPr>
        <p:spPr>
          <a:xfrm>
            <a:off x="1500480" y="265356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111C76"/>
                </a:solidFill>
                <a:uFill>
                  <a:solidFill>
                    <a:srgbClr val="FFFFFF"/>
                  </a:solidFill>
                </a:uFill>
                <a:latin typeface="Caviar Dreams"/>
                <a:ea typeface="Open Sans Extrabold"/>
              </a:rPr>
              <a:t>3 Laptop / PC</a:t>
            </a:r>
            <a:endParaRPr lang="en-US" sz="1800" b="0" strike="noStrike" spc="-1">
              <a:solidFill>
                <a:srgbClr val="000000"/>
              </a:solidFill>
              <a:uFill>
                <a:solidFill>
                  <a:srgbClr val="FFFFFF"/>
                </a:solidFill>
              </a:uFill>
              <a:latin typeface="Arial" panose="020B0604020202020204"/>
            </a:endParaRPr>
          </a:p>
        </p:txBody>
      </p:sp>
      <p:sp>
        <p:nvSpPr>
          <p:cNvPr id="227" name="CustomShape 7"/>
          <p:cNvSpPr/>
          <p:nvPr/>
        </p:nvSpPr>
        <p:spPr>
          <a:xfrm>
            <a:off x="1500480" y="299844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 altLang="en-US" sz="1600" b="0" strike="noStrike" spc="-1">
                <a:solidFill>
                  <a:srgbClr val="111C76"/>
                </a:solidFill>
                <a:uFill>
                  <a:solidFill>
                    <a:srgbClr val="FFFFFF"/>
                  </a:solidFill>
                </a:uFill>
                <a:latin typeface="Caviar Dreams"/>
                <a:ea typeface="Open Sans Extrabold"/>
              </a:rPr>
              <a:t>1</a:t>
            </a:r>
            <a:r>
              <a:rPr lang="en-US" sz="1600" b="0" strike="noStrike" spc="-1">
                <a:solidFill>
                  <a:srgbClr val="111C76"/>
                </a:solidFill>
                <a:uFill>
                  <a:solidFill>
                    <a:srgbClr val="FFFFFF"/>
                  </a:solidFill>
                </a:uFill>
                <a:latin typeface="Caviar Dreams"/>
                <a:ea typeface="Open Sans Extrabold"/>
              </a:rPr>
              <a:t> unit Raspberry Pi</a:t>
            </a:r>
            <a:endParaRPr lang="en-US" sz="1800" b="0" strike="noStrike" spc="-1">
              <a:solidFill>
                <a:srgbClr val="000000"/>
              </a:solidFill>
              <a:uFill>
                <a:solidFill>
                  <a:srgbClr val="FFFFFF"/>
                </a:solidFill>
              </a:uFill>
              <a:latin typeface="Arial" panose="020B0604020202020204"/>
            </a:endParaRPr>
          </a:p>
        </p:txBody>
      </p:sp>
      <p:sp>
        <p:nvSpPr>
          <p:cNvPr id="228" name="CustomShape 8"/>
          <p:cNvSpPr/>
          <p:nvPr/>
        </p:nvSpPr>
        <p:spPr>
          <a:xfrm>
            <a:off x="1500480" y="3343680"/>
            <a:ext cx="2860560" cy="576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 altLang="en-US" sz="1600" b="0" strike="noStrike" spc="-1">
                <a:solidFill>
                  <a:srgbClr val="111C76"/>
                </a:solidFill>
                <a:uFill>
                  <a:solidFill>
                    <a:srgbClr val="FFFFFF"/>
                  </a:solidFill>
                </a:uFill>
                <a:latin typeface="Caviar Dreams"/>
                <a:ea typeface="Open Sans Extrabold"/>
              </a:rPr>
              <a:t>2</a:t>
            </a:r>
            <a:r>
              <a:rPr lang="en-US" sz="1600" b="0" strike="noStrike" spc="-1">
                <a:solidFill>
                  <a:srgbClr val="111C76"/>
                </a:solidFill>
                <a:uFill>
                  <a:solidFill>
                    <a:srgbClr val="FFFFFF"/>
                  </a:solidFill>
                </a:uFill>
                <a:latin typeface="Caviar Dreams"/>
                <a:ea typeface="Open Sans Extrabold"/>
              </a:rPr>
              <a:t> unit NodeMCU</a:t>
            </a:r>
            <a:endParaRPr lang="en-US" sz="1800" b="0" strike="noStrike" spc="-1">
              <a:solidFill>
                <a:srgbClr val="000000"/>
              </a:solidFill>
              <a:uFill>
                <a:solidFill>
                  <a:srgbClr val="FFFFFF"/>
                </a:solidFill>
              </a:uFill>
              <a:latin typeface="Arial" panose="020B0604020202020204"/>
            </a:endParaRPr>
          </a:p>
          <a:p>
            <a:pPr>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30" name="CustomShape 10"/>
          <p:cNvSpPr/>
          <p:nvPr/>
        </p:nvSpPr>
        <p:spPr>
          <a:xfrm>
            <a:off x="5465520" y="30229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Serveo</a:t>
            </a:r>
            <a:endParaRPr lang="en-US" sz="1800" b="0" strike="noStrike" spc="-1">
              <a:solidFill>
                <a:srgbClr val="000000"/>
              </a:solidFill>
              <a:uFill>
                <a:solidFill>
                  <a:srgbClr val="FFFFFF"/>
                </a:solidFill>
              </a:uFill>
              <a:latin typeface="Arial" panose="020B0604020202020204"/>
            </a:endParaRPr>
          </a:p>
        </p:txBody>
      </p:sp>
      <p:sp>
        <p:nvSpPr>
          <p:cNvPr id="232" name="CustomShape 12"/>
          <p:cNvSpPr/>
          <p:nvPr/>
        </p:nvSpPr>
        <p:spPr>
          <a:xfrm>
            <a:off x="1500480" y="3653640"/>
            <a:ext cx="286056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1 unit Access Point</a:t>
            </a:r>
            <a:endParaRPr lang="en-US" sz="1800" b="0" strike="noStrike" spc="-1">
              <a:solidFill>
                <a:srgbClr val="000000"/>
              </a:solidFill>
              <a:uFill>
                <a:solidFill>
                  <a:srgbClr val="FFFFFF"/>
                </a:solidFill>
              </a:uFill>
              <a:latin typeface="Arial" panose="020B0604020202020204"/>
            </a:endParaRPr>
          </a:p>
        </p:txBody>
      </p:sp>
      <p:sp>
        <p:nvSpPr>
          <p:cNvPr id="233" name="CustomShape 13"/>
          <p:cNvSpPr/>
          <p:nvPr/>
        </p:nvSpPr>
        <p:spPr>
          <a:xfrm>
            <a:off x="5465520" y="268920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Mosquitto Broker</a:t>
            </a:r>
            <a:endParaRPr lang="en-US" sz="1800" b="0" strike="noStrike" spc="-1">
              <a:solidFill>
                <a:srgbClr val="000000"/>
              </a:solidFill>
              <a:uFill>
                <a:solidFill>
                  <a:srgbClr val="FFFFFF"/>
                </a:solidFill>
              </a:uFill>
              <a:latin typeface="Arial" panose="020B0604020202020204"/>
            </a:endParaRPr>
          </a:p>
        </p:txBody>
      </p:sp>
      <p:sp>
        <p:nvSpPr>
          <p:cNvPr id="234" name="CustomShape 14"/>
          <p:cNvSpPr/>
          <p:nvPr/>
        </p:nvSpPr>
        <p:spPr>
          <a:xfrm>
            <a:off x="5462640" y="3427820"/>
            <a:ext cx="2860560" cy="3333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just">
              <a:lnSpc>
                <a:spcPct val="150000"/>
              </a:lnSpc>
            </a:pPr>
            <a:r>
              <a:rPr lang="en-US" sz="1600" b="0" strike="noStrike" spc="-1">
                <a:solidFill>
                  <a:srgbClr val="111C76"/>
                </a:solidFill>
                <a:uFill>
                  <a:solidFill>
                    <a:srgbClr val="FFFFFF"/>
                  </a:solidFill>
                </a:uFill>
                <a:latin typeface="Caviar Dreams"/>
                <a:ea typeface="Open Sans Extrabold"/>
              </a:rPr>
              <a:t>Google Chrome</a:t>
            </a:r>
            <a:endParaRPr lang="en-US" sz="1800" b="0" strike="noStrike" spc="-1">
              <a:solidFill>
                <a:srgbClr val="000000"/>
              </a:solidFill>
              <a:uFill>
                <a:solidFill>
                  <a:srgbClr val="FFFFFF"/>
                </a:solidFill>
              </a:uFill>
              <a:latin typeface="Arial" panose="020B0604020202020204"/>
            </a:endParaRPr>
          </a:p>
        </p:txBody>
      </p:sp>
      <p:sp>
        <p:nvSpPr>
          <p:cNvPr id="235" name="CustomShape 1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36" name="CustomShape 1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37" name="CustomShape 1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38" name="CustomShape 1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39" name="CustomShape 1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40" name="CustomShape 2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42" name="Picture 241"/>
          <p:cNvPicPr/>
          <p:nvPr/>
        </p:nvPicPr>
        <p:blipFill>
          <a:blip r:embed="rId2"/>
          <a:stretch>
            <a:fillRect/>
          </a:stretch>
        </p:blipFill>
        <p:spPr>
          <a:xfrm>
            <a:off x="274320" y="2240640"/>
            <a:ext cx="3784320" cy="685440"/>
          </a:xfrm>
          <a:prstGeom prst="rect">
            <a:avLst/>
          </a:prstGeom>
          <a:ln>
            <a:noFill/>
          </a:ln>
        </p:spPr>
      </p:pic>
      <p:pic>
        <p:nvPicPr>
          <p:cNvPr id="243" name="Picture 242"/>
          <p:cNvPicPr/>
          <p:nvPr/>
        </p:nvPicPr>
        <p:blipFill>
          <a:blip r:embed="rId2"/>
          <a:stretch>
            <a:fillRect/>
          </a:stretch>
        </p:blipFill>
        <p:spPr>
          <a:xfrm>
            <a:off x="4389120" y="2194560"/>
            <a:ext cx="3784320" cy="685440"/>
          </a:xfrm>
          <a:prstGeom prst="rect">
            <a:avLst/>
          </a:prstGeom>
          <a:ln>
            <a:noFill/>
          </a:ln>
        </p:spPr>
      </p:pic>
      <p:pic>
        <p:nvPicPr>
          <p:cNvPr id="244" name="Picture 243"/>
          <p:cNvPicPr/>
          <p:nvPr/>
        </p:nvPicPr>
        <p:blipFill>
          <a:blip r:embed="rId3"/>
          <a:stretch>
            <a:fillRect/>
          </a:stretch>
        </p:blipFill>
        <p:spPr>
          <a:xfrm>
            <a:off x="1079640" y="2743200"/>
            <a:ext cx="317160" cy="228240"/>
          </a:xfrm>
          <a:prstGeom prst="rect">
            <a:avLst/>
          </a:prstGeom>
          <a:ln>
            <a:noFill/>
          </a:ln>
        </p:spPr>
      </p:pic>
      <p:pic>
        <p:nvPicPr>
          <p:cNvPr id="245" name="Picture 244"/>
          <p:cNvPicPr/>
          <p:nvPr/>
        </p:nvPicPr>
        <p:blipFill>
          <a:blip r:embed="rId3"/>
          <a:stretch>
            <a:fillRect/>
          </a:stretch>
        </p:blipFill>
        <p:spPr>
          <a:xfrm>
            <a:off x="1079640" y="3060720"/>
            <a:ext cx="317160" cy="228240"/>
          </a:xfrm>
          <a:prstGeom prst="rect">
            <a:avLst/>
          </a:prstGeom>
          <a:ln>
            <a:noFill/>
          </a:ln>
        </p:spPr>
      </p:pic>
      <p:pic>
        <p:nvPicPr>
          <p:cNvPr id="246" name="Picture 245"/>
          <p:cNvPicPr/>
          <p:nvPr/>
        </p:nvPicPr>
        <p:blipFill>
          <a:blip r:embed="rId3"/>
          <a:stretch>
            <a:fillRect/>
          </a:stretch>
        </p:blipFill>
        <p:spPr>
          <a:xfrm>
            <a:off x="1079640" y="3390840"/>
            <a:ext cx="317160" cy="228240"/>
          </a:xfrm>
          <a:prstGeom prst="rect">
            <a:avLst/>
          </a:prstGeom>
          <a:ln>
            <a:noFill/>
          </a:ln>
        </p:spPr>
      </p:pic>
      <p:pic>
        <p:nvPicPr>
          <p:cNvPr id="248" name="Picture 247"/>
          <p:cNvPicPr/>
          <p:nvPr/>
        </p:nvPicPr>
        <p:blipFill>
          <a:blip r:embed="rId3"/>
          <a:stretch>
            <a:fillRect/>
          </a:stretch>
        </p:blipFill>
        <p:spPr>
          <a:xfrm>
            <a:off x="5067360" y="2756160"/>
            <a:ext cx="317160" cy="228240"/>
          </a:xfrm>
          <a:prstGeom prst="rect">
            <a:avLst/>
          </a:prstGeom>
          <a:ln>
            <a:noFill/>
          </a:ln>
        </p:spPr>
      </p:pic>
      <p:pic>
        <p:nvPicPr>
          <p:cNvPr id="249" name="Picture 248"/>
          <p:cNvPicPr/>
          <p:nvPr/>
        </p:nvPicPr>
        <p:blipFill>
          <a:blip r:embed="rId3"/>
          <a:stretch>
            <a:fillRect/>
          </a:stretch>
        </p:blipFill>
        <p:spPr>
          <a:xfrm>
            <a:off x="5067360" y="3073680"/>
            <a:ext cx="317160" cy="228240"/>
          </a:xfrm>
          <a:prstGeom prst="rect">
            <a:avLst/>
          </a:prstGeom>
          <a:ln>
            <a:noFill/>
          </a:ln>
        </p:spPr>
      </p:pic>
      <p:pic>
        <p:nvPicPr>
          <p:cNvPr id="251" name="Picture 250"/>
          <p:cNvPicPr/>
          <p:nvPr/>
        </p:nvPicPr>
        <p:blipFill>
          <a:blip r:embed="rId3"/>
          <a:stretch>
            <a:fillRect/>
          </a:stretch>
        </p:blipFill>
        <p:spPr>
          <a:xfrm>
            <a:off x="1079640" y="3708360"/>
            <a:ext cx="317160" cy="228240"/>
          </a:xfrm>
          <a:prstGeom prst="rect">
            <a:avLst/>
          </a:prstGeom>
          <a:ln>
            <a:noFill/>
          </a:ln>
        </p:spPr>
      </p:pic>
      <p:pic>
        <p:nvPicPr>
          <p:cNvPr id="252" name="Picture 251"/>
          <p:cNvPicPr/>
          <p:nvPr/>
        </p:nvPicPr>
        <p:blipFill>
          <a:blip r:embed="rId3"/>
          <a:stretch>
            <a:fillRect/>
          </a:stretch>
        </p:blipFill>
        <p:spPr>
          <a:xfrm>
            <a:off x="5054760" y="3459500"/>
            <a:ext cx="317160" cy="228240"/>
          </a:xfrm>
          <a:prstGeom prst="rect">
            <a:avLst/>
          </a:prstGeom>
          <a:ln>
            <a:noFill/>
          </a:ln>
        </p:spPr>
      </p:pic>
      <p:sp>
        <p:nvSpPr>
          <p:cNvPr id="254" name="TextShape 22"/>
          <p:cNvSpPr txBox="1"/>
          <p:nvPr/>
        </p:nvSpPr>
        <p:spPr>
          <a:xfrm>
            <a:off x="1159560" y="2331360"/>
            <a:ext cx="2680920" cy="621000"/>
          </a:xfrm>
          <a:prstGeom prst="rect">
            <a:avLst/>
          </a:prstGeom>
          <a:noFill/>
          <a:ln>
            <a:noFill/>
          </a:ln>
        </p:spPr>
        <p:txBody>
          <a:bodyPr lIns="90000" tIns="45000" rIns="90000" bIns="45000"/>
          <a:p>
            <a:pPr>
              <a:lnSpc>
                <a:spcPct val="100000"/>
              </a:lnSpc>
            </a:pPr>
            <a:r>
              <a:rPr lang="en-US" sz="1800" b="1" strike="noStrike" spc="-1">
                <a:solidFill>
                  <a:srgbClr val="111C76"/>
                </a:solidFill>
                <a:uFill>
                  <a:solidFill>
                    <a:srgbClr val="FFFFFF"/>
                  </a:solidFill>
                </a:uFill>
                <a:latin typeface="Caviar Dreams"/>
                <a:ea typeface="Open Sans Extrabold"/>
              </a:rPr>
              <a:t>Perangkat Keras</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additive="repl">
                                        <p:cTn id="7" dur="500"/>
                                        <p:tgtEl>
                                          <p:spTgt spid="2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6">
                                            <p:txEl>
                                              <p:pRg st="0" end="14"/>
                                            </p:txEl>
                                          </p:spTgt>
                                        </p:tgtEl>
                                        <p:attrNameLst>
                                          <p:attrName>style.visibility</p:attrName>
                                        </p:attrNameLst>
                                      </p:cBhvr>
                                      <p:to>
                                        <p:strVal val="visible"/>
                                      </p:to>
                                    </p:set>
                                    <p:animEffect transition="in" filter="wipe(left)">
                                      <p:cBhvr additive="repl">
                                        <p:cTn id="11" dur="500"/>
                                        <p:tgtEl>
                                          <p:spTgt spid="226">
                                            <p:txEl>
                                              <p:pRg st="0" end="1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7">
                                            <p:txEl>
                                              <p:pRg st="0" end="20"/>
                                            </p:txEl>
                                          </p:spTgt>
                                        </p:tgtEl>
                                        <p:attrNameLst>
                                          <p:attrName>style.visibility</p:attrName>
                                        </p:attrNameLst>
                                      </p:cBhvr>
                                      <p:to>
                                        <p:strVal val="visible"/>
                                      </p:to>
                                    </p:set>
                                    <p:animEffect transition="in" filter="wipe(left)">
                                      <p:cBhvr additive="repl">
                                        <p:cTn id="15" dur="500"/>
                                        <p:tgtEl>
                                          <p:spTgt spid="227">
                                            <p:txEl>
                                              <p:pRg st="0" end="2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8">
                                            <p:txEl>
                                              <p:pRg st="0" end="15"/>
                                            </p:txEl>
                                          </p:spTgt>
                                        </p:tgtEl>
                                        <p:attrNameLst>
                                          <p:attrName>style.visibility</p:attrName>
                                        </p:attrNameLst>
                                      </p:cBhvr>
                                      <p:to>
                                        <p:strVal val="visible"/>
                                      </p:to>
                                    </p:set>
                                    <p:animEffect transition="in" filter="wipe(left)">
                                      <p:cBhvr additive="repl">
                                        <p:cTn id="19" dur="500"/>
                                        <p:tgtEl>
                                          <p:spTgt spid="228">
                                            <p:txEl>
                                              <p:pRg st="0" end="1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2">
                                            <p:txEl>
                                              <p:pRg st="0" end="20"/>
                                            </p:txEl>
                                          </p:spTgt>
                                        </p:tgtEl>
                                        <p:attrNameLst>
                                          <p:attrName>style.visibility</p:attrName>
                                        </p:attrNameLst>
                                      </p:cBhvr>
                                      <p:to>
                                        <p:strVal val="visible"/>
                                      </p:to>
                                    </p:set>
                                    <p:animEffect transition="in" filter="wipe(left)">
                                      <p:cBhvr additive="repl">
                                        <p:cTn id="23" dur="500"/>
                                        <p:tgtEl>
                                          <p:spTgt spid="232">
                                            <p:txEl>
                                              <p:pRg st="0" end="20"/>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25"/>
                                        </p:tgtEl>
                                        <p:attrNameLst>
                                          <p:attrName>style.visibility</p:attrName>
                                        </p:attrNameLst>
                                      </p:cBhvr>
                                      <p:to>
                                        <p:strVal val="visible"/>
                                      </p:to>
                                    </p:set>
                                    <p:animEffect transition="in" filter="wipe(left)">
                                      <p:cBhvr additive="repl">
                                        <p:cTn id="27" dur="500"/>
                                        <p:tgtEl>
                                          <p:spTgt spid="22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0">
                                            <p:txEl>
                                              <p:pRg st="0" end="7"/>
                                            </p:txEl>
                                          </p:spTgt>
                                        </p:tgtEl>
                                        <p:attrNameLst>
                                          <p:attrName>style.visibility</p:attrName>
                                        </p:attrNameLst>
                                      </p:cBhvr>
                                      <p:to>
                                        <p:strVal val="visible"/>
                                      </p:to>
                                    </p:set>
                                    <p:animEffect transition="in" filter="wipe(left)">
                                      <p:cBhvr additive="repl">
                                        <p:cTn id="31" dur="500"/>
                                        <p:tgtEl>
                                          <p:spTgt spid="230">
                                            <p:txEl>
                                              <p:pRg st="0"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3">
                                            <p:txEl>
                                              <p:pRg st="0" end="17"/>
                                            </p:txEl>
                                          </p:spTgt>
                                        </p:tgtEl>
                                        <p:attrNameLst>
                                          <p:attrName>style.visibility</p:attrName>
                                        </p:attrNameLst>
                                      </p:cBhvr>
                                      <p:to>
                                        <p:strVal val="visible"/>
                                      </p:to>
                                    </p:set>
                                    <p:animEffect transition="in" filter="wipe(left)">
                                      <p:cBhvr additive="repl">
                                        <p:cTn id="35" dur="500"/>
                                        <p:tgtEl>
                                          <p:spTgt spid="233">
                                            <p:txEl>
                                              <p:pRg st="0" end="1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34">
                                            <p:txEl>
                                              <p:pRg st="0" end="14"/>
                                            </p:txEl>
                                          </p:spTgt>
                                        </p:tgtEl>
                                        <p:attrNameLst>
                                          <p:attrName>style.visibility</p:attrName>
                                        </p:attrNameLst>
                                      </p:cBhvr>
                                      <p:to>
                                        <p:strVal val="visible"/>
                                      </p:to>
                                    </p:set>
                                    <p:animEffect transition="in" filter="wipe(left)">
                                      <p:cBhvr additive="repl">
                                        <p:cTn id="39" dur="500"/>
                                        <p:tgtEl>
                                          <p:spTgt spid="234">
                                            <p:txEl>
                                              <p:p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4935220" y="227330"/>
            <a:ext cx="331089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56" name="CustomShape 2"/>
          <p:cNvSpPr/>
          <p:nvPr/>
        </p:nvSpPr>
        <p:spPr>
          <a:xfrm>
            <a:off x="20880" y="177840"/>
            <a:ext cx="37328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pic>
        <p:nvPicPr>
          <p:cNvPr id="257" name="Picture 25"/>
          <p:cNvPicPr/>
          <p:nvPr/>
        </p:nvPicPr>
        <p:blipFill>
          <a:blip r:embed="rId1"/>
          <a:srcRect l="49683" t="-391"/>
          <a:stretch>
            <a:fillRect/>
          </a:stretch>
        </p:blipFill>
        <p:spPr>
          <a:xfrm>
            <a:off x="2240925" y="2751155"/>
            <a:ext cx="2401560" cy="556560"/>
          </a:xfrm>
          <a:prstGeom prst="rect">
            <a:avLst/>
          </a:prstGeom>
          <a:ln>
            <a:noFill/>
          </a:ln>
        </p:spPr>
      </p:pic>
      <p:pic>
        <p:nvPicPr>
          <p:cNvPr id="258" name="Picture 26"/>
          <p:cNvPicPr/>
          <p:nvPr/>
        </p:nvPicPr>
        <p:blipFill>
          <a:blip r:embed="rId1"/>
          <a:srcRect l="49683"/>
          <a:stretch>
            <a:fillRect/>
          </a:stretch>
        </p:blipFill>
        <p:spPr>
          <a:xfrm rot="10800000">
            <a:off x="183020" y="2751220"/>
            <a:ext cx="2401560" cy="554400"/>
          </a:xfrm>
          <a:prstGeom prst="rect">
            <a:avLst/>
          </a:prstGeom>
          <a:ln>
            <a:noFill/>
          </a:ln>
        </p:spPr>
      </p:pic>
      <p:sp>
        <p:nvSpPr>
          <p:cNvPr id="259" name="CustomShape 3"/>
          <p:cNvSpPr/>
          <p:nvPr/>
        </p:nvSpPr>
        <p:spPr>
          <a:xfrm>
            <a:off x="1073580" y="2935120"/>
            <a:ext cx="270288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1600" b="1" strike="noStrike" spc="-1">
                <a:solidFill>
                  <a:srgbClr val="111C76"/>
                </a:solidFill>
                <a:uFill>
                  <a:solidFill>
                    <a:srgbClr val="FFFFFF"/>
                  </a:solidFill>
                </a:uFill>
                <a:latin typeface="Caviar Dreams"/>
                <a:ea typeface="Open Sans Extrabold"/>
              </a:rPr>
              <a:t>Perancangan Topologi</a:t>
            </a:r>
            <a:endParaRPr lang="en-US" altLang="en-US" sz="1600" b="1" strike="noStrike" spc="-1">
              <a:solidFill>
                <a:srgbClr val="111C76"/>
              </a:solidFill>
              <a:uFill>
                <a:solidFill>
                  <a:srgbClr val="FFFFFF"/>
                </a:solidFill>
              </a:uFill>
              <a:latin typeface="Caviar Dreams"/>
              <a:ea typeface="Open Sans Extrabold"/>
            </a:endParaRPr>
          </a:p>
        </p:txBody>
      </p:sp>
      <p:sp>
        <p:nvSpPr>
          <p:cNvPr id="260" name="CustomShape 4"/>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61" name="CustomShape 5"/>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62" name="CustomShape 6"/>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63" name="CustomShape 7"/>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64" name="CustomShape 8"/>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65" name="CustomShape 9"/>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 name="Picture 1"/>
          <p:cNvPicPr>
            <a:picLocks noChangeAspect="1"/>
          </p:cNvPicPr>
          <p:nvPr/>
        </p:nvPicPr>
        <p:blipFill>
          <a:blip r:embed="rId2"/>
          <a:stretch>
            <a:fillRect/>
          </a:stretch>
        </p:blipFill>
        <p:spPr>
          <a:xfrm>
            <a:off x="4935220" y="1433830"/>
            <a:ext cx="2967990" cy="3390900"/>
          </a:xfrm>
          <a:prstGeom prst="rect">
            <a:avLst/>
          </a:prstGeom>
        </p:spPr>
      </p:pic>
    </p:spTree>
  </p:cSld>
  <p:clrMapOvr>
    <a:masterClrMapping/>
  </p:clrMapOvr>
  <p:transition spd="slow">
    <p:push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altLang="en-US" sz="1600" b="1" strike="noStrike" spc="-1">
                <a:solidFill>
                  <a:srgbClr val="111C76"/>
                </a:solidFill>
                <a:uFill>
                  <a:solidFill>
                    <a:srgbClr val="FFFFFF"/>
                  </a:solidFill>
                </a:uFill>
                <a:latin typeface="Caviar Dreams"/>
                <a:ea typeface="Open Sans Extrabold"/>
              </a:rPr>
              <a:t>Pengujian</a:t>
            </a:r>
            <a:endParaRPr lang="en-US" altLang="en-US" sz="1800" b="0" strike="noStrike" spc="-1">
              <a:solidFill>
                <a:srgbClr val="000000"/>
              </a:solidFill>
              <a:uFill>
                <a:solidFill>
                  <a:srgbClr val="FFFFFF"/>
                </a:solidFill>
              </a:uFill>
              <a:latin typeface="Arial" panose="020B0604020202020204"/>
            </a:endParaRPr>
          </a:p>
        </p:txBody>
      </p:sp>
      <p:sp>
        <p:nvSpPr>
          <p:cNvPr id="270" name="CustomShape 4"/>
          <p:cNvSpPr/>
          <p:nvPr/>
        </p:nvSpPr>
        <p:spPr>
          <a:xfrm>
            <a:off x="807840" y="2095560"/>
            <a:ext cx="6859800" cy="279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285750" indent="-285750" algn="just">
              <a:lnSpc>
                <a:spcPct val="130000"/>
              </a:lnSpc>
              <a:buFont typeface="Arial" panose="020B0604020202020204" pitchFamily="34" charset="0"/>
              <a:buChar char="•"/>
            </a:pPr>
            <a:r>
              <a:rPr lang="en-US" altLang="en-US" sz="1400" b="0" strike="noStrike" spc="-1">
                <a:solidFill>
                  <a:srgbClr val="111C76"/>
                </a:solidFill>
                <a:uFill>
                  <a:solidFill>
                    <a:srgbClr val="FFFFFF"/>
                  </a:solidFill>
                </a:uFill>
                <a:latin typeface="Caviar Dreams"/>
                <a:ea typeface="DejaVu Sans" panose="020B0603030804020204"/>
              </a:rPr>
              <a:t>Pengujian Response Time dilakukan dengan menghitung </a:t>
            </a:r>
            <a:r>
              <a:rPr lang="en-US" altLang="en-US" sz="1400" b="0" i="1" strike="noStrike" spc="-1">
                <a:solidFill>
                  <a:srgbClr val="111C76"/>
                </a:solidFill>
                <a:uFill>
                  <a:solidFill>
                    <a:srgbClr val="FFFFFF"/>
                  </a:solidFill>
                </a:uFill>
                <a:latin typeface="Caviar Dreams"/>
                <a:ea typeface="DejaVu Sans" panose="020B0603030804020204"/>
              </a:rPr>
              <a:t>response time</a:t>
            </a:r>
            <a:r>
              <a:rPr lang="en-US" altLang="en-US" sz="1400" b="0" strike="noStrike" spc="-1">
                <a:solidFill>
                  <a:srgbClr val="111C76"/>
                </a:solidFill>
                <a:uFill>
                  <a:solidFill>
                    <a:srgbClr val="FFFFFF"/>
                  </a:solidFill>
                </a:uFill>
                <a:latin typeface="Caviar Dreams"/>
                <a:ea typeface="DejaVu Sans" panose="020B0603030804020204"/>
              </a:rPr>
              <a:t> setelah dilakukannya pengiriman perintah dari </a:t>
            </a:r>
            <a:r>
              <a:rPr lang="" altLang="en-US" sz="1400" b="0" strike="noStrike" spc="-1">
                <a:solidFill>
                  <a:srgbClr val="111C76"/>
                </a:solidFill>
                <a:uFill>
                  <a:solidFill>
                    <a:srgbClr val="FFFFFF"/>
                  </a:solidFill>
                </a:uFill>
                <a:latin typeface="Caviar Dreams"/>
                <a:ea typeface="DejaVu Sans" panose="020B0603030804020204"/>
              </a:rPr>
              <a:t>web browser </a:t>
            </a:r>
            <a:r>
              <a:rPr lang="en-US" altLang="en-US" sz="1400" b="0" strike="noStrike" spc="-1">
                <a:solidFill>
                  <a:srgbClr val="111C76"/>
                </a:solidFill>
                <a:uFill>
                  <a:solidFill>
                    <a:srgbClr val="FFFFFF"/>
                  </a:solidFill>
                </a:uFill>
                <a:latin typeface="Caviar Dreams"/>
                <a:ea typeface="DejaVu Sans" panose="020B0603030804020204"/>
              </a:rPr>
              <a:t>sampai mendapatkan status arduino terbaru </a:t>
            </a:r>
            <a:r>
              <a:rPr lang="" altLang="en-US" sz="1400" b="0" strike="noStrike" spc="-1">
                <a:solidFill>
                  <a:srgbClr val="111C76"/>
                </a:solidFill>
                <a:uFill>
                  <a:solidFill>
                    <a:srgbClr val="FFFFFF"/>
                  </a:solidFill>
                </a:uFill>
                <a:latin typeface="Caviar Dreams"/>
                <a:ea typeface="DejaVu Sans" panose="020B0603030804020204"/>
              </a:rPr>
              <a:t>dengan rentang waktu pengiriman yang bervariasi.</a:t>
            </a:r>
            <a:endParaRPr lang="en-US" altLang="en-US" sz="1400" b="0" strike="noStrike" spc="-1">
              <a:solidFill>
                <a:srgbClr val="111C76"/>
              </a:solidFill>
              <a:uFill>
                <a:solidFill>
                  <a:srgbClr val="FFFFFF"/>
                </a:solidFill>
              </a:uFill>
              <a:latin typeface="Caviar Dreams"/>
              <a:ea typeface="DejaVu Sans" panose="020B0603030804020204"/>
            </a:endParaRPr>
          </a:p>
          <a:p>
            <a:pPr indent="0" algn="just">
              <a:lnSpc>
                <a:spcPct val="130000"/>
              </a:lnSpc>
              <a:buFont typeface="Arial" panose="020B0604020202020204" pitchFamily="34" charset="0"/>
              <a:buNone/>
            </a:pPr>
            <a:endParaRPr lang="en-US" altLang="en-US" sz="1400" b="0" strike="noStrike" spc="-1">
              <a:solidFill>
                <a:srgbClr val="000000"/>
              </a:solidFill>
              <a:uFill>
                <a:solidFill>
                  <a:srgbClr val="FFFFFF"/>
                </a:solidFill>
              </a:uFill>
              <a:latin typeface="Arial" panose="020B0604020202020204"/>
            </a:endParaRPr>
          </a:p>
          <a:p>
            <a:pPr marL="285750" indent="-285750" algn="just">
              <a:lnSpc>
                <a:spcPct val="130000"/>
              </a:lnSpc>
              <a:buFont typeface="Arial" panose="020B0604020202020204" pitchFamily="34" charset="0"/>
              <a:buChar char="•"/>
            </a:pPr>
            <a:r>
              <a:rPr lang="en-US" altLang="en-US" sz="1400" spc="-1">
                <a:solidFill>
                  <a:srgbClr val="111C76"/>
                </a:solidFill>
                <a:uFill>
                  <a:solidFill>
                    <a:srgbClr val="FFFFFF"/>
                  </a:solidFill>
                </a:uFill>
                <a:latin typeface="Caviar Dreams"/>
                <a:ea typeface="DejaVu Sans" panose="020B0603030804020204"/>
                <a:sym typeface="+mn-ea"/>
              </a:rPr>
              <a:t>Pengujian </a:t>
            </a:r>
            <a:r>
              <a:rPr lang="" altLang="en-US" sz="1400" spc="-1">
                <a:solidFill>
                  <a:srgbClr val="111C76"/>
                </a:solidFill>
                <a:uFill>
                  <a:solidFill>
                    <a:srgbClr val="FFFFFF"/>
                  </a:solidFill>
                </a:uFill>
                <a:latin typeface="Caviar Dreams"/>
                <a:ea typeface="DejaVu Sans" panose="020B0603030804020204"/>
                <a:sym typeface="+mn-ea"/>
              </a:rPr>
              <a:t>Penggunaan CPU dilakukan dengan menghitung presentase penggunaan CPU ketika beberapa web browser mengakses web API secara bersamaan dengan jumlah web browser yang bervariasi.</a:t>
            </a:r>
            <a:endParaRPr lang="en-US" altLang="en-US" sz="1400" b="0" strike="noStrike" spc="-1">
              <a:solidFill>
                <a:srgbClr val="000000"/>
              </a:solidFill>
              <a:uFill>
                <a:solidFill>
                  <a:srgbClr val="FFFFFF"/>
                </a:solidFill>
              </a:uFill>
              <a:latin typeface="Arial" panose="020B0604020202020204"/>
            </a:endParaRPr>
          </a:p>
          <a:p>
            <a:pPr algn="just">
              <a:lnSpc>
                <a:spcPct val="130000"/>
              </a:lnSpc>
            </a:pPr>
            <a:endParaRPr lang="en-US" altLang="en-US" sz="14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1"/>
          <a:stretch>
            <a:fillRect/>
          </a:stretch>
        </p:blipFill>
        <p:spPr>
          <a:xfrm>
            <a:off x="104695" y="1459825"/>
            <a:ext cx="3606480" cy="6598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70">
                                            <p:txEl>
                                              <p:pRg st="0" end="456"/>
                                            </p:txEl>
                                          </p:spTgt>
                                        </p:tgtEl>
                                        <p:attrNameLst>
                                          <p:attrName>style.visibility</p:attrName>
                                        </p:attrNameLst>
                                      </p:cBhvr>
                                      <p:to>
                                        <p:strVal val="visible"/>
                                      </p:to>
                                    </p:set>
                                    <p:animEffect transition="in" filter="fade">
                                      <p:cBhvr additive="repl">
                                        <p:cTn id="7" dur="1000"/>
                                        <p:tgtEl>
                                          <p:spTgt spid="270">
                                            <p:txEl>
                                              <p:pRg st="0" end="456"/>
                                            </p:txEl>
                                          </p:spTgt>
                                        </p:tgtEl>
                                      </p:cBhvr>
                                    </p:animEffect>
                                    <p:anim calcmode="lin" valueType="num">
                                      <p:cBhvr additive="repl">
                                        <p:cTn id="8" dur="1000" fill="hold"/>
                                        <p:tgtEl>
                                          <p:spTgt spid="270">
                                            <p:txEl>
                                              <p:pRg st="0" end="456"/>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70">
                                            <p:txEl>
                                              <p:pRg st="0" end="456"/>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70">
                                            <p:txEl>
                                              <p:pRg st="2" end="2"/>
                                            </p:txEl>
                                          </p:spTgt>
                                        </p:tgtEl>
                                        <p:attrNameLst>
                                          <p:attrName>style.visibility</p:attrName>
                                        </p:attrNameLst>
                                      </p:cBhvr>
                                      <p:to>
                                        <p:strVal val="visible"/>
                                      </p:to>
                                    </p:set>
                                    <p:animEffect transition="in" filter="fade">
                                      <p:cBhvr additive="repl">
                                        <p:cTn id="13" dur="1000"/>
                                        <p:tgtEl>
                                          <p:spTgt spid="270">
                                            <p:txEl>
                                              <p:pRg st="2" end="2"/>
                                            </p:txEl>
                                          </p:spTgt>
                                        </p:tgtEl>
                                      </p:cBhvr>
                                    </p:animEffect>
                                    <p:anim calcmode="lin" valueType="num">
                                      <p:cBhvr additive="repl">
                                        <p:cTn id="14"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15" dur="1000" fill="hold"/>
                                        <p:tgtEl>
                                          <p:spTgt spid="27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75,72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79,76</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64,56</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48,4</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146,52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199,32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133,44</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104,02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147,32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181,38</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129,94</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108,64</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3" name="Chart 2"/>
          <p:cNvGraphicFramePr/>
          <p:nvPr/>
        </p:nvGraphicFramePr>
        <p:xfrm>
          <a:off x="857885" y="1864995"/>
          <a:ext cx="4123690" cy="2771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8574,6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20239,5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1188,72</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456,5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500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649,0 </a:t>
                      </a:r>
                      <a:r>
                        <a:rPr lang="" altLang="en-US" sz="1200" b="0">
                          <a:solidFill>
                            <a:srgbClr val="000000"/>
                          </a:solidFill>
                          <a:latin typeface="Calibri" charset="-122"/>
                        </a:rPr>
                        <a:t>ms</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2126,5</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2955,24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495,7</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en-US" sz="1200" b="0">
                          <a:solidFill>
                            <a:srgbClr val="000000"/>
                          </a:solidFill>
                          <a:latin typeface="Calibri" charset="-122"/>
                        </a:rPr>
                        <a:t>1000 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745,1</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973,4</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762,56</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579,38</a:t>
                      </a:r>
                      <a:r>
                        <a:rPr lang="en-US" sz="1200">
                          <a:solidFill>
                            <a:srgbClr val="000000"/>
                          </a:solidFill>
                          <a:latin typeface="Calibri" charset="-122"/>
                          <a:sym typeface="+mn-ea"/>
                        </a:rPr>
                        <a:t> </a:t>
                      </a:r>
                      <a:r>
                        <a:rPr lang="en-US" altLang="en-US" sz="1200">
                          <a:solidFill>
                            <a:srgbClr val="000000"/>
                          </a:solidFill>
                          <a:latin typeface="Calibri" charset="-122"/>
                          <a:sym typeface="+mn-ea"/>
                        </a:rPr>
                        <a:t>ms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push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981575" y="227330"/>
            <a:ext cx="326453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68" name="CustomShape 2"/>
          <p:cNvSpPr/>
          <p:nvPr/>
        </p:nvSpPr>
        <p:spPr>
          <a:xfrm>
            <a:off x="20880" y="177840"/>
            <a:ext cx="3398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69" name="CustomShape 3"/>
          <p:cNvSpPr/>
          <p:nvPr/>
        </p:nvSpPr>
        <p:spPr>
          <a:xfrm>
            <a:off x="828720" y="1531440"/>
            <a:ext cx="1653120" cy="3333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1600" b="1" i="1" strike="noStrike" spc="-1">
                <a:solidFill>
                  <a:srgbClr val="111C76"/>
                </a:solidFill>
                <a:uFill>
                  <a:solidFill>
                    <a:srgbClr val="FFFFFF"/>
                  </a:solidFill>
                </a:uFill>
                <a:latin typeface="Caviar Dreams"/>
                <a:ea typeface="Open Sans Extrabold"/>
              </a:rPr>
              <a:t>Analisa Hasil</a:t>
            </a:r>
            <a:endParaRPr lang="en-US" sz="1800" b="0" strike="noStrike" spc="-1">
              <a:solidFill>
                <a:srgbClr val="000000"/>
              </a:solidFill>
              <a:uFill>
                <a:solidFill>
                  <a:srgbClr val="FFFFFF"/>
                </a:solidFill>
              </a:uFill>
              <a:latin typeface="Arial" panose="020B0604020202020204"/>
            </a:endParaRPr>
          </a:p>
        </p:txBody>
      </p:sp>
      <p:sp>
        <p:nvSpPr>
          <p:cNvPr id="271"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72"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73" name="CustomShape 7"/>
          <p:cNvSpPr/>
          <p:nvPr/>
        </p:nvSpPr>
        <p:spPr>
          <a:xfrm>
            <a:off x="4018320" y="854640"/>
            <a:ext cx="1727640" cy="49104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74" name="CustomShape 8"/>
          <p:cNvSpPr/>
          <p:nvPr/>
        </p:nvSpPr>
        <p:spPr>
          <a:xfrm>
            <a:off x="5520960" y="854640"/>
            <a:ext cx="1652040" cy="488880"/>
          </a:xfrm>
          <a:prstGeom prst="chevron">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75" name="CustomShape 9"/>
          <p:cNvSpPr/>
          <p:nvPr/>
        </p:nvSpPr>
        <p:spPr>
          <a:xfrm>
            <a:off x="6864120" y="854640"/>
            <a:ext cx="1703880" cy="50328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76"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pic>
        <p:nvPicPr>
          <p:cNvPr id="277" name="Picture 276"/>
          <p:cNvPicPr/>
          <p:nvPr/>
        </p:nvPicPr>
        <p:blipFill>
          <a:blip r:embed="rId2"/>
          <a:stretch>
            <a:fillRect/>
          </a:stretch>
        </p:blipFill>
        <p:spPr>
          <a:xfrm>
            <a:off x="101520" y="1422360"/>
            <a:ext cx="3606480" cy="659880"/>
          </a:xfrm>
          <a:prstGeom prst="rect">
            <a:avLst/>
          </a:prstGeom>
          <a:ln>
            <a:noFill/>
          </a:ln>
        </p:spPr>
      </p:pic>
      <p:graphicFrame>
        <p:nvGraphicFramePr>
          <p:cNvPr id="5" name="Table 4"/>
          <p:cNvGraphicFramePr/>
          <p:nvPr/>
        </p:nvGraphicFramePr>
        <p:xfrm>
          <a:off x="4981575" y="2557780"/>
          <a:ext cx="4106545" cy="1156970"/>
        </p:xfrm>
        <a:graphic>
          <a:graphicData uri="http://schemas.openxmlformats.org/drawingml/2006/table">
            <a:tbl>
              <a:tblPr firstRow="1" bandRow="1">
                <a:tableStyleId>{5C22544A-7EE6-4342-B048-85BDC9FD1C3A}</a:tableStyleId>
              </a:tblPr>
              <a:tblGrid>
                <a:gridCol w="934720"/>
                <a:gridCol w="756285"/>
                <a:gridCol w="756285"/>
                <a:gridCol w="756285"/>
                <a:gridCol w="902970"/>
              </a:tblGrid>
              <a:tr h="433070">
                <a:tc>
                  <a:txBody>
                    <a:bodyPr/>
                    <a:p>
                      <a:pPr marL="0" indent="0" algn="ctr">
                        <a:buNone/>
                      </a:pPr>
                      <a:r>
                        <a:rPr lang="en-US" sz="1200" b="0">
                          <a:solidFill>
                            <a:srgbClr val="000000"/>
                          </a:solidFill>
                          <a:latin typeface="Calibri" charset="-122"/>
                        </a:rPr>
                        <a:t> </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HTTP/1.1</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HTTPS</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SSE HTTP/2</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sz="1200" b="0">
                          <a:solidFill>
                            <a:srgbClr val="000000"/>
                          </a:solidFill>
                          <a:latin typeface="Calibri" charset="-122"/>
                        </a:rPr>
                        <a:t>Websocket</a:t>
                      </a:r>
                      <a:endParaRPr 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 altLang="en-US" sz="1200" b="0">
                          <a:solidFill>
                            <a:srgbClr val="000000"/>
                          </a:solidFill>
                          <a:latin typeface="Calibri" charset="-122"/>
                        </a:rPr>
                        <a:t>1 browser</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2,13</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2,26</a:t>
                      </a:r>
                      <a:r>
                        <a:rPr lang="" altLang="en-US" sz="1200" b="0">
                          <a:solidFill>
                            <a:srgbClr val="000000"/>
                          </a:solidFill>
                          <a:latin typeface="Calibri" charset="-122"/>
                        </a:rPr>
                        <a:t>7%</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1,683</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 altLang="en-US" sz="1200" b="0">
                          <a:solidFill>
                            <a:srgbClr val="000000"/>
                          </a:solidFill>
                          <a:latin typeface="Calibri" charset="-122"/>
                        </a:rPr>
                        <a:t>5 </a:t>
                      </a:r>
                      <a:r>
                        <a:rPr lang="en-US" altLang="en-US" sz="1200">
                          <a:solidFill>
                            <a:srgbClr val="000000"/>
                          </a:solidFill>
                          <a:latin typeface="Calibri" charset="-122"/>
                          <a:sym typeface="+mn-ea"/>
                        </a:rPr>
                        <a:t>browser</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10,183</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11,716</a:t>
                      </a:r>
                      <a:r>
                        <a:rPr lang="" altLang="en-US" sz="1200" b="0">
                          <a:solidFill>
                            <a:srgbClr val="000000"/>
                          </a:solidFill>
                          <a:latin typeface="Calibri" charset="-122"/>
                        </a:rPr>
                        <a:t>7%</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6,916</a:t>
                      </a:r>
                      <a:r>
                        <a:rPr lang="" altLang="en-US" sz="1200" b="0">
                          <a:solidFill>
                            <a:srgbClr val="000000"/>
                          </a:solidFill>
                          <a:latin typeface="Calibri" charset="-122"/>
                        </a:rPr>
                        <a:t>7%</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9,25</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41300">
                <a:tc>
                  <a:txBody>
                    <a:bodyPr/>
                    <a:p>
                      <a:pPr marL="0" indent="0" algn="ctr">
                        <a:buNone/>
                      </a:pPr>
                      <a:r>
                        <a:rPr lang="" altLang="en-US" sz="1200" b="0">
                          <a:solidFill>
                            <a:srgbClr val="000000"/>
                          </a:solidFill>
                          <a:latin typeface="Calibri" charset="-122"/>
                        </a:rPr>
                        <a:t>10 </a:t>
                      </a:r>
                      <a:r>
                        <a:rPr lang="en-US" altLang="en-US" sz="1200">
                          <a:solidFill>
                            <a:srgbClr val="000000"/>
                          </a:solidFill>
                          <a:latin typeface="Calibri" charset="-122"/>
                          <a:sym typeface="+mn-ea"/>
                        </a:rPr>
                        <a:t>browser</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21,583</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21</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13,283</a:t>
                      </a:r>
                      <a:r>
                        <a:rPr lang="" altLang="en-US" sz="1200" b="0">
                          <a:solidFill>
                            <a:srgbClr val="000000"/>
                          </a:solidFill>
                          <a:latin typeface="Calibri" charset="-122"/>
                        </a:rPr>
                        <a:t>%</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sz="1200" b="0">
                          <a:solidFill>
                            <a:srgbClr val="000000"/>
                          </a:solidFill>
                          <a:latin typeface="Calibri" charset="-122"/>
                        </a:rPr>
                        <a:t>16,76</a:t>
                      </a:r>
                      <a:r>
                        <a:rPr lang="" altLang="en-US" sz="1200" b="0">
                          <a:solidFill>
                            <a:srgbClr val="000000"/>
                          </a:solidFill>
                          <a:latin typeface="Calibri" charset="-122"/>
                        </a:rPr>
                        <a:t>7%</a:t>
                      </a:r>
                      <a:endParaRPr lang="" altLang="en-US" sz="1200" b="0">
                        <a:solidFill>
                          <a:srgbClr val="000000"/>
                        </a:solidFill>
                        <a:latin typeface="Calibri"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 name="Chart 1"/>
          <p:cNvGraphicFramePr/>
          <p:nvPr/>
        </p:nvGraphicFramePr>
        <p:xfrm>
          <a:off x="1358900" y="1779270"/>
          <a:ext cx="3350260" cy="29813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push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78" name="Picture 3"/>
          <p:cNvPicPr/>
          <p:nvPr/>
        </p:nvPicPr>
        <p:blipFill>
          <a:blip r:embed="rId2"/>
          <a:stretch>
            <a:fillRect/>
          </a:stretch>
        </p:blipFill>
        <p:spPr>
          <a:xfrm>
            <a:off x="6400800" y="1200240"/>
            <a:ext cx="2374560" cy="3193200"/>
          </a:xfrm>
          <a:prstGeom prst="rect">
            <a:avLst/>
          </a:prstGeom>
          <a:ln>
            <a:noFill/>
          </a:ln>
        </p:spPr>
      </p:pic>
      <p:sp>
        <p:nvSpPr>
          <p:cNvPr id="279" name="Line 1"/>
          <p:cNvSpPr/>
          <p:nvPr/>
        </p:nvSpPr>
        <p:spPr>
          <a:xfrm>
            <a:off x="6172200" y="1276200"/>
            <a:ext cx="360" cy="2743200"/>
          </a:xfrm>
          <a:prstGeom prst="line">
            <a:avLst/>
          </a:prstGeom>
          <a:ln w="38160">
            <a:solidFill>
              <a:schemeClr val="tx2"/>
            </a:solidFill>
            <a:round/>
          </a:ln>
        </p:spPr>
        <p:style>
          <a:lnRef idx="1">
            <a:schemeClr val="accent1"/>
          </a:lnRef>
          <a:fillRef idx="0">
            <a:schemeClr val="accent1"/>
          </a:fillRef>
          <a:effectRef idx="0">
            <a:schemeClr val="accent1"/>
          </a:effectRef>
          <a:fontRef idx="minor"/>
        </p:style>
      </p:sp>
      <p:sp>
        <p:nvSpPr>
          <p:cNvPr id="280" name="CustomShape 2"/>
          <p:cNvSpPr/>
          <p:nvPr/>
        </p:nvSpPr>
        <p:spPr>
          <a:xfrm>
            <a:off x="1649520" y="1817280"/>
            <a:ext cx="4407840" cy="2527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r">
              <a:lnSpc>
                <a:spcPct val="100000"/>
              </a:lnSpc>
            </a:pPr>
            <a:r>
              <a:rPr lang="en-US" sz="8000" b="1" strike="noStrike" spc="-1">
                <a:solidFill>
                  <a:srgbClr val="005D99"/>
                </a:solidFill>
                <a:uFill>
                  <a:solidFill>
                    <a:srgbClr val="FFFFFF"/>
                  </a:solidFill>
                </a:uFill>
                <a:latin typeface="Capsuula"/>
                <a:ea typeface="DejaVu Sans" panose="020B0603030804020204"/>
              </a:rPr>
              <a:t>Terima Kasih</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0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0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0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09" name="CustomShape 5"/>
          <p:cNvSpPr/>
          <p:nvPr/>
        </p:nvSpPr>
        <p:spPr>
          <a:xfrm>
            <a:off x="4897755" y="227330"/>
            <a:ext cx="334772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1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11" name="CustomShape 7"/>
          <p:cNvSpPr/>
          <p:nvPr/>
        </p:nvSpPr>
        <p:spPr>
          <a:xfrm>
            <a:off x="20880" y="177840"/>
            <a:ext cx="3542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b="0" strike="noStrike" spc="-1">
                <a:solidFill>
                  <a:srgbClr val="1F497D"/>
                </a:solidFill>
                <a:uFill>
                  <a:solidFill>
                    <a:srgbClr val="FFFFFF"/>
                  </a:solidFill>
                </a:uFill>
                <a:latin typeface="Caviar Dreams"/>
                <a:ea typeface="DejaVu Sans" panose="020B0603030804020204"/>
              </a:rPr>
              <a:t>“Penerapan HTTP/2 SSE dan Websocket pada Rumah Pintar”</a:t>
            </a:r>
            <a:endParaRPr lang="en-US" altLang="en-US" sz="800" b="0" strike="noStrike" spc="-1">
              <a:solidFill>
                <a:srgbClr val="1F497D"/>
              </a:solidFill>
              <a:uFill>
                <a:solidFill>
                  <a:srgbClr val="FFFFFF"/>
                </a:solidFill>
              </a:uFill>
              <a:latin typeface="Caviar Dreams"/>
              <a:ea typeface="DejaVu Sans" panose="020B0603030804020204"/>
            </a:endParaRPr>
          </a:p>
        </p:txBody>
      </p:sp>
      <p:sp>
        <p:nvSpPr>
          <p:cNvPr id="11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13" name="CustomShape 9"/>
          <p:cNvSpPr/>
          <p:nvPr/>
        </p:nvSpPr>
        <p:spPr>
          <a:xfrm>
            <a:off x="59040" y="1590120"/>
            <a:ext cx="4329720" cy="1253880"/>
          </a:xfrm>
          <a:prstGeom prst="rect">
            <a:avLst/>
          </a:prstGeom>
          <a:gradFill>
            <a:gsLst>
              <a:gs pos="0">
                <a:srgbClr val="FFDB9E"/>
              </a:gs>
              <a:gs pos="50000">
                <a:srgbClr val="FFE8C4"/>
              </a:gs>
              <a:gs pos="100000">
                <a:srgbClr val="FFF2E1"/>
              </a:gs>
            </a:gsLst>
            <a:lin ang="0"/>
          </a:gradFill>
          <a:ln>
            <a:noFill/>
          </a:ln>
        </p:spPr>
        <p:style>
          <a:lnRef idx="0">
            <a:srgbClr val="FFFFFF"/>
          </a:lnRef>
          <a:fillRef idx="0">
            <a:srgbClr val="FFFFFF"/>
          </a:fillRef>
          <a:effectRef idx="0">
            <a:srgbClr val="FFFFFF"/>
          </a:effectRef>
          <a:fontRef idx="minor"/>
        </p:style>
        <p:txBody>
          <a:bodyPr lIns="90000" tIns="45000" rIns="90000" bIns="45000"/>
          <a:p>
            <a:pPr marL="186055" algn="just">
              <a:lnSpc>
                <a:spcPct val="170000"/>
              </a:lnSpc>
            </a:pPr>
            <a:r>
              <a:rPr lang="en-US" sz="1400" b="0" strike="noStrike" spc="-1">
                <a:solidFill>
                  <a:srgbClr val="000000"/>
                </a:solidFill>
                <a:uFill>
                  <a:solidFill>
                    <a:srgbClr val="FFFFFF"/>
                  </a:solidFill>
                </a:uFill>
                <a:latin typeface="Caviar Dreams"/>
                <a:ea typeface="DejaVu Sans" panose="020B0603030804020204"/>
              </a:rPr>
              <a:t>Jumlah pengguna internet di Indonesia dari 2017 sampai 2023 akan terus mengalami peningkatan</a:t>
            </a:r>
            <a:endParaRPr lang="en-US" sz="1800" b="0" strike="noStrike" spc="-1">
              <a:solidFill>
                <a:srgbClr val="000000"/>
              </a:solidFill>
              <a:uFill>
                <a:solidFill>
                  <a:srgbClr val="FFFFFF"/>
                </a:solidFill>
              </a:uFill>
              <a:latin typeface="Arial" panose="020B0604020202020204"/>
            </a:endParaRPr>
          </a:p>
        </p:txBody>
      </p:sp>
      <p:pic>
        <p:nvPicPr>
          <p:cNvPr id="114" name="Picture 113"/>
          <p:cNvPicPr/>
          <p:nvPr/>
        </p:nvPicPr>
        <p:blipFill>
          <a:blip r:embed="rId1"/>
          <a:stretch>
            <a:fillRect/>
          </a:stretch>
        </p:blipFill>
        <p:spPr>
          <a:xfrm>
            <a:off x="4480560" y="1424520"/>
            <a:ext cx="3748680" cy="3349440"/>
          </a:xfrm>
          <a:prstGeom prst="rect">
            <a:avLst/>
          </a:prstGeom>
          <a:ln>
            <a:noFill/>
          </a:ln>
        </p:spPr>
      </p:pic>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1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1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1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19" name="CustomShape 5"/>
          <p:cNvSpPr/>
          <p:nvPr/>
        </p:nvSpPr>
        <p:spPr>
          <a:xfrm>
            <a:off x="4624070" y="227330"/>
            <a:ext cx="362140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2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2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2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23" name="CustomShape 9"/>
          <p:cNvSpPr/>
          <p:nvPr/>
        </p:nvSpPr>
        <p:spPr>
          <a:xfrm>
            <a:off x="59040" y="1590120"/>
            <a:ext cx="3720240" cy="2707920"/>
          </a:xfrm>
          <a:prstGeom prst="rect">
            <a:avLst/>
          </a:prstGeom>
          <a:solidFill>
            <a:schemeClr val="accent3">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Salah satu penerapan dari </a:t>
            </a:r>
            <a:r>
              <a:rPr lang="en-GB" sz="1400" b="0" i="1" strike="noStrike" spc="-1">
                <a:solidFill>
                  <a:srgbClr val="000000"/>
                </a:solidFill>
                <a:uFill>
                  <a:solidFill>
                    <a:srgbClr val="FFFFFF"/>
                  </a:solidFill>
                </a:uFill>
                <a:latin typeface="Caviar Dreams"/>
                <a:ea typeface="Times New Roman" panose="02020603050405020304"/>
              </a:rPr>
              <a:t>Internet of Things</a:t>
            </a:r>
            <a:r>
              <a:rPr lang="en-GB" sz="1400" b="0" strike="noStrike" spc="-1">
                <a:solidFill>
                  <a:srgbClr val="000000"/>
                </a:solidFill>
                <a:uFill>
                  <a:solidFill>
                    <a:srgbClr val="FFFFFF"/>
                  </a:solidFill>
                </a:uFill>
                <a:latin typeface="Caviar Dreams"/>
                <a:ea typeface="Times New Roman" panose="02020603050405020304"/>
              </a:rPr>
              <a:t> adalah rumah pintar. Bagian terpenting dari rumah pintar adalah jaringan, yang mana menghubungkan informasi yang dihasilkan dari dalam rumah dengan penghuni rumah tersebut</a:t>
            </a:r>
            <a:endParaRPr lang="en-GB" sz="1800" b="0" strike="noStrike" spc="-1">
              <a:solidFill>
                <a:srgbClr val="000000"/>
              </a:solidFill>
              <a:uFill>
                <a:solidFill>
                  <a:srgbClr val="FFFFFF"/>
                </a:solidFill>
              </a:uFill>
              <a:latin typeface="Arial" panose="020B0604020202020204"/>
            </a:endParaRPr>
          </a:p>
        </p:txBody>
      </p:sp>
      <p:pic>
        <p:nvPicPr>
          <p:cNvPr id="124" name="Picture 123"/>
          <p:cNvPicPr/>
          <p:nvPr/>
        </p:nvPicPr>
        <p:blipFill>
          <a:blip r:embed="rId1"/>
          <a:stretch>
            <a:fillRect/>
          </a:stretch>
        </p:blipFill>
        <p:spPr>
          <a:xfrm>
            <a:off x="4846320" y="1714680"/>
            <a:ext cx="2857320" cy="285732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out" filter="wipe(right)">
                                      <p:cBhvr additive="repl">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1250640" y="844560"/>
            <a:ext cx="1619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126" name="CustomShape 2"/>
          <p:cNvSpPr/>
          <p:nvPr/>
        </p:nvSpPr>
        <p:spPr>
          <a:xfrm>
            <a:off x="2614680" y="84456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127" name="CustomShape 3"/>
          <p:cNvSpPr/>
          <p:nvPr/>
        </p:nvSpPr>
        <p:spPr>
          <a:xfrm>
            <a:off x="3924000" y="848520"/>
            <a:ext cx="172764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128" name="CustomShape 4"/>
          <p:cNvSpPr/>
          <p:nvPr/>
        </p:nvSpPr>
        <p:spPr>
          <a:xfrm>
            <a:off x="5402160" y="85140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129" name="CustomShape 5"/>
          <p:cNvSpPr/>
          <p:nvPr/>
        </p:nvSpPr>
        <p:spPr>
          <a:xfrm>
            <a:off x="4898390" y="227330"/>
            <a:ext cx="3347085"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130" name="CustomShape 6"/>
          <p:cNvSpPr/>
          <p:nvPr/>
        </p:nvSpPr>
        <p:spPr>
          <a:xfrm>
            <a:off x="6849360" y="85140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131" name="CustomShape 7"/>
          <p:cNvSpPr/>
          <p:nvPr/>
        </p:nvSpPr>
        <p:spPr>
          <a:xfrm>
            <a:off x="20880" y="177840"/>
            <a:ext cx="5270400" cy="576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132" name="CustomShape 8"/>
          <p:cNvSpPr/>
          <p:nvPr/>
        </p:nvSpPr>
        <p:spPr>
          <a:xfrm>
            <a:off x="0" y="843480"/>
            <a:ext cx="1505160" cy="510120"/>
          </a:xfrm>
          <a:prstGeom prst="homePlate">
            <a:avLst>
              <a:gd name="adj" fmla="val 50000"/>
            </a:avLst>
          </a:prstGeom>
          <a:solidFill>
            <a:srgbClr val="F9C534"/>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111C76"/>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133" name="CustomShape 9"/>
          <p:cNvSpPr/>
          <p:nvPr/>
        </p:nvSpPr>
        <p:spPr>
          <a:xfrm>
            <a:off x="59040" y="1590120"/>
            <a:ext cx="3720240" cy="2707920"/>
          </a:xfrm>
          <a:prstGeom prst="rect">
            <a:avLst/>
          </a:prstGeom>
          <a:solidFill>
            <a:schemeClr val="tx2">
              <a:lumMod val="20000"/>
              <a:lumOff val="80000"/>
            </a:schemeClr>
          </a:solidFill>
          <a:ln>
            <a:noFill/>
          </a:ln>
        </p:spPr>
        <p:style>
          <a:lnRef idx="0">
            <a:srgbClr val="FFFFFF"/>
          </a:lnRef>
          <a:fillRef idx="0">
            <a:srgbClr val="FFFFFF"/>
          </a:fillRef>
          <a:effectRef idx="0">
            <a:srgbClr val="FFFFFF"/>
          </a:effectRef>
          <a:fontRef idx="minor"/>
        </p:style>
        <p:txBody>
          <a:bodyPr lIns="90000" tIns="45000" rIns="90000" bIns="45000"/>
          <a:p>
            <a:pPr algn="just"/>
            <a:r>
              <a:rPr lang="en-GB" sz="1400" b="0" strike="noStrike" spc="-1">
                <a:solidFill>
                  <a:srgbClr val="000000"/>
                </a:solidFill>
                <a:uFill>
                  <a:solidFill>
                    <a:srgbClr val="FFFFFF"/>
                  </a:solidFill>
                </a:uFill>
                <a:latin typeface="Caviar Dreams"/>
                <a:ea typeface="Times New Roman" panose="02020603050405020304"/>
              </a:rPr>
              <a:t>Teknologi </a:t>
            </a:r>
            <a:r>
              <a:rPr lang="en-GB" sz="1400" b="0" i="1" strike="noStrike" spc="-1">
                <a:solidFill>
                  <a:srgbClr val="000000"/>
                </a:solidFill>
                <a:uFill>
                  <a:solidFill>
                    <a:srgbClr val="FFFFFF"/>
                  </a:solidFill>
                </a:uFill>
                <a:latin typeface="Caviar Dreams"/>
                <a:ea typeface="Times New Roman" panose="02020603050405020304"/>
              </a:rPr>
              <a:t>Polling</a:t>
            </a:r>
            <a:r>
              <a:rPr lang="en-GB" sz="1400" b="0" strike="noStrike" spc="-1">
                <a:solidFill>
                  <a:srgbClr val="000000"/>
                </a:solidFill>
                <a:uFill>
                  <a:solidFill>
                    <a:srgbClr val="FFFFFF"/>
                  </a:solidFill>
                </a:uFill>
                <a:latin typeface="Caviar Dreams"/>
                <a:ea typeface="Times New Roman" panose="02020603050405020304"/>
              </a:rPr>
              <a:t>, </a:t>
            </a:r>
            <a:r>
              <a:rPr lang="en-GB" sz="1400" b="0" i="1" strike="noStrike" spc="-1">
                <a:solidFill>
                  <a:srgbClr val="000000"/>
                </a:solidFill>
                <a:uFill>
                  <a:solidFill>
                    <a:srgbClr val="FFFFFF"/>
                  </a:solidFill>
                </a:uFill>
                <a:latin typeface="Caviar Dreams"/>
                <a:ea typeface="Times New Roman" panose="02020603050405020304"/>
              </a:rPr>
              <a:t>Long Polling</a:t>
            </a:r>
            <a:r>
              <a:rPr lang="en-GB" sz="1400" b="0" strike="noStrike" spc="-1">
                <a:solidFill>
                  <a:srgbClr val="000000"/>
                </a:solidFill>
                <a:uFill>
                  <a:solidFill>
                    <a:srgbClr val="FFFFFF"/>
                  </a:solidFill>
                </a:uFill>
                <a:latin typeface="Caviar Dreams"/>
                <a:ea typeface="Times New Roman" panose="02020603050405020304"/>
              </a:rPr>
              <a:t>, Websocket dan </a:t>
            </a:r>
            <a:r>
              <a:rPr lang="en-GB" sz="1400" b="0" i="1" strike="noStrike" spc="-1">
                <a:solidFill>
                  <a:srgbClr val="000000"/>
                </a:solidFill>
                <a:uFill>
                  <a:solidFill>
                    <a:srgbClr val="FFFFFF"/>
                  </a:solidFill>
                </a:uFill>
                <a:latin typeface="Caviar Dreams"/>
                <a:ea typeface="Times New Roman" panose="02020603050405020304"/>
              </a:rPr>
              <a:t>Server Sent Events </a:t>
            </a:r>
            <a:r>
              <a:rPr lang="en-GB" sz="1400" b="0" strike="noStrike" spc="-1">
                <a:solidFill>
                  <a:srgbClr val="000000"/>
                </a:solidFill>
                <a:uFill>
                  <a:solidFill>
                    <a:srgbClr val="FFFFFF"/>
                  </a:solidFill>
                </a:uFill>
                <a:latin typeface="Caviar Dreams"/>
                <a:ea typeface="Times New Roman" panose="02020603050405020304"/>
              </a:rPr>
              <a:t>memungkinkan pengguna untuk menerima data dari </a:t>
            </a:r>
            <a:r>
              <a:rPr lang="en-GB" sz="1400" b="0" i="1" strike="noStrike" spc="-1">
                <a:solidFill>
                  <a:srgbClr val="000000"/>
                </a:solidFill>
                <a:uFill>
                  <a:solidFill>
                    <a:srgbClr val="FFFFFF"/>
                  </a:solidFill>
                </a:uFill>
                <a:latin typeface="Caviar Dreams"/>
                <a:ea typeface="Times New Roman" panose="02020603050405020304"/>
              </a:rPr>
              <a:t>server</a:t>
            </a:r>
            <a:r>
              <a:rPr lang="en-GB" sz="1400" b="0" strike="noStrike" spc="-1">
                <a:solidFill>
                  <a:srgbClr val="000000"/>
                </a:solidFill>
                <a:uFill>
                  <a:solidFill>
                    <a:srgbClr val="FFFFFF"/>
                  </a:solidFill>
                </a:uFill>
                <a:latin typeface="Caviar Dreams"/>
                <a:ea typeface="Times New Roman" panose="02020603050405020304"/>
              </a:rPr>
              <a:t> ataupun sumber lainnya secara berangsur-angsur.</a:t>
            </a:r>
            <a:endParaRPr lang="en-GB" sz="1800" b="0" strike="noStrike" spc="-1">
              <a:solidFill>
                <a:srgbClr val="000000"/>
              </a:solidFill>
              <a:uFill>
                <a:solidFill>
                  <a:srgbClr val="FFFFFF"/>
                </a:solidFill>
              </a:uFill>
              <a:latin typeface="Arial" panose="020B0604020202020204"/>
            </a:endParaRPr>
          </a:p>
        </p:txBody>
      </p:sp>
      <p:pic>
        <p:nvPicPr>
          <p:cNvPr id="134" name="Picture 133"/>
          <p:cNvPicPr/>
          <p:nvPr/>
        </p:nvPicPr>
        <p:blipFill>
          <a:blip r:embed="rId1"/>
          <a:stretch>
            <a:fillRect/>
          </a:stretch>
        </p:blipFill>
        <p:spPr>
          <a:xfrm>
            <a:off x="3931920" y="1501200"/>
            <a:ext cx="4480560" cy="3253680"/>
          </a:xfrm>
          <a:prstGeom prst="rect">
            <a:avLst/>
          </a:prstGeom>
          <a:ln>
            <a:noFill/>
          </a:ln>
        </p:spPr>
      </p:pic>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wipe(right)">
                                      <p:cBhvr additive="repl">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pc="-1">
                <a:solidFill>
                  <a:srgbClr val="000000"/>
                </a:solidFill>
                <a:uFill>
                  <a:solidFill>
                    <a:srgbClr val="FFFFFF"/>
                  </a:solidFill>
                </a:uFill>
                <a:latin typeface="Arial" panose="020B0604020202020204"/>
                <a:sym typeface="+mn-ea"/>
              </a:rPr>
              <a:t>Binary Protocol dan Plain Text Protocol</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65938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Binary Protocol adalah protokol yang ditujukan untuk dibaca oleh mesin dibandingkan manusia, contohnya Websocket dan HTTP/2</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spc="-1">
                <a:solidFill>
                  <a:srgbClr val="000000"/>
                </a:solidFill>
                <a:uFill>
                  <a:solidFill>
                    <a:srgbClr val="FFFFFF"/>
                  </a:solidFill>
                </a:uFill>
                <a:latin typeface="Caviar Dreams"/>
                <a:ea typeface="DejaVu Sans" panose="020B0603030804020204"/>
                <a:sym typeface="+mn-ea"/>
              </a:rPr>
              <a:t>Plain Text Protocol adalah protokol yang ditujukan untuk dibaca oleh mesin dibandingkan manusia, contohnya SMTP dan HTTP/1.1</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HTTP/2</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HTTP/2 merupakan hasil pengembangan dari SPDY (generasi setelah HTTP/1.1). Kelebihan dari penggunaan HTTP/2 dibandingkan HTTP/1.1 ialah :</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menangani </a:t>
            </a:r>
            <a:r>
              <a:rPr lang="en-US" altLang="en-US" sz="1200" b="0" i="1" strike="noStrike" spc="-1">
                <a:solidFill>
                  <a:srgbClr val="000000"/>
                </a:solidFill>
                <a:uFill>
                  <a:solidFill>
                    <a:srgbClr val="FFFFFF"/>
                  </a:solidFill>
                </a:uFill>
                <a:latin typeface="Caviar Dreams"/>
                <a:ea typeface="DejaVu Sans" panose="020B0603030804020204"/>
              </a:rPr>
              <a:t>Head of Line Blocking</a:t>
            </a:r>
            <a:r>
              <a:rPr lang="en-US" altLang="en-US" sz="1200" b="0" strike="noStrike" spc="-1">
                <a:solidFill>
                  <a:srgbClr val="000000"/>
                </a:solidFill>
                <a:uFill>
                  <a:solidFill>
                    <a:srgbClr val="FFFFFF"/>
                  </a:solidFill>
                </a:uFill>
                <a:latin typeface="Caviar Dreams"/>
                <a:ea typeface="DejaVu Sans" panose="020B0603030804020204"/>
              </a:rPr>
              <a:t> sehingga memungkinkan multiplexing (beberapa </a:t>
            </a:r>
            <a:r>
              <a:rPr lang="en-US" altLang="en-US" sz="1200" b="0" i="1" strike="noStrike" spc="-1">
                <a:solidFill>
                  <a:srgbClr val="000000"/>
                </a:solidFill>
                <a:uFill>
                  <a:solidFill>
                    <a:srgbClr val="FFFFFF"/>
                  </a:solidFill>
                </a:uFill>
                <a:latin typeface="Caviar Dreams"/>
                <a:ea typeface="DejaVu Sans" panose="020B0603030804020204"/>
              </a:rPr>
              <a:t>request </a:t>
            </a:r>
            <a:r>
              <a:rPr lang="en-US" altLang="en-US" sz="1200" b="0" strike="noStrike" spc="-1">
                <a:solidFill>
                  <a:srgbClr val="000000"/>
                </a:solidFill>
                <a:uFill>
                  <a:solidFill>
                    <a:srgbClr val="FFFFFF"/>
                  </a:solidFill>
                </a:uFill>
                <a:latin typeface="Caviar Dreams"/>
                <a:ea typeface="DejaVu Sans" panose="020B0603030804020204"/>
              </a:rPr>
              <a:t>dan </a:t>
            </a:r>
            <a:r>
              <a:rPr lang="en-US" altLang="en-US" sz="1200" b="0" i="1" strike="noStrike" spc="-1">
                <a:solidFill>
                  <a:srgbClr val="000000"/>
                </a:solidFill>
                <a:uFill>
                  <a:solidFill>
                    <a:srgbClr val="FFFFFF"/>
                  </a:solidFill>
                </a:uFill>
                <a:latin typeface="Caviar Dreams"/>
                <a:ea typeface="DejaVu Sans" panose="020B0603030804020204"/>
              </a:rPr>
              <a:t>response</a:t>
            </a:r>
            <a:r>
              <a:rPr lang="en-US" altLang="en-US" sz="1200" b="0" strike="noStrike" spc="-1">
                <a:solidFill>
                  <a:srgbClr val="000000"/>
                </a:solidFill>
                <a:uFill>
                  <a:solidFill>
                    <a:srgbClr val="FFFFFF"/>
                  </a:solidFill>
                </a:uFill>
                <a:latin typeface="Caviar Dreams"/>
                <a:ea typeface="DejaVu Sans" panose="020B0603030804020204"/>
              </a:rPr>
              <a:t> dalam satu waktu)</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Tidak membutuhkan koneksi tambahan untuk memungkinkan komunikasi paralel (dalam satu jalur TCP)</a:t>
            </a:r>
            <a:endParaRPr lang="en-US" altLang="en-US" sz="1200" b="0" strike="noStrike" spc="-1">
              <a:solidFill>
                <a:srgbClr val="000000"/>
              </a:solidFill>
              <a:uFill>
                <a:solidFill>
                  <a:srgbClr val="FFFFFF"/>
                </a:solidFill>
              </a:uFill>
              <a:latin typeface="Caviar Dreams"/>
              <a:ea typeface="DejaVu Sans" panose="020B0603030804020204"/>
            </a:endParaRPr>
          </a:p>
          <a:p>
            <a:pPr marL="171450" indent="-171450" algn="just">
              <a:lnSpc>
                <a:spcPct val="130000"/>
              </a:lnSpc>
              <a:buFont typeface="Arial" panose="020B0604020202020204" pitchFamily="34" charset="0"/>
              <a:buChar char="•"/>
            </a:pPr>
            <a:r>
              <a:rPr lang="en-US" altLang="en-US" sz="1200" b="0" strike="noStrike" spc="-1">
                <a:solidFill>
                  <a:srgbClr val="000000"/>
                </a:solidFill>
                <a:uFill>
                  <a:solidFill>
                    <a:srgbClr val="FFFFFF"/>
                  </a:solidFill>
                </a:uFill>
                <a:latin typeface="Caviar Dreams"/>
                <a:ea typeface="DejaVu Sans" panose="020B0603030804020204"/>
              </a:rPr>
              <a:t>Mampu melakukan </a:t>
            </a:r>
            <a:r>
              <a:rPr lang="en-US" altLang="en-US" sz="1200" b="0" i="1" strike="noStrike" spc="-1">
                <a:solidFill>
                  <a:srgbClr val="000000"/>
                </a:solidFill>
                <a:uFill>
                  <a:solidFill>
                    <a:srgbClr val="FFFFFF"/>
                  </a:solidFill>
                </a:uFill>
                <a:latin typeface="Caviar Dreams"/>
                <a:ea typeface="DejaVu Sans" panose="020B0603030804020204"/>
              </a:rPr>
              <a:t>header compression</a:t>
            </a:r>
            <a:r>
              <a:rPr lang="en-US" altLang="en-US" sz="1200" b="0" strike="noStrike" spc="-1">
                <a:solidFill>
                  <a:srgbClr val="000000"/>
                </a:solidFill>
                <a:uFill>
                  <a:solidFill>
                    <a:srgbClr val="FFFFFF"/>
                  </a:solidFill>
                </a:uFill>
                <a:latin typeface="Caviar Dreams"/>
                <a:ea typeface="DejaVu Sans" panose="020B0603030804020204"/>
              </a:rPr>
              <a:t> dengan HPACK</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
        <p:nvSpPr>
          <p:cNvPr id="3" name="Text Box 2"/>
          <p:cNvSpPr txBox="1"/>
          <p:nvPr/>
        </p:nvSpPr>
        <p:spPr>
          <a:xfrm>
            <a:off x="6377940" y="4617085"/>
            <a:ext cx="1704340" cy="229870"/>
          </a:xfrm>
          <a:prstGeom prst="rect">
            <a:avLst/>
          </a:prstGeom>
          <a:noFill/>
        </p:spPr>
        <p:txBody>
          <a:bodyPr wrap="square" rtlCol="0">
            <a:spAutoFit/>
          </a:bodyPr>
          <a:p>
            <a:r>
              <a:rPr lang="en-US" altLang="en-US" sz="900"/>
              <a:t>sumber: https://caniuse.com</a:t>
            </a:r>
            <a:endParaRPr lang="en-US" altLang="en-US" sz="900"/>
          </a:p>
        </p:txBody>
      </p:sp>
      <p:pic>
        <p:nvPicPr>
          <p:cNvPr id="4" name="Picture 3"/>
          <p:cNvPicPr>
            <a:picLocks noChangeAspect="1"/>
          </p:cNvPicPr>
          <p:nvPr/>
        </p:nvPicPr>
        <p:blipFill>
          <a:blip r:embed="rId1"/>
          <a:stretch>
            <a:fillRect/>
          </a:stretch>
        </p:blipFill>
        <p:spPr>
          <a:xfrm>
            <a:off x="1983740" y="1414145"/>
            <a:ext cx="5831840" cy="3251200"/>
          </a:xfrm>
          <a:prstGeom prst="rect">
            <a:avLst/>
          </a:prstGeom>
        </p:spPr>
      </p:pic>
    </p:spTree>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878070" y="227330"/>
            <a:ext cx="3368040" cy="699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trike="noStrike" spc="-1">
                <a:solidFill>
                  <a:srgbClr val="1F497D"/>
                </a:solidFill>
                <a:uFill>
                  <a:solidFill>
                    <a:srgbClr val="FFFFFF"/>
                  </a:solidFill>
                </a:uFill>
                <a:latin typeface="Capsuula"/>
                <a:ea typeface="DejaVu Sans" panose="020B0603030804020204"/>
              </a:rPr>
              <a:t>Universitas Gadjah Mada</a:t>
            </a:r>
            <a:endParaRPr lang="en-US" sz="1800" b="0" strike="noStrike" spc="-1">
              <a:solidFill>
                <a:srgbClr val="000000"/>
              </a:solidFill>
              <a:uFill>
                <a:solidFill>
                  <a:srgbClr val="FFFFFF"/>
                </a:solidFill>
              </a:uFill>
              <a:latin typeface="Arial" panose="020B0604020202020204"/>
            </a:endParaRPr>
          </a:p>
        </p:txBody>
      </p:sp>
      <p:sp>
        <p:nvSpPr>
          <p:cNvPr id="201" name="CustomShape 2"/>
          <p:cNvSpPr/>
          <p:nvPr/>
        </p:nvSpPr>
        <p:spPr>
          <a:xfrm>
            <a:off x="20880" y="177840"/>
            <a:ext cx="3470040" cy="394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50000"/>
              </a:lnSpc>
            </a:pPr>
            <a:r>
              <a:rPr lang="en-US" altLang="en-US" sz="800" spc="-1">
                <a:solidFill>
                  <a:srgbClr val="1F497D"/>
                </a:solidFill>
                <a:uFill>
                  <a:solidFill>
                    <a:srgbClr val="FFFFFF"/>
                  </a:solidFill>
                </a:uFill>
                <a:latin typeface="Caviar Dreams"/>
                <a:ea typeface="DejaVu Sans" panose="020B0603030804020204"/>
                <a:sym typeface="+mn-ea"/>
              </a:rPr>
              <a:t>“Penerapan HTTP/2 SSE dan Websocket pada Rumah Pintar”</a:t>
            </a:r>
            <a:endParaRPr lang="en-US" sz="1800" b="0" strike="noStrike" spc="-1">
              <a:solidFill>
                <a:srgbClr val="000000"/>
              </a:solidFill>
              <a:uFill>
                <a:solidFill>
                  <a:srgbClr val="FFFFFF"/>
                </a:solidFill>
              </a:uFill>
              <a:latin typeface="Arial" panose="020B0604020202020204"/>
            </a:endParaRPr>
          </a:p>
        </p:txBody>
      </p:sp>
      <p:sp>
        <p:nvSpPr>
          <p:cNvPr id="202" name="CustomShape 3"/>
          <p:cNvSpPr/>
          <p:nvPr/>
        </p:nvSpPr>
        <p:spPr>
          <a:xfrm>
            <a:off x="2112010" y="1603375"/>
            <a:ext cx="4919345" cy="8197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altLang="en-US" sz="1800" b="0" strike="noStrike" spc="-1">
                <a:solidFill>
                  <a:srgbClr val="000000"/>
                </a:solidFill>
                <a:uFill>
                  <a:solidFill>
                    <a:srgbClr val="FFFFFF"/>
                  </a:solidFill>
                </a:uFill>
                <a:latin typeface="Arial" panose="020B0604020202020204"/>
              </a:rPr>
              <a:t>Server Sent Events</a:t>
            </a:r>
            <a:endParaRPr lang="en-US" altLang="en-US" sz="1800" b="0" strike="noStrike" spc="-1">
              <a:solidFill>
                <a:srgbClr val="000000"/>
              </a:solidFill>
              <a:uFill>
                <a:solidFill>
                  <a:srgbClr val="FFFFFF"/>
                </a:solidFill>
              </a:uFill>
              <a:latin typeface="Arial" panose="020B0604020202020204"/>
            </a:endParaRPr>
          </a:p>
        </p:txBody>
      </p:sp>
      <p:sp>
        <p:nvSpPr>
          <p:cNvPr id="203" name="CustomShape 4"/>
          <p:cNvSpPr/>
          <p:nvPr/>
        </p:nvSpPr>
        <p:spPr>
          <a:xfrm>
            <a:off x="1826895" y="2233930"/>
            <a:ext cx="5490210" cy="19323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Server Sent Events merupakan proses pengiriman data (</a:t>
            </a:r>
            <a:r>
              <a:rPr lang="en-US" altLang="en-US" sz="1200" b="0" i="1" strike="noStrike" spc="-1">
                <a:solidFill>
                  <a:srgbClr val="000000"/>
                </a:solidFill>
                <a:uFill>
                  <a:solidFill>
                    <a:srgbClr val="FFFFFF"/>
                  </a:solidFill>
                </a:uFill>
                <a:latin typeface="Caviar Dreams"/>
                <a:ea typeface="DejaVu Sans" panose="020B0603030804020204"/>
              </a:rPr>
              <a:t>events</a:t>
            </a:r>
            <a:r>
              <a:rPr lang="en-US" altLang="en-US" sz="1200" b="0" strike="noStrike" spc="-1">
                <a:solidFill>
                  <a:srgbClr val="000000"/>
                </a:solidFill>
                <a:uFill>
                  <a:solidFill>
                    <a:srgbClr val="FFFFFF"/>
                  </a:solidFill>
                </a:uFill>
                <a:latin typeface="Caviar Dreams"/>
                <a:ea typeface="DejaVu Sans" panose="020B0603030804020204"/>
              </a:rPr>
              <a:t>) melalui protokol HTTP dengan menggunakan header “Content-Type: text/event-stream” sehingga memungkinkan komunikasi satu arah dari server menuju client secara terus-menerus.</a:t>
            </a:r>
            <a:endParaRPr lang="en-US" altLang="en-US" sz="1200" b="0" strike="noStrike" spc="-1">
              <a:solidFill>
                <a:srgbClr val="000000"/>
              </a:solidFill>
              <a:uFill>
                <a:solidFill>
                  <a:srgbClr val="FFFFFF"/>
                </a:solidFill>
              </a:uFill>
              <a:latin typeface="Caviar Dreams"/>
              <a:ea typeface="DejaVu Sans" panose="020B0603030804020204"/>
            </a:endParaRPr>
          </a:p>
          <a:p>
            <a:pPr indent="0" algn="just">
              <a:lnSpc>
                <a:spcPct val="130000"/>
              </a:lnSpc>
              <a:buNone/>
            </a:pPr>
            <a:r>
              <a:rPr lang="en-US" altLang="en-US" sz="1200" b="0" strike="noStrike" spc="-1">
                <a:solidFill>
                  <a:srgbClr val="000000"/>
                </a:solidFill>
                <a:uFill>
                  <a:solidFill>
                    <a:srgbClr val="FFFFFF"/>
                  </a:solidFill>
                </a:uFill>
                <a:latin typeface="Caviar Dreams"/>
                <a:ea typeface="DejaVu Sans" panose="020B0603030804020204"/>
              </a:rPr>
              <a:t>Dalam penerapannya di HTTP/1.1, Chrome serta Mozilla hanya mampu memiliki 6 koneksi (stream) dalam satu browser.</a:t>
            </a:r>
            <a:endParaRPr lang="en-US" altLang="en-US" sz="1200" b="0" strike="noStrike" spc="-1">
              <a:solidFill>
                <a:srgbClr val="000000"/>
              </a:solidFill>
              <a:uFill>
                <a:solidFill>
                  <a:srgbClr val="FFFFFF"/>
                </a:solidFill>
              </a:uFill>
              <a:latin typeface="Caviar Dreams"/>
              <a:ea typeface="DejaVu Sans" panose="020B0603030804020204"/>
            </a:endParaRPr>
          </a:p>
        </p:txBody>
      </p:sp>
      <p:sp>
        <p:nvSpPr>
          <p:cNvPr id="204" name="CustomShape 5"/>
          <p:cNvSpPr/>
          <p:nvPr/>
        </p:nvSpPr>
        <p:spPr>
          <a:xfrm>
            <a:off x="1261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Rumusan Masalah</a:t>
            </a:r>
            <a:endParaRPr lang="en-US" sz="1800" b="0" strike="noStrike" spc="-1">
              <a:solidFill>
                <a:srgbClr val="000000"/>
              </a:solidFill>
              <a:uFill>
                <a:solidFill>
                  <a:srgbClr val="FFFFFF"/>
                </a:solidFill>
              </a:uFill>
              <a:latin typeface="Arial" panose="020B0604020202020204"/>
            </a:endParaRPr>
          </a:p>
        </p:txBody>
      </p:sp>
      <p:sp>
        <p:nvSpPr>
          <p:cNvPr id="205" name="CustomShape 6"/>
          <p:cNvSpPr/>
          <p:nvPr/>
        </p:nvSpPr>
        <p:spPr>
          <a:xfrm>
            <a:off x="2629440" y="847800"/>
            <a:ext cx="1623600" cy="51012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Tujuan Proyek Akhir</a:t>
            </a:r>
            <a:endParaRPr lang="en-US" sz="1800" b="0" strike="noStrike" spc="-1">
              <a:solidFill>
                <a:srgbClr val="000000"/>
              </a:solidFill>
              <a:uFill>
                <a:solidFill>
                  <a:srgbClr val="FFFFFF"/>
                </a:solidFill>
              </a:uFill>
              <a:latin typeface="Arial" panose="020B0604020202020204"/>
            </a:endParaRPr>
          </a:p>
        </p:txBody>
      </p:sp>
      <p:sp>
        <p:nvSpPr>
          <p:cNvPr id="206" name="CustomShape 7"/>
          <p:cNvSpPr/>
          <p:nvPr/>
        </p:nvSpPr>
        <p:spPr>
          <a:xfrm>
            <a:off x="3938760" y="851400"/>
            <a:ext cx="1727640" cy="510120"/>
          </a:xfrm>
          <a:prstGeom prst="chevron">
            <a:avLst>
              <a:gd name="adj" fmla="val 50000"/>
            </a:avLst>
          </a:prstGeom>
          <a:solidFill>
            <a:srgbClr val="F9C534"/>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000000"/>
                </a:solidFill>
                <a:uFill>
                  <a:solidFill>
                    <a:srgbClr val="FFFFFF"/>
                  </a:solidFill>
                </a:uFill>
                <a:latin typeface="Caviar Dreams"/>
                <a:ea typeface="DejaVu Sans" panose="020B0603030804020204"/>
              </a:rPr>
              <a:t>Tinjauan Pustaka</a:t>
            </a:r>
            <a:endParaRPr lang="en-US" sz="1800" b="0" strike="noStrike" spc="-1">
              <a:solidFill>
                <a:srgbClr val="000000"/>
              </a:solidFill>
              <a:uFill>
                <a:solidFill>
                  <a:srgbClr val="FFFFFF"/>
                </a:solidFill>
              </a:uFill>
              <a:latin typeface="Arial" panose="020B0604020202020204"/>
            </a:endParaRPr>
          </a:p>
        </p:txBody>
      </p:sp>
      <p:sp>
        <p:nvSpPr>
          <p:cNvPr id="207" name="CustomShape 8"/>
          <p:cNvSpPr/>
          <p:nvPr/>
        </p:nvSpPr>
        <p:spPr>
          <a:xfrm>
            <a:off x="5417280" y="854640"/>
            <a:ext cx="175572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Hipotesis</a:t>
            </a:r>
            <a:endParaRPr lang="en-US" sz="1800" b="0" strike="noStrike" spc="-1">
              <a:solidFill>
                <a:srgbClr val="000000"/>
              </a:solidFill>
              <a:uFill>
                <a:solidFill>
                  <a:srgbClr val="FFFFFF"/>
                </a:solidFill>
              </a:uFill>
              <a:latin typeface="Arial" panose="020B0604020202020204"/>
            </a:endParaRPr>
          </a:p>
        </p:txBody>
      </p:sp>
      <p:sp>
        <p:nvSpPr>
          <p:cNvPr id="208" name="CustomShape 9"/>
          <p:cNvSpPr/>
          <p:nvPr/>
        </p:nvSpPr>
        <p:spPr>
          <a:xfrm>
            <a:off x="6864120" y="854640"/>
            <a:ext cx="1703880" cy="503280"/>
          </a:xfrm>
          <a:prstGeom prst="chevron">
            <a:avLst>
              <a:gd name="adj" fmla="val 50000"/>
            </a:avLst>
          </a:prstGeom>
          <a:solidFill>
            <a:srgbClr val="111C76"/>
          </a:solidFill>
          <a:ln w="3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Metodologi</a:t>
            </a:r>
            <a:endParaRPr lang="en-US" sz="1800" b="0" strike="noStrike" spc="-1">
              <a:solidFill>
                <a:srgbClr val="000000"/>
              </a:solidFill>
              <a:uFill>
                <a:solidFill>
                  <a:srgbClr val="FFFFFF"/>
                </a:solidFill>
              </a:uFill>
              <a:latin typeface="Arial" panose="020B0604020202020204"/>
            </a:endParaRPr>
          </a:p>
        </p:txBody>
      </p:sp>
      <p:sp>
        <p:nvSpPr>
          <p:cNvPr id="209" name="CustomShape 10"/>
          <p:cNvSpPr/>
          <p:nvPr/>
        </p:nvSpPr>
        <p:spPr>
          <a:xfrm>
            <a:off x="-10080" y="847800"/>
            <a:ext cx="1510200" cy="510120"/>
          </a:xfrm>
          <a:prstGeom prst="homePlate">
            <a:avLst>
              <a:gd name="adj" fmla="val 50000"/>
            </a:avLst>
          </a:prstGeom>
          <a:solidFill>
            <a:srgbClr val="111C76"/>
          </a:solidFill>
          <a:ln w="3240">
            <a:solidFill>
              <a:srgbClr val="111C76"/>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1100" b="0" strike="noStrike" spc="-1">
                <a:solidFill>
                  <a:srgbClr val="FFFFFF"/>
                </a:solidFill>
                <a:uFill>
                  <a:solidFill>
                    <a:srgbClr val="FFFFFF"/>
                  </a:solidFill>
                </a:uFill>
                <a:latin typeface="Caviar Dreams"/>
                <a:ea typeface="DejaVu Sans" panose="020B0603030804020204"/>
              </a:rPr>
              <a:t>Latar Belakang</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9942</Words>
  <Application>WPS Presentation</Application>
  <PresentationFormat/>
  <Paragraphs>628</Paragraphs>
  <Slides>26</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26</vt:i4>
      </vt:variant>
    </vt:vector>
  </HeadingPairs>
  <TitlesOfParts>
    <vt:vector size="49" baseType="lpstr">
      <vt:lpstr>Arial</vt:lpstr>
      <vt:lpstr>SimSun</vt:lpstr>
      <vt:lpstr>Wingdings</vt:lpstr>
      <vt:lpstr>Arial</vt:lpstr>
      <vt:lpstr>Webdings</vt:lpstr>
      <vt:lpstr>Symbol</vt:lpstr>
      <vt:lpstr>Times New Roman</vt:lpstr>
      <vt:lpstr>Caviar Dreams</vt:lpstr>
      <vt:lpstr>Gubbi</vt:lpstr>
      <vt:lpstr>DejaVu Sans</vt:lpstr>
      <vt:lpstr>Adobe Gothic Std B</vt:lpstr>
      <vt:lpstr>Humanst521 Lt BT</vt:lpstr>
      <vt:lpstr>Capsuula</vt:lpstr>
      <vt:lpstr>Calibri</vt:lpstr>
      <vt:lpstr>Open Sans Extrabold</vt:lpstr>
      <vt:lpstr>微软雅黑</vt:lpstr>
      <vt:lpstr>文泉驿微米黑</vt:lpstr>
      <vt:lpstr/>
      <vt:lpstr>Arial Unicode MS</vt:lpstr>
      <vt:lpstr>Times New Roman</vt:lpstr>
      <vt:lpstr>Calibri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gomapta</cp:lastModifiedBy>
  <cp:revision>693</cp:revision>
  <cp:lastPrinted>2019-06-21T04:13:40Z</cp:lastPrinted>
  <dcterms:created xsi:type="dcterms:W3CDTF">2019-06-21T04:13:40Z</dcterms:created>
  <dcterms:modified xsi:type="dcterms:W3CDTF">2019-06-21T04:13:40Z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35</vt:i4>
  </property>
  <property fmtid="{D5CDD505-2E9C-101B-9397-08002B2CF9AE}" pid="12" name="KSOProductBuildVer">
    <vt:lpwstr>1033-11.1.0.8392</vt:lpwstr>
  </property>
</Properties>
</file>