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314" r:id="rId17"/>
    <p:sldId id="263" r:id="rId18"/>
    <p:sldId id="264" r:id="rId19"/>
    <p:sldId id="265" r:id="rId20"/>
    <p:sldId id="266" r:id="rId21"/>
    <p:sldId id="267" r:id="rId22"/>
    <p:sldId id="313" r:id="rId23"/>
    <p:sldId id="315" r:id="rId24"/>
    <p:sldId id="298" r:id="rId25"/>
    <p:sldId id="269" r:id="rId26"/>
    <p:sldId id="273" r:id="rId27"/>
    <p:sldId id="307" r:id="rId28"/>
    <p:sldId id="282" r:id="rId29"/>
    <p:sldId id="271" r:id="rId30"/>
    <p:sldId id="299" r:id="rId31"/>
    <p:sldId id="300" r:id="rId32"/>
    <p:sldId id="272" r:id="rId33"/>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C76"/>
    <a:srgbClr val="F9C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a:t>
            </a:r>
            <a:endParaRPr lang="" altLang="en-US"/>
          </a:p>
          <a:p>
            <a:pPr defTabSz="914400">
              <a:defRPr lang="en-US" sz="1400" b="0" i="0" u="none" strike="noStrike" kern="1200" spc="0" baseline="0">
                <a:solidFill>
                  <a:schemeClr val="tx1">
                    <a:lumMod val="65000"/>
                    <a:lumOff val="35000"/>
                  </a:schemeClr>
                </a:solidFill>
                <a:latin typeface="+mn-lt"/>
                <a:ea typeface="+mn-ea"/>
                <a:cs typeface="+mn-cs"/>
              </a:defRPr>
            </a:pPr>
            <a:r>
              <a:rPr lang="" altLang="en-US"/>
              <a:t>Skenario Jaringan Privat</a:t>
            </a:r>
            <a:endParaRPr lang=""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75.72</c:v>
                </c:pt>
                <c:pt idx="1">
                  <c:v>146.52</c:v>
                </c:pt>
                <c:pt idx="2">
                  <c:v>147.32</c:v>
                </c:pt>
                <c:pt idx="3">
                  <c:v>133.16</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79.76</c:v>
                </c:pt>
                <c:pt idx="1">
                  <c:v>199.32</c:v>
                </c:pt>
                <c:pt idx="2">
                  <c:v>181.38</c:v>
                </c:pt>
                <c:pt idx="3">
                  <c:v>181.82</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64.56</c:v>
                </c:pt>
                <c:pt idx="1">
                  <c:v>133.44</c:v>
                </c:pt>
                <c:pt idx="2">
                  <c:v>129.94</c:v>
                </c:pt>
                <c:pt idx="3">
                  <c:v>130.28</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48.4</c:v>
                </c:pt>
                <c:pt idx="1">
                  <c:v>104.02</c:v>
                </c:pt>
                <c:pt idx="2">
                  <c:v>108.64</c:v>
                </c:pt>
                <c:pt idx="3">
                  <c:v>106.54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 altLang="en-US"/>
                  <a:t>Rata - Rata Response TIme (ms)</a:t>
                </a:r>
                <a:endParaRPr lang=""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Skenario Jaringan </a:t>
            </a:r>
            <a:r>
              <a:rPr lang="" altLang="en-US"/>
              <a:t>Internet</a:t>
            </a:r>
            <a:endParaRPr lang=""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Sheet1!$B$2:$B$5</c:f>
              <c:numCache>
                <c:formatCode>General</c:formatCode>
                <c:ptCount val="4"/>
                <c:pt idx="0">
                  <c:v>8574.632653</c:v>
                </c:pt>
                <c:pt idx="1">
                  <c:v>649.0416667</c:v>
                </c:pt>
                <c:pt idx="2">
                  <c:v>745.1020408</c:v>
                </c:pt>
                <c:pt idx="3">
                  <c:v>1001.375</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Sheet1!$C$2:$C$5</c:f>
              <c:numCache>
                <c:formatCode>General</c:formatCode>
                <c:ptCount val="4"/>
                <c:pt idx="0">
                  <c:v>20239.59184</c:v>
                </c:pt>
                <c:pt idx="1">
                  <c:v>2126.591837</c:v>
                </c:pt>
                <c:pt idx="2">
                  <c:v>973.4166667</c:v>
                </c:pt>
                <c:pt idx="3">
                  <c:v>907.8780487805</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Sheet1!$D$2:$D$5</c:f>
              <c:numCache>
                <c:formatCode>General</c:formatCode>
                <c:ptCount val="4"/>
                <c:pt idx="0">
                  <c:v>1188.72</c:v>
                </c:pt>
                <c:pt idx="1">
                  <c:v>2955.24</c:v>
                </c:pt>
                <c:pt idx="2">
                  <c:v>762.56</c:v>
                </c:pt>
                <c:pt idx="3">
                  <c:v>600.84</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Sheet1!$A$2:$A$5</c:f>
              <c:strCache>
                <c:ptCount val="4"/>
                <c:pt idx="0">
                  <c:v>100 ms</c:v>
                </c:pt>
                <c:pt idx="1">
                  <c:v>500 ms</c:v>
                </c:pt>
                <c:pt idx="2">
                  <c:v>1000 ms</c:v>
                </c:pt>
                <c:pt idx="3">
                  <c:v>5000 ms</c:v>
                </c:pt>
              </c:strCache>
            </c:strRef>
          </c:cat>
          <c:val>
            <c:numRef>
              <c:f>Sheet1!$E$2:$E$5</c:f>
              <c:numCache>
                <c:formatCode>General</c:formatCode>
                <c:ptCount val="4"/>
                <c:pt idx="0">
                  <c:v>456.5</c:v>
                </c:pt>
                <c:pt idx="1">
                  <c:v>495.7</c:v>
                </c:pt>
                <c:pt idx="2">
                  <c:v>579.38</c:v>
                </c:pt>
                <c:pt idx="3">
                  <c:v>532.24</c:v>
                </c:pt>
              </c:numCache>
            </c:numRef>
          </c:val>
        </c:ser>
        <c:dLbls>
          <c:showLegendKey val="0"/>
          <c:showVal val="0"/>
          <c:showCatName val="0"/>
          <c:showSerName val="0"/>
          <c:showPercent val="0"/>
          <c:showBubbleSize val="0"/>
        </c:dLbls>
        <c:gapWidth val="150"/>
        <c:overlap val="0"/>
        <c:axId val="633859695"/>
        <c:axId val="443443807"/>
      </c:bar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Rata - Rata Response TIme (ms)</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 altLang="en-US"/>
              <a:t>Presentase Penggunaan CPU</a:t>
            </a:r>
            <a:endParaRPr lang="" alt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SSE HTTP/1.1</c:v>
                </c:pt>
              </c:strCache>
            </c:strRef>
          </c:tx>
          <c:spPr>
            <a:solidFill>
              <a:schemeClr val="accent1"/>
            </a:solidFill>
            <a:ln>
              <a:noFill/>
            </a:ln>
            <a:effectLst/>
          </c:spPr>
          <c:invertIfNegative val="0"/>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er>
        <c:ser>
          <c:idx val="1"/>
          <c:order val="1"/>
          <c:tx>
            <c:strRef>
              <c:f>Sheet1!$C$1</c:f>
              <c:strCache>
                <c:ptCount val="1"/>
                <c:pt idx="0">
                  <c:v>SSE HTTPS</c:v>
                </c:pt>
              </c:strCache>
            </c:strRef>
          </c:tx>
          <c:spPr>
            <a:solidFill>
              <a:schemeClr val="accent2"/>
            </a:solidFill>
            <a:ln>
              <a:noFill/>
            </a:ln>
            <a:effectLst/>
          </c:spPr>
          <c:invertIfNegative val="0"/>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er>
        <c:ser>
          <c:idx val="2"/>
          <c:order val="2"/>
          <c:tx>
            <c:strRef>
              <c:f>Sheet1!$D$1</c:f>
              <c:strCache>
                <c:ptCount val="1"/>
                <c:pt idx="0">
                  <c:v>SSE HTTP/2</c:v>
                </c:pt>
              </c:strCache>
            </c:strRef>
          </c:tx>
          <c:spPr>
            <a:solidFill>
              <a:schemeClr val="accent3"/>
            </a:solidFill>
            <a:ln>
              <a:noFill/>
            </a:ln>
            <a:effectLst/>
          </c:spPr>
          <c:invertIfNegative val="0"/>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er>
        <c:ser>
          <c:idx val="3"/>
          <c:order val="3"/>
          <c:tx>
            <c:strRef>
              <c:f>Sheet1!$E$1</c:f>
              <c:strCache>
                <c:ptCount val="1"/>
                <c:pt idx="0">
                  <c:v>Websocket</c:v>
                </c:pt>
              </c:strCache>
            </c:strRef>
          </c:tx>
          <c:spPr>
            <a:solidFill>
              <a:schemeClr val="accent4"/>
            </a:solidFill>
            <a:ln>
              <a:noFill/>
            </a:ln>
            <a:effectLst/>
          </c:spPr>
          <c:invertIfNegative val="0"/>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er>
        <c:dLbls>
          <c:showLegendKey val="0"/>
          <c:showVal val="0"/>
          <c:showCatName val="0"/>
          <c:showSerName val="0"/>
          <c:showPercent val="0"/>
          <c:showBubbleSize val="0"/>
        </c:dLbls>
        <c:gapWidth val="150"/>
        <c:overlap val="0"/>
        <c:axId val="908681178"/>
        <c:axId val="139870748"/>
      </c:bar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 altLang="en-US"/>
                  <a:t>Rata - Rata Penggunaan CPU (%)</a:t>
                </a:r>
                <a:endParaRPr lang=""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PROPOSAL 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a:t>
            </a:r>
            <a:r>
              <a:rPr lang="" altLang="en-US" sz="1800" b="0" strike="noStrike" spc="-1">
                <a:solidFill>
                  <a:srgbClr val="000000"/>
                </a:solidFill>
                <a:uFill>
                  <a:solidFill>
                    <a:srgbClr val="FFFFFF"/>
                  </a:solidFill>
                </a:uFill>
                <a:latin typeface="Arial" panose="020B0604020202020204"/>
              </a:rPr>
              <a:t>S</a:t>
            </a:r>
            <a:r>
              <a:rPr lang="en-US" altLang="en-US" sz="1800" b="0" strike="noStrike" spc="-1">
                <a:solidFill>
                  <a:srgbClr val="000000"/>
                </a:solidFill>
                <a:uFill>
                  <a:solidFill>
                    <a:srgbClr val="FFFFFF"/>
                  </a:solidFill>
                </a:uFill>
                <a:latin typeface="Arial" panose="020B0604020202020204"/>
              </a:rPr>
              <a:t>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a:t>
            </a:r>
            <a:r>
              <a:rPr lang="" altLang="en-US" sz="1200" b="0" strike="noStrike" spc="-1">
                <a:solidFill>
                  <a:srgbClr val="000000"/>
                </a:solidFill>
                <a:uFill>
                  <a:solidFill>
                    <a:srgbClr val="FFFFFF"/>
                  </a:solidFill>
                </a:uFill>
                <a:latin typeface="Caviar Dreams"/>
                <a:ea typeface="DejaVu Sans" panose="020B0603030804020204"/>
              </a:rPr>
              <a:t>S</a:t>
            </a:r>
            <a:r>
              <a:rPr lang="en-US" altLang="en-US" sz="1200" b="0" strike="noStrike" spc="-1">
                <a:solidFill>
                  <a:srgbClr val="000000"/>
                </a:solidFill>
                <a:uFill>
                  <a:solidFill>
                    <a:srgbClr val="FFFFFF"/>
                  </a:solidFill>
                </a:uFill>
                <a:latin typeface="Caviar Dreams"/>
                <a:ea typeface="DejaVu Sans" panose="020B0603030804020204"/>
              </a:rPr>
              <a:t>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a:t>
            </a:r>
            <a:r>
              <a:rPr lang="" altLang="en-US" sz="1200" b="0" strike="noStrike" spc="-1">
                <a:solidFill>
                  <a:srgbClr val="000000"/>
                </a:solidFill>
                <a:uFill>
                  <a:solidFill>
                    <a:srgbClr val="FFFFFF"/>
                  </a:solidFill>
                </a:uFill>
                <a:latin typeface="Caviar Dreams"/>
                <a:ea typeface="DejaVu Sans" panose="020B0603030804020204"/>
              </a:rPr>
              <a:t>S</a:t>
            </a:r>
            <a:r>
              <a:rPr lang="en-US" altLang="en-US" sz="1200" b="0" strike="noStrike" spc="-1">
                <a:solidFill>
                  <a:srgbClr val="000000"/>
                </a:solidFill>
                <a:uFill>
                  <a:solidFill>
                    <a:srgbClr val="FFFFFF"/>
                  </a:solidFill>
                </a:uFill>
                <a:latin typeface="Caviar Dreams"/>
                <a:ea typeface="DejaVu Sans" panose="020B0603030804020204"/>
              </a:rPr>
              <a:t>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https://developer.mozilla.org/en-US/docs/Web/HTTP/Protocol _upgrade_mechanism</a:t>
            </a:r>
            <a:endParaRPr lang="en-US"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strike="noStrike" spc="-1">
                <a:solidFill>
                  <a:srgbClr val="000000"/>
                </a:solidFill>
                <a:uFill>
                  <a:solidFill>
                    <a:srgbClr val="FFFFFF"/>
                  </a:solidFill>
                </a:uFill>
                <a:latin typeface="Caviar Dreams"/>
                <a:ea typeface="Calibri"/>
              </a:rPr>
              <a:t>Sistem Kendali Berbasis Mikrokontroler Menggunakan Protokol MQTT Pada </a:t>
            </a:r>
            <a:r>
              <a:rPr lang="en-GB" sz="1200" b="1" i="1" strike="noStrike" spc="-1">
                <a:solidFill>
                  <a:srgbClr val="000000"/>
                </a:solidFill>
                <a:uFill>
                  <a:solidFill>
                    <a:srgbClr val="FFFFFF"/>
                  </a:solidFill>
                </a:uFill>
                <a:latin typeface="Caviar Dreams"/>
                <a:ea typeface="Calibri"/>
              </a:rPr>
              <a:t>Smarthome</a:t>
            </a:r>
            <a:endParaRPr lang="en-GB" sz="1200" b="1" i="1" strike="noStrike" spc="-1">
              <a:solidFill>
                <a:srgbClr val="000000"/>
              </a:solidFill>
              <a:uFill>
                <a:solidFill>
                  <a:srgbClr val="FFFFFF"/>
                </a:solidFill>
              </a:uFill>
              <a:latin typeface="Caviar Dreams"/>
              <a:ea typeface="Calibri"/>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Hudan Abdur </a:t>
            </a:r>
            <a:r>
              <a:rPr lang="" altLang="en-GB" sz="1200" b="1" strike="noStrike" spc="-1">
                <a:solidFill>
                  <a:srgbClr val="000000"/>
                </a:solidFill>
                <a:uFill>
                  <a:solidFill>
                    <a:srgbClr val="FFFFFF"/>
                  </a:solidFill>
                </a:uFill>
                <a:latin typeface="Caviar Dreams"/>
                <a:ea typeface="Calibri"/>
              </a:rPr>
              <a:t>R. </a:t>
            </a:r>
            <a:r>
              <a:rPr lang="en-GB" sz="1200" b="1" strike="noStrike" spc="-1">
                <a:solidFill>
                  <a:srgbClr val="000000"/>
                </a:solidFill>
                <a:uFill>
                  <a:solidFill>
                    <a:srgbClr val="FFFFFF"/>
                  </a:solidFill>
                </a:uFill>
                <a:latin typeface="Caviar Dreams"/>
                <a:ea typeface="Calibri"/>
              </a:rPr>
              <a:t>dan Rakhmadhany Primananda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 sz="1200" b="0" strike="noStrike" spc="-1">
                <a:solidFill>
                  <a:srgbClr val="000000"/>
                </a:solidFill>
                <a:uFill>
                  <a:solidFill>
                    <a:srgbClr val="FFFFFF"/>
                  </a:solidFill>
                </a:uFill>
                <a:latin typeface="Caviar Dreams"/>
              </a:rPr>
              <a:t>Pengujian </a:t>
            </a:r>
            <a:r>
              <a:rPr lang="" sz="1200" b="0" i="1" strike="noStrike" spc="-1">
                <a:solidFill>
                  <a:srgbClr val="000000"/>
                </a:solidFill>
                <a:uFill>
                  <a:solidFill>
                    <a:srgbClr val="FFFFFF"/>
                  </a:solidFill>
                </a:uFill>
                <a:latin typeface="Caviar Dreams"/>
              </a:rPr>
              <a:t>delta time</a:t>
            </a:r>
            <a:r>
              <a:rPr lang="" sz="1200" b="0" strike="noStrike" spc="-1">
                <a:solidFill>
                  <a:srgbClr val="000000"/>
                </a:solidFill>
                <a:uFill>
                  <a:solidFill>
                    <a:srgbClr val="FFFFFF"/>
                  </a:solidFill>
                </a:uFill>
                <a:latin typeface="Caviar Dreams"/>
              </a:rPr>
              <a:t> dilakukan mengirimkan</a:t>
            </a:r>
            <a:r>
              <a:rPr sz="1200" b="0" strike="noStrike" spc="-1">
                <a:solidFill>
                  <a:srgbClr val="000000"/>
                </a:solidFill>
                <a:uFill>
                  <a:solidFill>
                    <a:srgbClr val="FFFFFF"/>
                  </a:solidFill>
                </a:uFill>
                <a:latin typeface="Caviar Dreams"/>
              </a:rPr>
              <a:t> pesan data sensor setiap 10 milidetik, 100 milidetik, dan 1000 milidetik </a:t>
            </a:r>
            <a:r>
              <a:rPr lang="" sz="1200" b="0" strike="noStrike" spc="-1">
                <a:solidFill>
                  <a:srgbClr val="000000"/>
                </a:solidFill>
                <a:uFill>
                  <a:solidFill>
                    <a:srgbClr val="FFFFFF"/>
                  </a:solidFill>
                </a:uFill>
                <a:latin typeface="Caviar Dreams"/>
              </a:rPr>
              <a:t>menuju server</a:t>
            </a:r>
            <a:r>
              <a:rPr lang="" sz="1200" b="0" strike="noStrike" spc="-1">
                <a:solidFill>
                  <a:srgbClr val="000000"/>
                </a:solidFill>
                <a:uFill>
                  <a:solidFill>
                    <a:srgbClr val="FFFFFF"/>
                  </a:solidFill>
                </a:uFill>
                <a:latin typeface="Caviar Dreams"/>
              </a:rPr>
              <a:t>. Selain itu dilakukan pula pengujian integritas data. Pada pengujian integritas data dilakukan dengan membandingkan 50 data sensor pertama yang diterima oleh server dengan 50 data pertama yang di-publish oleh masing – masing mikrokontroller yang terintegrasi oleh sensor.</a:t>
            </a:r>
            <a:endParaRPr lang="" sz="1200" b="0" strike="noStrike" spc="-1">
              <a:solidFill>
                <a:srgbClr val="000000"/>
              </a:solidFill>
              <a:uFill>
                <a:solidFill>
                  <a:srgbClr val="FFFFFF"/>
                </a:solidFill>
              </a:uFill>
              <a:latin typeface="Caviar Dreams"/>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en-US" altLang="en-US" sz="1200" b="0" strike="noStrike" spc="-1">
                <a:solidFill>
                  <a:srgbClr val="000000"/>
                </a:solidFill>
                <a:uFill>
                  <a:solidFill>
                    <a:srgbClr val="FFFFFF"/>
                  </a:solidFill>
                </a:uFill>
                <a:latin typeface="Caviar Dreams"/>
                <a:ea typeface="DejaVu Sans" panose="020B0603030804020204"/>
              </a:rPr>
              <a:t>Kesimpulan : Semakin singkat jeda pengiriman data melalui protokol MQTT semakin kecil nilai </a:t>
            </a:r>
            <a:r>
              <a:rPr lang="en-US" altLang="en-US" sz="1200" b="0" i="1" strike="noStrike" spc="-1">
                <a:solidFill>
                  <a:srgbClr val="000000"/>
                </a:solidFill>
                <a:uFill>
                  <a:solidFill>
                    <a:srgbClr val="FFFFFF"/>
                  </a:solidFill>
                </a:uFill>
                <a:latin typeface="Caviar Dreams"/>
                <a:ea typeface="DejaVu Sans" panose="020B0603030804020204"/>
              </a:rPr>
              <a:t>delta time</a:t>
            </a:r>
            <a:r>
              <a:rPr lang="en-US" altLang="en-US" sz="1200" b="0" strike="noStrike" spc="-1">
                <a:solidFill>
                  <a:srgbClr val="000000"/>
                </a:solidFill>
                <a:uFill>
                  <a:solidFill>
                    <a:srgbClr val="FFFFFF"/>
                  </a:solidFill>
                </a:uFill>
                <a:latin typeface="Caviar Dreams"/>
                <a:ea typeface="DejaVu Sans" panose="020B0603030804020204"/>
              </a:rPr>
              <a:t>-nya</a:t>
            </a:r>
            <a:r>
              <a:rPr lang="" altLang="en-US" sz="1200" b="0" strike="noStrike" spc="-1">
                <a:solidFill>
                  <a:srgbClr val="000000"/>
                </a:solidFill>
                <a:uFill>
                  <a:solidFill>
                    <a:srgbClr val="FFFFFF"/>
                  </a:solidFill>
                </a:uFill>
                <a:latin typeface="Caviar Dreams"/>
                <a:ea typeface="DejaVu Sans" panose="020B0603030804020204"/>
              </a:rPr>
              <a:t>. Selain itu, </a:t>
            </a:r>
            <a:r>
              <a:rPr lang="en-US" altLang="en-US" sz="1200" b="0" strike="noStrike" spc="-1">
                <a:solidFill>
                  <a:srgbClr val="000000"/>
                </a:solidFill>
                <a:uFill>
                  <a:solidFill>
                    <a:srgbClr val="FFFFFF"/>
                  </a:solidFill>
                </a:uFill>
                <a:latin typeface="Caviar Dreams"/>
                <a:ea typeface="DejaVu Sans" panose="020B0603030804020204"/>
              </a:rPr>
              <a:t>nilai integritas data yang dikirim dan diterima mencapai 100%.</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GB"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 altLang="en-US" sz="1200" b="0" strike="noStrike" spc="-1">
                <a:solidFill>
                  <a:srgbClr val="000000"/>
                </a:solidFill>
                <a:uFill>
                  <a:solidFill>
                    <a:srgbClr val="FFFFFF"/>
                  </a:solidFill>
                </a:uFill>
                <a:latin typeface="Caviar Dreams"/>
                <a:ea typeface="DejaVu Sans" panose="020B0603030804020204"/>
              </a:rPr>
              <a:t>Kesimpulan : Ketika penggunaan </a:t>
            </a:r>
            <a:r>
              <a:rPr lang="" altLang="en-US" sz="1200" b="0" i="1" strike="noStrike" spc="-1">
                <a:solidFill>
                  <a:srgbClr val="000000"/>
                </a:solidFill>
                <a:uFill>
                  <a:solidFill>
                    <a:srgbClr val="FFFFFF"/>
                  </a:solidFill>
                </a:uFill>
                <a:latin typeface="Caviar Dreams"/>
                <a:ea typeface="DejaVu Sans" panose="020B0603030804020204"/>
              </a:rPr>
              <a:t>resource server</a:t>
            </a:r>
            <a:r>
              <a:rPr lang="" altLang="en-US" sz="1200" b="0" strike="noStrike" spc="-1">
                <a:solidFill>
                  <a:srgbClr val="000000"/>
                </a:solidFill>
                <a:uFill>
                  <a:solidFill>
                    <a:srgbClr val="FFFFFF"/>
                  </a:solidFill>
                </a:uFill>
                <a:latin typeface="Caviar Dreams"/>
                <a:ea typeface="DejaVu Sans" panose="020B0603030804020204"/>
              </a:rPr>
              <a:t> dinaikkan, </a:t>
            </a:r>
            <a:r>
              <a:rPr lang="" altLang="en-US" sz="1200" b="0" i="1" strike="noStrike" spc="-1">
                <a:solidFill>
                  <a:srgbClr val="000000"/>
                </a:solidFill>
                <a:uFill>
                  <a:solidFill>
                    <a:srgbClr val="FFFFFF"/>
                  </a:solidFill>
                </a:uFill>
                <a:latin typeface="Caviar Dreams"/>
                <a:ea typeface="DejaVu Sans" panose="020B0603030804020204"/>
              </a:rPr>
              <a:t>response time </a:t>
            </a:r>
            <a:r>
              <a:rPr lang="" altLang="en-US" sz="1200" b="0" strike="noStrike" spc="-1">
                <a:solidFill>
                  <a:srgbClr val="000000"/>
                </a:solidFill>
                <a:uFill>
                  <a:solidFill>
                    <a:srgbClr val="FFFFFF"/>
                  </a:solidFill>
                </a:uFill>
                <a:latin typeface="Caviar Dreams"/>
                <a:ea typeface="DejaVu Sans" panose="020B0603030804020204"/>
              </a:rPr>
              <a:t>WebSocket relatif tetap.</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 altLang="en-US" sz="1200" b="0" strike="noStrike" spc="-1">
                <a:solidFill>
                  <a:srgbClr val="000000"/>
                </a:solidFill>
                <a:uFill>
                  <a:solidFill>
                    <a:srgbClr val="FFFFFF"/>
                  </a:solidFill>
                </a:uFill>
                <a:latin typeface="Caviar Dreams"/>
                <a:ea typeface="DejaVu Sans" panose="020B0603030804020204"/>
              </a:rPr>
              <a:t>Kesimpulan : Besar latensi aplikasi pada penggunaan HTTP/2 SSE serta WebSocket relatif sama serta WebSocket lebih rentan di-block oleh  </a:t>
            </a:r>
            <a:r>
              <a:rPr lang="" altLang="en-US" sz="1200" b="0" i="1" strike="noStrike" spc="-1">
                <a:solidFill>
                  <a:srgbClr val="000000"/>
                </a:solidFill>
                <a:uFill>
                  <a:solidFill>
                    <a:srgbClr val="FFFFFF"/>
                  </a:solidFill>
                </a:uFill>
                <a:latin typeface="Caviar Dreams"/>
                <a:ea typeface="DejaVu Sans" panose="020B0603030804020204"/>
              </a:rPr>
              <a:t>proxy server</a:t>
            </a:r>
            <a:r>
              <a:rPr lang="" altLang="en-US" sz="1200" b="0" strike="noStrike" spc="-1">
                <a:solidFill>
                  <a:srgbClr val="000000"/>
                </a:solidFill>
                <a:uFill>
                  <a:solidFill>
                    <a:srgbClr val="FFFFFF"/>
                  </a:solidFill>
                </a:uFill>
                <a:latin typeface="Caviar Dreams"/>
                <a:ea typeface="DejaVu Sans" panose="020B0603030804020204"/>
              </a:rPr>
              <a:t> dibandingkan HTTP/2.</a:t>
            </a:r>
            <a:endParaRPr lang=""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a:p>
            <a:pPr algn="just">
              <a:lnSpc>
                <a:spcPct val="130000"/>
              </a:lnSpc>
            </a:pPr>
            <a:endParaRPr lang="en-US" sz="1800" b="0" strike="noStrike" spc="-1">
              <a:solidFill>
                <a:srgbClr val="000000"/>
              </a:solidFill>
              <a:uFill>
                <a:solidFill>
                  <a:srgbClr val="FFFFFF"/>
                </a:solidFill>
              </a:uFill>
              <a:latin typeface="Arial" panose="020B0604020202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a:t>
            </a:r>
            <a:r>
              <a:rPr lang="en-US" sz="1200" b="1" i="1" strike="noStrike" spc="-1">
                <a:solidFill>
                  <a:srgbClr val="000000"/>
                </a:solidFill>
                <a:uFill>
                  <a:solidFill>
                    <a:srgbClr val="FFFFFF"/>
                  </a:solidFill>
                </a:uFill>
                <a:latin typeface="Caviar Dreams"/>
                <a:ea typeface="Calibri"/>
              </a:rPr>
              <a:t>Push Notification</a:t>
            </a:r>
            <a:r>
              <a:rPr lang="en-US" sz="1200" b="1" strike="noStrike" spc="-1">
                <a:solidFill>
                  <a:srgbClr val="000000"/>
                </a:solidFill>
                <a:uFill>
                  <a:solidFill>
                    <a:srgbClr val="FFFFFF"/>
                  </a:solidFill>
                </a:uFill>
                <a:latin typeface="Caviar Dreams"/>
                <a:ea typeface="Calibri"/>
              </a:rPr>
              <a:t>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a:t>
            </a:r>
            <a:r>
              <a:rPr lang="en-US" sz="1200" b="0" i="1" strike="noStrike" spc="-1">
                <a:solidFill>
                  <a:srgbClr val="000000"/>
                </a:solidFill>
                <a:uFill>
                  <a:solidFill>
                    <a:srgbClr val="FFFFFF"/>
                  </a:solidFill>
                </a:uFill>
                <a:latin typeface="Caviar Dreams"/>
                <a:ea typeface="DejaVu Sans" panose="020B0603030804020204"/>
              </a:rPr>
              <a:t>delay</a:t>
            </a:r>
            <a:r>
              <a:rPr lang="en-US" sz="1200" b="0" strike="noStrike" spc="-1">
                <a:solidFill>
                  <a:srgbClr val="000000"/>
                </a:solidFill>
                <a:uFill>
                  <a:solidFill>
                    <a:srgbClr val="FFFFFF"/>
                  </a:solidFill>
                </a:uFill>
                <a:latin typeface="Caviar Dreams"/>
                <a:ea typeface="DejaVu Sans" panose="020B0603030804020204"/>
              </a:rPr>
              <a:t>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a:t>
            </a:r>
            <a:r>
              <a:rPr lang="en-US" sz="1200" b="0" i="1" strike="noStrike" spc="-1">
                <a:solidFill>
                  <a:srgbClr val="000000"/>
                </a:solidFill>
                <a:uFill>
                  <a:solidFill>
                    <a:srgbClr val="FFFFFF"/>
                  </a:solidFill>
                </a:uFill>
                <a:latin typeface="Caviar Dreams"/>
                <a:ea typeface="DejaVu Sans" panose="020B0603030804020204"/>
              </a:rPr>
              <a:t>resource</a:t>
            </a:r>
            <a:r>
              <a:rPr lang="en-US" sz="1200" b="0" strike="noStrike" spc="-1">
                <a:solidFill>
                  <a:srgbClr val="000000"/>
                </a:solidFill>
                <a:uFill>
                  <a:solidFill>
                    <a:srgbClr val="FFFFFF"/>
                  </a:solidFill>
                </a:uFill>
                <a:latin typeface="Caviar Dreams"/>
                <a:ea typeface="DejaVu Sans" panose="020B0603030804020204"/>
              </a:rPr>
              <a:t> CPU yang digunakan oleh teknologi SSE maupun Websocket dengan </a:t>
            </a:r>
            <a:r>
              <a:rPr lang="en-US" sz="1200" b="0" i="1" strike="noStrike" spc="-1">
                <a:solidFill>
                  <a:srgbClr val="000000"/>
                </a:solidFill>
                <a:uFill>
                  <a:solidFill>
                    <a:srgbClr val="FFFFFF"/>
                  </a:solidFill>
                </a:uFill>
                <a:latin typeface="Caviar Dreams"/>
                <a:ea typeface="DejaVu Sans" panose="020B0603030804020204"/>
              </a:rPr>
              <a:t>server</a:t>
            </a:r>
            <a:r>
              <a:rPr lang="en-US" sz="1200" b="0" strike="noStrike" spc="-1">
                <a:solidFill>
                  <a:srgbClr val="000000"/>
                </a:solidFill>
                <a:uFill>
                  <a:solidFill>
                    <a:srgbClr val="FFFFFF"/>
                  </a:solidFill>
                </a:uFill>
                <a:latin typeface="Caviar Dreams"/>
                <a:ea typeface="DejaVu Sans" panose="020B0603030804020204"/>
              </a:rPr>
              <a:t>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a:t>
            </a:r>
            <a:r>
              <a:rPr lang="en-US" sz="1200" b="0" i="1" strike="noStrike" spc="-1">
                <a:solidFill>
                  <a:srgbClr val="000000"/>
                </a:solidFill>
                <a:uFill>
                  <a:solidFill>
                    <a:srgbClr val="FFFFFF"/>
                  </a:solidFill>
                </a:uFill>
                <a:latin typeface="Caviar Dreams"/>
                <a:ea typeface="DejaVu Sans" panose="020B0603030804020204"/>
              </a:rPr>
              <a:t>delay </a:t>
            </a:r>
            <a:r>
              <a:rPr lang="en-US" sz="1200" b="0" strike="noStrike" spc="-1">
                <a:solidFill>
                  <a:srgbClr val="000000"/>
                </a:solidFill>
                <a:uFill>
                  <a:solidFill>
                    <a:srgbClr val="FFFFFF"/>
                  </a:solidFill>
                </a:uFill>
                <a:latin typeface="Caviar Dreams"/>
                <a:ea typeface="DejaVu Sans" panose="020B0603030804020204"/>
              </a:rPr>
              <a:t>dan penggunaan </a:t>
            </a:r>
            <a:r>
              <a:rPr lang="en-US" sz="1200" b="0" i="1" strike="noStrike" spc="-1">
                <a:solidFill>
                  <a:srgbClr val="000000"/>
                </a:solidFill>
                <a:uFill>
                  <a:solidFill>
                    <a:srgbClr val="FFFFFF"/>
                  </a:solidFill>
                </a:uFill>
                <a:latin typeface="Caviar Dreams"/>
                <a:ea typeface="DejaVu Sans" panose="020B0603030804020204"/>
              </a:rPr>
              <a:t>resource </a:t>
            </a:r>
            <a:r>
              <a:rPr lang="en-US" sz="1200" b="0" strike="noStrike" spc="-1">
                <a:solidFill>
                  <a:srgbClr val="000000"/>
                </a:solidFill>
                <a:uFill>
                  <a:solidFill>
                    <a:srgbClr val="FFFFFF"/>
                  </a:solidFill>
                </a:uFill>
                <a:latin typeface="Caviar Dreams"/>
                <a:ea typeface="DejaVu Sans" panose="020B0603030804020204"/>
              </a:rPr>
              <a:t>CPU dari SSE lebih kecil dibandingkan dengan menggunakan Webscoket</a:t>
            </a:r>
            <a:r>
              <a:rPr lang="" altLang="en-US" sz="1200" b="0" strike="noStrike" spc="-1">
                <a:solidFill>
                  <a:srgbClr val="000000"/>
                </a:solidFill>
                <a:uFill>
                  <a:solidFill>
                    <a:srgbClr val="FFFFFF"/>
                  </a:solidFill>
                </a:uFill>
                <a:latin typeface="Caviar Dreams"/>
                <a:ea typeface="DejaVu Sans" panose="020B0603030804020204"/>
              </a:rPr>
              <a:t>.</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 altLang="en-US" sz="1200" b="0" strike="noStrike" spc="-1">
                <a:solidFill>
                  <a:srgbClr val="000000"/>
                </a:solidFill>
                <a:uFill>
                  <a:solidFill>
                    <a:srgbClr val="FFFFFF"/>
                  </a:solidFill>
                </a:uFill>
                <a:latin typeface="Caviar Dreams"/>
                <a:ea typeface="DejaVu Sans" panose="020B0603030804020204"/>
              </a:rPr>
              <a:t>Kesimpulan : Rata-rata </a:t>
            </a:r>
            <a:r>
              <a:rPr lang="" altLang="en-US" sz="1200" b="0" i="1" strike="noStrike" spc="-1">
                <a:solidFill>
                  <a:srgbClr val="000000"/>
                </a:solidFill>
                <a:uFill>
                  <a:solidFill>
                    <a:srgbClr val="FFFFFF"/>
                  </a:solidFill>
                </a:uFill>
                <a:latin typeface="Caviar Dreams"/>
                <a:ea typeface="DejaVu Sans" panose="020B0603030804020204"/>
              </a:rPr>
              <a:t>delay </a:t>
            </a:r>
            <a:r>
              <a:rPr lang="" altLang="en-US" sz="1200" b="0" strike="noStrike" spc="-1">
                <a:solidFill>
                  <a:srgbClr val="000000"/>
                </a:solidFill>
                <a:uFill>
                  <a:solidFill>
                    <a:srgbClr val="FFFFFF"/>
                  </a:solidFill>
                </a:uFill>
                <a:latin typeface="Caviar Dreams"/>
                <a:ea typeface="DejaVu Sans" panose="020B0603030804020204"/>
              </a:rPr>
              <a:t>pada protokol SSE lebih kecil dibandingkan dengan WebSocket begitu juga dengan presentase penggunaan CPU.</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a:t>
            </a:r>
            <a:r>
              <a:rPr lang="" altLang="en-US" sz="1200" b="1" i="1" strike="noStrike" spc="-1">
                <a:solidFill>
                  <a:srgbClr val="000000"/>
                </a:solidFill>
                <a:uFill>
                  <a:solidFill>
                    <a:srgbClr val="FFFFFF"/>
                  </a:solidFill>
                </a:uFill>
                <a:latin typeface="Caviar Dreams"/>
                <a:ea typeface="DejaVu Sans" panose="020B0603030804020204"/>
              </a:rPr>
              <a:t>-</a:t>
            </a:r>
            <a:r>
              <a:rPr lang="en-US" sz="1200" b="1" i="1" strike="noStrike" spc="-1">
                <a:solidFill>
                  <a:srgbClr val="000000"/>
                </a:solidFill>
                <a:uFill>
                  <a:solidFill>
                    <a:srgbClr val="FFFFFF"/>
                  </a:solidFill>
                </a:uFill>
                <a:latin typeface="Caviar Dreams"/>
                <a:ea typeface="DejaVu Sans" panose="020B0603030804020204"/>
              </a:rPr>
              <a:t>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a:t>
            </a:r>
            <a:r>
              <a:rPr lang="en-US" sz="1200" b="0" i="1" strike="noStrike" spc="-1">
                <a:solidFill>
                  <a:srgbClr val="000000"/>
                </a:solidFill>
                <a:uFill>
                  <a:solidFill>
                    <a:srgbClr val="FFFFFF"/>
                  </a:solidFill>
                </a:uFill>
                <a:latin typeface="Caviar Dreams"/>
                <a:ea typeface="DejaVu Sans" panose="020B0603030804020204"/>
              </a:rPr>
              <a:t>virtual</a:t>
            </a:r>
            <a:r>
              <a:rPr lang="en-US" sz="1200" b="0" strike="noStrike" spc="-1">
                <a:solidFill>
                  <a:srgbClr val="000000"/>
                </a:solidFill>
                <a:uFill>
                  <a:solidFill>
                    <a:srgbClr val="FFFFFF"/>
                  </a:solidFill>
                </a:uFill>
                <a:latin typeface="Caviar Dreams"/>
                <a:ea typeface="DejaVu Sans" panose="020B0603030804020204"/>
              </a:rPr>
              <a:t> yang terhubung dengan server menggunakan XHR </a:t>
            </a:r>
            <a:r>
              <a:rPr lang="en-US" sz="1200" b="0" i="1" strike="noStrike" spc="-1">
                <a:solidFill>
                  <a:srgbClr val="000000"/>
                </a:solidFill>
                <a:uFill>
                  <a:solidFill>
                    <a:srgbClr val="FFFFFF"/>
                  </a:solidFill>
                </a:uFill>
                <a:latin typeface="Caviar Dreams"/>
                <a:ea typeface="DejaVu Sans" panose="020B0603030804020204"/>
              </a:rPr>
              <a:t>Polling</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Long Polling </a:t>
            </a:r>
            <a:r>
              <a:rPr lang="en-US" sz="1200" b="0" strike="noStrike" spc="-1">
                <a:solidFill>
                  <a:srgbClr val="000000"/>
                </a:solidFill>
                <a:uFill>
                  <a:solidFill>
                    <a:srgbClr val="FFFFFF"/>
                  </a:solidFill>
                </a:uFill>
                <a:latin typeface="Caviar Dreams"/>
                <a:ea typeface="DejaVu Sans" panose="020B0603030804020204"/>
              </a:rPr>
              <a:t>, </a:t>
            </a:r>
            <a:r>
              <a:rPr lang="en-US" sz="1200" b="0" i="1" strike="noStrike" spc="-1">
                <a:solidFill>
                  <a:srgbClr val="000000"/>
                </a:solidFill>
                <a:uFill>
                  <a:solidFill>
                    <a:srgbClr val="FFFFFF"/>
                  </a:solidFill>
                </a:uFill>
                <a:latin typeface="Caviar Dreams"/>
                <a:ea typeface="DejaVu Sans" panose="020B0603030804020204"/>
              </a:rPr>
              <a:t>Server</a:t>
            </a:r>
            <a:r>
              <a:rPr lang=""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Websockets. Dan didapatkan hasil bahwa dari keempat perangkat tersebut </a:t>
            </a:r>
            <a:r>
              <a:rPr lang="en-US" sz="1200" b="0" i="1" strike="noStrike" spc="-1">
                <a:solidFill>
                  <a:srgbClr val="000000"/>
                </a:solidFill>
                <a:uFill>
                  <a:solidFill>
                    <a:srgbClr val="FFFFFF"/>
                  </a:solidFill>
                </a:uFill>
                <a:latin typeface="Caviar Dreams"/>
                <a:ea typeface="DejaVu Sans" panose="020B0603030804020204"/>
              </a:rPr>
              <a:t>Server</a:t>
            </a:r>
            <a:r>
              <a:rPr lang=""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dan Websocket memiliki nilai penggunaan memori dan CPU terendah  serta perbedaan diantara keduanya sangat tipis</a:t>
            </a:r>
            <a:r>
              <a:rPr lang="" altLang="en-US" sz="1200" b="0" strike="noStrike" spc="-1">
                <a:solidFill>
                  <a:srgbClr val="000000"/>
                </a:solidFill>
                <a:uFill>
                  <a:solidFill>
                    <a:srgbClr val="FFFFFF"/>
                  </a:solidFill>
                </a:uFill>
                <a:latin typeface="Caviar Dreams"/>
                <a:ea typeface="DejaVu Sans" panose="020B0603030804020204"/>
              </a:rPr>
              <a:t>.</a:t>
            </a:r>
            <a:endParaRPr lang=""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 altLang="en-US" sz="1200" b="0" strike="noStrike" spc="-1">
                <a:solidFill>
                  <a:srgbClr val="000000"/>
                </a:solidFill>
                <a:uFill>
                  <a:solidFill>
                    <a:srgbClr val="FFFFFF"/>
                  </a:solidFill>
                </a:uFill>
                <a:latin typeface="Caviar Dreams"/>
                <a:ea typeface="DejaVu Sans" panose="020B0603030804020204"/>
              </a:rPr>
              <a:t>Kesimpulan : Penggunaan CPU, memori maupun </a:t>
            </a:r>
            <a:r>
              <a:rPr lang="" altLang="en-US" sz="1200" b="0" i="1" strike="noStrike" spc="-1">
                <a:solidFill>
                  <a:srgbClr val="000000"/>
                </a:solidFill>
                <a:uFill>
                  <a:solidFill>
                    <a:srgbClr val="FFFFFF"/>
                  </a:solidFill>
                </a:uFill>
                <a:latin typeface="Caviar Dreams"/>
                <a:ea typeface="DejaVu Sans" panose="020B0603030804020204"/>
              </a:rPr>
              <a:t>bandwith </a:t>
            </a:r>
            <a:r>
              <a:rPr lang="" altLang="en-US" sz="1200" b="0" strike="noStrike" spc="-1">
                <a:solidFill>
                  <a:srgbClr val="000000"/>
                </a:solidFill>
                <a:uFill>
                  <a:solidFill>
                    <a:srgbClr val="FFFFFF"/>
                  </a:solidFill>
                </a:uFill>
                <a:latin typeface="Caviar Dreams"/>
                <a:ea typeface="DejaVu Sans" panose="020B0603030804020204"/>
              </a:rPr>
              <a:t>pada SSE serta WebSocket lebih kecil dibandingkan dengan XHR </a:t>
            </a:r>
            <a:r>
              <a:rPr lang="" altLang="en-US" sz="1200" b="0" i="1" strike="noStrike" spc="-1">
                <a:solidFill>
                  <a:srgbClr val="000000"/>
                </a:solidFill>
                <a:uFill>
                  <a:solidFill>
                    <a:srgbClr val="FFFFFF"/>
                  </a:solidFill>
                </a:uFill>
                <a:latin typeface="Caviar Dreams"/>
                <a:ea typeface="DejaVu Sans" panose="020B0603030804020204"/>
              </a:rPr>
              <a:t>Polling</a:t>
            </a:r>
            <a:r>
              <a:rPr lang="" altLang="en-US" sz="1200" b="0" strike="noStrike" spc="-1">
                <a:solidFill>
                  <a:srgbClr val="000000"/>
                </a:solidFill>
                <a:uFill>
                  <a:solidFill>
                    <a:srgbClr val="FFFFFF"/>
                  </a:solidFill>
                </a:uFill>
                <a:latin typeface="Caviar Dreams"/>
                <a:ea typeface="DejaVu Sans" panose="020B0603030804020204"/>
              </a:rPr>
              <a:t> serta </a:t>
            </a:r>
            <a:r>
              <a:rPr lang="" altLang="en-US" sz="1200" b="0" i="1" strike="noStrike" spc="-1">
                <a:solidFill>
                  <a:srgbClr val="000000"/>
                </a:solidFill>
                <a:uFill>
                  <a:solidFill>
                    <a:srgbClr val="FFFFFF"/>
                  </a:solidFill>
                </a:uFill>
                <a:latin typeface="Caviar Dreams"/>
                <a:ea typeface="DejaVu Sans" panose="020B0603030804020204"/>
              </a:rPr>
              <a:t>Long-Polling</a:t>
            </a:r>
            <a:endParaRPr lang="" altLang="en-US" sz="1200" b="0" i="1"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ketika menggunakan Web</a:t>
            </a:r>
            <a:r>
              <a:rPr lang="" altLang="en-US" sz="1200" b="0" strike="noStrike" spc="-1">
                <a:solidFill>
                  <a:srgbClr val="000000"/>
                </a:solidFill>
                <a:uFill>
                  <a:solidFill>
                    <a:srgbClr val="FFFFFF"/>
                  </a:solidFill>
                </a:uFill>
                <a:latin typeface="Caviar Dreams"/>
                <a:ea typeface="DejaVu Sans" panose="020B0603030804020204"/>
              </a:rPr>
              <a:t>S</a:t>
            </a:r>
            <a:r>
              <a:rPr lang="en-US" sz="1200" b="0" strike="noStrike" spc="-1">
                <a:solidFill>
                  <a:srgbClr val="000000"/>
                </a:solidFill>
                <a:uFill>
                  <a:solidFill>
                    <a:srgbClr val="FFFFFF"/>
                  </a:solidFill>
                </a:uFill>
                <a:latin typeface="Caviar Dreams"/>
                <a:ea typeface="DejaVu Sans" panose="020B0603030804020204"/>
              </a:rPr>
              <a:t>ocket dan </a:t>
            </a:r>
            <a:r>
              <a:rPr lang="en-US" sz="1200" b="0" i="1" strike="noStrike" spc="-1">
                <a:solidFill>
                  <a:srgbClr val="000000"/>
                </a:solidFill>
                <a:uFill>
                  <a:solidFill>
                    <a:srgbClr val="FFFFFF"/>
                  </a:solidFill>
                </a:uFill>
                <a:latin typeface="Caviar Dreams"/>
                <a:ea typeface="DejaVu Sans" panose="020B0603030804020204"/>
              </a:rPr>
              <a:t>Server</a:t>
            </a:r>
            <a:r>
              <a:rPr lang=""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dalam berbagai jaringan </a:t>
            </a:r>
            <a:r>
              <a:rPr lang="en-US" sz="1200" b="0" i="1" strike="noStrike" spc="-1">
                <a:solidFill>
                  <a:srgbClr val="000000"/>
                </a:solidFill>
                <a:uFill>
                  <a:solidFill>
                    <a:srgbClr val="FFFFFF"/>
                  </a:solidFill>
                </a:uFill>
                <a:latin typeface="Caviar Dreams"/>
                <a:ea typeface="DejaVu Sans" panose="020B0603030804020204"/>
              </a:rPr>
              <a:t>smartphone</a:t>
            </a:r>
            <a:r>
              <a:rPr lang="en-US" sz="1200" b="0" strike="noStrike" spc="-1">
                <a:solidFill>
                  <a:srgbClr val="000000"/>
                </a:solidFill>
                <a:uFill>
                  <a:solidFill>
                    <a:srgbClr val="FFFFFF"/>
                  </a:solidFill>
                </a:uFill>
                <a:latin typeface="Caviar Dreams"/>
                <a:ea typeface="DejaVu Sans" panose="020B0603030804020204"/>
              </a:rPr>
              <a:t> (WiFi, 3G dan 4G). Hasil dari penelitian tersebut adalah performa konektivitas Websocket dan </a:t>
            </a:r>
            <a:r>
              <a:rPr lang="en-US" sz="1200" b="0" i="1" strike="noStrike" spc="-1">
                <a:solidFill>
                  <a:srgbClr val="000000"/>
                </a:solidFill>
                <a:uFill>
                  <a:solidFill>
                    <a:srgbClr val="FFFFFF"/>
                  </a:solidFill>
                </a:uFill>
                <a:latin typeface="Caviar Dreams"/>
                <a:ea typeface="DejaVu Sans" panose="020B0603030804020204"/>
              </a:rPr>
              <a:t>Server</a:t>
            </a:r>
            <a:r>
              <a:rPr lang="" altLang="en-US" sz="1200" b="0" i="1" strike="noStrike" spc="-1">
                <a:solidFill>
                  <a:srgbClr val="000000"/>
                </a:solidFill>
                <a:uFill>
                  <a:solidFill>
                    <a:srgbClr val="FFFFFF"/>
                  </a:solidFill>
                </a:uFill>
                <a:latin typeface="Caviar Dreams"/>
                <a:ea typeface="DejaVu Sans" panose="020B0603030804020204"/>
              </a:rPr>
              <a:t>-</a:t>
            </a:r>
            <a:r>
              <a:rPr lang="en-US" sz="1200" b="0" i="1" strike="noStrike" spc="-1">
                <a:solidFill>
                  <a:srgbClr val="000000"/>
                </a:solidFill>
                <a:uFill>
                  <a:solidFill>
                    <a:srgbClr val="FFFFFF"/>
                  </a:solidFill>
                </a:uFill>
                <a:latin typeface="Caviar Dreams"/>
                <a:ea typeface="DejaVu Sans" panose="020B0603030804020204"/>
              </a:rPr>
              <a:t>Sent Events</a:t>
            </a:r>
            <a:r>
              <a:rPr lang="en-US" sz="1200" b="0" strike="noStrike" spc="-1">
                <a:solidFill>
                  <a:srgbClr val="000000"/>
                </a:solidFill>
                <a:uFill>
                  <a:solidFill>
                    <a:srgbClr val="FFFFFF"/>
                  </a:solidFill>
                </a:uFill>
                <a:latin typeface="Caviar Dreams"/>
                <a:ea typeface="DejaVu Sans" panose="020B0603030804020204"/>
              </a:rPr>
              <a:t> tidak berbeda jauh, tergantung dengan </a:t>
            </a:r>
            <a:r>
              <a:rPr lang="en-US" sz="1200" b="0" i="1" strike="noStrike" spc="-1">
                <a:solidFill>
                  <a:srgbClr val="000000"/>
                </a:solidFill>
                <a:uFill>
                  <a:solidFill>
                    <a:srgbClr val="FFFFFF"/>
                  </a:solidFill>
                </a:uFill>
                <a:latin typeface="Caviar Dreams"/>
                <a:ea typeface="DejaVu Sans" panose="020B0603030804020204"/>
              </a:rPr>
              <a:t>browser</a:t>
            </a:r>
            <a:r>
              <a:rPr lang="en-US" sz="1200" b="0" strike="noStrike" spc="-1">
                <a:solidFill>
                  <a:srgbClr val="000000"/>
                </a:solidFill>
                <a:uFill>
                  <a:solidFill>
                    <a:srgbClr val="FFFFFF"/>
                  </a:solidFill>
                </a:uFill>
                <a:latin typeface="Caviar Dreams"/>
                <a:ea typeface="DejaVu Sans" panose="020B0603030804020204"/>
              </a:rPr>
              <a:t> dan konfigurasi jaringan yang digunakan.</a:t>
            </a:r>
            <a:endParaRPr 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endParaRPr lang="en-US" altLang="en-US" sz="1200" b="0" strike="noStrike" spc="-1">
              <a:solidFill>
                <a:srgbClr val="000000"/>
              </a:solidFill>
              <a:uFill>
                <a:solidFill>
                  <a:srgbClr val="FFFFFF"/>
                </a:solidFill>
              </a:uFill>
              <a:latin typeface="Caviar Dreams"/>
              <a:ea typeface="DejaVu Sans" panose="020B0603030804020204"/>
            </a:endParaRPr>
          </a:p>
          <a:p>
            <a:pPr algn="just">
              <a:lnSpc>
                <a:spcPct val="130000"/>
              </a:lnSpc>
            </a:pPr>
            <a:r>
              <a:rPr lang="" altLang="en-US" sz="1200" b="0" strike="noStrike" spc="-1">
                <a:solidFill>
                  <a:srgbClr val="000000"/>
                </a:solidFill>
                <a:uFill>
                  <a:solidFill>
                    <a:srgbClr val="FFFFFF"/>
                  </a:solidFill>
                </a:uFill>
                <a:latin typeface="Caviar Dreams"/>
                <a:ea typeface="DejaVu Sans" panose="020B0603030804020204"/>
              </a:rPr>
              <a:t>Kesimpulan : Performa SSE maupun Websocket juga dipengaruhi oleh </a:t>
            </a:r>
            <a:r>
              <a:rPr lang="" altLang="en-US" sz="1200" b="0" i="1" strike="noStrike" spc="-1">
                <a:solidFill>
                  <a:srgbClr val="000000"/>
                </a:solidFill>
                <a:uFill>
                  <a:solidFill>
                    <a:srgbClr val="FFFFFF"/>
                  </a:solidFill>
                </a:uFill>
                <a:latin typeface="Caviar Dreams"/>
                <a:ea typeface="DejaVu Sans" panose="020B0603030804020204"/>
              </a:rPr>
              <a:t>web browser</a:t>
            </a:r>
            <a:r>
              <a:rPr lang="" altLang="en-US" sz="1200" b="0" strike="noStrike" spc="-1">
                <a:solidFill>
                  <a:srgbClr val="000000"/>
                </a:solidFill>
                <a:uFill>
                  <a:solidFill>
                    <a:srgbClr val="FFFFFF"/>
                  </a:solidFill>
                </a:uFill>
                <a:latin typeface="Caviar Dreams"/>
                <a:ea typeface="DejaVu Sans" panose="020B0603030804020204"/>
              </a:rPr>
              <a:t> serta konfigurasi jaringan yang digunakan.</a:t>
            </a:r>
            <a:endParaRPr lang=""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p:nvPr>
        </p:nvSpPr>
        <p:spPr>
          <a:xfrm>
            <a:off x="380365" y="1533525"/>
            <a:ext cx="8305800" cy="2983230"/>
          </a:xfrm>
        </p:spPr>
        <p:txBody>
          <a:bodyPr/>
          <a:p>
            <a:pPr algn="just"/>
            <a:r>
              <a:rPr lang="" altLang="en-US"/>
              <a:t>Penelitian ini membandingkan </a:t>
            </a:r>
            <a:r>
              <a:rPr lang="" altLang="en-US" i="1"/>
              <a:t>response time </a:t>
            </a:r>
            <a:r>
              <a:rPr lang="" altLang="en-US"/>
              <a:t>serta presentase penggunaan CPU antara HTTP/1.1 SSE,  HTTPS SSE, HTTP/2 SSE dan WebSocket pada sistem kendali rumah pintar berbasis </a:t>
            </a:r>
            <a:r>
              <a:rPr lang="" altLang="en-US" i="1"/>
              <a:t>web</a:t>
            </a:r>
            <a:r>
              <a:rPr lang="" altLang="en-US"/>
              <a:t>. </a:t>
            </a:r>
            <a:r>
              <a:rPr lang="" altLang="en-US" i="1"/>
              <a:t>Server</a:t>
            </a:r>
            <a:r>
              <a:rPr lang="" altLang="en-US"/>
              <a:t> yang digunakan berupa Raspberry Pi 3 serta mampu diakses dari luar jaringan jaringan privat.</a:t>
            </a:r>
            <a:endParaRPr lang="" altLang="en-US"/>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altLang="en-US" sz="2000" b="0" strike="noStrike" spc="-1">
                <a:solidFill>
                  <a:srgbClr val="1AA1E2"/>
                </a:solidFill>
                <a:uFill>
                  <a:solidFill>
                    <a:srgbClr val="FFFFFF"/>
                  </a:solidFill>
                </a:uFill>
                <a:latin typeface="Humanst521 Lt BT"/>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terendah sedangkan HTTPS memiliki nilai </a:t>
            </a:r>
            <a:r>
              <a:rPr lang="en-US" sz="1600" b="0" i="1" strike="noStrike" spc="-1">
                <a:solidFill>
                  <a:srgbClr val="000000"/>
                </a:solidFill>
                <a:uFill>
                  <a:solidFill>
                    <a:srgbClr val="FFFFFF"/>
                  </a:solidFill>
                </a:uFill>
                <a:latin typeface="Caviar Dreams"/>
                <a:ea typeface="DejaVu Sans" panose="020B0603030804020204"/>
              </a:rPr>
              <a:t>response time</a:t>
            </a:r>
            <a:r>
              <a:rPr lang="en-US" sz="1600" b="0" strike="noStrike" spc="-1">
                <a:solidFill>
                  <a:srgbClr val="000000"/>
                </a:solidFill>
                <a:uFill>
                  <a:solidFill>
                    <a:srgbClr val="FFFFFF"/>
                  </a:solidFill>
                </a:uFill>
                <a:latin typeface="Caviar Dreams"/>
                <a:ea typeface="DejaVu Sans" panose="020B0603030804020204"/>
              </a:rPr>
              <a:t>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a:t>
            </a:r>
            <a:r>
              <a:rPr lang="en-US" sz="1600" b="0" i="1" strike="noStrike" spc="-1">
                <a:solidFill>
                  <a:srgbClr val="111C76"/>
                </a:solidFill>
                <a:uFill>
                  <a:solidFill>
                    <a:srgbClr val="FFFFFF"/>
                  </a:solidFill>
                </a:uFill>
                <a:latin typeface="Caviar Dreams"/>
                <a:ea typeface="DejaVu Sans" panose="020B0603030804020204"/>
              </a:rPr>
              <a:t>response time </a:t>
            </a:r>
            <a:r>
              <a:rPr lang="en-US" sz="1600" b="0" strike="noStrike" spc="-1">
                <a:solidFill>
                  <a:srgbClr val="111C76"/>
                </a:solidFill>
                <a:uFill>
                  <a:solidFill>
                    <a:srgbClr val="FFFFFF"/>
                  </a:solidFill>
                </a:uFill>
                <a:latin typeface="Caviar Dreams"/>
                <a:ea typeface="DejaVu Sans" panose="020B0603030804020204"/>
              </a:rPr>
              <a:t>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2588585" y="84837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Tujuan Proyek Akhir</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25"/>
          <p:cNvPicPr/>
          <p:nvPr/>
        </p:nvPicPr>
        <p:blipFill>
          <a:blip r:embed="rId1"/>
          <a:srcRect l="49683" t="-391"/>
          <a:stretch>
            <a:fillRect/>
          </a:stretch>
        </p:blipFill>
        <p:spPr>
          <a:xfrm>
            <a:off x="2178060" y="184485"/>
            <a:ext cx="2401560" cy="556560"/>
          </a:xfrm>
          <a:prstGeom prst="rect">
            <a:avLst/>
          </a:prstGeom>
          <a:ln>
            <a:noFill/>
          </a:ln>
        </p:spPr>
      </p:pic>
      <p:pic>
        <p:nvPicPr>
          <p:cNvPr id="258" name="Picture 26"/>
          <p:cNvPicPr/>
          <p:nvPr/>
        </p:nvPicPr>
        <p:blipFill>
          <a:blip r:embed="rId1"/>
          <a:srcRect l="49683"/>
          <a:stretch>
            <a:fillRect/>
          </a:stretch>
        </p:blipFill>
        <p:spPr>
          <a:xfrm rot="10800000">
            <a:off x="120155" y="184550"/>
            <a:ext cx="2401560" cy="554400"/>
          </a:xfrm>
          <a:prstGeom prst="rect">
            <a:avLst/>
          </a:prstGeom>
          <a:ln>
            <a:noFill/>
          </a:ln>
        </p:spPr>
      </p:pic>
      <p:sp>
        <p:nvSpPr>
          <p:cNvPr id="259"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(Perangkat)</a:t>
            </a:r>
            <a:endParaRPr lang="en-US" altLang="en-US" sz="1600" b="1" strike="noStrike" spc="-1">
              <a:solidFill>
                <a:srgbClr val="111C76"/>
              </a:solidFill>
              <a:uFill>
                <a:solidFill>
                  <a:srgbClr val="FFFFFF"/>
                </a:solidFill>
              </a:uFill>
              <a:latin typeface="Caviar Dreams"/>
              <a:ea typeface="Open Sans Extrabold"/>
            </a:endParaRPr>
          </a:p>
        </p:txBody>
      </p:sp>
      <p:pic>
        <p:nvPicPr>
          <p:cNvPr id="2" name="Picture 1" descr="g6191"/>
          <p:cNvPicPr>
            <a:picLocks noChangeAspect="1"/>
          </p:cNvPicPr>
          <p:nvPr/>
        </p:nvPicPr>
        <p:blipFill>
          <a:blip r:embed="rId2"/>
          <a:stretch>
            <a:fillRect/>
          </a:stretch>
        </p:blipFill>
        <p:spPr>
          <a:xfrm>
            <a:off x="140970" y="741045"/>
            <a:ext cx="8032750" cy="4015740"/>
          </a:xfrm>
          <a:prstGeom prst="rect">
            <a:avLst/>
          </a:prstGeom>
        </p:spPr>
      </p:pic>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7694"/>
          <p:cNvPicPr>
            <a:picLocks noChangeAspect="1"/>
          </p:cNvPicPr>
          <p:nvPr/>
        </p:nvPicPr>
        <p:blipFill>
          <a:blip r:embed="rId1"/>
          <a:stretch>
            <a:fillRect/>
          </a:stretch>
        </p:blipFill>
        <p:spPr>
          <a:xfrm>
            <a:off x="121285" y="803275"/>
            <a:ext cx="8129905" cy="3906520"/>
          </a:xfrm>
          <a:prstGeom prst="rect">
            <a:avLst/>
          </a:prstGeom>
        </p:spPr>
      </p:pic>
      <p:pic>
        <p:nvPicPr>
          <p:cNvPr id="5" name="Picture 25"/>
          <p:cNvPicPr/>
          <p:nvPr/>
        </p:nvPicPr>
        <p:blipFill>
          <a:blip r:embed="rId2"/>
          <a:srcRect l="49683" t="-391"/>
          <a:stretch>
            <a:fillRect/>
          </a:stretch>
        </p:blipFill>
        <p:spPr>
          <a:xfrm>
            <a:off x="2178060" y="184485"/>
            <a:ext cx="2401560" cy="556560"/>
          </a:xfrm>
          <a:prstGeom prst="rect">
            <a:avLst/>
          </a:prstGeom>
          <a:ln>
            <a:noFill/>
          </a:ln>
        </p:spPr>
      </p:pic>
      <p:pic>
        <p:nvPicPr>
          <p:cNvPr id="6" name="Picture 26"/>
          <p:cNvPicPr/>
          <p:nvPr/>
        </p:nvPicPr>
        <p:blipFill>
          <a:blip r:embed="rId2"/>
          <a:srcRect l="49683"/>
          <a:stretch>
            <a:fillRect/>
          </a:stretch>
        </p:blipFill>
        <p:spPr>
          <a:xfrm rot="10800000">
            <a:off x="120155" y="184550"/>
            <a:ext cx="2401560" cy="554400"/>
          </a:xfrm>
          <a:prstGeom prst="rect">
            <a:avLst/>
          </a:prstGeom>
          <a:ln>
            <a:noFill/>
          </a:ln>
        </p:spPr>
      </p:pic>
      <p:sp>
        <p:nvSpPr>
          <p:cNvPr id="7" name="CustomShape 3"/>
          <p:cNvSpPr/>
          <p:nvPr/>
        </p:nvSpPr>
        <p:spPr>
          <a:xfrm>
            <a:off x="987220" y="22367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sz="1600" b="1" strike="noStrike" spc="-1">
              <a:solidFill>
                <a:srgbClr val="111C76"/>
              </a:solidFill>
              <a:uFill>
                <a:solidFill>
                  <a:srgbClr val="FFFFFF"/>
                </a:solidFill>
              </a:uFill>
              <a:latin typeface="Caviar Dreams"/>
              <a:ea typeface="Open Sans Extrabold"/>
            </a:endParaRPr>
          </a:p>
          <a:p>
            <a:pPr algn="ctr">
              <a:lnSpc>
                <a:spcPct val="100000"/>
              </a:lnSpc>
            </a:pPr>
            <a:r>
              <a:rPr lang="en-US" altLang="en-US" sz="1600" b="1" strike="noStrike" spc="-1">
                <a:solidFill>
                  <a:srgbClr val="111C76"/>
                </a:solidFill>
                <a:uFill>
                  <a:solidFill>
                    <a:srgbClr val="FFFFFF"/>
                  </a:solidFill>
                </a:uFill>
                <a:latin typeface="Caviar Dreams"/>
                <a:ea typeface="Open Sans Extrabold"/>
              </a:rPr>
              <a:t>(</a:t>
            </a:r>
            <a:r>
              <a:rPr lang="" altLang="en-US" sz="1600" b="1" strike="noStrike" spc="-1">
                <a:solidFill>
                  <a:srgbClr val="111C76"/>
                </a:solidFill>
                <a:uFill>
                  <a:solidFill>
                    <a:srgbClr val="FFFFFF"/>
                  </a:solidFill>
                </a:uFill>
                <a:latin typeface="Caviar Dreams"/>
                <a:ea typeface="Open Sans Extrabold"/>
              </a:rPr>
              <a:t>Data</a:t>
            </a:r>
            <a:r>
              <a:rPr lang="en-US" altLang="en-US" sz="1600" b="1" strike="noStrike" spc="-1">
                <a:solidFill>
                  <a:srgbClr val="111C76"/>
                </a:solidFill>
                <a:uFill>
                  <a:solidFill>
                    <a:srgbClr val="FFFFFF"/>
                  </a:solidFill>
                </a:uFill>
                <a:latin typeface="Caviar Dreams"/>
                <a:ea typeface="Open Sans Extrabold"/>
              </a:rPr>
              <a:t>)</a:t>
            </a:r>
            <a:endParaRPr lang="en-US" altLang="en-US" sz="1600" b="1" strike="noStrike" spc="-1">
              <a:solidFill>
                <a:srgbClr val="111C76"/>
              </a:solidFill>
              <a:uFill>
                <a:solidFill>
                  <a:srgbClr val="FFFFFF"/>
                </a:solidFill>
              </a:uFill>
              <a:latin typeface="Caviar Dreams"/>
              <a:ea typeface="Open Sans Extrabold"/>
            </a:endParaRPr>
          </a:p>
        </p:txBody>
      </p:sp>
    </p:spTree>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web browser sampai mendapatkan status arduino terbaru 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4040830" y="84329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Metodologi</a:t>
            </a:r>
            <a:endParaRPr lang="en-US" sz="1100" spc="-1">
              <a:solidFill>
                <a:srgbClr val="111C76"/>
              </a:solidFill>
              <a:uFill>
                <a:solidFill>
                  <a:srgbClr val="FFFFFF"/>
                </a:solidFill>
              </a:uFill>
              <a:latin typeface="Caviar Dreams"/>
              <a:ea typeface="DejaVu Sans" panose="020B0603030804020204"/>
              <a:sym typeface="+mn-ea"/>
            </a:endParaRPr>
          </a:p>
        </p:txBody>
      </p:sp>
      <p:sp>
        <p:nvSpPr>
          <p:cNvPr id="3"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4"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5"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6"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7"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524510" y="1864995"/>
          <a:ext cx="4266565" cy="293306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5000 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133,16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181,82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130,28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106,54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 altLang="en-US" sz="1100" b="0" strike="noStrike" spc="-1">
                <a:solidFill>
                  <a:srgbClr val="FFFFFF"/>
                </a:solidFill>
                <a:uFill>
                  <a:solidFill>
                    <a:srgbClr val="FFFFFF"/>
                  </a:solidFill>
                </a:uFill>
                <a:latin typeface="Caviar Dreams"/>
                <a:ea typeface="DejaVu Sans" panose="020B0603030804020204"/>
              </a:rPr>
              <a:t>Metodologi</a:t>
            </a:r>
            <a:endParaRPr lang="" alt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 name="CustomShape 1"/>
          <p:cNvSpPr/>
          <p:nvPr/>
        </p:nvSpPr>
        <p:spPr>
          <a:xfrm>
            <a:off x="5485765" y="854710"/>
            <a:ext cx="1619885" cy="490855"/>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 altLang="en-US" sz="1100" spc="-1">
                <a:solidFill>
                  <a:srgbClr val="111C76"/>
                </a:solidFill>
                <a:uFill>
                  <a:solidFill>
                    <a:srgbClr val="FFFFFF"/>
                  </a:solidFill>
                </a:uFill>
                <a:latin typeface="Caviar Dreams"/>
                <a:ea typeface="DejaVu Sans" panose="020B0603030804020204"/>
                <a:sym typeface="+mn-ea"/>
              </a:rPr>
              <a:t>Pembahasan</a:t>
            </a:r>
            <a:endParaRPr lang="" altLang="en-US" sz="1100" spc="-1">
              <a:solidFill>
                <a:srgbClr val="111C76"/>
              </a:solidFill>
              <a:uFill>
                <a:solidFill>
                  <a:srgbClr val="FFFFFF"/>
                </a:solidFill>
              </a:uFill>
              <a:latin typeface="Caviar Dreams"/>
              <a:ea typeface="DejaVu Sans" panose="020B0603030804020204"/>
              <a:sym typeface="+mn-ea"/>
            </a:endParaRPr>
          </a:p>
        </p:txBody>
      </p:sp>
      <p:sp>
        <p:nvSpPr>
          <p:cNvPr id="4" name="CustomShape 2"/>
          <p:cNvSpPr/>
          <p:nvPr/>
        </p:nvSpPr>
        <p:spPr>
          <a:xfrm>
            <a:off x="1228475" y="84837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100" b="0" strike="noStrike" spc="-1">
              <a:solidFill>
                <a:srgbClr val="FFFFFF"/>
              </a:solidFill>
              <a:uFill>
                <a:solidFill>
                  <a:srgbClr val="FFFFFF"/>
                </a:solidFill>
              </a:uFill>
              <a:latin typeface="Caviar Dreams"/>
              <a:ea typeface="DejaVu Sans" panose="020B0603030804020204"/>
            </a:endParaRPr>
          </a:p>
        </p:txBody>
      </p:sp>
      <p:sp>
        <p:nvSpPr>
          <p:cNvPr id="6" name="CustomShape 3"/>
          <p:cNvSpPr/>
          <p:nvPr/>
        </p:nvSpPr>
        <p:spPr>
          <a:xfrm>
            <a:off x="258923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Tujuan Proyek Akhir</a:t>
            </a:r>
            <a:endParaRPr lang="en-US" sz="1100" spc="-1">
              <a:solidFill>
                <a:srgbClr val="FFFFFF"/>
              </a:solidFill>
              <a:uFill>
                <a:solidFill>
                  <a:srgbClr val="FFFFFF"/>
                </a:solidFill>
              </a:uFill>
              <a:latin typeface="Caviar Dreams"/>
              <a:ea typeface="DejaVu Sans" panose="020B0603030804020204"/>
              <a:sym typeface="+mn-ea"/>
            </a:endParaRPr>
          </a:p>
        </p:txBody>
      </p:sp>
      <p:sp>
        <p:nvSpPr>
          <p:cNvPr id="8"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9"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398270"/>
        </p:xfrm>
        <a:graphic>
          <a:graphicData uri="http://schemas.openxmlformats.org/drawingml/2006/table">
            <a:tbl>
              <a:tblPr firstRow="1" bandRow="1">
                <a:tableStyleId>{5C22544A-7EE6-4342-B048-85BDC9FD1C3A}</a:tableStyleId>
              </a:tblPr>
              <a:tblGrid>
                <a:gridCol w="687070"/>
                <a:gridCol w="813435"/>
                <a:gridCol w="937260"/>
                <a:gridCol w="880110"/>
                <a:gridCol w="7886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en-US" altLang="en-US" sz="1200" b="0">
                          <a:solidFill>
                            <a:srgbClr val="000000"/>
                          </a:solidFill>
                          <a:latin typeface="Calibri" charset="-122"/>
                        </a:rPr>
                        <a:t>ms</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5000 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1001,</a:t>
                      </a:r>
                      <a:r>
                        <a:rPr lang="" altLang="en-US" sz="1200" b="0">
                          <a:solidFill>
                            <a:srgbClr val="000000"/>
                          </a:solidFill>
                          <a:latin typeface="Calibri" charset="-122"/>
                        </a:rPr>
                        <a:t>4</a:t>
                      </a:r>
                      <a:r>
                        <a:rPr lang="en-US" sz="1200" b="0">
                          <a:solidFill>
                            <a:srgbClr val="000000"/>
                          </a:solidFill>
                          <a:latin typeface="Calibri" charset="-122"/>
                        </a:rPr>
                        <a:t>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600,84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907,</a:t>
                      </a:r>
                      <a:r>
                        <a:rPr lang="" altLang="en-US" sz="1200" b="0">
                          <a:solidFill>
                            <a:srgbClr val="000000"/>
                          </a:solidFill>
                          <a:latin typeface="Calibri" charset="-122"/>
                        </a:rPr>
                        <a:t>9 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532,24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 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5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altLang="en-US" sz="1200" b="0">
                          <a:solidFill>
                            <a:srgbClr val="000000"/>
                          </a:solidFill>
                          <a:latin typeface="Calibri" charset="-122"/>
                        </a:rPr>
                        <a:t>10 </a:t>
                      </a:r>
                      <a:r>
                        <a:rPr lang="en-US" altLang="en-US" sz="1200">
                          <a:solidFill>
                            <a:srgbClr val="000000"/>
                          </a:solidFill>
                          <a:latin typeface="Calibri" charset="-122"/>
                          <a:sym typeface="+mn-ea"/>
                        </a:rPr>
                        <a:t>browser</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en-US" altLang="en-US" sz="1200" b="0">
                          <a:solidFill>
                            <a:srgbClr val="000000"/>
                          </a:solidFill>
                          <a:latin typeface="Calibri" charset="-122"/>
                        </a:rPr>
                        <a:t>%</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en-US" altLang="en-US" sz="1200" b="0">
                          <a:solidFill>
                            <a:srgbClr val="000000"/>
                          </a:solidFill>
                          <a:latin typeface="Calibri" charset="-122"/>
                        </a:rPr>
                        <a:t>7%</a:t>
                      </a:r>
                      <a:endParaRPr lang="en-US"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927735" y="1864995"/>
          <a:ext cx="3781425" cy="2895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 altLang="en-US" sz="1100" b="0" strike="noStrike" spc="-1">
                <a:solidFill>
                  <a:srgbClr val="FFFFFF"/>
                </a:solidFill>
                <a:uFill>
                  <a:solidFill>
                    <a:srgbClr val="FFFFFF"/>
                  </a:solidFill>
                </a:uFill>
                <a:latin typeface="Caviar Dreams"/>
                <a:ea typeface="DejaVu Sans" panose="020B0603030804020204"/>
              </a:rPr>
              <a:t>Pembahasan</a:t>
            </a:r>
            <a:endParaRPr lang="" alt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 altLang="en-US" sz="1100" b="0" strike="noStrike" spc="-1">
                <a:solidFill>
                  <a:srgbClr val="FFFFFF"/>
                </a:solidFill>
                <a:uFill>
                  <a:solidFill>
                    <a:srgbClr val="FFFFFF"/>
                  </a:solidFill>
                </a:uFill>
                <a:latin typeface="Caviar Dreams"/>
                <a:ea typeface="DejaVu Sans" panose="020B0603030804020204"/>
              </a:rPr>
              <a:t>Kesimpulan dan Saran</a:t>
            </a:r>
            <a:endParaRPr lang="" alt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Tinjauan Pustaka</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spc="-1">
              <a:solidFill>
                <a:srgbClr val="000000"/>
              </a:solidFill>
              <a:uFill>
                <a:solidFill>
                  <a:srgbClr val="FFFFFF"/>
                </a:solidFill>
              </a:uFill>
              <a:latin typeface="Caviar Dreams"/>
              <a:ea typeface="DejaVu Sans" panose="020B0603030804020204"/>
              <a:sym typeface="+mn-ea"/>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b="0" strike="noStrike" spc="-1">
                <a:solidFill>
                  <a:srgbClr val="000000"/>
                </a:solidFill>
                <a:uFill>
                  <a:solidFill>
                    <a:srgbClr val="FFFFFF"/>
                  </a:solidFill>
                </a:uFill>
                <a:latin typeface="Caviar Dreams"/>
                <a:ea typeface="DejaVu Sans" panose="020B0603030804020204"/>
              </a:rPr>
              <a:t>Sumber :  Rhee dan Hyun Yi, Information Security Applications: 15th International Workshop, WISA 2014</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r>
              <a:rPr lang="en-US" altLang="en-US" sz="1000" spc="-1">
                <a:solidFill>
                  <a:srgbClr val="000000"/>
                </a:solidFill>
                <a:uFill>
                  <a:solidFill>
                    <a:srgbClr val="FFFFFF"/>
                  </a:solidFill>
                </a:uFill>
                <a:latin typeface="Caviar Dreams"/>
                <a:ea typeface="DejaVu Sans" panose="020B0603030804020204"/>
                <a:sym typeface="+mn-ea"/>
              </a:rPr>
              <a:t>Sumber :  Peon dan Ruellan, HPACK: Header Compression for HTTP/2</a:t>
            </a:r>
            <a:r>
              <a:rPr lang="" altLang="en-US" sz="1000" spc="-1">
                <a:solidFill>
                  <a:srgbClr val="000000"/>
                </a:solidFill>
                <a:uFill>
                  <a:solidFill>
                    <a:srgbClr val="FFFFFF"/>
                  </a:solidFill>
                </a:uFill>
                <a:latin typeface="Caviar Dreams"/>
                <a:ea typeface="DejaVu Sans" panose="020B0603030804020204"/>
                <a:sym typeface="+mn-ea"/>
              </a:rPr>
              <a:t>, https://www.rfc-editor.org/info/rfc7541</a:t>
            </a:r>
            <a:endParaRPr lang="" altLang="en-US" sz="1000" spc="-1">
              <a:solidFill>
                <a:srgbClr val="000000"/>
              </a:solidFill>
              <a:uFill>
                <a:solidFill>
                  <a:srgbClr val="FFFFFF"/>
                </a:solidFill>
              </a:uFill>
              <a:latin typeface="Caviar Dreams"/>
              <a:ea typeface="DejaVu Sans" panose="020B0603030804020204"/>
              <a:sym typeface="+mn-ea"/>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a:t>
            </a:r>
            <a:r>
              <a:rPr lang="" altLang="en-US" sz="1800" b="0" strike="noStrike" spc="-1">
                <a:solidFill>
                  <a:srgbClr val="000000"/>
                </a:solidFill>
                <a:uFill>
                  <a:solidFill>
                    <a:srgbClr val="FFFFFF"/>
                  </a:solidFill>
                </a:uFill>
                <a:latin typeface="Arial" panose="020B0604020202020204"/>
              </a:rPr>
              <a:t>-</a:t>
            </a:r>
            <a:r>
              <a:rPr lang="en-US" altLang="en-US" sz="1800" b="0" strike="noStrike" spc="-1">
                <a:solidFill>
                  <a:srgbClr val="000000"/>
                </a:solidFill>
                <a:uFill>
                  <a:solidFill>
                    <a:srgbClr val="FFFFFF"/>
                  </a:solidFill>
                </a:uFill>
                <a:latin typeface="Arial" panose="020B0604020202020204"/>
              </a:rPr>
              <a:t>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a:t>
            </a:r>
            <a:r>
              <a:rPr lang="" altLang="en-US" sz="1200" b="0" strike="noStrike" spc="-1">
                <a:solidFill>
                  <a:srgbClr val="000000"/>
                </a:solidFill>
                <a:uFill>
                  <a:solidFill>
                    <a:srgbClr val="FFFFFF"/>
                  </a:solidFill>
                </a:uFill>
                <a:latin typeface="Caviar Dreams"/>
                <a:ea typeface="DejaVu Sans" panose="020B0603030804020204"/>
              </a:rPr>
              <a:t>-</a:t>
            </a:r>
            <a:r>
              <a:rPr lang="en-US" altLang="en-US" sz="1200" b="0" strike="noStrike" spc="-1">
                <a:solidFill>
                  <a:srgbClr val="000000"/>
                </a:solidFill>
                <a:uFill>
                  <a:solidFill>
                    <a:srgbClr val="FFFFFF"/>
                  </a:solidFill>
                </a:uFill>
                <a:latin typeface="Caviar Dreams"/>
                <a:ea typeface="DejaVu Sans" panose="020B0603030804020204"/>
              </a:rPr>
              <a:t>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000" spc="-1">
                <a:solidFill>
                  <a:srgbClr val="000000"/>
                </a:solidFill>
                <a:uFill>
                  <a:solidFill>
                    <a:srgbClr val="FFFFFF"/>
                  </a:solidFill>
                </a:uFill>
                <a:latin typeface="Caviar Dreams"/>
                <a:ea typeface="DejaVu Sans" panose="020B0603030804020204"/>
                <a:sym typeface="+mn-ea"/>
              </a:rPr>
              <a:t>Sumber :  Julia Elman </a:t>
            </a:r>
            <a:r>
              <a:rPr lang="" altLang="en-US" sz="1000" spc="-1">
                <a:solidFill>
                  <a:srgbClr val="000000"/>
                </a:solidFill>
                <a:uFill>
                  <a:solidFill>
                    <a:srgbClr val="FFFFFF"/>
                  </a:solidFill>
                </a:uFill>
                <a:latin typeface="Caviar Dreams"/>
                <a:ea typeface="DejaVu Sans" panose="020B0603030804020204"/>
                <a:sym typeface="+mn-ea"/>
              </a:rPr>
              <a:t>dan</a:t>
            </a:r>
            <a:r>
              <a:rPr lang="en-US" altLang="en-US" sz="1000" spc="-1">
                <a:solidFill>
                  <a:srgbClr val="000000"/>
                </a:solidFill>
                <a:uFill>
                  <a:solidFill>
                    <a:srgbClr val="FFFFFF"/>
                  </a:solidFill>
                </a:uFill>
                <a:latin typeface="Caviar Dreams"/>
                <a:ea typeface="DejaVu Sans" panose="020B0603030804020204"/>
                <a:sym typeface="+mn-ea"/>
              </a:rPr>
              <a:t> Mark Lavin </a:t>
            </a:r>
            <a:r>
              <a:rPr lang="" altLang="en-US" sz="1000" spc="-1">
                <a:solidFill>
                  <a:srgbClr val="000000"/>
                </a:solidFill>
                <a:uFill>
                  <a:solidFill>
                    <a:srgbClr val="FFFFFF"/>
                  </a:solidFill>
                </a:uFill>
                <a:latin typeface="Caviar Dreams"/>
                <a:ea typeface="DejaVu Sans" panose="020B0603030804020204"/>
                <a:sym typeface="+mn-ea"/>
              </a:rPr>
              <a:t>. </a:t>
            </a:r>
            <a:r>
              <a:rPr lang="en-US" altLang="en-US" sz="1000" spc="-1">
                <a:solidFill>
                  <a:srgbClr val="000000"/>
                </a:solidFill>
                <a:uFill>
                  <a:solidFill>
                    <a:srgbClr val="FFFFFF"/>
                  </a:solidFill>
                </a:uFill>
                <a:latin typeface="Caviar Dreams"/>
                <a:ea typeface="DejaVu Sans" panose="020B0603030804020204"/>
                <a:sym typeface="+mn-ea"/>
              </a:rPr>
              <a:t>Lightweight Django: Using REST, WebSockets, and Backbone </a:t>
            </a:r>
            <a:endParaRPr lang="en-US" altLang="en-US" sz="1000" spc="-1">
              <a:solidFill>
                <a:srgbClr val="000000"/>
              </a:solidFill>
              <a:uFill>
                <a:solidFill>
                  <a:srgbClr val="FFFFFF"/>
                </a:solidFill>
              </a:uFill>
              <a:latin typeface="Caviar Dreams"/>
              <a:ea typeface="DejaVu Sans" panose="020B0603030804020204"/>
              <a:sym typeface="+mn-ea"/>
            </a:endParaRPr>
          </a:p>
          <a:p>
            <a:pPr indent="0" algn="just">
              <a:lnSpc>
                <a:spcPct val="130000"/>
              </a:lnSpc>
              <a:buNone/>
            </a:pPr>
            <a:endParaRPr lang="en-US" altLang="en-US" sz="1000" b="0" strike="noStrike" spc="-1">
              <a:solidFill>
                <a:srgbClr val="000000"/>
              </a:solidFill>
              <a:uFill>
                <a:solidFill>
                  <a:srgbClr val="FFFFFF"/>
                </a:solidFill>
              </a:uFill>
              <a:latin typeface="Caviar Dreams"/>
              <a:ea typeface="DejaVu Sans" panose="020B0603030804020204"/>
            </a:endParaRPr>
          </a:p>
        </p:txBody>
      </p:sp>
      <p:sp>
        <p:nvSpPr>
          <p:cNvPr id="105" name="CustomShape 1"/>
          <p:cNvSpPr/>
          <p:nvPr/>
        </p:nvSpPr>
        <p:spPr>
          <a:xfrm>
            <a:off x="1250640" y="844560"/>
            <a:ext cx="1619640" cy="510120"/>
          </a:xfrm>
          <a:prstGeom prst="chevron">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111C76"/>
                </a:solidFill>
                <a:uFill>
                  <a:solidFill>
                    <a:srgbClr val="FFFFFF"/>
                  </a:solidFill>
                </a:uFill>
                <a:latin typeface="Caviar Dreams"/>
                <a:ea typeface="DejaVu Sans" panose="020B0603030804020204"/>
                <a:sym typeface="+mn-ea"/>
              </a:rPr>
              <a:t>Tinjauan Pustaka</a:t>
            </a:r>
            <a:endParaRPr lang="en-US" sz="1100" b="0" strike="noStrike" spc="-1">
              <a:solidFill>
                <a:srgbClr val="111C76"/>
              </a:solidFill>
              <a:uFill>
                <a:solidFill>
                  <a:srgbClr val="FFFFFF"/>
                </a:solidFill>
              </a:uFill>
              <a:latin typeface="Caviar Dreams"/>
              <a:ea typeface="DejaVu Sans" panose="020B0603030804020204"/>
              <a:sym typeface="+mn-ea"/>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spc="-1">
                <a:solidFill>
                  <a:srgbClr val="FFFFFF"/>
                </a:solidFill>
                <a:uFill>
                  <a:solidFill>
                    <a:srgbClr val="FFFFFF"/>
                  </a:solidFill>
                </a:uFill>
                <a:latin typeface="Caviar Dreams"/>
                <a:ea typeface="DejaVu Sans" panose="020B0603030804020204"/>
                <a:sym typeface="+mn-ea"/>
              </a:rPr>
              <a:t>Metodologi</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Pembahasan</a:t>
            </a:r>
            <a:endParaRPr lang="en-US" alt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altLang="en-US" sz="1100" b="0" strike="noStrike" spc="-1">
                <a:solidFill>
                  <a:srgbClr val="FFFFFF"/>
                </a:solidFill>
                <a:uFill>
                  <a:solidFill>
                    <a:srgbClr val="FFFFFF"/>
                  </a:solidFill>
                </a:uFill>
                <a:latin typeface="Caviar Dreams"/>
                <a:ea typeface="DejaVu Sans" panose="020B0603030804020204"/>
              </a:rPr>
              <a:t>Kesimpulan dan Saran</a:t>
            </a:r>
            <a:endParaRPr lang="en-US" altLang="en-US" sz="1800" b="0" strike="noStrike" spc="-1">
              <a:solidFill>
                <a:srgbClr val="000000"/>
              </a:solidFill>
              <a:uFill>
                <a:solidFill>
                  <a:srgbClr val="FFFFFF"/>
                </a:solidFill>
              </a:uFill>
              <a:latin typeface="Arial" panose="020B0604020202020204"/>
            </a:endParaRPr>
          </a:p>
        </p:txBody>
      </p:sp>
      <p:sp>
        <p:nvSpPr>
          <p:cNvPr id="112" name="CustomShape 8"/>
          <p:cNvSpPr/>
          <p:nvPr/>
        </p:nvSpPr>
        <p:spPr>
          <a:xfrm>
            <a:off x="0" y="843480"/>
            <a:ext cx="1505160" cy="510120"/>
          </a:xfrm>
          <a:prstGeom prst="homePlate">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chemeClr val="bg1"/>
                </a:solidFill>
                <a:uFill>
                  <a:solidFill>
                    <a:srgbClr val="FFFFFF"/>
                  </a:solidFill>
                </a:uFill>
                <a:latin typeface="Caviar Dreams"/>
                <a:ea typeface="DejaVu Sans" panose="020B0603030804020204"/>
              </a:rPr>
              <a:t>Latar Belakang</a:t>
            </a:r>
            <a:endParaRPr lang="en-US" sz="1100" b="0" strike="noStrike" spc="-1">
              <a:solidFill>
                <a:schemeClr val="bg1"/>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12577</Words>
  <Application>WPS Presentation</Application>
  <PresentationFormat/>
  <Paragraphs>727</Paragraphs>
  <Slides>29</Slides>
  <Notes>0</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Calibri</vt:lpstr>
      <vt:lpstr>微软雅黑</vt:lpstr>
      <vt:lpstr>文泉驿微米黑</vt:lpstr>
      <vt:lpstr/>
      <vt:lpstr>Arial Unicode MS</vt:lpstr>
      <vt:lpstr>Times New Roman</vt:lpstr>
      <vt:lpstr>Abyssinica SIL</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705</cp:revision>
  <cp:lastPrinted>2019-06-26T06:32:05Z</cp:lastPrinted>
  <dcterms:created xsi:type="dcterms:W3CDTF">2019-06-26T06:32:05Z</dcterms:created>
  <dcterms:modified xsi:type="dcterms:W3CDTF">2019-06-26T06:32:05Z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