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0" r:id="rId3"/>
    <p:sldId id="353" r:id="rId4"/>
    <p:sldId id="354" r:id="rId5"/>
    <p:sldId id="374" r:id="rId6"/>
    <p:sldId id="359" r:id="rId7"/>
    <p:sldId id="355" r:id="rId8"/>
    <p:sldId id="363" r:id="rId9"/>
    <p:sldId id="360" r:id="rId10"/>
    <p:sldId id="361" r:id="rId11"/>
    <p:sldId id="366" r:id="rId12"/>
    <p:sldId id="365" r:id="rId13"/>
    <p:sldId id="367" r:id="rId14"/>
    <p:sldId id="357" r:id="rId15"/>
    <p:sldId id="368" r:id="rId16"/>
    <p:sldId id="369" r:id="rId17"/>
    <p:sldId id="370" r:id="rId18"/>
    <p:sldId id="371" r:id="rId19"/>
    <p:sldId id="372" r:id="rId20"/>
    <p:sldId id="260" r:id="rId21"/>
  </p:sldIdLst>
  <p:sldSz cx="9144000" cy="5143500" type="screen16x9"/>
  <p:notesSz cx="93138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Gunawan" initials="AG" lastIdx="1" clrIdx="0">
    <p:extLst>
      <p:ext uri="{19B8F6BF-5375-455C-9EA6-DF929625EA0E}">
        <p15:presenceInfo xmlns:p15="http://schemas.microsoft.com/office/powerpoint/2012/main" userId="9342c50e7790cd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11C76"/>
    <a:srgbClr val="FFFFFF"/>
    <a:srgbClr val="F9C534"/>
    <a:srgbClr val="2137A3"/>
    <a:srgbClr val="26A6E4"/>
    <a:srgbClr val="FF9126"/>
    <a:srgbClr val="1AA1E2"/>
    <a:srgbClr val="005D99"/>
    <a:srgbClr val="0E2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76492" autoAdjust="0"/>
  </p:normalViewPr>
  <p:slideViewPr>
    <p:cSldViewPr>
      <p:cViewPr varScale="1">
        <p:scale>
          <a:sx n="54" d="100"/>
          <a:sy n="54" d="100"/>
        </p:scale>
        <p:origin x="102" y="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i="1" dirty="0"/>
              <a:t>Crime Total (Indonesia)</a:t>
            </a:r>
          </a:p>
        </c:rich>
      </c:tx>
      <c:layout>
        <c:manualLayout>
          <c:xMode val="edge"/>
          <c:yMode val="edge"/>
          <c:x val="0.217211862745247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layout>
                <c:manualLayout>
                  <c:x val="3.3560228222764561E-2"/>
                  <c:y val="-1.43654162219106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E3-4A81-AE9F-A3C6C1225C46}"/>
                </c:ext>
              </c:extLst>
            </c:dLbl>
            <c:dLbl>
              <c:idx val="1"/>
              <c:layout>
                <c:manualLayout>
                  <c:x val="1.678011411138222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E3-4A81-AE9F-A3C6C1225C46}"/>
                </c:ext>
              </c:extLst>
            </c:dLbl>
            <c:dLbl>
              <c:idx val="2"/>
              <c:layout>
                <c:manualLayout>
                  <c:x val="3.7755256750610103E-2"/>
                  <c:y val="-4.788472073970205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E3-4A81-AE9F-A3C6C1225C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b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</c:numCache>
            </c:numRef>
          </c:cat>
          <c:val>
            <c:numRef>
              <c:f>Sheet1!$B$2:$B$4</c:f>
              <c:numCache>
                <c:formatCode>#,##0</c:formatCode>
                <c:ptCount val="3"/>
                <c:pt idx="0">
                  <c:v>325217</c:v>
                </c:pt>
                <c:pt idx="1">
                  <c:v>352936</c:v>
                </c:pt>
                <c:pt idx="2">
                  <c:v>357197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E3-4A81-AE9F-A3C6C1225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1282248"/>
        <c:axId val="591282576"/>
        <c:axId val="0"/>
      </c:bar3DChart>
      <c:catAx>
        <c:axId val="591282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282576"/>
        <c:crosses val="autoZero"/>
        <c:auto val="1"/>
        <c:lblAlgn val="ctr"/>
        <c:lblOffset val="100"/>
        <c:noMultiLvlLbl val="0"/>
      </c:catAx>
      <c:valAx>
        <c:axId val="591282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crossAx val="59128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BC859-CFB3-4339-B5FB-7A581B9993AE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42DD6-A737-4FE7-9E79-22A342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77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8816D-C05C-407D-9DD0-8BCEDDF765D1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0138" y="514350"/>
            <a:ext cx="4573587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257550"/>
            <a:ext cx="745109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8F1CC-E10D-46D1-BF97-107171D34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71725" y="514350"/>
            <a:ext cx="4570413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8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44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DICOBA !!!! </a:t>
            </a:r>
          </a:p>
          <a:p>
            <a:r>
              <a:rPr lang="en-US" dirty="0"/>
              <a:t>ANOMALI</a:t>
            </a:r>
          </a:p>
          <a:p>
            <a:r>
              <a:rPr lang="en-US"/>
              <a:t>APA YANG AKAN TERJADI JIKA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2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2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8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98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93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8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7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8F1CC-E10D-46D1-BF97-107171D346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1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2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AAC40-7941-41AB-BF3B-8AB0C9C53B5D}" type="datetimeFigureOut">
              <a:rPr lang="en-US" smtClean="0"/>
              <a:pPr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E55E8-F8E4-4D77-BFDC-EB91F184E0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png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3.bin"/><Relationship Id="rId5" Type="http://schemas.microsoft.com/office/2007/relationships/hdphoto" Target="../media/hdphoto6.wdp"/><Relationship Id="rId10" Type="http://schemas.openxmlformats.org/officeDocument/2006/relationships/slide" Target="slide3.xml"/><Relationship Id="rId4" Type="http://schemas.openxmlformats.org/officeDocument/2006/relationships/image" Target="../media/image20.png"/><Relationship Id="rId9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16.png"/><Relationship Id="rId3" Type="http://schemas.openxmlformats.org/officeDocument/2006/relationships/notesSlide" Target="../notesSlides/notesSlide11.xml"/><Relationship Id="rId7" Type="http://schemas.microsoft.com/office/2007/relationships/hdphoto" Target="../media/hdphoto7.wdp"/><Relationship Id="rId12" Type="http://schemas.openxmlformats.org/officeDocument/2006/relationships/slide" Target="slide3.xml"/><Relationship Id="rId17" Type="http://schemas.microsoft.com/office/2007/relationships/hdphoto" Target="../media/hdphoto5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png"/><Relationship Id="rId11" Type="http://schemas.openxmlformats.org/officeDocument/2006/relationships/slide" Target="slide20.xml"/><Relationship Id="rId5" Type="http://schemas.microsoft.com/office/2007/relationships/hdphoto" Target="../media/hdphoto6.wdp"/><Relationship Id="rId15" Type="http://schemas.openxmlformats.org/officeDocument/2006/relationships/image" Target="../media/image15.png"/><Relationship Id="rId10" Type="http://schemas.openxmlformats.org/officeDocument/2006/relationships/slide" Target="slide19.xml"/><Relationship Id="rId4" Type="http://schemas.openxmlformats.org/officeDocument/2006/relationships/image" Target="../media/image20.png"/><Relationship Id="rId9" Type="http://schemas.openxmlformats.org/officeDocument/2006/relationships/image" Target="../media/image9.png"/><Relationship Id="rId1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image" Target="../media/image16.png"/><Relationship Id="rId18" Type="http://schemas.microsoft.com/office/2007/relationships/hdphoto" Target="../media/hdphoto9.wdp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8.png"/><Relationship Id="rId7" Type="http://schemas.openxmlformats.org/officeDocument/2006/relationships/slide" Target="slide19.xml"/><Relationship Id="rId12" Type="http://schemas.openxmlformats.org/officeDocument/2006/relationships/image" Target="../media/image15.png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8.wdp"/><Relationship Id="rId20" Type="http://schemas.microsoft.com/office/2007/relationships/hdphoto" Target="../media/hdphoto10.wdp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11" Type="http://schemas.openxmlformats.org/officeDocument/2006/relationships/image" Target="../media/image6.emf"/><Relationship Id="rId5" Type="http://schemas.microsoft.com/office/2007/relationships/hdphoto" Target="../media/hdphoto6.wdp"/><Relationship Id="rId15" Type="http://schemas.openxmlformats.org/officeDocument/2006/relationships/image" Target="../media/image25.png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slide" Target="slide3.xml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29.png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slide" Target="slide19.xml"/><Relationship Id="rId11" Type="http://schemas.openxmlformats.org/officeDocument/2006/relationships/oleObject" Target="../embeddings/oleObject6.bin"/><Relationship Id="rId5" Type="http://schemas.openxmlformats.org/officeDocument/2006/relationships/slide" Target="slide3.xml"/><Relationship Id="rId10" Type="http://schemas.openxmlformats.org/officeDocument/2006/relationships/image" Target="../media/image31.wmf"/><Relationship Id="rId4" Type="http://schemas.openxmlformats.org/officeDocument/2006/relationships/slide" Target="slide20.xml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6" Type="http://schemas.openxmlformats.org/officeDocument/2006/relationships/slide" Target="slide19.xml"/><Relationship Id="rId11" Type="http://schemas.openxmlformats.org/officeDocument/2006/relationships/oleObject" Target="../embeddings/oleObject10.bin"/><Relationship Id="rId5" Type="http://schemas.openxmlformats.org/officeDocument/2006/relationships/slide" Target="slide3.xml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35.png"/><Relationship Id="rId4" Type="http://schemas.openxmlformats.org/officeDocument/2006/relationships/slide" Target="slide20.xml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slide" Target="slide19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19.xml"/><Relationship Id="rId11" Type="http://schemas.openxmlformats.org/officeDocument/2006/relationships/image" Target="../media/image39.png"/><Relationship Id="rId5" Type="http://schemas.openxmlformats.org/officeDocument/2006/relationships/slide" Target="slide3.xml"/><Relationship Id="rId10" Type="http://schemas.openxmlformats.org/officeDocument/2006/relationships/image" Target="../media/image33.wmf"/><Relationship Id="rId4" Type="http://schemas.openxmlformats.org/officeDocument/2006/relationships/slide" Target="slide20.xml"/><Relationship Id="rId9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slide" Target="slide19.xml"/><Relationship Id="rId5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slide" Target="slide2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notesSlide" Target="../notesSlides/notesSlide4.xml"/><Relationship Id="rId7" Type="http://schemas.openxmlformats.org/officeDocument/2006/relationships/slide" Target="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19.xml"/><Relationship Id="rId5" Type="http://schemas.openxmlformats.org/officeDocument/2006/relationships/image" Target="../media/image6.emf"/><Relationship Id="rId10" Type="http://schemas.microsoft.com/office/2007/relationships/hdphoto" Target="../media/hdphoto2.wdp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9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10" Type="http://schemas.microsoft.com/office/2007/relationships/hdphoto" Target="../media/hdphoto3.wdp"/><Relationship Id="rId4" Type="http://schemas.openxmlformats.org/officeDocument/2006/relationships/slide" Target="slide20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9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4" Type="http://schemas.openxmlformats.org/officeDocument/2006/relationships/slide" Target="slide20.xml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slide" Target="slide19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3.xml"/><Relationship Id="rId4" Type="http://schemas.openxmlformats.org/officeDocument/2006/relationships/slide" Target="slide20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8.png"/><Relationship Id="rId3" Type="http://schemas.openxmlformats.org/officeDocument/2006/relationships/notesSlide" Target="../notesSlides/notesSlide9.xml"/><Relationship Id="rId7" Type="http://schemas.openxmlformats.org/officeDocument/2006/relationships/slide" Target="slide3.xml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5.wdp"/><Relationship Id="rId1" Type="http://schemas.openxmlformats.org/officeDocument/2006/relationships/vmlDrawing" Target="../drawings/vmlDrawing2.vml"/><Relationship Id="rId6" Type="http://schemas.openxmlformats.org/officeDocument/2006/relationships/slide" Target="slide20.xml"/><Relationship Id="rId11" Type="http://schemas.openxmlformats.org/officeDocument/2006/relationships/image" Target="../media/image16.png"/><Relationship Id="rId5" Type="http://schemas.openxmlformats.org/officeDocument/2006/relationships/slide" Target="slide19.xml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6.emf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99053" y="1786940"/>
            <a:ext cx="5037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000" dirty="0">
                <a:solidFill>
                  <a:schemeClr val="tx2"/>
                </a:solidFill>
                <a:latin typeface="Caviar Dreams" panose="020B0402020204020504" pitchFamily="34" charset="0"/>
              </a:rPr>
              <a:t>PROPOSAL PROYEK AKHIR</a:t>
            </a:r>
            <a:endParaRPr lang="en-US" sz="3000" dirty="0">
              <a:solidFill>
                <a:schemeClr val="tx2"/>
              </a:solidFill>
              <a:latin typeface="Caviar Dreams" panose="020B04020202040205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47593" y="965950"/>
            <a:ext cx="32711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5400" b="1" dirty="0">
                <a:solidFill>
                  <a:schemeClr val="tx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SEMINAR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74894" y="2360952"/>
            <a:ext cx="4714471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1600" b="1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1600" b="1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1600" b="1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1600" b="1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 </a:t>
            </a:r>
            <a:r>
              <a:rPr lang="en-US" sz="1600" b="1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1600" b="1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 (</a:t>
            </a: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HOG) </a:t>
            </a:r>
            <a:r>
              <a:rPr lang="en-US" sz="1600" b="1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1600" b="1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6532" y="4371949"/>
            <a:ext cx="156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 i="1" dirty="0">
                <a:solidFill>
                  <a:schemeClr val="tx2"/>
                </a:solidFill>
                <a:latin typeface="Caviar Dreams" panose="020B0402020204020504" pitchFamily="34" charset="0"/>
              </a:rPr>
              <a:t>Presented by : </a:t>
            </a:r>
            <a:endParaRPr lang="en-US" sz="1400" b="1" i="1" dirty="0">
              <a:solidFill>
                <a:schemeClr val="tx2"/>
              </a:solidFill>
              <a:latin typeface="Caviar Dreams" panose="020B04020202040205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2962" y="4371949"/>
            <a:ext cx="355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Caviar Dreams" panose="020B0402020204020504" pitchFamily="34" charset="0"/>
              </a:rPr>
              <a:t>Novita Kurniashella W (15/386770/SV/10156)</a:t>
            </a: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D350EC-367B-41FE-A97A-A98DD45CC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02" b="98718" l="1173" r="96188">
                        <a14:foregroundMark x1="4692" y1="61111" x2="12903" y2="81624"/>
                        <a14:foregroundMark x1="12903" y1="81624" x2="60411" y2="98718"/>
                        <a14:foregroundMark x1="60411" y1="98718" x2="68915" y2="96154"/>
                        <a14:foregroundMark x1="90909" y1="65385" x2="96188" y2="74359"/>
                        <a14:foregroundMark x1="9677" y1="61111" x2="1173" y2="700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331" y="1756249"/>
            <a:ext cx="1747194" cy="1198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414AF-5A7B-45AA-BA60-2B61320B5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6136" y="2307229"/>
            <a:ext cx="2909007" cy="157146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450FFD5-4101-44F2-A686-D43543445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6" y="2014035"/>
            <a:ext cx="1017917" cy="1857699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14" name="Chevron 2">
            <a:hlinkClick r:id="rId8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Pustaka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Chevron 3">
            <a:hlinkClick r:id="rId9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10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A4B4CAA-449A-4A15-B17C-2398D108A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100" y="2000106"/>
          <a:ext cx="860779" cy="78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CorelDRAW" r:id="rId11" imgW="990784" imgH="906577" progId="CorelDraw.Graphic.17">
                  <p:embed/>
                </p:oleObj>
              </mc:Choice>
              <mc:Fallback>
                <p:oleObj name="CorelDRAW" r:id="rId11" imgW="990784" imgH="906577" progId="CorelDraw.Graphic.17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A4B4CAA-449A-4A15-B17C-2398D108A9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24100" y="2000106"/>
                        <a:ext cx="860779" cy="787668"/>
                      </a:xfrm>
                      <a:prstGeom prst="rect">
                        <a:avLst/>
                      </a:prstGeom>
                      <a:ln>
                        <a:solidFill>
                          <a:srgbClr val="111C7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B61E13-97ED-4B67-A96C-ED84D1DB3AF3}"/>
              </a:ext>
            </a:extLst>
          </p:cNvPr>
          <p:cNvSpPr txBox="1"/>
          <p:nvPr/>
        </p:nvSpPr>
        <p:spPr>
          <a:xfrm>
            <a:off x="3232292" y="2393940"/>
            <a:ext cx="121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269657-A3B1-4AD7-8D0E-360DC5C7E266}"/>
              </a:ext>
            </a:extLst>
          </p:cNvPr>
          <p:cNvCxnSpPr/>
          <p:nvPr/>
        </p:nvCxnSpPr>
        <p:spPr>
          <a:xfrm>
            <a:off x="1053413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4B94C9-1214-4872-B933-50133A7819AF}"/>
              </a:ext>
            </a:extLst>
          </p:cNvPr>
          <p:cNvCxnSpPr/>
          <p:nvPr/>
        </p:nvCxnSpPr>
        <p:spPr>
          <a:xfrm>
            <a:off x="2483768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2456AE-E4F9-42B3-A4AA-512903020ECA}"/>
              </a:ext>
            </a:extLst>
          </p:cNvPr>
          <p:cNvCxnSpPr>
            <a:cxnSpLocks/>
          </p:cNvCxnSpPr>
          <p:nvPr/>
        </p:nvCxnSpPr>
        <p:spPr>
          <a:xfrm>
            <a:off x="4427984" y="2355726"/>
            <a:ext cx="1368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C0410B-ACFE-40A1-9A75-7C81AD0B412B}"/>
              </a:ext>
            </a:extLst>
          </p:cNvPr>
          <p:cNvSpPr txBox="1"/>
          <p:nvPr/>
        </p:nvSpPr>
        <p:spPr>
          <a:xfrm>
            <a:off x="259759" y="1400051"/>
            <a:ext cx="486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</a:t>
            </a:r>
            <a:r>
              <a:rPr lang="en-US" sz="1400" i="1" dirty="0" err="1"/>
              <a:t>Deteksi</a:t>
            </a:r>
            <a:r>
              <a:rPr lang="en-US" sz="1400" i="1" dirty="0"/>
              <a:t> </a:t>
            </a:r>
            <a:r>
              <a:rPr lang="en-US" sz="1400" i="1" dirty="0" err="1"/>
              <a:t>Gerak</a:t>
            </a:r>
            <a:r>
              <a:rPr lang="en-US" sz="1400" i="1" dirty="0"/>
              <a:t> </a:t>
            </a:r>
            <a:r>
              <a:rPr lang="en-US" sz="1400" i="1" dirty="0" err="1"/>
              <a:t>Menggunakan</a:t>
            </a:r>
            <a:r>
              <a:rPr lang="en-US" sz="1400" i="1" dirty="0"/>
              <a:t> </a:t>
            </a:r>
            <a:r>
              <a:rPr lang="en-US" sz="1400" i="1" dirty="0" err="1"/>
              <a:t>Kamera</a:t>
            </a:r>
            <a:r>
              <a:rPr lang="en-US" sz="1400" i="1" dirty="0"/>
              <a:t> pada Raspberry Pi </a:t>
            </a:r>
            <a:r>
              <a:rPr lang="en-US" sz="1400" i="1" dirty="0" err="1"/>
              <a:t>dengan</a:t>
            </a:r>
            <a:r>
              <a:rPr lang="en-US" sz="1400" i="1" dirty="0"/>
              <a:t> </a:t>
            </a:r>
            <a:r>
              <a:rPr lang="en-US" sz="1400" i="1" dirty="0" err="1"/>
              <a:t>Penyimpanan</a:t>
            </a:r>
            <a:r>
              <a:rPr lang="en-US" sz="1400" i="1" dirty="0"/>
              <a:t> Data Cloud Storage, </a:t>
            </a:r>
            <a:r>
              <a:rPr lang="en-US" sz="1400" i="1" dirty="0" err="1"/>
              <a:t>Franata</a:t>
            </a:r>
            <a:r>
              <a:rPr lang="en-US" sz="1400" i="1" dirty="0"/>
              <a:t> </a:t>
            </a:r>
            <a:r>
              <a:rPr lang="en-US" sz="1400" i="1" dirty="0" err="1"/>
              <a:t>dkk</a:t>
            </a:r>
            <a:r>
              <a:rPr lang="en-US" sz="1400" i="1" dirty="0"/>
              <a:t>., 2015)</a:t>
            </a:r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598FF7D2-999E-4001-BD07-C5ECE1ECC373}"/>
              </a:ext>
            </a:extLst>
          </p:cNvPr>
          <p:cNvSpPr/>
          <p:nvPr/>
        </p:nvSpPr>
        <p:spPr>
          <a:xfrm>
            <a:off x="3232291" y="2014035"/>
            <a:ext cx="1224136" cy="1944216"/>
          </a:xfrm>
          <a:prstGeom prst="snipRoundRect">
            <a:avLst>
              <a:gd name="adj1" fmla="val 11480"/>
              <a:gd name="adj2" fmla="val 10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961FD0-FA11-48B3-94D5-C7DE96E827A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613" t="-433" r="1" b="4091"/>
          <a:stretch/>
        </p:blipFill>
        <p:spPr>
          <a:xfrm rot="5400000">
            <a:off x="2956557" y="2437156"/>
            <a:ext cx="1790572" cy="11956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B729A-CC33-4297-9076-3EAA1DB733C1}"/>
              </a:ext>
            </a:extLst>
          </p:cNvPr>
          <p:cNvGrpSpPr/>
          <p:nvPr/>
        </p:nvGrpSpPr>
        <p:grpSpPr>
          <a:xfrm>
            <a:off x="14623" y="2000106"/>
            <a:ext cx="1032402" cy="1930182"/>
            <a:chOff x="14623" y="2000106"/>
            <a:chExt cx="1032402" cy="19301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64839C-7493-483F-97C7-6D7C655D46CA}"/>
                </a:ext>
              </a:extLst>
            </p:cNvPr>
            <p:cNvSpPr/>
            <p:nvPr/>
          </p:nvSpPr>
          <p:spPr>
            <a:xfrm>
              <a:off x="14623" y="2000106"/>
              <a:ext cx="1032402" cy="1930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217AF2-DD7E-40AB-A638-A7A6D1968F87}"/>
                </a:ext>
              </a:extLst>
            </p:cNvPr>
            <p:cNvSpPr/>
            <p:nvPr/>
          </p:nvSpPr>
          <p:spPr>
            <a:xfrm>
              <a:off x="140207" y="2088324"/>
              <a:ext cx="810546" cy="1534128"/>
            </a:xfrm>
            <a:custGeom>
              <a:avLst/>
              <a:gdLst>
                <a:gd name="connsiteX0" fmla="*/ 101600 w 810546"/>
                <a:gd name="connsiteY0" fmla="*/ 5809 h 1534128"/>
                <a:gd name="connsiteX1" fmla="*/ 420914 w 810546"/>
                <a:gd name="connsiteY1" fmla="*/ 63866 h 1534128"/>
                <a:gd name="connsiteX2" fmla="*/ 478972 w 810546"/>
                <a:gd name="connsiteY2" fmla="*/ 107409 h 1534128"/>
                <a:gd name="connsiteX3" fmla="*/ 508000 w 810546"/>
                <a:gd name="connsiteY3" fmla="*/ 223523 h 1534128"/>
                <a:gd name="connsiteX4" fmla="*/ 522514 w 810546"/>
                <a:gd name="connsiteY4" fmla="*/ 412209 h 1534128"/>
                <a:gd name="connsiteX5" fmla="*/ 566057 w 810546"/>
                <a:gd name="connsiteY5" fmla="*/ 470266 h 1534128"/>
                <a:gd name="connsiteX6" fmla="*/ 653143 w 810546"/>
                <a:gd name="connsiteY6" fmla="*/ 557352 h 1534128"/>
                <a:gd name="connsiteX7" fmla="*/ 711200 w 810546"/>
                <a:gd name="connsiteY7" fmla="*/ 644437 h 1534128"/>
                <a:gd name="connsiteX8" fmla="*/ 740229 w 810546"/>
                <a:gd name="connsiteY8" fmla="*/ 1108894 h 1534128"/>
                <a:gd name="connsiteX9" fmla="*/ 769257 w 810546"/>
                <a:gd name="connsiteY9" fmla="*/ 1225009 h 1534128"/>
                <a:gd name="connsiteX10" fmla="*/ 798286 w 810546"/>
                <a:gd name="connsiteY10" fmla="*/ 1326609 h 1534128"/>
                <a:gd name="connsiteX11" fmla="*/ 783772 w 810546"/>
                <a:gd name="connsiteY11" fmla="*/ 1515294 h 1534128"/>
                <a:gd name="connsiteX12" fmla="*/ 522514 w 810546"/>
                <a:gd name="connsiteY12" fmla="*/ 1500780 h 1534128"/>
                <a:gd name="connsiteX13" fmla="*/ 362857 w 810546"/>
                <a:gd name="connsiteY13" fmla="*/ 1457237 h 1534128"/>
                <a:gd name="connsiteX14" fmla="*/ 304800 w 810546"/>
                <a:gd name="connsiteY14" fmla="*/ 1442723 h 1534128"/>
                <a:gd name="connsiteX15" fmla="*/ 188686 w 810546"/>
                <a:gd name="connsiteY15" fmla="*/ 1370152 h 1534128"/>
                <a:gd name="connsiteX16" fmla="*/ 130629 w 810546"/>
                <a:gd name="connsiteY16" fmla="*/ 1326609 h 1534128"/>
                <a:gd name="connsiteX17" fmla="*/ 145143 w 810546"/>
                <a:gd name="connsiteY17" fmla="*/ 1195980 h 1534128"/>
                <a:gd name="connsiteX18" fmla="*/ 188686 w 810546"/>
                <a:gd name="connsiteY18" fmla="*/ 1166952 h 1534128"/>
                <a:gd name="connsiteX19" fmla="*/ 232229 w 810546"/>
                <a:gd name="connsiteY19" fmla="*/ 1123409 h 1534128"/>
                <a:gd name="connsiteX20" fmla="*/ 246743 w 810546"/>
                <a:gd name="connsiteY20" fmla="*/ 920209 h 1534128"/>
                <a:gd name="connsiteX21" fmla="*/ 217714 w 810546"/>
                <a:gd name="connsiteY21" fmla="*/ 876666 h 1534128"/>
                <a:gd name="connsiteX22" fmla="*/ 188686 w 810546"/>
                <a:gd name="connsiteY22" fmla="*/ 818609 h 1534128"/>
                <a:gd name="connsiteX23" fmla="*/ 174172 w 810546"/>
                <a:gd name="connsiteY23" fmla="*/ 731523 h 1534128"/>
                <a:gd name="connsiteX24" fmla="*/ 130629 w 810546"/>
                <a:gd name="connsiteY24" fmla="*/ 687980 h 1534128"/>
                <a:gd name="connsiteX25" fmla="*/ 0 w 810546"/>
                <a:gd name="connsiteY25" fmla="*/ 586380 h 1534128"/>
                <a:gd name="connsiteX26" fmla="*/ 43543 w 810546"/>
                <a:gd name="connsiteY26" fmla="*/ 121923 h 1534128"/>
                <a:gd name="connsiteX27" fmla="*/ 130629 w 810546"/>
                <a:gd name="connsiteY27" fmla="*/ 107409 h 1534128"/>
                <a:gd name="connsiteX28" fmla="*/ 101600 w 810546"/>
                <a:gd name="connsiteY28" fmla="*/ 5809 h 153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10546" h="1534128">
                  <a:moveTo>
                    <a:pt x="101600" y="5809"/>
                  </a:moveTo>
                  <a:cubicBezTo>
                    <a:pt x="149981" y="-1448"/>
                    <a:pt x="309879" y="-15445"/>
                    <a:pt x="420914" y="63866"/>
                  </a:cubicBezTo>
                  <a:cubicBezTo>
                    <a:pt x="440599" y="77927"/>
                    <a:pt x="459619" y="92895"/>
                    <a:pt x="478972" y="107409"/>
                  </a:cubicBezTo>
                  <a:cubicBezTo>
                    <a:pt x="488648" y="146114"/>
                    <a:pt x="504940" y="183745"/>
                    <a:pt x="508000" y="223523"/>
                  </a:cubicBezTo>
                  <a:cubicBezTo>
                    <a:pt x="512838" y="286418"/>
                    <a:pt x="508066" y="350805"/>
                    <a:pt x="522514" y="412209"/>
                  </a:cubicBezTo>
                  <a:cubicBezTo>
                    <a:pt x="528055" y="435756"/>
                    <a:pt x="551997" y="450581"/>
                    <a:pt x="566057" y="470266"/>
                  </a:cubicBezTo>
                  <a:cubicBezTo>
                    <a:pt x="694753" y="650439"/>
                    <a:pt x="461526" y="341784"/>
                    <a:pt x="653143" y="557352"/>
                  </a:cubicBezTo>
                  <a:cubicBezTo>
                    <a:pt x="676321" y="583427"/>
                    <a:pt x="711200" y="644437"/>
                    <a:pt x="711200" y="644437"/>
                  </a:cubicBezTo>
                  <a:cubicBezTo>
                    <a:pt x="720876" y="799256"/>
                    <a:pt x="727693" y="954280"/>
                    <a:pt x="740229" y="1108894"/>
                  </a:cubicBezTo>
                  <a:cubicBezTo>
                    <a:pt x="745240" y="1170693"/>
                    <a:pt x="754696" y="1174047"/>
                    <a:pt x="769257" y="1225009"/>
                  </a:cubicBezTo>
                  <a:cubicBezTo>
                    <a:pt x="805707" y="1352584"/>
                    <a:pt x="763486" y="1222208"/>
                    <a:pt x="798286" y="1326609"/>
                  </a:cubicBezTo>
                  <a:cubicBezTo>
                    <a:pt x="793448" y="1389504"/>
                    <a:pt x="837106" y="1481609"/>
                    <a:pt x="783772" y="1515294"/>
                  </a:cubicBezTo>
                  <a:cubicBezTo>
                    <a:pt x="710028" y="1561869"/>
                    <a:pt x="609406" y="1508336"/>
                    <a:pt x="522514" y="1500780"/>
                  </a:cubicBezTo>
                  <a:cubicBezTo>
                    <a:pt x="445524" y="1494085"/>
                    <a:pt x="441611" y="1476925"/>
                    <a:pt x="362857" y="1457237"/>
                  </a:cubicBezTo>
                  <a:lnTo>
                    <a:pt x="304800" y="1442723"/>
                  </a:lnTo>
                  <a:cubicBezTo>
                    <a:pt x="140333" y="1319372"/>
                    <a:pt x="348073" y="1469769"/>
                    <a:pt x="188686" y="1370152"/>
                  </a:cubicBezTo>
                  <a:cubicBezTo>
                    <a:pt x="168173" y="1357331"/>
                    <a:pt x="149981" y="1341123"/>
                    <a:pt x="130629" y="1326609"/>
                  </a:cubicBezTo>
                  <a:cubicBezTo>
                    <a:pt x="135467" y="1283066"/>
                    <a:pt x="130171" y="1237153"/>
                    <a:pt x="145143" y="1195980"/>
                  </a:cubicBezTo>
                  <a:cubicBezTo>
                    <a:pt x="151104" y="1179586"/>
                    <a:pt x="175285" y="1178119"/>
                    <a:pt x="188686" y="1166952"/>
                  </a:cubicBezTo>
                  <a:cubicBezTo>
                    <a:pt x="204455" y="1153811"/>
                    <a:pt x="217715" y="1137923"/>
                    <a:pt x="232229" y="1123409"/>
                  </a:cubicBezTo>
                  <a:cubicBezTo>
                    <a:pt x="264255" y="1027328"/>
                    <a:pt x="276954" y="1030981"/>
                    <a:pt x="246743" y="920209"/>
                  </a:cubicBezTo>
                  <a:cubicBezTo>
                    <a:pt x="242153" y="903380"/>
                    <a:pt x="226369" y="891812"/>
                    <a:pt x="217714" y="876666"/>
                  </a:cubicBezTo>
                  <a:cubicBezTo>
                    <a:pt x="206979" y="857880"/>
                    <a:pt x="198362" y="837961"/>
                    <a:pt x="188686" y="818609"/>
                  </a:cubicBezTo>
                  <a:cubicBezTo>
                    <a:pt x="183848" y="789580"/>
                    <a:pt x="186124" y="758416"/>
                    <a:pt x="174172" y="731523"/>
                  </a:cubicBezTo>
                  <a:cubicBezTo>
                    <a:pt x="165835" y="712766"/>
                    <a:pt x="146832" y="700582"/>
                    <a:pt x="130629" y="687980"/>
                  </a:cubicBezTo>
                  <a:cubicBezTo>
                    <a:pt x="-25618" y="566455"/>
                    <a:pt x="98855" y="685235"/>
                    <a:pt x="0" y="586380"/>
                  </a:cubicBezTo>
                  <a:cubicBezTo>
                    <a:pt x="2343" y="546553"/>
                    <a:pt x="18261" y="172487"/>
                    <a:pt x="43543" y="121923"/>
                  </a:cubicBezTo>
                  <a:cubicBezTo>
                    <a:pt x="56704" y="95601"/>
                    <a:pt x="101600" y="112247"/>
                    <a:pt x="130629" y="107409"/>
                  </a:cubicBezTo>
                  <a:cubicBezTo>
                    <a:pt x="112693" y="53603"/>
                    <a:pt x="53219" y="13066"/>
                    <a:pt x="101600" y="5809"/>
                  </a:cubicBez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D4C544-0F3C-4F50-A1C0-1BC39D316891}"/>
                </a:ext>
              </a:extLst>
            </p:cNvPr>
            <p:cNvSpPr txBox="1"/>
            <p:nvPr/>
          </p:nvSpPr>
          <p:spPr>
            <a:xfrm>
              <a:off x="164377" y="3514621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Objek</a:t>
              </a:r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566D97F-DC7A-4D52-97C6-7956B814FB63}"/>
              </a:ext>
            </a:extLst>
          </p:cNvPr>
          <p:cNvSpPr txBox="1"/>
          <p:nvPr/>
        </p:nvSpPr>
        <p:spPr>
          <a:xfrm>
            <a:off x="1170581" y="3661864"/>
            <a:ext cx="1961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/>
              <a:t>Metode</a:t>
            </a:r>
            <a:r>
              <a:rPr lang="en-US" sz="1400" b="1" dirty="0"/>
              <a:t> :</a:t>
            </a:r>
          </a:p>
          <a:p>
            <a:pPr algn="r"/>
            <a:r>
              <a:rPr lang="en-US" sz="1400" dirty="0" err="1"/>
              <a:t>Menggunakan</a:t>
            </a:r>
            <a:r>
              <a:rPr lang="en-US" sz="1400" dirty="0"/>
              <a:t> Software Motion yang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membedakan</a:t>
            </a:r>
            <a:r>
              <a:rPr lang="en-US" sz="1400" dirty="0"/>
              <a:t> </a:t>
            </a:r>
            <a:r>
              <a:rPr lang="en-US" sz="1400" dirty="0" err="1"/>
              <a:t>tiap</a:t>
            </a:r>
            <a:r>
              <a:rPr lang="en-US" sz="1400" dirty="0"/>
              <a:t> frame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kamera</a:t>
            </a:r>
            <a:endParaRPr lang="en-US" sz="1400" dirty="0"/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78535517-5F54-4CAD-B5DF-B9AB382B6789}"/>
              </a:ext>
            </a:extLst>
          </p:cNvPr>
          <p:cNvSpPr/>
          <p:nvPr/>
        </p:nvSpPr>
        <p:spPr>
          <a:xfrm rot="16200000" flipV="1">
            <a:off x="2838090" y="3123399"/>
            <a:ext cx="324523" cy="752406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35A0C0-F6A4-4376-A981-5B3CEDF98DA9}"/>
              </a:ext>
            </a:extLst>
          </p:cNvPr>
          <p:cNvSpPr txBox="1"/>
          <p:nvPr/>
        </p:nvSpPr>
        <p:spPr>
          <a:xfrm>
            <a:off x="4944064" y="2426904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DROPBOX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A3DA9A-B9E4-40DD-9AB2-6CD10122C86F}"/>
              </a:ext>
            </a:extLst>
          </p:cNvPr>
          <p:cNvSpPr txBox="1"/>
          <p:nvPr/>
        </p:nvSpPr>
        <p:spPr>
          <a:xfrm>
            <a:off x="3196234" y="4184512"/>
            <a:ext cx="1368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[OBJECT DETECTED]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EA4B8-7BF1-4AFF-87E2-E50292FE3345}"/>
              </a:ext>
            </a:extLst>
          </p:cNvPr>
          <p:cNvSpPr txBox="1"/>
          <p:nvPr/>
        </p:nvSpPr>
        <p:spPr>
          <a:xfrm>
            <a:off x="3490957" y="3964202"/>
            <a:ext cx="937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Motion?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C7D535-B448-41F2-BDFF-AAA4E9C0361F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34404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/>
      <p:bldP spid="39" grpId="0"/>
      <p:bldP spid="40" grpId="0" animBg="1"/>
      <p:bldP spid="53" grpId="0"/>
      <p:bldP spid="3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CA10FED-5296-49B2-867F-181F1A2AB08D}"/>
              </a:ext>
            </a:extLst>
          </p:cNvPr>
          <p:cNvGrpSpPr/>
          <p:nvPr/>
        </p:nvGrpSpPr>
        <p:grpSpPr>
          <a:xfrm>
            <a:off x="5414481" y="2560736"/>
            <a:ext cx="3125767" cy="1324066"/>
            <a:chOff x="5203839" y="2779767"/>
            <a:chExt cx="3125767" cy="132406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3397A9D-3232-4F0A-ABDE-081CF653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02" b="98718" l="1173" r="96188">
                          <a14:foregroundMark x1="4692" y1="61111" x2="12903" y2="81624"/>
                          <a14:foregroundMark x1="12903" y1="81624" x2="60411" y2="98718"/>
                          <a14:foregroundMark x1="60411" y1="98718" x2="68915" y2="96154"/>
                          <a14:foregroundMark x1="90909" y1="65385" x2="96188" y2="74359"/>
                          <a14:foregroundMark x1="9677" y1="61111" x2="1173" y2="7008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3839" y="2779767"/>
              <a:ext cx="1747194" cy="119895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BDD417-5DC7-4AA3-80E8-336392C5C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48" b="89950" l="4988" r="98628">
                          <a14:foregroundMark x1="4988" y1="10050" x2="9975" y2="26633"/>
                          <a14:foregroundMark x1="9975" y1="26633" x2="13342" y2="50251"/>
                          <a14:foregroundMark x1="13342" y1="50251" x2="13840" y2="68844"/>
                          <a14:foregroundMark x1="29426" y1="33668" x2="33791" y2="71357"/>
                          <a14:foregroundMark x1="40648" y1="39196" x2="51496" y2="37688"/>
                          <a14:foregroundMark x1="57357" y1="32161" x2="57855" y2="58291"/>
                          <a14:foregroundMark x1="57855" y1="58291" x2="58978" y2="60804"/>
                          <a14:foregroundMark x1="76933" y1="20101" x2="74190" y2="42714"/>
                          <a14:foregroundMark x1="74190" y1="42714" x2="74564" y2="46734"/>
                          <a14:foregroundMark x1="95387" y1="10050" x2="95761" y2="36181"/>
                          <a14:foregroundMark x1="93890" y1="59296" x2="94514" y2="62312"/>
                          <a14:foregroundMark x1="97631" y1="62814" x2="98628" y2="62814"/>
                          <a14:foregroundMark x1="67830" y1="81407" x2="76683" y2="78894"/>
                          <a14:foregroundMark x1="76683" y1="78894" x2="89526" y2="78894"/>
                          <a14:foregroundMark x1="96758" y1="58291" x2="98504" y2="6582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69333" y="3418928"/>
              <a:ext cx="2760273" cy="68490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39DBD1-F9D0-47C6-A1A4-881A6CB5649D}"/>
              </a:ext>
            </a:extLst>
          </p:cNvPr>
          <p:cNvGrpSpPr/>
          <p:nvPr/>
        </p:nvGrpSpPr>
        <p:grpSpPr>
          <a:xfrm>
            <a:off x="5124034" y="1594936"/>
            <a:ext cx="2666941" cy="1198954"/>
            <a:chOff x="5154331" y="1756249"/>
            <a:chExt cx="2666941" cy="1198954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99F1175-AC41-418E-A3AD-8E1D3B001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02" b="98718" l="1173" r="96188">
                          <a14:foregroundMark x1="4692" y1="61111" x2="12903" y2="81624"/>
                          <a14:foregroundMark x1="12903" y1="81624" x2="60411" y2="98718"/>
                          <a14:foregroundMark x1="60411" y1="98718" x2="68915" y2="96154"/>
                          <a14:foregroundMark x1="90909" y1="65385" x2="96188" y2="74359"/>
                          <a14:foregroundMark x1="9677" y1="61111" x2="1173" y2="7008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54331" y="1756249"/>
              <a:ext cx="1747194" cy="1198954"/>
            </a:xfrm>
            <a:prstGeom prst="rect">
              <a:avLst/>
            </a:prstGeom>
          </p:spPr>
        </p:pic>
        <p:pic>
          <p:nvPicPr>
            <p:cNvPr id="11" name="Picture 10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867B4089-4940-4FAA-821C-BC10EF681F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2" t="28000" r="-229" b="28749"/>
            <a:stretch/>
          </p:blipFill>
          <p:spPr>
            <a:xfrm>
              <a:off x="5845325" y="2063426"/>
              <a:ext cx="1975947" cy="684906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A450FFD5-4101-44F2-A686-D43543445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96" y="2014035"/>
            <a:ext cx="1017917" cy="1857699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14" name="Chevron 2">
            <a:hlinkClick r:id="rId10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Pustaka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Chevron 3">
            <a:hlinkClick r:id="rId11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12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A4B4CAA-449A-4A15-B17C-2398D108A9C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24100" y="2000106"/>
          <a:ext cx="860779" cy="78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CorelDRAW" r:id="rId13" imgW="990784" imgH="906577" progId="CorelDraw.Graphic.17">
                  <p:embed/>
                </p:oleObj>
              </mc:Choice>
              <mc:Fallback>
                <p:oleObj name="CorelDRAW" r:id="rId13" imgW="990784" imgH="906577" progId="CorelDraw.Graphic.17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A4B4CAA-449A-4A15-B17C-2398D108A9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24100" y="2000106"/>
                        <a:ext cx="860779" cy="787668"/>
                      </a:xfrm>
                      <a:prstGeom prst="rect">
                        <a:avLst/>
                      </a:prstGeom>
                      <a:ln>
                        <a:solidFill>
                          <a:srgbClr val="111C7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B61E13-97ED-4B67-A96C-ED84D1DB3AF3}"/>
              </a:ext>
            </a:extLst>
          </p:cNvPr>
          <p:cNvSpPr txBox="1"/>
          <p:nvPr/>
        </p:nvSpPr>
        <p:spPr>
          <a:xfrm>
            <a:off x="3232292" y="2393940"/>
            <a:ext cx="121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269657-A3B1-4AD7-8D0E-360DC5C7E266}"/>
              </a:ext>
            </a:extLst>
          </p:cNvPr>
          <p:cNvCxnSpPr/>
          <p:nvPr/>
        </p:nvCxnSpPr>
        <p:spPr>
          <a:xfrm>
            <a:off x="1053413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4B94C9-1214-4872-B933-50133A7819AF}"/>
              </a:ext>
            </a:extLst>
          </p:cNvPr>
          <p:cNvCxnSpPr/>
          <p:nvPr/>
        </p:nvCxnSpPr>
        <p:spPr>
          <a:xfrm>
            <a:off x="2483768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C0410B-ACFE-40A1-9A75-7C81AD0B412B}"/>
              </a:ext>
            </a:extLst>
          </p:cNvPr>
          <p:cNvSpPr txBox="1"/>
          <p:nvPr/>
        </p:nvSpPr>
        <p:spPr>
          <a:xfrm>
            <a:off x="259759" y="1400051"/>
            <a:ext cx="508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</a:t>
            </a:r>
            <a:r>
              <a:rPr lang="en-US" sz="1400" i="1" dirty="0" err="1"/>
              <a:t>Sistem</a:t>
            </a:r>
            <a:r>
              <a:rPr lang="en-US" sz="1400" i="1" dirty="0"/>
              <a:t> </a:t>
            </a:r>
            <a:r>
              <a:rPr lang="en-US" sz="1400" i="1" dirty="0" err="1"/>
              <a:t>Pemantau</a:t>
            </a:r>
            <a:r>
              <a:rPr lang="en-US" sz="1400" i="1" dirty="0"/>
              <a:t> </a:t>
            </a:r>
            <a:r>
              <a:rPr lang="en-US" sz="1400" i="1" dirty="0" err="1"/>
              <a:t>Keamanan</a:t>
            </a:r>
            <a:r>
              <a:rPr lang="en-US" sz="1400" i="1" dirty="0"/>
              <a:t> </a:t>
            </a:r>
            <a:r>
              <a:rPr lang="en-US" sz="1400" i="1" dirty="0" err="1"/>
              <a:t>Berbasis</a:t>
            </a:r>
            <a:r>
              <a:rPr lang="en-US" sz="1400" i="1" dirty="0"/>
              <a:t> Raspberry Pi 3 </a:t>
            </a:r>
            <a:r>
              <a:rPr lang="en-US" sz="1400" i="1" dirty="0" err="1"/>
              <a:t>dengan</a:t>
            </a:r>
            <a:r>
              <a:rPr lang="en-US" sz="1400" i="1" dirty="0"/>
              <a:t> </a:t>
            </a:r>
            <a:r>
              <a:rPr lang="en-US" sz="1400" i="1" dirty="0" err="1"/>
              <a:t>Algoritma</a:t>
            </a:r>
            <a:r>
              <a:rPr lang="en-US" sz="1400" i="1" dirty="0"/>
              <a:t> Histogram Oriented of Gradient, </a:t>
            </a:r>
            <a:r>
              <a:rPr lang="en-US" sz="1400" i="1" dirty="0" err="1"/>
              <a:t>Munawaroh</a:t>
            </a:r>
            <a:r>
              <a:rPr lang="en-US" sz="1400" i="1" dirty="0"/>
              <a:t> </a:t>
            </a:r>
            <a:r>
              <a:rPr lang="en-US" sz="1400" i="1" dirty="0" err="1"/>
              <a:t>dkk</a:t>
            </a:r>
            <a:r>
              <a:rPr lang="en-US" sz="1400" i="1" dirty="0"/>
              <a:t>, 2018)</a:t>
            </a:r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598FF7D2-999E-4001-BD07-C5ECE1ECC373}"/>
              </a:ext>
            </a:extLst>
          </p:cNvPr>
          <p:cNvSpPr/>
          <p:nvPr/>
        </p:nvSpPr>
        <p:spPr>
          <a:xfrm>
            <a:off x="3232291" y="2014035"/>
            <a:ext cx="1224136" cy="1944216"/>
          </a:xfrm>
          <a:prstGeom prst="snipRoundRect">
            <a:avLst>
              <a:gd name="adj1" fmla="val 11480"/>
              <a:gd name="adj2" fmla="val 10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961FD0-FA11-48B3-94D5-C7DE96E827A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613" t="-433" r="1" b="4091"/>
          <a:stretch/>
        </p:blipFill>
        <p:spPr>
          <a:xfrm rot="5400000">
            <a:off x="2956557" y="2437156"/>
            <a:ext cx="1790572" cy="11956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54E7DC-007F-4A23-A156-34A4121AF4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500" b="96000" l="0" r="98814">
                        <a14:foregroundMark x1="39921" y1="10000" x2="51779" y2="10000"/>
                        <a14:foregroundMark x1="1186" y1="29000" x2="48617" y2="9500"/>
                        <a14:foregroundMark x1="48617" y1="9500" x2="88538" y2="29000"/>
                        <a14:foregroundMark x1="88538" y1="29000" x2="94466" y2="34500"/>
                        <a14:foregroundMark x1="5929" y1="29000" x2="0" y2="33500"/>
                        <a14:foregroundMark x1="9091" y1="16000" x2="9091" y2="16000"/>
                        <a14:foregroundMark x1="33597" y1="9500" x2="59684" y2="1500"/>
                        <a14:foregroundMark x1="59684" y1="1500" x2="60870" y2="2500"/>
                        <a14:foregroundMark x1="89328" y1="33500" x2="99209" y2="33500"/>
                        <a14:foregroundMark x1="19763" y1="53000" x2="60079" y2="37500"/>
                        <a14:foregroundMark x1="60079" y1="37500" x2="77866" y2="54500"/>
                        <a14:foregroundMark x1="77866" y1="54500" x2="78261" y2="56500"/>
                        <a14:foregroundMark x1="32016" y1="72500" x2="53755" y2="56000"/>
                        <a14:foregroundMark x1="53755" y1="56000" x2="71146" y2="69000"/>
                        <a14:foregroundMark x1="71146" y1="69000" x2="71146" y2="74000"/>
                        <a14:foregroundMark x1="43874" y1="96000" x2="52964" y2="9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498000">
            <a:off x="1380856" y="2497298"/>
            <a:ext cx="386039" cy="3051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B729A-CC33-4297-9076-3EAA1DB733C1}"/>
              </a:ext>
            </a:extLst>
          </p:cNvPr>
          <p:cNvGrpSpPr/>
          <p:nvPr/>
        </p:nvGrpSpPr>
        <p:grpSpPr>
          <a:xfrm>
            <a:off x="14623" y="2000106"/>
            <a:ext cx="1032402" cy="1930182"/>
            <a:chOff x="14623" y="2000106"/>
            <a:chExt cx="1032402" cy="19301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64839C-7493-483F-97C7-6D7C655D46CA}"/>
                </a:ext>
              </a:extLst>
            </p:cNvPr>
            <p:cNvSpPr/>
            <p:nvPr/>
          </p:nvSpPr>
          <p:spPr>
            <a:xfrm>
              <a:off x="14623" y="2000106"/>
              <a:ext cx="1032402" cy="1930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217AF2-DD7E-40AB-A638-A7A6D1968F87}"/>
                </a:ext>
              </a:extLst>
            </p:cNvPr>
            <p:cNvSpPr/>
            <p:nvPr/>
          </p:nvSpPr>
          <p:spPr>
            <a:xfrm>
              <a:off x="140207" y="2088324"/>
              <a:ext cx="810546" cy="1534128"/>
            </a:xfrm>
            <a:custGeom>
              <a:avLst/>
              <a:gdLst>
                <a:gd name="connsiteX0" fmla="*/ 101600 w 810546"/>
                <a:gd name="connsiteY0" fmla="*/ 5809 h 1534128"/>
                <a:gd name="connsiteX1" fmla="*/ 420914 w 810546"/>
                <a:gd name="connsiteY1" fmla="*/ 63866 h 1534128"/>
                <a:gd name="connsiteX2" fmla="*/ 478972 w 810546"/>
                <a:gd name="connsiteY2" fmla="*/ 107409 h 1534128"/>
                <a:gd name="connsiteX3" fmla="*/ 508000 w 810546"/>
                <a:gd name="connsiteY3" fmla="*/ 223523 h 1534128"/>
                <a:gd name="connsiteX4" fmla="*/ 522514 w 810546"/>
                <a:gd name="connsiteY4" fmla="*/ 412209 h 1534128"/>
                <a:gd name="connsiteX5" fmla="*/ 566057 w 810546"/>
                <a:gd name="connsiteY5" fmla="*/ 470266 h 1534128"/>
                <a:gd name="connsiteX6" fmla="*/ 653143 w 810546"/>
                <a:gd name="connsiteY6" fmla="*/ 557352 h 1534128"/>
                <a:gd name="connsiteX7" fmla="*/ 711200 w 810546"/>
                <a:gd name="connsiteY7" fmla="*/ 644437 h 1534128"/>
                <a:gd name="connsiteX8" fmla="*/ 740229 w 810546"/>
                <a:gd name="connsiteY8" fmla="*/ 1108894 h 1534128"/>
                <a:gd name="connsiteX9" fmla="*/ 769257 w 810546"/>
                <a:gd name="connsiteY9" fmla="*/ 1225009 h 1534128"/>
                <a:gd name="connsiteX10" fmla="*/ 798286 w 810546"/>
                <a:gd name="connsiteY10" fmla="*/ 1326609 h 1534128"/>
                <a:gd name="connsiteX11" fmla="*/ 783772 w 810546"/>
                <a:gd name="connsiteY11" fmla="*/ 1515294 h 1534128"/>
                <a:gd name="connsiteX12" fmla="*/ 522514 w 810546"/>
                <a:gd name="connsiteY12" fmla="*/ 1500780 h 1534128"/>
                <a:gd name="connsiteX13" fmla="*/ 362857 w 810546"/>
                <a:gd name="connsiteY13" fmla="*/ 1457237 h 1534128"/>
                <a:gd name="connsiteX14" fmla="*/ 304800 w 810546"/>
                <a:gd name="connsiteY14" fmla="*/ 1442723 h 1534128"/>
                <a:gd name="connsiteX15" fmla="*/ 188686 w 810546"/>
                <a:gd name="connsiteY15" fmla="*/ 1370152 h 1534128"/>
                <a:gd name="connsiteX16" fmla="*/ 130629 w 810546"/>
                <a:gd name="connsiteY16" fmla="*/ 1326609 h 1534128"/>
                <a:gd name="connsiteX17" fmla="*/ 145143 w 810546"/>
                <a:gd name="connsiteY17" fmla="*/ 1195980 h 1534128"/>
                <a:gd name="connsiteX18" fmla="*/ 188686 w 810546"/>
                <a:gd name="connsiteY18" fmla="*/ 1166952 h 1534128"/>
                <a:gd name="connsiteX19" fmla="*/ 232229 w 810546"/>
                <a:gd name="connsiteY19" fmla="*/ 1123409 h 1534128"/>
                <a:gd name="connsiteX20" fmla="*/ 246743 w 810546"/>
                <a:gd name="connsiteY20" fmla="*/ 920209 h 1534128"/>
                <a:gd name="connsiteX21" fmla="*/ 217714 w 810546"/>
                <a:gd name="connsiteY21" fmla="*/ 876666 h 1534128"/>
                <a:gd name="connsiteX22" fmla="*/ 188686 w 810546"/>
                <a:gd name="connsiteY22" fmla="*/ 818609 h 1534128"/>
                <a:gd name="connsiteX23" fmla="*/ 174172 w 810546"/>
                <a:gd name="connsiteY23" fmla="*/ 731523 h 1534128"/>
                <a:gd name="connsiteX24" fmla="*/ 130629 w 810546"/>
                <a:gd name="connsiteY24" fmla="*/ 687980 h 1534128"/>
                <a:gd name="connsiteX25" fmla="*/ 0 w 810546"/>
                <a:gd name="connsiteY25" fmla="*/ 586380 h 1534128"/>
                <a:gd name="connsiteX26" fmla="*/ 43543 w 810546"/>
                <a:gd name="connsiteY26" fmla="*/ 121923 h 1534128"/>
                <a:gd name="connsiteX27" fmla="*/ 130629 w 810546"/>
                <a:gd name="connsiteY27" fmla="*/ 107409 h 1534128"/>
                <a:gd name="connsiteX28" fmla="*/ 101600 w 810546"/>
                <a:gd name="connsiteY28" fmla="*/ 5809 h 153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10546" h="1534128">
                  <a:moveTo>
                    <a:pt x="101600" y="5809"/>
                  </a:moveTo>
                  <a:cubicBezTo>
                    <a:pt x="149981" y="-1448"/>
                    <a:pt x="309879" y="-15445"/>
                    <a:pt x="420914" y="63866"/>
                  </a:cubicBezTo>
                  <a:cubicBezTo>
                    <a:pt x="440599" y="77927"/>
                    <a:pt x="459619" y="92895"/>
                    <a:pt x="478972" y="107409"/>
                  </a:cubicBezTo>
                  <a:cubicBezTo>
                    <a:pt x="488648" y="146114"/>
                    <a:pt x="504940" y="183745"/>
                    <a:pt x="508000" y="223523"/>
                  </a:cubicBezTo>
                  <a:cubicBezTo>
                    <a:pt x="512838" y="286418"/>
                    <a:pt x="508066" y="350805"/>
                    <a:pt x="522514" y="412209"/>
                  </a:cubicBezTo>
                  <a:cubicBezTo>
                    <a:pt x="528055" y="435756"/>
                    <a:pt x="551997" y="450581"/>
                    <a:pt x="566057" y="470266"/>
                  </a:cubicBezTo>
                  <a:cubicBezTo>
                    <a:pt x="694753" y="650439"/>
                    <a:pt x="461526" y="341784"/>
                    <a:pt x="653143" y="557352"/>
                  </a:cubicBezTo>
                  <a:cubicBezTo>
                    <a:pt x="676321" y="583427"/>
                    <a:pt x="711200" y="644437"/>
                    <a:pt x="711200" y="644437"/>
                  </a:cubicBezTo>
                  <a:cubicBezTo>
                    <a:pt x="720876" y="799256"/>
                    <a:pt x="727693" y="954280"/>
                    <a:pt x="740229" y="1108894"/>
                  </a:cubicBezTo>
                  <a:cubicBezTo>
                    <a:pt x="745240" y="1170693"/>
                    <a:pt x="754696" y="1174047"/>
                    <a:pt x="769257" y="1225009"/>
                  </a:cubicBezTo>
                  <a:cubicBezTo>
                    <a:pt x="805707" y="1352584"/>
                    <a:pt x="763486" y="1222208"/>
                    <a:pt x="798286" y="1326609"/>
                  </a:cubicBezTo>
                  <a:cubicBezTo>
                    <a:pt x="793448" y="1389504"/>
                    <a:pt x="837106" y="1481609"/>
                    <a:pt x="783772" y="1515294"/>
                  </a:cubicBezTo>
                  <a:cubicBezTo>
                    <a:pt x="710028" y="1561869"/>
                    <a:pt x="609406" y="1508336"/>
                    <a:pt x="522514" y="1500780"/>
                  </a:cubicBezTo>
                  <a:cubicBezTo>
                    <a:pt x="445524" y="1494085"/>
                    <a:pt x="441611" y="1476925"/>
                    <a:pt x="362857" y="1457237"/>
                  </a:cubicBezTo>
                  <a:lnTo>
                    <a:pt x="304800" y="1442723"/>
                  </a:lnTo>
                  <a:cubicBezTo>
                    <a:pt x="140333" y="1319372"/>
                    <a:pt x="348073" y="1469769"/>
                    <a:pt x="188686" y="1370152"/>
                  </a:cubicBezTo>
                  <a:cubicBezTo>
                    <a:pt x="168173" y="1357331"/>
                    <a:pt x="149981" y="1341123"/>
                    <a:pt x="130629" y="1326609"/>
                  </a:cubicBezTo>
                  <a:cubicBezTo>
                    <a:pt x="135467" y="1283066"/>
                    <a:pt x="130171" y="1237153"/>
                    <a:pt x="145143" y="1195980"/>
                  </a:cubicBezTo>
                  <a:cubicBezTo>
                    <a:pt x="151104" y="1179586"/>
                    <a:pt x="175285" y="1178119"/>
                    <a:pt x="188686" y="1166952"/>
                  </a:cubicBezTo>
                  <a:cubicBezTo>
                    <a:pt x="204455" y="1153811"/>
                    <a:pt x="217715" y="1137923"/>
                    <a:pt x="232229" y="1123409"/>
                  </a:cubicBezTo>
                  <a:cubicBezTo>
                    <a:pt x="264255" y="1027328"/>
                    <a:pt x="276954" y="1030981"/>
                    <a:pt x="246743" y="920209"/>
                  </a:cubicBezTo>
                  <a:cubicBezTo>
                    <a:pt x="242153" y="903380"/>
                    <a:pt x="226369" y="891812"/>
                    <a:pt x="217714" y="876666"/>
                  </a:cubicBezTo>
                  <a:cubicBezTo>
                    <a:pt x="206979" y="857880"/>
                    <a:pt x="198362" y="837961"/>
                    <a:pt x="188686" y="818609"/>
                  </a:cubicBezTo>
                  <a:cubicBezTo>
                    <a:pt x="183848" y="789580"/>
                    <a:pt x="186124" y="758416"/>
                    <a:pt x="174172" y="731523"/>
                  </a:cubicBezTo>
                  <a:cubicBezTo>
                    <a:pt x="165835" y="712766"/>
                    <a:pt x="146832" y="700582"/>
                    <a:pt x="130629" y="687980"/>
                  </a:cubicBezTo>
                  <a:cubicBezTo>
                    <a:pt x="-25618" y="566455"/>
                    <a:pt x="98855" y="685235"/>
                    <a:pt x="0" y="586380"/>
                  </a:cubicBezTo>
                  <a:cubicBezTo>
                    <a:pt x="2343" y="546553"/>
                    <a:pt x="18261" y="172487"/>
                    <a:pt x="43543" y="121923"/>
                  </a:cubicBezTo>
                  <a:cubicBezTo>
                    <a:pt x="56704" y="95601"/>
                    <a:pt x="101600" y="112247"/>
                    <a:pt x="130629" y="107409"/>
                  </a:cubicBezTo>
                  <a:cubicBezTo>
                    <a:pt x="112693" y="53603"/>
                    <a:pt x="53219" y="13066"/>
                    <a:pt x="101600" y="5809"/>
                  </a:cubicBez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D4C544-0F3C-4F50-A1C0-1BC39D316891}"/>
                </a:ext>
              </a:extLst>
            </p:cNvPr>
            <p:cNvSpPr txBox="1"/>
            <p:nvPr/>
          </p:nvSpPr>
          <p:spPr>
            <a:xfrm>
              <a:off x="164377" y="3514621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Objek</a:t>
              </a:r>
              <a:endParaRPr lang="en-US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2F7ABD8-54B5-44EF-8D71-6C7E3E1236F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41814"/>
          <a:stretch/>
        </p:blipFill>
        <p:spPr>
          <a:xfrm>
            <a:off x="3520323" y="3996464"/>
            <a:ext cx="750879" cy="850204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66D97F-DC7A-4D52-97C6-7956B814FB63}"/>
              </a:ext>
            </a:extLst>
          </p:cNvPr>
          <p:cNvSpPr txBox="1"/>
          <p:nvPr/>
        </p:nvSpPr>
        <p:spPr>
          <a:xfrm>
            <a:off x="1325762" y="3640929"/>
            <a:ext cx="1810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/>
              <a:t>Metode</a:t>
            </a:r>
            <a:r>
              <a:rPr lang="en-US" sz="1400" b="1" dirty="0"/>
              <a:t> :</a:t>
            </a:r>
          </a:p>
          <a:p>
            <a:pPr algn="r"/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i="1" dirty="0"/>
              <a:t>Histogram of Oriented Gradient (HOG)</a:t>
            </a:r>
            <a:endParaRPr lang="en-US" sz="1400" dirty="0"/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78535517-5F54-4CAD-B5DF-B9AB382B6789}"/>
              </a:ext>
            </a:extLst>
          </p:cNvPr>
          <p:cNvSpPr/>
          <p:nvPr/>
        </p:nvSpPr>
        <p:spPr>
          <a:xfrm rot="16200000" flipV="1">
            <a:off x="2838090" y="3123399"/>
            <a:ext cx="324523" cy="752406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53CE06-6517-4945-ADAB-8E26596F62C0}"/>
              </a:ext>
            </a:extLst>
          </p:cNvPr>
          <p:cNvSpPr txBox="1"/>
          <p:nvPr/>
        </p:nvSpPr>
        <p:spPr>
          <a:xfrm>
            <a:off x="4999423" y="2998786"/>
            <a:ext cx="94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YAHOO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2456AE-E4F9-42B3-A4AA-512903020ECA}"/>
              </a:ext>
            </a:extLst>
          </p:cNvPr>
          <p:cNvCxnSpPr>
            <a:cxnSpLocks/>
          </p:cNvCxnSpPr>
          <p:nvPr/>
        </p:nvCxnSpPr>
        <p:spPr>
          <a:xfrm>
            <a:off x="4427984" y="2355726"/>
            <a:ext cx="1368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735A0C0-F6A4-4376-A981-5B3CEDF98DA9}"/>
              </a:ext>
            </a:extLst>
          </p:cNvPr>
          <p:cNvSpPr txBox="1"/>
          <p:nvPr/>
        </p:nvSpPr>
        <p:spPr>
          <a:xfrm>
            <a:off x="4944064" y="2014035"/>
            <a:ext cx="94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G-MAIL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6CC068-D2AF-4376-9A65-3315E20654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3361" y="2426431"/>
            <a:ext cx="981614" cy="840205"/>
          </a:xfrm>
          <a:prstGeom prst="bentConnector3">
            <a:avLst>
              <a:gd name="adj1" fmla="val 1004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9B7F84-55F6-4D3B-92AC-CC041BBEA956}"/>
              </a:ext>
            </a:extLst>
          </p:cNvPr>
          <p:cNvSpPr txBox="1"/>
          <p:nvPr/>
        </p:nvSpPr>
        <p:spPr>
          <a:xfrm>
            <a:off x="1415295" y="2846533"/>
            <a:ext cx="56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429DF0-1191-4321-9B77-301B5E6D09EE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376089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/>
      <p:bldP spid="39" grpId="0"/>
      <p:bldP spid="40" grpId="0" animBg="1"/>
      <p:bldP spid="54" grpId="0"/>
      <p:bldP spid="5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C9545B-B41B-45DE-B094-DC3312AB5005}"/>
              </a:ext>
            </a:extLst>
          </p:cNvPr>
          <p:cNvSpPr/>
          <p:nvPr/>
        </p:nvSpPr>
        <p:spPr>
          <a:xfrm>
            <a:off x="140207" y="1694432"/>
            <a:ext cx="4597613" cy="3091406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EDD858D-F967-4C99-8AB7-AA5AF6927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02" b="98718" l="1173" r="96188">
                        <a14:foregroundMark x1="4692" y1="61111" x2="12903" y2="81624"/>
                        <a14:foregroundMark x1="12903" y1="81624" x2="60411" y2="98718"/>
                        <a14:foregroundMark x1="60411" y1="98718" x2="68915" y2="96154"/>
                        <a14:foregroundMark x1="90909" y1="65385" x2="96188" y2="74359"/>
                        <a14:foregroundMark x1="9677" y1="61111" x2="1173" y2="700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8312" y="3018298"/>
            <a:ext cx="1747194" cy="11989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631912-6F74-4D19-85F0-A361890A3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02" b="98718" l="1173" r="96188">
                        <a14:foregroundMark x1="4692" y1="61111" x2="12903" y2="81624"/>
                        <a14:foregroundMark x1="12903" y1="81624" x2="60411" y2="98718"/>
                        <a14:foregroundMark x1="60411" y1="98718" x2="68915" y2="96154"/>
                        <a14:foregroundMark x1="90909" y1="65385" x2="96188" y2="74359"/>
                        <a14:foregroundMark x1="9677" y1="61111" x2="1173" y2="700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5376" y="1588820"/>
            <a:ext cx="1747194" cy="119895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450FFD5-4101-44F2-A686-D435434458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2014035"/>
            <a:ext cx="1017917" cy="1857699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14" name="Chevron 2">
            <a:hlinkClick r:id="rId7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Pustaka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Chevron 3">
            <a:hlinkClick r:id="rId8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9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A4B4CAA-449A-4A15-B17C-2398D108A9C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624100" y="2000106"/>
          <a:ext cx="860779" cy="78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CorelDRAW" r:id="rId10" imgW="990784" imgH="906577" progId="CorelDraw.Graphic.17">
                  <p:embed/>
                </p:oleObj>
              </mc:Choice>
              <mc:Fallback>
                <p:oleObj name="CorelDRAW" r:id="rId10" imgW="990784" imgH="906577" progId="CorelDraw.Graphic.17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A4B4CAA-449A-4A15-B17C-2398D108A9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24100" y="2000106"/>
                        <a:ext cx="860779" cy="787668"/>
                      </a:xfrm>
                      <a:prstGeom prst="rect">
                        <a:avLst/>
                      </a:prstGeom>
                      <a:ln>
                        <a:solidFill>
                          <a:srgbClr val="111C7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B61E13-97ED-4B67-A96C-ED84D1DB3AF3}"/>
              </a:ext>
            </a:extLst>
          </p:cNvPr>
          <p:cNvSpPr txBox="1"/>
          <p:nvPr/>
        </p:nvSpPr>
        <p:spPr>
          <a:xfrm>
            <a:off x="3232292" y="2393940"/>
            <a:ext cx="121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269657-A3B1-4AD7-8D0E-360DC5C7E266}"/>
              </a:ext>
            </a:extLst>
          </p:cNvPr>
          <p:cNvCxnSpPr/>
          <p:nvPr/>
        </p:nvCxnSpPr>
        <p:spPr>
          <a:xfrm>
            <a:off x="1053413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4B94C9-1214-4872-B933-50133A7819AF}"/>
              </a:ext>
            </a:extLst>
          </p:cNvPr>
          <p:cNvCxnSpPr/>
          <p:nvPr/>
        </p:nvCxnSpPr>
        <p:spPr>
          <a:xfrm>
            <a:off x="2483768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C0410B-ACFE-40A1-9A75-7C81AD0B412B}"/>
              </a:ext>
            </a:extLst>
          </p:cNvPr>
          <p:cNvSpPr txBox="1"/>
          <p:nvPr/>
        </p:nvSpPr>
        <p:spPr>
          <a:xfrm>
            <a:off x="259759" y="1400051"/>
            <a:ext cx="5089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SISTEM PADA PROYEK AKHIR INI</a:t>
            </a:r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598FF7D2-999E-4001-BD07-C5ECE1ECC373}"/>
              </a:ext>
            </a:extLst>
          </p:cNvPr>
          <p:cNvSpPr/>
          <p:nvPr/>
        </p:nvSpPr>
        <p:spPr>
          <a:xfrm>
            <a:off x="3232291" y="2014035"/>
            <a:ext cx="1224136" cy="1944216"/>
          </a:xfrm>
          <a:prstGeom prst="snipRoundRect">
            <a:avLst>
              <a:gd name="adj1" fmla="val 11480"/>
              <a:gd name="adj2" fmla="val 10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961FD0-FA11-48B3-94D5-C7DE96E827A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613" t="-433" r="1" b="4091"/>
          <a:stretch/>
        </p:blipFill>
        <p:spPr>
          <a:xfrm rot="5400000">
            <a:off x="2956557" y="2437156"/>
            <a:ext cx="1790572" cy="11956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B729A-CC33-4297-9076-3EAA1DB733C1}"/>
              </a:ext>
            </a:extLst>
          </p:cNvPr>
          <p:cNvGrpSpPr/>
          <p:nvPr/>
        </p:nvGrpSpPr>
        <p:grpSpPr>
          <a:xfrm>
            <a:off x="14623" y="2000106"/>
            <a:ext cx="1032402" cy="1930182"/>
            <a:chOff x="14623" y="2000106"/>
            <a:chExt cx="1032402" cy="19301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64839C-7493-483F-97C7-6D7C655D46CA}"/>
                </a:ext>
              </a:extLst>
            </p:cNvPr>
            <p:cNvSpPr/>
            <p:nvPr/>
          </p:nvSpPr>
          <p:spPr>
            <a:xfrm>
              <a:off x="14623" y="2000106"/>
              <a:ext cx="1032402" cy="1930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217AF2-DD7E-40AB-A638-A7A6D1968F87}"/>
                </a:ext>
              </a:extLst>
            </p:cNvPr>
            <p:cNvSpPr/>
            <p:nvPr/>
          </p:nvSpPr>
          <p:spPr>
            <a:xfrm>
              <a:off x="140207" y="2088324"/>
              <a:ext cx="810546" cy="1534128"/>
            </a:xfrm>
            <a:custGeom>
              <a:avLst/>
              <a:gdLst>
                <a:gd name="connsiteX0" fmla="*/ 101600 w 810546"/>
                <a:gd name="connsiteY0" fmla="*/ 5809 h 1534128"/>
                <a:gd name="connsiteX1" fmla="*/ 420914 w 810546"/>
                <a:gd name="connsiteY1" fmla="*/ 63866 h 1534128"/>
                <a:gd name="connsiteX2" fmla="*/ 478972 w 810546"/>
                <a:gd name="connsiteY2" fmla="*/ 107409 h 1534128"/>
                <a:gd name="connsiteX3" fmla="*/ 508000 w 810546"/>
                <a:gd name="connsiteY3" fmla="*/ 223523 h 1534128"/>
                <a:gd name="connsiteX4" fmla="*/ 522514 w 810546"/>
                <a:gd name="connsiteY4" fmla="*/ 412209 h 1534128"/>
                <a:gd name="connsiteX5" fmla="*/ 566057 w 810546"/>
                <a:gd name="connsiteY5" fmla="*/ 470266 h 1534128"/>
                <a:gd name="connsiteX6" fmla="*/ 653143 w 810546"/>
                <a:gd name="connsiteY6" fmla="*/ 557352 h 1534128"/>
                <a:gd name="connsiteX7" fmla="*/ 711200 w 810546"/>
                <a:gd name="connsiteY7" fmla="*/ 644437 h 1534128"/>
                <a:gd name="connsiteX8" fmla="*/ 740229 w 810546"/>
                <a:gd name="connsiteY8" fmla="*/ 1108894 h 1534128"/>
                <a:gd name="connsiteX9" fmla="*/ 769257 w 810546"/>
                <a:gd name="connsiteY9" fmla="*/ 1225009 h 1534128"/>
                <a:gd name="connsiteX10" fmla="*/ 798286 w 810546"/>
                <a:gd name="connsiteY10" fmla="*/ 1326609 h 1534128"/>
                <a:gd name="connsiteX11" fmla="*/ 783772 w 810546"/>
                <a:gd name="connsiteY11" fmla="*/ 1515294 h 1534128"/>
                <a:gd name="connsiteX12" fmla="*/ 522514 w 810546"/>
                <a:gd name="connsiteY12" fmla="*/ 1500780 h 1534128"/>
                <a:gd name="connsiteX13" fmla="*/ 362857 w 810546"/>
                <a:gd name="connsiteY13" fmla="*/ 1457237 h 1534128"/>
                <a:gd name="connsiteX14" fmla="*/ 304800 w 810546"/>
                <a:gd name="connsiteY14" fmla="*/ 1442723 h 1534128"/>
                <a:gd name="connsiteX15" fmla="*/ 188686 w 810546"/>
                <a:gd name="connsiteY15" fmla="*/ 1370152 h 1534128"/>
                <a:gd name="connsiteX16" fmla="*/ 130629 w 810546"/>
                <a:gd name="connsiteY16" fmla="*/ 1326609 h 1534128"/>
                <a:gd name="connsiteX17" fmla="*/ 145143 w 810546"/>
                <a:gd name="connsiteY17" fmla="*/ 1195980 h 1534128"/>
                <a:gd name="connsiteX18" fmla="*/ 188686 w 810546"/>
                <a:gd name="connsiteY18" fmla="*/ 1166952 h 1534128"/>
                <a:gd name="connsiteX19" fmla="*/ 232229 w 810546"/>
                <a:gd name="connsiteY19" fmla="*/ 1123409 h 1534128"/>
                <a:gd name="connsiteX20" fmla="*/ 246743 w 810546"/>
                <a:gd name="connsiteY20" fmla="*/ 920209 h 1534128"/>
                <a:gd name="connsiteX21" fmla="*/ 217714 w 810546"/>
                <a:gd name="connsiteY21" fmla="*/ 876666 h 1534128"/>
                <a:gd name="connsiteX22" fmla="*/ 188686 w 810546"/>
                <a:gd name="connsiteY22" fmla="*/ 818609 h 1534128"/>
                <a:gd name="connsiteX23" fmla="*/ 174172 w 810546"/>
                <a:gd name="connsiteY23" fmla="*/ 731523 h 1534128"/>
                <a:gd name="connsiteX24" fmla="*/ 130629 w 810546"/>
                <a:gd name="connsiteY24" fmla="*/ 687980 h 1534128"/>
                <a:gd name="connsiteX25" fmla="*/ 0 w 810546"/>
                <a:gd name="connsiteY25" fmla="*/ 586380 h 1534128"/>
                <a:gd name="connsiteX26" fmla="*/ 43543 w 810546"/>
                <a:gd name="connsiteY26" fmla="*/ 121923 h 1534128"/>
                <a:gd name="connsiteX27" fmla="*/ 130629 w 810546"/>
                <a:gd name="connsiteY27" fmla="*/ 107409 h 1534128"/>
                <a:gd name="connsiteX28" fmla="*/ 101600 w 810546"/>
                <a:gd name="connsiteY28" fmla="*/ 5809 h 153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10546" h="1534128">
                  <a:moveTo>
                    <a:pt x="101600" y="5809"/>
                  </a:moveTo>
                  <a:cubicBezTo>
                    <a:pt x="149981" y="-1448"/>
                    <a:pt x="309879" y="-15445"/>
                    <a:pt x="420914" y="63866"/>
                  </a:cubicBezTo>
                  <a:cubicBezTo>
                    <a:pt x="440599" y="77927"/>
                    <a:pt x="459619" y="92895"/>
                    <a:pt x="478972" y="107409"/>
                  </a:cubicBezTo>
                  <a:cubicBezTo>
                    <a:pt x="488648" y="146114"/>
                    <a:pt x="504940" y="183745"/>
                    <a:pt x="508000" y="223523"/>
                  </a:cubicBezTo>
                  <a:cubicBezTo>
                    <a:pt x="512838" y="286418"/>
                    <a:pt x="508066" y="350805"/>
                    <a:pt x="522514" y="412209"/>
                  </a:cubicBezTo>
                  <a:cubicBezTo>
                    <a:pt x="528055" y="435756"/>
                    <a:pt x="551997" y="450581"/>
                    <a:pt x="566057" y="470266"/>
                  </a:cubicBezTo>
                  <a:cubicBezTo>
                    <a:pt x="694753" y="650439"/>
                    <a:pt x="461526" y="341784"/>
                    <a:pt x="653143" y="557352"/>
                  </a:cubicBezTo>
                  <a:cubicBezTo>
                    <a:pt x="676321" y="583427"/>
                    <a:pt x="711200" y="644437"/>
                    <a:pt x="711200" y="644437"/>
                  </a:cubicBezTo>
                  <a:cubicBezTo>
                    <a:pt x="720876" y="799256"/>
                    <a:pt x="727693" y="954280"/>
                    <a:pt x="740229" y="1108894"/>
                  </a:cubicBezTo>
                  <a:cubicBezTo>
                    <a:pt x="745240" y="1170693"/>
                    <a:pt x="754696" y="1174047"/>
                    <a:pt x="769257" y="1225009"/>
                  </a:cubicBezTo>
                  <a:cubicBezTo>
                    <a:pt x="805707" y="1352584"/>
                    <a:pt x="763486" y="1222208"/>
                    <a:pt x="798286" y="1326609"/>
                  </a:cubicBezTo>
                  <a:cubicBezTo>
                    <a:pt x="793448" y="1389504"/>
                    <a:pt x="837106" y="1481609"/>
                    <a:pt x="783772" y="1515294"/>
                  </a:cubicBezTo>
                  <a:cubicBezTo>
                    <a:pt x="710028" y="1561869"/>
                    <a:pt x="609406" y="1508336"/>
                    <a:pt x="522514" y="1500780"/>
                  </a:cubicBezTo>
                  <a:cubicBezTo>
                    <a:pt x="445524" y="1494085"/>
                    <a:pt x="441611" y="1476925"/>
                    <a:pt x="362857" y="1457237"/>
                  </a:cubicBezTo>
                  <a:lnTo>
                    <a:pt x="304800" y="1442723"/>
                  </a:lnTo>
                  <a:cubicBezTo>
                    <a:pt x="140333" y="1319372"/>
                    <a:pt x="348073" y="1469769"/>
                    <a:pt x="188686" y="1370152"/>
                  </a:cubicBezTo>
                  <a:cubicBezTo>
                    <a:pt x="168173" y="1357331"/>
                    <a:pt x="149981" y="1341123"/>
                    <a:pt x="130629" y="1326609"/>
                  </a:cubicBezTo>
                  <a:cubicBezTo>
                    <a:pt x="135467" y="1283066"/>
                    <a:pt x="130171" y="1237153"/>
                    <a:pt x="145143" y="1195980"/>
                  </a:cubicBezTo>
                  <a:cubicBezTo>
                    <a:pt x="151104" y="1179586"/>
                    <a:pt x="175285" y="1178119"/>
                    <a:pt x="188686" y="1166952"/>
                  </a:cubicBezTo>
                  <a:cubicBezTo>
                    <a:pt x="204455" y="1153811"/>
                    <a:pt x="217715" y="1137923"/>
                    <a:pt x="232229" y="1123409"/>
                  </a:cubicBezTo>
                  <a:cubicBezTo>
                    <a:pt x="264255" y="1027328"/>
                    <a:pt x="276954" y="1030981"/>
                    <a:pt x="246743" y="920209"/>
                  </a:cubicBezTo>
                  <a:cubicBezTo>
                    <a:pt x="242153" y="903380"/>
                    <a:pt x="226369" y="891812"/>
                    <a:pt x="217714" y="876666"/>
                  </a:cubicBezTo>
                  <a:cubicBezTo>
                    <a:pt x="206979" y="857880"/>
                    <a:pt x="198362" y="837961"/>
                    <a:pt x="188686" y="818609"/>
                  </a:cubicBezTo>
                  <a:cubicBezTo>
                    <a:pt x="183848" y="789580"/>
                    <a:pt x="186124" y="758416"/>
                    <a:pt x="174172" y="731523"/>
                  </a:cubicBezTo>
                  <a:cubicBezTo>
                    <a:pt x="165835" y="712766"/>
                    <a:pt x="146832" y="700582"/>
                    <a:pt x="130629" y="687980"/>
                  </a:cubicBezTo>
                  <a:cubicBezTo>
                    <a:pt x="-25618" y="566455"/>
                    <a:pt x="98855" y="685235"/>
                    <a:pt x="0" y="586380"/>
                  </a:cubicBezTo>
                  <a:cubicBezTo>
                    <a:pt x="2343" y="546553"/>
                    <a:pt x="18261" y="172487"/>
                    <a:pt x="43543" y="121923"/>
                  </a:cubicBezTo>
                  <a:cubicBezTo>
                    <a:pt x="56704" y="95601"/>
                    <a:pt x="101600" y="112247"/>
                    <a:pt x="130629" y="107409"/>
                  </a:cubicBezTo>
                  <a:cubicBezTo>
                    <a:pt x="112693" y="53603"/>
                    <a:pt x="53219" y="13066"/>
                    <a:pt x="101600" y="5809"/>
                  </a:cubicBez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D4C544-0F3C-4F50-A1C0-1BC39D316891}"/>
                </a:ext>
              </a:extLst>
            </p:cNvPr>
            <p:cNvSpPr txBox="1"/>
            <p:nvPr/>
          </p:nvSpPr>
          <p:spPr>
            <a:xfrm>
              <a:off x="164377" y="3514621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Objek</a:t>
              </a:r>
              <a:endParaRPr lang="en-US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2F7ABD8-54B5-44EF-8D71-6C7E3E1236F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41814"/>
          <a:stretch/>
        </p:blipFill>
        <p:spPr>
          <a:xfrm>
            <a:off x="3520323" y="3996464"/>
            <a:ext cx="750879" cy="850204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66D97F-DC7A-4D52-97C6-7956B814FB63}"/>
              </a:ext>
            </a:extLst>
          </p:cNvPr>
          <p:cNvSpPr txBox="1"/>
          <p:nvPr/>
        </p:nvSpPr>
        <p:spPr>
          <a:xfrm>
            <a:off x="1100507" y="3521539"/>
            <a:ext cx="1810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/>
              <a:t>Metode</a:t>
            </a:r>
            <a:r>
              <a:rPr lang="en-US" sz="1400" b="1" dirty="0"/>
              <a:t> :</a:t>
            </a:r>
          </a:p>
          <a:p>
            <a:pPr algn="r"/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i="1" dirty="0"/>
              <a:t>Histogram of Oriented Gradient (HOG) dan Machine Learning SVM</a:t>
            </a:r>
            <a:endParaRPr lang="en-US" sz="1400" dirty="0"/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78535517-5F54-4CAD-B5DF-B9AB382B6789}"/>
              </a:ext>
            </a:extLst>
          </p:cNvPr>
          <p:cNvSpPr/>
          <p:nvPr/>
        </p:nvSpPr>
        <p:spPr>
          <a:xfrm rot="16200000" flipV="1">
            <a:off x="2749436" y="2997272"/>
            <a:ext cx="324523" cy="752406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53CE06-6517-4945-ADAB-8E26596F62C0}"/>
              </a:ext>
            </a:extLst>
          </p:cNvPr>
          <p:cNvSpPr txBox="1"/>
          <p:nvPr/>
        </p:nvSpPr>
        <p:spPr>
          <a:xfrm>
            <a:off x="4905631" y="2984287"/>
            <a:ext cx="1122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FIREBASE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2456AE-E4F9-42B3-A4AA-512903020ECA}"/>
              </a:ext>
            </a:extLst>
          </p:cNvPr>
          <p:cNvCxnSpPr>
            <a:cxnSpLocks/>
          </p:cNvCxnSpPr>
          <p:nvPr/>
        </p:nvCxnSpPr>
        <p:spPr>
          <a:xfrm>
            <a:off x="4427984" y="2355726"/>
            <a:ext cx="1368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735A0C0-F6A4-4376-A981-5B3CEDF98DA9}"/>
              </a:ext>
            </a:extLst>
          </p:cNvPr>
          <p:cNvSpPr txBox="1"/>
          <p:nvPr/>
        </p:nvSpPr>
        <p:spPr>
          <a:xfrm>
            <a:off x="4944065" y="1795936"/>
            <a:ext cx="946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Google Drive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6CC068-D2AF-4376-9A65-3315E20654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3361" y="2426431"/>
            <a:ext cx="981614" cy="840205"/>
          </a:xfrm>
          <a:prstGeom prst="bentConnector3">
            <a:avLst>
              <a:gd name="adj1" fmla="val 1004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4B580CB-1229-4F0A-9096-89EAD8A6E32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2" t="32222" r="4764" b="35650"/>
          <a:stretch/>
        </p:blipFill>
        <p:spPr>
          <a:xfrm>
            <a:off x="5929195" y="1954162"/>
            <a:ext cx="3242872" cy="58477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BE4398E-4841-40F3-AC82-2B983C5BDF28}"/>
              </a:ext>
            </a:extLst>
          </p:cNvPr>
          <p:cNvGrpSpPr/>
          <p:nvPr/>
        </p:nvGrpSpPr>
        <p:grpSpPr>
          <a:xfrm>
            <a:off x="5417413" y="3021234"/>
            <a:ext cx="1568209" cy="1194966"/>
            <a:chOff x="5417413" y="3021234"/>
            <a:chExt cx="1568209" cy="1194966"/>
          </a:xfrm>
        </p:grpSpPr>
        <p:pic>
          <p:nvPicPr>
            <p:cNvPr id="34" name="Picture 33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9725CC4-DC2B-4001-B839-F769C9DDC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28125" y1="53333" x2="24609" y2="63226"/>
                          <a14:foregroundMark x1="24609" y1="63226" x2="29883" y2="69032"/>
                          <a14:foregroundMark x1="29883" y1="69032" x2="27344" y2="61720"/>
                          <a14:foregroundMark x1="35547" y1="40860" x2="35742" y2="53118"/>
                          <a14:foregroundMark x1="42578" y1="48172" x2="43848" y2="54409"/>
                          <a14:foregroundMark x1="42383" y1="41505" x2="42383" y2="41505"/>
                          <a14:foregroundMark x1="44922" y1="49892" x2="46484" y2="49892"/>
                          <a14:foregroundMark x1="50684" y1="48602" x2="53320" y2="48602"/>
                          <a14:foregroundMark x1="57129" y1="44086" x2="57129" y2="49892"/>
                          <a14:foregroundMark x1="68457" y1="47097" x2="69824" y2="48602"/>
                          <a14:foregroundMark x1="73047" y1="49677" x2="72559" y2="52043"/>
                          <a14:foregroundMark x1="79199" y1="52688" x2="79688" y2="53118"/>
                          <a14:foregroundMark x1="46680" y1="70108" x2="69238" y2="70538"/>
                          <a14:foregroundMark x1="69238" y1="70538" x2="74609" y2="70323"/>
                          <a14:foregroundMark x1="74609" y1="70323" x2="84277" y2="71183"/>
                          <a14:foregroundMark x1="83691" y1="74839" x2="85059" y2="748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63" t="24622" r="65121" b="24695"/>
            <a:stretch/>
          </p:blipFill>
          <p:spPr>
            <a:xfrm>
              <a:off x="5856657" y="3021234"/>
              <a:ext cx="620474" cy="702920"/>
            </a:xfrm>
            <a:prstGeom prst="rect">
              <a:avLst/>
            </a:prstGeom>
          </p:spPr>
        </p:pic>
        <p:pic>
          <p:nvPicPr>
            <p:cNvPr id="48" name="Picture 4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F07FADE-0C6E-411D-A779-D6519A6A20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28125" y1="53333" x2="24609" y2="63226"/>
                          <a14:foregroundMark x1="24609" y1="63226" x2="29883" y2="69032"/>
                          <a14:foregroundMark x1="29883" y1="69032" x2="27344" y2="61720"/>
                          <a14:foregroundMark x1="35547" y1="40860" x2="35742" y2="53118"/>
                          <a14:foregroundMark x1="42578" y1="48172" x2="43848" y2="54409"/>
                          <a14:foregroundMark x1="42383" y1="41505" x2="42383" y2="41505"/>
                          <a14:foregroundMark x1="44922" y1="49892" x2="46484" y2="49892"/>
                          <a14:foregroundMark x1="50684" y1="48602" x2="53320" y2="48602"/>
                          <a14:foregroundMark x1="57129" y1="44086" x2="57129" y2="49892"/>
                          <a14:foregroundMark x1="68457" y1="47097" x2="69824" y2="48602"/>
                          <a14:foregroundMark x1="73047" y1="49677" x2="72559" y2="52043"/>
                          <a14:foregroundMark x1="79199" y1="52688" x2="79688" y2="53118"/>
                          <a14:foregroundMark x1="46680" y1="70108" x2="69238" y2="70538"/>
                          <a14:foregroundMark x1="69238" y1="70538" x2="74609" y2="70323"/>
                          <a14:foregroundMark x1="74609" y1="70323" x2="84277" y2="71183"/>
                          <a14:foregroundMark x1="83691" y1="74839" x2="85059" y2="748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79" t="33022" r="13775" b="24696"/>
            <a:stretch/>
          </p:blipFill>
          <p:spPr>
            <a:xfrm>
              <a:off x="5417413" y="3629784"/>
              <a:ext cx="1568209" cy="586416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9D04C9-86EC-4F13-A39D-8D771DFB9683}"/>
              </a:ext>
            </a:extLst>
          </p:cNvPr>
          <p:cNvGrpSpPr/>
          <p:nvPr/>
        </p:nvGrpSpPr>
        <p:grpSpPr>
          <a:xfrm>
            <a:off x="7477702" y="2758727"/>
            <a:ext cx="1492731" cy="1957593"/>
            <a:chOff x="7477702" y="2758727"/>
            <a:chExt cx="1492731" cy="1957593"/>
          </a:xfrm>
        </p:grpSpPr>
        <p:pic>
          <p:nvPicPr>
            <p:cNvPr id="38" name="Picture 37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8C1F7D21-2B04-43D1-B208-45C4DE2324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3682" b="97031" l="9811" r="89953">
                          <a14:foregroundMark x1="34279" y1="3682" x2="54728" y2="6770"/>
                          <a14:foregroundMark x1="35343" y1="89786" x2="49291" y2="90024"/>
                          <a14:foregroundMark x1="49291" y1="90024" x2="59574" y2="89786"/>
                          <a14:foregroundMark x1="59574" y1="89786" x2="59811" y2="89786"/>
                          <a14:foregroundMark x1="68203" y1="88599" x2="71631" y2="89430"/>
                          <a14:foregroundMark x1="45745" y1="96556" x2="53428" y2="97031"/>
                          <a14:foregroundMark x1="37352" y1="57126" x2="49764" y2="56413"/>
                          <a14:foregroundMark x1="49764" y1="56413" x2="68558" y2="46081"/>
                          <a14:foregroundMark x1="33452" y1="59620" x2="42671" y2="59857"/>
                          <a14:foregroundMark x1="34279" y1="59026" x2="42671" y2="587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54" r="24071"/>
            <a:stretch/>
          </p:blipFill>
          <p:spPr>
            <a:xfrm>
              <a:off x="7971748" y="2758727"/>
              <a:ext cx="998685" cy="195759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1162A2C-1B01-4750-9F72-AF718EAD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702" y="3851467"/>
              <a:ext cx="730190" cy="857243"/>
            </a:xfrm>
            <a:prstGeom prst="rect">
              <a:avLst/>
            </a:prstGeom>
          </p:spPr>
        </p:pic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564C7E-EF7A-468A-B6D6-744D49DCF683}"/>
              </a:ext>
            </a:extLst>
          </p:cNvPr>
          <p:cNvCxnSpPr>
            <a:cxnSpLocks/>
          </p:cNvCxnSpPr>
          <p:nvPr/>
        </p:nvCxnSpPr>
        <p:spPr>
          <a:xfrm>
            <a:off x="6949470" y="3375228"/>
            <a:ext cx="10222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2C3D812-58AD-449B-9FAD-98536293C7E5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DDBB37-AFEC-4D1D-AC5F-0C9158E1DB8D}"/>
              </a:ext>
            </a:extLst>
          </p:cNvPr>
          <p:cNvSpPr/>
          <p:nvPr/>
        </p:nvSpPr>
        <p:spPr>
          <a:xfrm>
            <a:off x="4861159" y="1707828"/>
            <a:ext cx="4247346" cy="309140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31" grpId="0"/>
      <p:bldP spid="39" grpId="0"/>
      <p:bldP spid="40" grpId="0" animBg="1"/>
      <p:bldP spid="54" grpId="0"/>
      <p:bldP spid="53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22" name="Chevron 3">
            <a:hlinkClick r:id="rId3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1935935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4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sp>
        <p:nvSpPr>
          <p:cNvPr id="14" name="Chevron 2">
            <a:hlinkClick r:id="rId5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3521159" y="851305"/>
            <a:ext cx="1828800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Masalah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3867B6E-D91C-491A-950C-8729FC2E3AAA}"/>
              </a:ext>
            </a:extLst>
          </p:cNvPr>
          <p:cNvSpPr/>
          <p:nvPr/>
        </p:nvSpPr>
        <p:spPr>
          <a:xfrm rot="5400000">
            <a:off x="-82111" y="2859632"/>
            <a:ext cx="540000" cy="39628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455705F-BB62-483F-AA08-9071A39B176D}"/>
              </a:ext>
            </a:extLst>
          </p:cNvPr>
          <p:cNvSpPr/>
          <p:nvPr/>
        </p:nvSpPr>
        <p:spPr>
          <a:xfrm rot="16200000" flipH="1">
            <a:off x="8675859" y="2876765"/>
            <a:ext cx="540000" cy="396284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00E45F-49B1-45AA-8087-3E75A2CE4F8D}"/>
              </a:ext>
            </a:extLst>
          </p:cNvPr>
          <p:cNvCxnSpPr/>
          <p:nvPr/>
        </p:nvCxnSpPr>
        <p:spPr>
          <a:xfrm>
            <a:off x="3131840" y="1845361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0F1A83-23AC-454E-9005-A8012B48B0E3}"/>
              </a:ext>
            </a:extLst>
          </p:cNvPr>
          <p:cNvCxnSpPr/>
          <p:nvPr/>
        </p:nvCxnSpPr>
        <p:spPr>
          <a:xfrm>
            <a:off x="6012160" y="1790233"/>
            <a:ext cx="0" cy="234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FE59180-F9CB-40FD-AF4F-126C6F0E18EE}"/>
              </a:ext>
            </a:extLst>
          </p:cNvPr>
          <p:cNvSpPr/>
          <p:nvPr/>
        </p:nvSpPr>
        <p:spPr>
          <a:xfrm>
            <a:off x="467544" y="1995686"/>
            <a:ext cx="2130552" cy="21305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41CC44-84C9-4BF0-9E3C-144BA862004A}"/>
              </a:ext>
            </a:extLst>
          </p:cNvPr>
          <p:cNvSpPr/>
          <p:nvPr/>
        </p:nvSpPr>
        <p:spPr>
          <a:xfrm>
            <a:off x="3491880" y="1953366"/>
            <a:ext cx="2130552" cy="21305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67BBEB-42B8-4257-AD5E-73E7699F526E}"/>
              </a:ext>
            </a:extLst>
          </p:cNvPr>
          <p:cNvSpPr/>
          <p:nvPr/>
        </p:nvSpPr>
        <p:spPr>
          <a:xfrm>
            <a:off x="6588224" y="1995686"/>
            <a:ext cx="2134248" cy="21342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4D34AE-3612-4390-9CDC-23859192B5E8}"/>
              </a:ext>
            </a:extLst>
          </p:cNvPr>
          <p:cNvSpPr txBox="1"/>
          <p:nvPr/>
        </p:nvSpPr>
        <p:spPr>
          <a:xfrm>
            <a:off x="671951" y="2571750"/>
            <a:ext cx="1752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>
                <a:latin typeface="Caviar Dreams" panose="020B0402020204020504"/>
              </a:rPr>
              <a:t>Apakah Raspberry Pi 3 dapat mengirimkan data secara otomatis pada </a:t>
            </a:r>
            <a:r>
              <a:rPr lang="id-ID" sz="1400" i="1" dirty="0">
                <a:latin typeface="Caviar Dreams" panose="020B0402020204020504"/>
              </a:rPr>
              <a:t>Firebase</a:t>
            </a:r>
            <a:r>
              <a:rPr lang="id-ID" sz="1400" dirty="0">
                <a:latin typeface="Caviar Dreams" panose="020B0402020204020504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E0CD7-32CD-4150-87A6-F7BFFD2DEED1}"/>
              </a:ext>
            </a:extLst>
          </p:cNvPr>
          <p:cNvSpPr txBox="1"/>
          <p:nvPr/>
        </p:nvSpPr>
        <p:spPr>
          <a:xfrm>
            <a:off x="3708068" y="2139722"/>
            <a:ext cx="18164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>
                <a:latin typeface="Caviar Dreams" panose="020B0402020204020504"/>
              </a:rPr>
              <a:t>Apakah data dari </a:t>
            </a:r>
            <a:r>
              <a:rPr lang="id-ID" sz="1400" i="1" dirty="0">
                <a:latin typeface="Caviar Dreams" panose="020B0402020204020504"/>
              </a:rPr>
              <a:t>Firebase</a:t>
            </a:r>
            <a:r>
              <a:rPr lang="id-ID" sz="1400" dirty="0">
                <a:latin typeface="Caviar Dreams" panose="020B0402020204020504"/>
              </a:rPr>
              <a:t> dapat diterima secara </a:t>
            </a:r>
            <a:r>
              <a:rPr lang="id-ID" sz="1400" i="1" dirty="0">
                <a:latin typeface="Caviar Dreams" panose="020B0402020204020504"/>
              </a:rPr>
              <a:t>realtime</a:t>
            </a:r>
            <a:r>
              <a:rPr lang="id-ID" sz="1400" dirty="0">
                <a:latin typeface="Caviar Dreams" panose="020B0402020204020504"/>
              </a:rPr>
              <a:t> oleh pengguna dengan adanya fitur </a:t>
            </a:r>
            <a:r>
              <a:rPr lang="id-ID" sz="1400" i="1" dirty="0">
                <a:latin typeface="Caviar Dreams" panose="020B0402020204020504"/>
              </a:rPr>
              <a:t>realtime-notifications</a:t>
            </a:r>
            <a:r>
              <a:rPr lang="id-ID" sz="1400" dirty="0">
                <a:latin typeface="Caviar Dreams" panose="020B0402020204020504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EED13-C5B6-4617-BE25-A9FF79849EE4}"/>
              </a:ext>
            </a:extLst>
          </p:cNvPr>
          <p:cNvSpPr txBox="1"/>
          <p:nvPr/>
        </p:nvSpPr>
        <p:spPr>
          <a:xfrm>
            <a:off x="6759981" y="2084575"/>
            <a:ext cx="1748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>
                <a:latin typeface="Caviar Dreams" panose="020B0402020204020504"/>
              </a:rPr>
              <a:t>Apakah </a:t>
            </a:r>
            <a:r>
              <a:rPr lang="id-ID" sz="1400" i="1" dirty="0">
                <a:latin typeface="Caviar Dreams" panose="020B0402020204020504"/>
              </a:rPr>
              <a:t>Human Detection </a:t>
            </a:r>
            <a:r>
              <a:rPr lang="id-ID" sz="1400" dirty="0">
                <a:latin typeface="Caviar Dreams" panose="020B0402020204020504"/>
              </a:rPr>
              <a:t>efektif dalam melakukan pendeteksian gerakan pada lingkungan sebagai salah satu cara mewujudkan </a:t>
            </a:r>
            <a:r>
              <a:rPr lang="id-ID" sz="1400" i="1" dirty="0">
                <a:latin typeface="Caviar Dreams" panose="020B0402020204020504"/>
              </a:rPr>
              <a:t>Home Security </a:t>
            </a:r>
            <a:r>
              <a:rPr lang="id-ID" sz="1400" dirty="0">
                <a:latin typeface="Caviar Dreams" panose="020B0402020204020504"/>
              </a:rPr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F7C736-C80A-44E0-BAA0-D134EE0676A5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36956403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4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22" name="Chevron 3">
            <a:hlinkClick r:id="rId3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1935935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4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C86A93-90B8-4956-AB84-E5563C3506B5}"/>
              </a:ext>
            </a:extLst>
          </p:cNvPr>
          <p:cNvGrpSpPr/>
          <p:nvPr/>
        </p:nvGrpSpPr>
        <p:grpSpPr>
          <a:xfrm>
            <a:off x="107504" y="1421707"/>
            <a:ext cx="8568952" cy="556416"/>
            <a:chOff x="107504" y="1421707"/>
            <a:chExt cx="8568952" cy="55641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EFD23EE-6004-4381-BFB0-AD742CF56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328" y="1421710"/>
              <a:ext cx="5724128" cy="55641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83862C3-6D38-4B08-A83E-05BEF60390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0" r="1"/>
            <a:stretch/>
          </p:blipFill>
          <p:spPr>
            <a:xfrm flipH="1" flipV="1">
              <a:off x="107504" y="1421707"/>
              <a:ext cx="2880320" cy="55641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023947-FB25-4AEB-A339-9D5F0096B521}"/>
              </a:ext>
            </a:extLst>
          </p:cNvPr>
          <p:cNvGrpSpPr/>
          <p:nvPr/>
        </p:nvGrpSpPr>
        <p:grpSpPr>
          <a:xfrm>
            <a:off x="899592" y="1956795"/>
            <a:ext cx="6624736" cy="2868535"/>
            <a:chOff x="899592" y="1956792"/>
            <a:chExt cx="6624736" cy="28685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DCF977-B1D1-46FE-8A3C-F300773EC0FD}"/>
                </a:ext>
              </a:extLst>
            </p:cNvPr>
            <p:cNvSpPr/>
            <p:nvPr/>
          </p:nvSpPr>
          <p:spPr>
            <a:xfrm>
              <a:off x="7241544" y="1978120"/>
              <a:ext cx="282784" cy="2847207"/>
            </a:xfrm>
            <a:prstGeom prst="rect">
              <a:avLst/>
            </a:prstGeom>
            <a:solidFill>
              <a:srgbClr val="F9C534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650842" indent="-285737" algn="just">
                <a:buFont typeface="Arial" panose="020B0604020202020204" pitchFamily="34" charset="0"/>
                <a:buChar char="•"/>
              </a:pPr>
              <a:endParaRPr lang="id-ID" sz="1600">
                <a:solidFill>
                  <a:srgbClr val="111C76"/>
                </a:solidFill>
                <a:latin typeface="Caviar Dreams" panose="020B04020202040205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001C8B-0F8D-4B03-BEBE-CB406D2917E3}"/>
                </a:ext>
              </a:extLst>
            </p:cNvPr>
            <p:cNvSpPr/>
            <p:nvPr/>
          </p:nvSpPr>
          <p:spPr>
            <a:xfrm>
              <a:off x="899592" y="1978120"/>
              <a:ext cx="6341952" cy="2825878"/>
            </a:xfrm>
            <a:prstGeom prst="rect">
              <a:avLst/>
            </a:prstGeom>
            <a:solidFill>
              <a:srgbClr val="F9C534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08007" indent="-342900" algn="just">
                <a:spcAft>
                  <a:spcPts val="600"/>
                </a:spcAft>
                <a:buAutoNum type="arabicPeriod"/>
              </a:pP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Merealisasikan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sebuah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sistem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pemantauan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menggunakan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Webcam yang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hanya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akan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merekam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saat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adanya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pergerakan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sehingga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tidak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akan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memakan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terlalu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banyak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storage </a:t>
              </a:r>
            </a:p>
            <a:p>
              <a:pPr marL="708007" indent="-342900" algn="just">
                <a:spcAft>
                  <a:spcPts val="600"/>
                </a:spcAft>
                <a:buAutoNum type="arabicPeriod"/>
              </a:pP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Merealisasikan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sistem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dengan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Human Detection agar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sistem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mampu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membedakan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antara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objek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berupa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manusia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ataupun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bukan</a:t>
              </a:r>
              <a:endParaRPr lang="en-US" sz="1600" dirty="0">
                <a:solidFill>
                  <a:srgbClr val="111C76"/>
                </a:solidFill>
                <a:latin typeface="Caviar Dreams" panose="020B0402020204020504"/>
              </a:endParaRPr>
            </a:p>
            <a:p>
              <a:pPr marL="708007" indent="-342900" algn="just">
                <a:spcAft>
                  <a:spcPts val="600"/>
                </a:spcAft>
                <a:buAutoNum type="arabicPeriod"/>
              </a:pP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Mengembangkan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aplikasi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pemantauan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untuk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perangkat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Android yang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terintegrasi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dengan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Raspberry Pi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sehingga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user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bisa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memantau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lokasi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hanya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dengan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menggunakan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aplikasi</a:t>
              </a:r>
              <a:r>
                <a:rPr lang="en-US" sz="1600" dirty="0">
                  <a:solidFill>
                    <a:srgbClr val="111C76"/>
                  </a:solidFill>
                  <a:latin typeface="Caviar Dreams" panose="020B0402020204020504"/>
                </a:rPr>
                <a:t> </a:t>
              </a:r>
              <a:r>
                <a:rPr lang="en-US" sz="1600" dirty="0" err="1">
                  <a:solidFill>
                    <a:srgbClr val="111C76"/>
                  </a:solidFill>
                  <a:latin typeface="Caviar Dreams" panose="020B0402020204020504"/>
                </a:rPr>
                <a:t>tersebut</a:t>
              </a:r>
              <a:endParaRPr lang="en-US" sz="1600" dirty="0">
                <a:solidFill>
                  <a:srgbClr val="111C76"/>
                </a:solidFill>
                <a:latin typeface="Caviar Dreams" panose="020B0402020204020504"/>
              </a:endParaRPr>
            </a:p>
            <a:p>
              <a:pPr marL="365107" algn="just">
                <a:spcAft>
                  <a:spcPts val="600"/>
                </a:spcAft>
              </a:pPr>
              <a:endParaRPr lang="en-US" sz="1600" dirty="0">
                <a:solidFill>
                  <a:srgbClr val="111C76"/>
                </a:solidFill>
                <a:latin typeface="Caviar Dreams" panose="020B04020202040205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0019D2-7F50-4197-9891-F48B67677B13}"/>
                </a:ext>
              </a:extLst>
            </p:cNvPr>
            <p:cNvSpPr/>
            <p:nvPr/>
          </p:nvSpPr>
          <p:spPr>
            <a:xfrm>
              <a:off x="1049016" y="1956792"/>
              <a:ext cx="138608" cy="2847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4FBBB0-A6FB-4345-870D-2ABDCB1255A5}"/>
                </a:ext>
              </a:extLst>
            </p:cNvPr>
            <p:cNvSpPr/>
            <p:nvPr/>
          </p:nvSpPr>
          <p:spPr>
            <a:xfrm>
              <a:off x="7241544" y="1978121"/>
              <a:ext cx="138608" cy="2847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0AA4B8B-7375-4147-93B7-C42D067C8938}"/>
              </a:ext>
            </a:extLst>
          </p:cNvPr>
          <p:cNvSpPr txBox="1"/>
          <p:nvPr/>
        </p:nvSpPr>
        <p:spPr>
          <a:xfrm>
            <a:off x="1513315" y="1532895"/>
            <a:ext cx="247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TUJUAN PROYEK AKHIR </a:t>
            </a:r>
            <a:endParaRPr lang="id-ID" b="1" dirty="0">
              <a:solidFill>
                <a:schemeClr val="bg1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Chevron 2">
            <a:hlinkClick r:id="rId6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3521159" y="851305"/>
            <a:ext cx="1828800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Masalah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8F800-A742-40B8-8A1F-7B8E71F9467C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349085597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22" name="Chevron 3">
            <a:hlinkClick r:id="rId4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1935935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3569629" y="851304"/>
            <a:ext cx="177414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5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sp>
        <p:nvSpPr>
          <p:cNvPr id="14" name="Chevron 2">
            <a:hlinkClick r:id="rId6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5147337" y="851305"/>
            <a:ext cx="1786173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Hipotesis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DD6B25-2747-4906-A234-886EF9625599}"/>
              </a:ext>
            </a:extLst>
          </p:cNvPr>
          <p:cNvGrpSpPr/>
          <p:nvPr/>
        </p:nvGrpSpPr>
        <p:grpSpPr>
          <a:xfrm>
            <a:off x="375525" y="2590236"/>
            <a:ext cx="8093459" cy="773580"/>
            <a:chOff x="375524" y="2375435"/>
            <a:chExt cx="8093459" cy="77358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16859F-4E53-4EAB-824B-554802886E23}"/>
                </a:ext>
              </a:extLst>
            </p:cNvPr>
            <p:cNvGrpSpPr/>
            <p:nvPr/>
          </p:nvGrpSpPr>
          <p:grpSpPr>
            <a:xfrm>
              <a:off x="414585" y="2375435"/>
              <a:ext cx="8054398" cy="773580"/>
              <a:chOff x="414585" y="1587064"/>
              <a:chExt cx="8054398" cy="773580"/>
            </a:xfrm>
          </p:grpSpPr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id="{2ED6AE21-9751-4F96-992A-2E80F01B59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5543618"/>
                  </p:ext>
                </p:extLst>
              </p:nvPr>
            </p:nvGraphicFramePr>
            <p:xfrm>
              <a:off x="2799400" y="1591982"/>
              <a:ext cx="5669583" cy="768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6" name="CorelDRAW" r:id="rId7" imgW="3207733" imgH="434287" progId="CorelDraw.Graphic.17">
                      <p:embed/>
                    </p:oleObj>
                  </mc:Choice>
                  <mc:Fallback>
                    <p:oleObj name="CorelDRAW" r:id="rId7" imgW="3207733" imgH="434287" progId="CorelDraw.Graphic.17">
                      <p:embed/>
                      <p:pic>
                        <p:nvPicPr>
                          <p:cNvPr id="37" name="Object 3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799400" y="1591982"/>
                            <a:ext cx="5669583" cy="7686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A55054EB-98A7-4D79-BB96-C0ED6948C8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3311841"/>
                  </p:ext>
                </p:extLst>
              </p:nvPr>
            </p:nvGraphicFramePr>
            <p:xfrm>
              <a:off x="414585" y="1587064"/>
              <a:ext cx="5669583" cy="768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7" name="CorelDRAW" r:id="rId9" imgW="2742480" imgH="371880" progId="CorelDraw.Graphic.17">
                      <p:embed/>
                    </p:oleObj>
                  </mc:Choice>
                  <mc:Fallback>
                    <p:oleObj name="CorelDRAW" r:id="rId9" imgW="2742480" imgH="371880" progId="CorelDraw.Graphic.17">
                      <p:embed/>
                      <p:pic>
                        <p:nvPicPr>
                          <p:cNvPr id="38" name="Object 3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4585" y="1587064"/>
                            <a:ext cx="5669583" cy="7686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711CB1-7316-40AF-B979-10672194A93C}"/>
                </a:ext>
              </a:extLst>
            </p:cNvPr>
            <p:cNvSpPr txBox="1"/>
            <p:nvPr/>
          </p:nvSpPr>
          <p:spPr>
            <a:xfrm>
              <a:off x="375524" y="2498156"/>
              <a:ext cx="7445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1400" dirty="0">
                  <a:latin typeface="Caviar Dreams" panose="020B0402020204020504" pitchFamily="34" charset="0"/>
                </a:rPr>
                <a:t>Ukuran video yang direkam</a:t>
              </a:r>
              <a:r>
                <a:rPr lang="en-US" sz="1400" dirty="0">
                  <a:latin typeface="Caviar Dreams" panose="020B0402020204020504" pitchFamily="34" charset="0"/>
                </a:rPr>
                <a:t> </a:t>
              </a:r>
              <a:r>
                <a:rPr lang="en-US" sz="1400" dirty="0" err="1">
                  <a:latin typeface="Caviar Dreams" panose="020B0402020204020504" pitchFamily="34" charset="0"/>
                </a:rPr>
                <a:t>menjadi</a:t>
              </a:r>
              <a:r>
                <a:rPr lang="en-US" sz="1400" dirty="0">
                  <a:latin typeface="Caviar Dreams" panose="020B0402020204020504" pitchFamily="34" charset="0"/>
                </a:rPr>
                <a:t> salah </a:t>
              </a:r>
              <a:r>
                <a:rPr lang="en-US" sz="1400" dirty="0" err="1">
                  <a:latin typeface="Caviar Dreams" panose="020B0402020204020504" pitchFamily="34" charset="0"/>
                </a:rPr>
                <a:t>satu</a:t>
              </a:r>
              <a:r>
                <a:rPr lang="en-US" sz="1400" dirty="0">
                  <a:latin typeface="Caviar Dreams" panose="020B0402020204020504" pitchFamily="34" charset="0"/>
                </a:rPr>
                <a:t> </a:t>
              </a:r>
              <a:r>
                <a:rPr lang="en-US" sz="1400" dirty="0" err="1">
                  <a:latin typeface="Caviar Dreams" panose="020B0402020204020504" pitchFamily="34" charset="0"/>
                </a:rPr>
                <a:t>hal</a:t>
              </a:r>
              <a:r>
                <a:rPr lang="en-US" sz="1400" dirty="0">
                  <a:latin typeface="Caviar Dreams" panose="020B0402020204020504" pitchFamily="34" charset="0"/>
                </a:rPr>
                <a:t> yang b</a:t>
              </a:r>
              <a:r>
                <a:rPr lang="id-ID" sz="1400" dirty="0">
                  <a:latin typeface="Caviar Dreams" panose="020B0402020204020504" pitchFamily="34" charset="0"/>
                </a:rPr>
                <a:t>erpengaruh terhadap </a:t>
              </a:r>
              <a:r>
                <a:rPr lang="id-ID" sz="1400" i="1" dirty="0">
                  <a:latin typeface="Caviar Dreams" panose="020B0402020204020504" pitchFamily="34" charset="0"/>
                </a:rPr>
                <a:t>delay</a:t>
              </a:r>
              <a:r>
                <a:rPr lang="id-ID" sz="1400" dirty="0">
                  <a:latin typeface="Caviar Dreams" panose="020B0402020204020504" pitchFamily="34" charset="0"/>
                </a:rPr>
                <a:t> pengiriman dari Raspberry Pi ke Google Drive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1D0590-B8EB-40A9-BA77-D9D51FF6E1F7}"/>
              </a:ext>
            </a:extLst>
          </p:cNvPr>
          <p:cNvGrpSpPr/>
          <p:nvPr/>
        </p:nvGrpSpPr>
        <p:grpSpPr>
          <a:xfrm>
            <a:off x="369805" y="1695718"/>
            <a:ext cx="8099510" cy="857469"/>
            <a:chOff x="369803" y="1480919"/>
            <a:chExt cx="8099510" cy="85746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7D7FE92-554C-4FD9-99E7-05EA1AD3B514}"/>
                </a:ext>
              </a:extLst>
            </p:cNvPr>
            <p:cNvGrpSpPr/>
            <p:nvPr/>
          </p:nvGrpSpPr>
          <p:grpSpPr>
            <a:xfrm>
              <a:off x="414008" y="1564863"/>
              <a:ext cx="8055305" cy="773525"/>
              <a:chOff x="414338" y="1586749"/>
              <a:chExt cx="8055635" cy="773938"/>
            </a:xfrm>
          </p:grpSpPr>
          <p:graphicFrame>
            <p:nvGraphicFramePr>
              <p:cNvPr id="33" name="Object 32">
                <a:extLst>
                  <a:ext uri="{FF2B5EF4-FFF2-40B4-BE49-F238E27FC236}">
                    <a16:creationId xmlns:a16="http://schemas.microsoft.com/office/drawing/2014/main" id="{919028F8-4E64-4D0F-9121-FA1DFF65E9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7658208"/>
                  </p:ext>
                </p:extLst>
              </p:nvPr>
            </p:nvGraphicFramePr>
            <p:xfrm>
              <a:off x="2799191" y="1591927"/>
              <a:ext cx="5670782" cy="7687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8" name="CorelDRAW" r:id="rId11" imgW="2742480" imgH="371880" progId="CorelDraw.Graphic.17">
                      <p:embed/>
                    </p:oleObj>
                  </mc:Choice>
                  <mc:Fallback>
                    <p:oleObj name="CorelDRAW" r:id="rId11" imgW="2742480" imgH="371880" progId="CorelDraw.Graphic.17">
                      <p:embed/>
                      <p:pic>
                        <p:nvPicPr>
                          <p:cNvPr id="52" name="Object 51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799191" y="1591927"/>
                            <a:ext cx="5670782" cy="7687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>
                <a:extLst>
                  <a:ext uri="{FF2B5EF4-FFF2-40B4-BE49-F238E27FC236}">
                    <a16:creationId xmlns:a16="http://schemas.microsoft.com/office/drawing/2014/main" id="{B0B5BD9E-8617-4524-97F4-4878B3749E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310472"/>
                  </p:ext>
                </p:extLst>
              </p:nvPr>
            </p:nvGraphicFramePr>
            <p:xfrm>
              <a:off x="414338" y="1586749"/>
              <a:ext cx="5670550" cy="768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769" name="CorelDRAW" r:id="rId13" imgW="2742480" imgH="371880" progId="CorelDraw.Graphic.17">
                      <p:embed/>
                    </p:oleObj>
                  </mc:Choice>
                  <mc:Fallback>
                    <p:oleObj name="CorelDRAW" r:id="rId13" imgW="2742480" imgH="371880" progId="CorelDraw.Graphic.17">
                      <p:embed/>
                      <p:pic>
                        <p:nvPicPr>
                          <p:cNvPr id="53" name="Object 5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14338" y="1586749"/>
                            <a:ext cx="5670550" cy="7683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9531DF-6378-4784-8304-9717E88848FF}"/>
                </a:ext>
              </a:extLst>
            </p:cNvPr>
            <p:cNvSpPr txBox="1"/>
            <p:nvPr/>
          </p:nvSpPr>
          <p:spPr>
            <a:xfrm>
              <a:off x="369803" y="1480919"/>
              <a:ext cx="74455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sz="1400" dirty="0">
                  <a:latin typeface="Caviar Dreams" panose="020B0402020204020504" pitchFamily="34" charset="0"/>
                </a:rPr>
                <a:t>Implementasi metode </a:t>
              </a:r>
              <a:r>
                <a:rPr lang="en-US" sz="1400" i="1" dirty="0">
                  <a:latin typeface="Caviar Dreams" panose="020B0402020204020504" pitchFamily="34" charset="0"/>
                </a:rPr>
                <a:t>Histogram of Oriented Gradient </a:t>
              </a:r>
              <a:r>
                <a:rPr lang="en-US" sz="1400" dirty="0">
                  <a:latin typeface="Caviar Dreams" panose="020B0402020204020504" pitchFamily="34" charset="0"/>
                </a:rPr>
                <a:t>(HOG) yang </a:t>
              </a:r>
              <a:r>
                <a:rPr lang="en-US" sz="1400" dirty="0" err="1">
                  <a:latin typeface="Caviar Dreams" panose="020B0402020204020504" pitchFamily="34" charset="0"/>
                </a:rPr>
                <a:t>dikombinasikan</a:t>
              </a:r>
              <a:r>
                <a:rPr lang="en-US" sz="1400" dirty="0">
                  <a:latin typeface="Caviar Dreams" panose="020B0402020204020504" pitchFamily="34" charset="0"/>
                </a:rPr>
                <a:t> </a:t>
              </a:r>
              <a:r>
                <a:rPr lang="en-US" sz="1400" dirty="0" err="1">
                  <a:latin typeface="Caviar Dreams" panose="020B0402020204020504" pitchFamily="34" charset="0"/>
                </a:rPr>
                <a:t>dengan</a:t>
              </a:r>
              <a:r>
                <a:rPr lang="en-US" sz="1400" dirty="0">
                  <a:latin typeface="Caviar Dreams" panose="020B0402020204020504" pitchFamily="34" charset="0"/>
                </a:rPr>
                <a:t> </a:t>
              </a:r>
              <a:r>
                <a:rPr lang="en-US" sz="1400" i="1" dirty="0">
                  <a:latin typeface="Caviar Dreams" panose="020B0402020204020504" pitchFamily="34" charset="0"/>
                </a:rPr>
                <a:t>machine learning </a:t>
              </a:r>
              <a:r>
                <a:rPr lang="en-US" sz="1400" dirty="0">
                  <a:latin typeface="Caviar Dreams" panose="020B0402020204020504" pitchFamily="34" charset="0"/>
                </a:rPr>
                <a:t>SVM Linier </a:t>
              </a:r>
              <a:r>
                <a:rPr lang="id-ID" sz="1400" dirty="0">
                  <a:latin typeface="Caviar Dreams" panose="020B0402020204020504" pitchFamily="34" charset="0"/>
                </a:rPr>
                <a:t>pada rangkaian webcam dan Raspberry Pi</a:t>
              </a:r>
              <a:r>
                <a:rPr lang="en-US" sz="1400" dirty="0">
                  <a:latin typeface="Caviar Dreams" panose="020B0402020204020504" pitchFamily="34" charset="0"/>
                </a:rPr>
                <a:t>, </a:t>
              </a:r>
              <a:r>
                <a:rPr lang="id-ID" sz="1400" dirty="0">
                  <a:latin typeface="Caviar Dreams" panose="020B0402020204020504" pitchFamily="34" charset="0"/>
                </a:rPr>
                <a:t>efektif dalam pendeteksian objek</a:t>
              </a:r>
              <a:r>
                <a:rPr lang="en-US" sz="1400" dirty="0">
                  <a:latin typeface="Caviar Dreams" panose="020B0402020204020504" pitchFamily="34" charset="0"/>
                </a:rPr>
                <a:t> </a:t>
              </a:r>
              <a:r>
                <a:rPr lang="en-US" sz="1400" dirty="0" err="1">
                  <a:latin typeface="Caviar Dreams" panose="020B0402020204020504" pitchFamily="34" charset="0"/>
                </a:rPr>
                <a:t>berupa</a:t>
              </a:r>
              <a:r>
                <a:rPr lang="id-ID" sz="1400" dirty="0">
                  <a:latin typeface="Caviar Dreams" panose="020B0402020204020504" pitchFamily="34" charset="0"/>
                </a:rPr>
                <a:t> manusia (Human Detection)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FADF2CF-5B60-4256-A8E2-86E5FF88AB28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420684234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22" name="Chevron 3">
            <a:hlinkClick r:id="rId4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1935935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3569629" y="851304"/>
            <a:ext cx="177414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5119075" y="85286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5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sp>
        <p:nvSpPr>
          <p:cNvPr id="14" name="Chevron 2">
            <a:hlinkClick r:id="rId6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6740736" y="856018"/>
            <a:ext cx="1786173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Metodologi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55B9CDA-C17F-4284-92EA-5F1BC2FDA8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03436"/>
              </p:ext>
            </p:extLst>
          </p:nvPr>
        </p:nvGraphicFramePr>
        <p:xfrm>
          <a:off x="386962" y="1556543"/>
          <a:ext cx="3791743" cy="69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6" name="CorelDRAW" r:id="rId7" imgW="2543040" imgH="466200" progId="CorelDraw.Graphic.17">
                  <p:embed/>
                </p:oleObj>
              </mc:Choice>
              <mc:Fallback>
                <p:oleObj name="CorelDRAW" r:id="rId7" imgW="2543040" imgH="466200" progId="CorelDraw.Graphic.17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962" y="1556543"/>
                        <a:ext cx="3791743" cy="694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6FF8B0B-100E-4D08-B87F-F2103C43F3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082119"/>
              </p:ext>
            </p:extLst>
          </p:nvPr>
        </p:nvGraphicFramePr>
        <p:xfrm>
          <a:off x="4884715" y="1556543"/>
          <a:ext cx="3791743" cy="69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7" name="CorelDRAW" r:id="rId9" imgW="2543040" imgH="466200" progId="CorelDraw.Graphic.17">
                  <p:embed/>
                </p:oleObj>
              </mc:Choice>
              <mc:Fallback>
                <p:oleObj name="CorelDRAW" r:id="rId9" imgW="2543040" imgH="466200" progId="CorelDraw.Graphic.17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84715" y="1556543"/>
                        <a:ext cx="3791743" cy="694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D48B9DD0-4F7B-44E7-84F0-D05B4EF1BE3E}"/>
              </a:ext>
            </a:extLst>
          </p:cNvPr>
          <p:cNvGrpSpPr/>
          <p:nvPr/>
        </p:nvGrpSpPr>
        <p:grpSpPr>
          <a:xfrm>
            <a:off x="296040" y="4155926"/>
            <a:ext cx="4203952" cy="557336"/>
            <a:chOff x="107504" y="1419619"/>
            <a:chExt cx="5040560" cy="55850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0932AAD-C955-41AF-A567-A3185CF1F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1" t="-375"/>
            <a:stretch/>
          </p:blipFill>
          <p:spPr>
            <a:xfrm>
              <a:off x="2267744" y="1419619"/>
              <a:ext cx="2880320" cy="55850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0007F1F-9E68-4FC7-A5C8-10281BFBD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0" r="1"/>
            <a:stretch/>
          </p:blipFill>
          <p:spPr>
            <a:xfrm flipH="1" flipV="1">
              <a:off x="107504" y="1421707"/>
              <a:ext cx="2880320" cy="556413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7CE895-80B4-4B44-AF0C-AFC7170084AE}"/>
                </a:ext>
              </a:extLst>
            </p:cNvPr>
            <p:cNvSpPr txBox="1"/>
            <p:nvPr/>
          </p:nvSpPr>
          <p:spPr>
            <a:xfrm>
              <a:off x="1521978" y="1523287"/>
              <a:ext cx="2052630" cy="33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rgbClr val="111C76"/>
                  </a:solidFill>
                  <a:latin typeface="Caviar Dreams" panose="020B04020202040205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ALAT DAN BAHAN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D39CB87-A1C6-46C6-BCF5-EDC3B99F5BE2}"/>
              </a:ext>
            </a:extLst>
          </p:cNvPr>
          <p:cNvSpPr/>
          <p:nvPr/>
        </p:nvSpPr>
        <p:spPr>
          <a:xfrm>
            <a:off x="1159700" y="1635645"/>
            <a:ext cx="1972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Perangkat Keras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D5EDF3-E890-4233-BD37-82A041FE5F99}"/>
              </a:ext>
            </a:extLst>
          </p:cNvPr>
          <p:cNvSpPr/>
          <p:nvPr/>
        </p:nvSpPr>
        <p:spPr>
          <a:xfrm>
            <a:off x="5679701" y="1635646"/>
            <a:ext cx="1764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Perangkat Lunak</a:t>
            </a:r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DE62BC6B-470A-4942-8AF6-FAA06AA70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984653"/>
              </p:ext>
            </p:extLst>
          </p:nvPr>
        </p:nvGraphicFramePr>
        <p:xfrm>
          <a:off x="942134" y="2345177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8" name="CorelDRAW" r:id="rId11" imgW="293400" imgH="213480" progId="CorelDraw.Graphic.17">
                  <p:embed/>
                </p:oleObj>
              </mc:Choice>
              <mc:Fallback>
                <p:oleObj name="CorelDRAW" r:id="rId11" imgW="293400" imgH="213480" progId="CorelDraw.Graphic.17">
                  <p:embed/>
                  <p:pic>
                    <p:nvPicPr>
                      <p:cNvPr id="31" name="Object 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2134" y="2345177"/>
                        <a:ext cx="317500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6B48B977-999D-4AE5-A3AC-B9F83BABE12E}"/>
              </a:ext>
            </a:extLst>
          </p:cNvPr>
          <p:cNvSpPr/>
          <p:nvPr/>
        </p:nvSpPr>
        <p:spPr>
          <a:xfrm>
            <a:off x="1350611" y="2250549"/>
            <a:ext cx="2861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 </a:t>
            </a:r>
            <a:r>
              <a:rPr lang="en-GB" sz="1600" dirty="0" err="1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MiniPC</a:t>
            </a:r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Raspberry Pi</a:t>
            </a:r>
            <a:endParaRPr lang="id-ID" sz="1600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80A231A4-1D88-44C5-A3CD-3EAB9A396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47809"/>
              </p:ext>
            </p:extLst>
          </p:nvPr>
        </p:nvGraphicFramePr>
        <p:xfrm>
          <a:off x="942134" y="2669997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99" name="CorelDRAW" r:id="rId13" imgW="293400" imgH="213480" progId="CorelDraw.Graphic.17">
                  <p:embed/>
                </p:oleObj>
              </mc:Choice>
              <mc:Fallback>
                <p:oleObj name="CorelDRAW" r:id="rId13" imgW="293400" imgH="213480" progId="CorelDraw.Graphic.17">
                  <p:embed/>
                  <p:pic>
                    <p:nvPicPr>
                      <p:cNvPr id="33" name="Object 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2134" y="2669997"/>
                        <a:ext cx="317500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09AC92B9-356F-4018-B108-FCFA4DCC4CD1}"/>
              </a:ext>
            </a:extLst>
          </p:cNvPr>
          <p:cNvSpPr/>
          <p:nvPr/>
        </p:nvSpPr>
        <p:spPr>
          <a:xfrm>
            <a:off x="1350611" y="2595590"/>
            <a:ext cx="2861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 Webcam Logitech C270</a:t>
            </a:r>
            <a:endParaRPr lang="id-ID" sz="1600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7EDBFFDB-51F4-45BD-94AC-68EF53B07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835672"/>
              </p:ext>
            </p:extLst>
          </p:nvPr>
        </p:nvGraphicFramePr>
        <p:xfrm>
          <a:off x="942134" y="2994813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0" name="CorelDRAW" r:id="rId14" imgW="293400" imgH="213480" progId="CorelDraw.Graphic.17">
                  <p:embed/>
                </p:oleObj>
              </mc:Choice>
              <mc:Fallback>
                <p:oleObj name="CorelDRAW" r:id="rId14" imgW="293400" imgH="213480" progId="CorelDraw.Graphic.17">
                  <p:embed/>
                  <p:pic>
                    <p:nvPicPr>
                      <p:cNvPr id="35" name="Object 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2134" y="2994813"/>
                        <a:ext cx="317500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FC3508F7-CDC6-4D83-95BE-3D22ECF29A28}"/>
              </a:ext>
            </a:extLst>
          </p:cNvPr>
          <p:cNvSpPr/>
          <p:nvPr/>
        </p:nvSpPr>
        <p:spPr>
          <a:xfrm>
            <a:off x="1388580" y="2940631"/>
            <a:ext cx="2861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 smartphone</a:t>
            </a:r>
            <a:endParaRPr lang="id-ID" sz="1600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554C16B4-9968-4871-85D4-16CB5928A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83517"/>
              </p:ext>
            </p:extLst>
          </p:nvPr>
        </p:nvGraphicFramePr>
        <p:xfrm>
          <a:off x="5552883" y="2378521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1" name="CorelDRAW" r:id="rId15" imgW="293400" imgH="213480" progId="CorelDraw.Graphic.17">
                  <p:embed/>
                </p:oleObj>
              </mc:Choice>
              <mc:Fallback>
                <p:oleObj name="CorelDRAW" r:id="rId15" imgW="293400" imgH="213480" progId="CorelDraw.Graphic.17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52883" y="2378521"/>
                        <a:ext cx="317500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56077D6B-B8BE-4702-99A4-11C1EDE2C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495001"/>
              </p:ext>
            </p:extLst>
          </p:nvPr>
        </p:nvGraphicFramePr>
        <p:xfrm>
          <a:off x="5552883" y="2696752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2" name="CorelDRAW" r:id="rId16" imgW="293400" imgH="213480" progId="CorelDraw.Graphic.17">
                  <p:embed/>
                </p:oleObj>
              </mc:Choice>
              <mc:Fallback>
                <p:oleObj name="CorelDRAW" r:id="rId16" imgW="293400" imgH="213480" progId="CorelDraw.Graphic.17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52883" y="2696752"/>
                        <a:ext cx="317500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6FD24E95-A1F2-4F06-9A6F-392706EE5BF8}"/>
              </a:ext>
            </a:extLst>
          </p:cNvPr>
          <p:cNvSpPr/>
          <p:nvPr/>
        </p:nvSpPr>
        <p:spPr>
          <a:xfrm>
            <a:off x="5946321" y="2638048"/>
            <a:ext cx="2861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OpenCV</a:t>
            </a:r>
            <a:endParaRPr lang="id-ID" sz="1600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DEBA0CE5-6E82-4AC6-8C29-9D4088FCA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96027"/>
              </p:ext>
            </p:extLst>
          </p:nvPr>
        </p:nvGraphicFramePr>
        <p:xfrm>
          <a:off x="5552883" y="3033481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3" name="CorelDRAW" r:id="rId17" imgW="293400" imgH="213480" progId="CorelDraw.Graphic.17">
                  <p:embed/>
                </p:oleObj>
              </mc:Choice>
              <mc:Fallback>
                <p:oleObj name="CorelDRAW" r:id="rId17" imgW="293400" imgH="213480" progId="CorelDraw.Graphic.17">
                  <p:embed/>
                  <p:pic>
                    <p:nvPicPr>
                      <p:cNvPr id="43" name="Object 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52883" y="3033481"/>
                        <a:ext cx="317500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6A994E5E-E8AF-479D-A9C6-949CF3D12CB8}"/>
              </a:ext>
            </a:extLst>
          </p:cNvPr>
          <p:cNvSpPr/>
          <p:nvPr/>
        </p:nvSpPr>
        <p:spPr>
          <a:xfrm>
            <a:off x="5946321" y="2974777"/>
            <a:ext cx="2861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Python 3.6</a:t>
            </a:r>
            <a:endParaRPr lang="id-ID" sz="1600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25CE3394-F950-44DC-907A-2F06240E6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461213"/>
              </p:ext>
            </p:extLst>
          </p:nvPr>
        </p:nvGraphicFramePr>
        <p:xfrm>
          <a:off x="5542371" y="3365037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" name="CorelDRAW" r:id="rId18" imgW="293400" imgH="213480" progId="CorelDraw.Graphic.17">
                  <p:embed/>
                </p:oleObj>
              </mc:Choice>
              <mc:Fallback>
                <p:oleObj name="CorelDRAW" r:id="rId18" imgW="293400" imgH="213480" progId="CorelDraw.Graphic.17">
                  <p:embed/>
                  <p:pic>
                    <p:nvPicPr>
                      <p:cNvPr id="46" name="Object 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42371" y="3365037"/>
                        <a:ext cx="317500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E9D36B60-1488-4572-8422-BDAF6EC7E221}"/>
              </a:ext>
            </a:extLst>
          </p:cNvPr>
          <p:cNvSpPr/>
          <p:nvPr/>
        </p:nvSpPr>
        <p:spPr>
          <a:xfrm>
            <a:off x="5946321" y="2304373"/>
            <a:ext cx="2861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Raspbian OS</a:t>
            </a:r>
            <a:endParaRPr lang="id-ID" sz="1600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3EB651-8498-4166-AEC5-9D60FB24E6C7}"/>
              </a:ext>
            </a:extLst>
          </p:cNvPr>
          <p:cNvSpPr/>
          <p:nvPr/>
        </p:nvSpPr>
        <p:spPr>
          <a:xfrm>
            <a:off x="5975375" y="3315416"/>
            <a:ext cx="2861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Cloud Storage : Google Drive</a:t>
            </a:r>
            <a:endParaRPr lang="id-ID" sz="1600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0BD62AB5-8A6A-4D31-A6D1-F08BA102D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570239"/>
              </p:ext>
            </p:extLst>
          </p:nvPr>
        </p:nvGraphicFramePr>
        <p:xfrm>
          <a:off x="5520950" y="3680264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5" name="CorelDRAW" r:id="rId18" imgW="293400" imgH="213480" progId="CorelDraw.Graphic.17">
                  <p:embed/>
                </p:oleObj>
              </mc:Choice>
              <mc:Fallback>
                <p:oleObj name="CorelDRAW" r:id="rId18" imgW="293400" imgH="213480" progId="CorelDraw.Graphic.17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0950" y="3680264"/>
                        <a:ext cx="317500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FA1E76BF-222B-4786-8DCE-3ADF1D2EEA02}"/>
              </a:ext>
            </a:extLst>
          </p:cNvPr>
          <p:cNvSpPr/>
          <p:nvPr/>
        </p:nvSpPr>
        <p:spPr>
          <a:xfrm>
            <a:off x="5946321" y="3642282"/>
            <a:ext cx="2861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Cloud Service : Firebase</a:t>
            </a:r>
            <a:endParaRPr lang="id-ID" sz="1600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0A2B1311-7142-483A-8C2D-61B4E9D90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32040"/>
              </p:ext>
            </p:extLst>
          </p:nvPr>
        </p:nvGraphicFramePr>
        <p:xfrm>
          <a:off x="5550646" y="3997748"/>
          <a:ext cx="3175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6" name="CorelDRAW" r:id="rId18" imgW="293400" imgH="213480" progId="CorelDraw.Graphic.17">
                  <p:embed/>
                </p:oleObj>
              </mc:Choice>
              <mc:Fallback>
                <p:oleObj name="CorelDRAW" r:id="rId18" imgW="293400" imgH="213480" progId="CorelDraw.Graphic.17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50646" y="3997748"/>
                        <a:ext cx="317500" cy="23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73F56851-796B-44A0-80E5-0354FC86ABD9}"/>
              </a:ext>
            </a:extLst>
          </p:cNvPr>
          <p:cNvSpPr/>
          <p:nvPr/>
        </p:nvSpPr>
        <p:spPr>
          <a:xfrm>
            <a:off x="5973935" y="3980836"/>
            <a:ext cx="2861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Android Studio </a:t>
            </a:r>
            <a:endParaRPr lang="id-ID" sz="1600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E52D55-EA6F-4DE0-A3C6-43FE49812D90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81708508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22" name="Chevron 3">
            <a:hlinkClick r:id="rId3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1935935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3569629" y="851304"/>
            <a:ext cx="177414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5119075" y="85286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4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sp>
        <p:nvSpPr>
          <p:cNvPr id="14" name="Chevron 2">
            <a:hlinkClick r:id="rId5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6740736" y="856018"/>
            <a:ext cx="1786173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Metodologi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8B9DD0-4F7B-44E7-84F0-D05B4EF1BE3E}"/>
              </a:ext>
            </a:extLst>
          </p:cNvPr>
          <p:cNvGrpSpPr/>
          <p:nvPr/>
        </p:nvGrpSpPr>
        <p:grpSpPr>
          <a:xfrm>
            <a:off x="0" y="1524337"/>
            <a:ext cx="4203952" cy="557336"/>
            <a:chOff x="107504" y="1419619"/>
            <a:chExt cx="5040560" cy="55850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0932AAD-C955-41AF-A567-A3185CF1F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1" t="-375"/>
            <a:stretch/>
          </p:blipFill>
          <p:spPr>
            <a:xfrm>
              <a:off x="2267744" y="1419619"/>
              <a:ext cx="2880320" cy="55850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0007F1F-9E68-4FC7-A5C8-10281BFBD2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80" r="1"/>
            <a:stretch/>
          </p:blipFill>
          <p:spPr>
            <a:xfrm flipH="1" flipV="1">
              <a:off x="107504" y="1421707"/>
              <a:ext cx="2880320" cy="556413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7CE895-80B4-4B44-AF0C-AFC7170084AE}"/>
                </a:ext>
              </a:extLst>
            </p:cNvPr>
            <p:cNvSpPr txBox="1"/>
            <p:nvPr/>
          </p:nvSpPr>
          <p:spPr>
            <a:xfrm>
              <a:off x="1844638" y="1529239"/>
              <a:ext cx="1664845" cy="339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111C76"/>
                  </a:solidFill>
                  <a:latin typeface="Caviar Dreams" panose="020B04020202040205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 K E N A R I O</a:t>
              </a:r>
              <a:endParaRPr lang="id-ID" sz="1600" b="1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67E7360-F79C-435E-BE86-CE47AB5CE489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B63528-45DE-446C-932E-57B4E7FF501E}"/>
              </a:ext>
            </a:extLst>
          </p:cNvPr>
          <p:cNvSpPr txBox="1"/>
          <p:nvPr/>
        </p:nvSpPr>
        <p:spPr>
          <a:xfrm>
            <a:off x="3522436" y="4852208"/>
            <a:ext cx="170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Skenario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E93B091-2FAF-4E71-BBF3-E26FA3140CB5}"/>
              </a:ext>
            </a:extLst>
          </p:cNvPr>
          <p:cNvGrpSpPr/>
          <p:nvPr/>
        </p:nvGrpSpPr>
        <p:grpSpPr>
          <a:xfrm>
            <a:off x="2267743" y="1401053"/>
            <a:ext cx="5979078" cy="3403901"/>
            <a:chOff x="3326160" y="1540875"/>
            <a:chExt cx="5229012" cy="2946378"/>
          </a:xfrm>
        </p:grpSpPr>
        <p:pic>
          <p:nvPicPr>
            <p:cNvPr id="87" name="Picture 86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E7707308-8F35-43EF-84E6-8E11E3355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160" y="1540875"/>
              <a:ext cx="5229012" cy="2946378"/>
            </a:xfrm>
            <a:prstGeom prst="rect">
              <a:avLst/>
            </a:prstGeom>
          </p:spPr>
        </p:pic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02B2AC1-12BD-4736-8A96-099B8E378ACB}"/>
                </a:ext>
              </a:extLst>
            </p:cNvPr>
            <p:cNvCxnSpPr/>
            <p:nvPr/>
          </p:nvCxnSpPr>
          <p:spPr>
            <a:xfrm>
              <a:off x="7164288" y="2427734"/>
              <a:ext cx="6480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8109F77-EDD4-49A6-BDF1-A333950CC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6136" y="2726032"/>
              <a:ext cx="0" cy="5760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18D067F-56D1-49ED-B5C0-4EE32BE6AD0F}"/>
                </a:ext>
              </a:extLst>
            </p:cNvPr>
            <p:cNvCxnSpPr/>
            <p:nvPr/>
          </p:nvCxnSpPr>
          <p:spPr>
            <a:xfrm>
              <a:off x="4890688" y="3651870"/>
              <a:ext cx="64807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858485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22" name="Chevron 3">
            <a:hlinkClick r:id="rId4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1935935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3569629" y="851304"/>
            <a:ext cx="177414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5119075" y="85286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5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sp>
        <p:nvSpPr>
          <p:cNvPr id="14" name="Chevron 2">
            <a:hlinkClick r:id="rId6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6740736" y="856018"/>
            <a:ext cx="1786173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Metodologi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7E7360-F79C-435E-BE86-CE47AB5CE489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2BC90-9B5A-4D84-A2B7-5913323AE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388" y="1603439"/>
            <a:ext cx="1173132" cy="3496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0F9D8C-B507-47F8-8095-64A0FE79D9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366" y="1724733"/>
            <a:ext cx="1375947" cy="3375250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430D93A-41A3-4C52-BD66-404BCE190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954137"/>
              </p:ext>
            </p:extLst>
          </p:nvPr>
        </p:nvGraphicFramePr>
        <p:xfrm>
          <a:off x="-27008" y="1524337"/>
          <a:ext cx="3791743" cy="694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CorelDRAW" r:id="rId9" imgW="2543040" imgH="466200" progId="CorelDraw.Graphic.17">
                  <p:embed/>
                </p:oleObj>
              </mc:Choice>
              <mc:Fallback>
                <p:oleObj name="CorelDRAW" r:id="rId9" imgW="2543040" imgH="466200" progId="CorelDraw.Graphic.17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55B9CDA-C17F-4284-92EA-5F1BC2FDA8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27008" y="1524337"/>
                        <a:ext cx="3791743" cy="6940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24A611A3-7977-4354-9221-81AED3F57030}"/>
              </a:ext>
            </a:extLst>
          </p:cNvPr>
          <p:cNvSpPr/>
          <p:nvPr/>
        </p:nvSpPr>
        <p:spPr>
          <a:xfrm>
            <a:off x="745730" y="1603439"/>
            <a:ext cx="1972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Diagram </a:t>
            </a:r>
            <a:r>
              <a:rPr lang="en-US" b="1" dirty="0" err="1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Alir</a:t>
            </a:r>
            <a:endParaRPr lang="id-ID" b="1" dirty="0">
              <a:solidFill>
                <a:srgbClr val="111C76"/>
              </a:solidFill>
              <a:latin typeface="Caviar Dreams" panose="020B04020202040205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578F3A-D6CE-4A64-A0A5-746AC588C6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0840" y="1361463"/>
            <a:ext cx="1519280" cy="378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7A25D-8623-47A2-9538-D20846F6D0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4647" y="1363227"/>
            <a:ext cx="2240058" cy="38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6364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22" name="Chevron 3">
            <a:hlinkClick r:id="rId4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1935935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3569629" y="851304"/>
            <a:ext cx="177414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5119075" y="85286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5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sp>
        <p:nvSpPr>
          <p:cNvPr id="14" name="Chevron 2">
            <a:hlinkClick r:id="rId6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6740736" y="856018"/>
            <a:ext cx="1786173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Metodologi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7E7360-F79C-435E-BE86-CE47AB5CE489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BA9F49E-A297-491D-A150-FCC20622E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17823"/>
              </p:ext>
            </p:extLst>
          </p:nvPr>
        </p:nvGraphicFramePr>
        <p:xfrm>
          <a:off x="107505" y="1434543"/>
          <a:ext cx="3611803" cy="66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CorelDRAW" r:id="rId7" imgW="2543040" imgH="466200" progId="CorelDraw.Graphic.17">
                  <p:embed/>
                </p:oleObj>
              </mc:Choice>
              <mc:Fallback>
                <p:oleObj name="CorelDRAW" r:id="rId7" imgW="2543040" imgH="466200" progId="CorelDraw.Graphic.17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505" y="1434543"/>
                        <a:ext cx="3611803" cy="661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8E2883D-8F71-4CEF-AA53-A3F8A7F9678F}"/>
              </a:ext>
            </a:extLst>
          </p:cNvPr>
          <p:cNvSpPr/>
          <p:nvPr/>
        </p:nvSpPr>
        <p:spPr>
          <a:xfrm>
            <a:off x="935792" y="1531466"/>
            <a:ext cx="12811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600" b="1" i="1" dirty="0">
                <a:solidFill>
                  <a:srgbClr val="111C76"/>
                </a:solidFill>
                <a:latin typeface="Caviar Dreams" panose="020B04020202040205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Analisa Hasil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6F2A8D-7EC1-42F7-871D-7A8B3394D7A3}"/>
              </a:ext>
            </a:extLst>
          </p:cNvPr>
          <p:cNvSpPr/>
          <p:nvPr/>
        </p:nvSpPr>
        <p:spPr>
          <a:xfrm>
            <a:off x="703804" y="1843082"/>
            <a:ext cx="8336015" cy="1750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Hasil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dari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penelitian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yang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dilakukan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adalah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berupa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video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pemantauan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dengan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hasil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deteksi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objek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manusia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.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Pengujian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yang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dilakukan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menggunakan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beberapa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parameter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diantaranya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: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kecepatan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transmisi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file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dari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Sensor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ke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i="1" dirty="0">
                <a:solidFill>
                  <a:srgbClr val="111C76"/>
                </a:solidFill>
                <a:latin typeface="Caviar Dreams" panose="020B0402020204020504"/>
              </a:rPr>
              <a:t>End-user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,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keberhasilan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upload pada </a:t>
            </a:r>
            <a:r>
              <a:rPr lang="en-US" sz="1400" i="1" dirty="0">
                <a:solidFill>
                  <a:srgbClr val="111C76"/>
                </a:solidFill>
                <a:latin typeface="Caviar Dreams" panose="020B0402020204020504"/>
              </a:rPr>
              <a:t>cloud Firebase 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dan </a:t>
            </a:r>
            <a:r>
              <a:rPr lang="en-US" sz="1400" i="1" dirty="0">
                <a:solidFill>
                  <a:srgbClr val="111C76"/>
                </a:solidFill>
                <a:latin typeface="Caviar Dreams" panose="020B0402020204020504"/>
              </a:rPr>
              <a:t>Google Drive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, dan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keberhasilan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notifikasi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user.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Masing-masing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akan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dianalisa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hasil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penelitian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dan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penyebab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nilai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hasil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tersebut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.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Selanjutnya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data yang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sudah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didapatkan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akan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diolah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,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dibandingkan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dengan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setiap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pengujian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, dan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ditampilkan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dalam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bentuk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grafik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serta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diberikan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penjelasan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mengenai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grafik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 </a:t>
            </a:r>
            <a:r>
              <a:rPr lang="en-US" sz="1400" dirty="0" err="1">
                <a:solidFill>
                  <a:srgbClr val="111C76"/>
                </a:solidFill>
                <a:latin typeface="Caviar Dreams" panose="020B0402020204020504"/>
              </a:rPr>
              <a:t>tersebut</a:t>
            </a:r>
            <a:r>
              <a:rPr lang="en-US" sz="1400" dirty="0">
                <a:solidFill>
                  <a:srgbClr val="111C76"/>
                </a:solidFill>
                <a:latin typeface="Caviar Dreams" panose="020B04020202040205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337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3244" y="855350"/>
            <a:ext cx="6120680" cy="84322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845576" y="848244"/>
            <a:ext cx="21667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OUTLINE</a:t>
            </a:r>
            <a:endParaRPr lang="en-US" sz="36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0917" y="227426"/>
            <a:ext cx="2725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  <p:sp>
        <p:nvSpPr>
          <p:cNvPr id="2" name="Rectangle 1">
            <a:hlinkClick r:id="rId5" action="ppaction://hlinksldjump"/>
          </p:cNvPr>
          <p:cNvSpPr/>
          <p:nvPr/>
        </p:nvSpPr>
        <p:spPr>
          <a:xfrm>
            <a:off x="1691680" y="1892471"/>
            <a:ext cx="1586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b="1" dirty="0">
                <a:solidFill>
                  <a:srgbClr val="0070C0"/>
                </a:solidFill>
                <a:latin typeface="Humanst521 Lt BT" panose="020B0402020204020304" pitchFamily="34" charset="0"/>
              </a:rPr>
              <a:t>Latar Belakang</a:t>
            </a:r>
          </a:p>
        </p:txBody>
      </p:sp>
      <p:sp>
        <p:nvSpPr>
          <p:cNvPr id="25" name="Rectangle 24">
            <a:hlinkClick r:id="rId6" action="ppaction://hlinksldjump"/>
          </p:cNvPr>
          <p:cNvSpPr/>
          <p:nvPr/>
        </p:nvSpPr>
        <p:spPr>
          <a:xfrm>
            <a:off x="1691680" y="2326503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Humanst521 Lt BT" panose="020B0402020204020304" pitchFamily="34" charset="0"/>
              </a:rPr>
              <a:t>Tinjauan</a:t>
            </a:r>
            <a:r>
              <a:rPr lang="en-US" sz="2000" b="1" dirty="0">
                <a:solidFill>
                  <a:srgbClr val="0070C0"/>
                </a:solidFill>
                <a:latin typeface="Humanst521 Lt BT" panose="020B0402020204020304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Humanst521 Lt BT" panose="020B0402020204020304" pitchFamily="34" charset="0"/>
              </a:rPr>
              <a:t>Pustaka</a:t>
            </a:r>
            <a:endParaRPr lang="id-ID" sz="2000" b="1" dirty="0">
              <a:solidFill>
                <a:srgbClr val="0070C0"/>
              </a:solidFill>
              <a:latin typeface="Humanst521 Lt BT" panose="020B0402020204020304" pitchFamily="34" charset="0"/>
            </a:endParaRPr>
          </a:p>
        </p:txBody>
      </p:sp>
      <p:sp>
        <p:nvSpPr>
          <p:cNvPr id="28" name="Rectangle 27">
            <a:hlinkClick r:id="rId7" action="ppaction://hlinksldjump"/>
          </p:cNvPr>
          <p:cNvSpPr/>
          <p:nvPr/>
        </p:nvSpPr>
        <p:spPr>
          <a:xfrm>
            <a:off x="1685021" y="2747695"/>
            <a:ext cx="1932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Humanst521 Lt BT" panose="020B0402020204020304" pitchFamily="34" charset="0"/>
              </a:rPr>
              <a:t>Rumusan</a:t>
            </a:r>
            <a:r>
              <a:rPr lang="en-US" sz="2000" b="1" dirty="0">
                <a:solidFill>
                  <a:srgbClr val="0070C0"/>
                </a:solidFill>
                <a:latin typeface="Humanst521 Lt BT" panose="020B0402020204020304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Humanst521 Lt BT" panose="020B0402020204020304" pitchFamily="34" charset="0"/>
              </a:rPr>
              <a:t>Masalah</a:t>
            </a:r>
            <a:endParaRPr lang="id-ID" sz="2000" b="1" dirty="0">
              <a:solidFill>
                <a:srgbClr val="0070C0"/>
              </a:solidFill>
              <a:latin typeface="Humanst521 Lt BT" panose="020B0402020204020304" pitchFamily="34" charset="0"/>
            </a:endParaRPr>
          </a:p>
        </p:txBody>
      </p:sp>
      <p:sp>
        <p:nvSpPr>
          <p:cNvPr id="31" name="Rectangle 30">
            <a:hlinkClick r:id="" action="ppaction://noaction"/>
          </p:cNvPr>
          <p:cNvSpPr/>
          <p:nvPr/>
        </p:nvSpPr>
        <p:spPr>
          <a:xfrm>
            <a:off x="1685021" y="3215649"/>
            <a:ext cx="1095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Humanst521 Lt BT" panose="020B0402020204020304" pitchFamily="34" charset="0"/>
              </a:rPr>
              <a:t>Hipotesis</a:t>
            </a:r>
            <a:endParaRPr lang="id-ID" sz="2000" b="1" dirty="0">
              <a:solidFill>
                <a:srgbClr val="0070C0"/>
              </a:solidFill>
              <a:latin typeface="Humanst521 Lt BT" panose="020B0402020204020304" pitchFamily="34" charset="0"/>
            </a:endParaRPr>
          </a:p>
        </p:txBody>
      </p:sp>
      <p:sp>
        <p:nvSpPr>
          <p:cNvPr id="34" name="Rectangle 33">
            <a:hlinkClick r:id="" action="ppaction://noaction"/>
          </p:cNvPr>
          <p:cNvSpPr/>
          <p:nvPr/>
        </p:nvSpPr>
        <p:spPr>
          <a:xfrm>
            <a:off x="1685021" y="3683603"/>
            <a:ext cx="1309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Humanst521 Lt BT" panose="020B0402020204020304" pitchFamily="34" charset="0"/>
              </a:rPr>
              <a:t>Metodologi</a:t>
            </a:r>
            <a:endParaRPr lang="id-ID" sz="2000" b="1" dirty="0">
              <a:solidFill>
                <a:srgbClr val="0070C0"/>
              </a:solidFill>
              <a:latin typeface="Humanst521 Lt BT" panose="020B0402020204020304" pitchFamily="34" charset="0"/>
            </a:endParaRPr>
          </a:p>
        </p:txBody>
      </p:sp>
      <p:pic>
        <p:nvPicPr>
          <p:cNvPr id="8" name="Picture 7" descr="A picture containing indoor, ball&#10;&#10;Description generated with high confidence">
            <a:extLst>
              <a:ext uri="{FF2B5EF4-FFF2-40B4-BE49-F238E27FC236}">
                <a16:creationId xmlns:a16="http://schemas.microsoft.com/office/drawing/2014/main" id="{8DA29AB7-1813-4CEA-B45D-4EB029C1BAF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4" y="1520699"/>
            <a:ext cx="971006" cy="25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46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8" grpId="0"/>
      <p:bldP spid="31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SEMUA YANG PATEN ADA DISINI\logo ugm BAKUI\akarjulang_biru_transp (1) -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2" y="1200151"/>
            <a:ext cx="2375127" cy="3194051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6172200" y="1276350"/>
            <a:ext cx="0" cy="2743200"/>
          </a:xfrm>
          <a:prstGeom prst="line">
            <a:avLst/>
          </a:prstGeom>
          <a:ln w="381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49389" y="1817408"/>
            <a:ext cx="440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8000" b="1" dirty="0">
                <a:solidFill>
                  <a:srgbClr val="005D99"/>
                </a:solidFill>
                <a:latin typeface="Capsuula" panose="02000506000000020004" pitchFamily="2" charset="0"/>
              </a:rPr>
              <a:t>Terima Kasih</a:t>
            </a:r>
          </a:p>
        </p:txBody>
      </p:sp>
    </p:spTree>
  </p:cSld>
  <p:clrMapOvr>
    <a:masterClrMapping/>
  </p:clrMapOvr>
  <p:transition spd="slow"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>
            <a:hlinkClick r:id="rId3" action="ppaction://hlinksldjump"/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4" name="Chevron 3">
            <a:hlinkClick r:id="rId4" action="ppaction://hlinksldjump"/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9" name="Chevron 8">
            <a:hlinkClick r:id="" action="ppaction://noaction"/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10" name="Chevron 9">
            <a:hlinkClick r:id="" action="ppaction://noaction"/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2" name="Pentagon 1">
            <a:hlinkClick r:id="rId5" action="ppaction://hlinksldjump"/>
          </p:cNvPr>
          <p:cNvSpPr/>
          <p:nvPr/>
        </p:nvSpPr>
        <p:spPr>
          <a:xfrm>
            <a:off x="0" y="851305"/>
            <a:ext cx="2158149" cy="504056"/>
          </a:xfrm>
          <a:prstGeom prst="homePlate">
            <a:avLst/>
          </a:prstGeom>
          <a:solidFill>
            <a:srgbClr val="F9C534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9EF9D7-EFDB-49C9-B543-F0266E075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285782"/>
              </p:ext>
            </p:extLst>
          </p:nvPr>
        </p:nvGraphicFramePr>
        <p:xfrm>
          <a:off x="-229431" y="1491630"/>
          <a:ext cx="2919869" cy="2508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497735-68A9-4369-B525-234CF82430D6}"/>
              </a:ext>
            </a:extLst>
          </p:cNvPr>
          <p:cNvSpPr txBox="1"/>
          <p:nvPr/>
        </p:nvSpPr>
        <p:spPr>
          <a:xfrm>
            <a:off x="813375" y="3953995"/>
            <a:ext cx="2102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(</a:t>
            </a:r>
            <a:r>
              <a:rPr lang="en-US" sz="1200" i="1" dirty="0" err="1"/>
              <a:t>Statistik</a:t>
            </a:r>
            <a:r>
              <a:rPr lang="en-US" sz="1200" i="1" dirty="0"/>
              <a:t> </a:t>
            </a:r>
            <a:r>
              <a:rPr lang="en-US" sz="1200" i="1" dirty="0" err="1"/>
              <a:t>Kriminal</a:t>
            </a:r>
            <a:r>
              <a:rPr lang="en-US" sz="1200" i="1" dirty="0"/>
              <a:t>, BPS. 2017)</a:t>
            </a:r>
          </a:p>
        </p:txBody>
      </p:sp>
      <p:pic>
        <p:nvPicPr>
          <p:cNvPr id="17410" name="Picture 2" descr="Image result for iot environmental monitoring">
            <a:extLst>
              <a:ext uri="{FF2B5EF4-FFF2-40B4-BE49-F238E27FC236}">
                <a16:creationId xmlns:a16="http://schemas.microsoft.com/office/drawing/2014/main" id="{1CE59506-46FF-4810-B723-7928BB9F8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65423"/>
            <a:ext cx="3665415" cy="298916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231493-7D54-4A1E-A52F-F2A11376E96B}"/>
              </a:ext>
            </a:extLst>
          </p:cNvPr>
          <p:cNvSpPr/>
          <p:nvPr/>
        </p:nvSpPr>
        <p:spPr>
          <a:xfrm>
            <a:off x="3373263" y="4016047"/>
            <a:ext cx="1975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Caviar Dreams" panose="020B0402020204020504"/>
              </a:rPr>
              <a:t>(</a:t>
            </a:r>
            <a:r>
              <a:rPr lang="id-ID" sz="1400" i="1" dirty="0">
                <a:latin typeface="Caviar Dreams" panose="020B0402020204020504"/>
              </a:rPr>
              <a:t>Laporan dari Homeland Security Research 2015</a:t>
            </a:r>
            <a:r>
              <a:rPr lang="en-US" sz="1400" i="1" dirty="0">
                <a:latin typeface="Caviar Dreams" panose="020B0402020204020504"/>
              </a:rPr>
              <a:t>, USA)</a:t>
            </a:r>
            <a:endParaRPr lang="en-US" sz="1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8B3C5D-C2A3-4CB5-B1F1-7DB0F86C6567}"/>
              </a:ext>
            </a:extLst>
          </p:cNvPr>
          <p:cNvSpPr txBox="1"/>
          <p:nvPr/>
        </p:nvSpPr>
        <p:spPr>
          <a:xfrm>
            <a:off x="5931851" y="1386328"/>
            <a:ext cx="2035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Crime Prevention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D2C4ED-58AA-41F0-BE4E-9867AF44EFC6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408642168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 uiExpand="1">
        <p:bldSub>
          <a:bldChart bld="category"/>
        </p:bldSub>
      </p:bldGraphic>
      <p:bldP spid="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4DB6558-3008-4EEC-A69E-75A646A66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6977"/>
              </p:ext>
            </p:extLst>
          </p:nvPr>
        </p:nvGraphicFramePr>
        <p:xfrm>
          <a:off x="1662036" y="1850245"/>
          <a:ext cx="2655537" cy="242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CorelDRAW" r:id="rId4" imgW="990784" imgH="906577" progId="CorelDraw.Graphic.17">
                  <p:embed/>
                </p:oleObj>
              </mc:Choice>
              <mc:Fallback>
                <p:oleObj name="CorelDRAW" r:id="rId4" imgW="990784" imgH="906577" progId="CorelDraw.Graphic.1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62036" y="1850245"/>
                        <a:ext cx="2655537" cy="242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14" name="Chevron 2">
            <a:hlinkClick r:id="rId6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2" name="Chevron 3">
            <a:hlinkClick r:id="rId7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8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0" y="851305"/>
            <a:ext cx="2158149" cy="504056"/>
          </a:xfrm>
          <a:prstGeom prst="homePlate">
            <a:avLst/>
          </a:prstGeom>
          <a:solidFill>
            <a:srgbClr val="F9C534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83860-E1E0-4531-B2C6-A24B173F529B}"/>
              </a:ext>
            </a:extLst>
          </p:cNvPr>
          <p:cNvSpPr txBox="1"/>
          <p:nvPr/>
        </p:nvSpPr>
        <p:spPr>
          <a:xfrm>
            <a:off x="604790" y="4273403"/>
            <a:ext cx="5304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Penyimpanan</a:t>
            </a:r>
            <a:r>
              <a:rPr lang="en-US" sz="1400" dirty="0"/>
              <a:t> </a:t>
            </a:r>
            <a:r>
              <a:rPr lang="en-US" sz="1400" dirty="0" err="1"/>
              <a:t>rekaman</a:t>
            </a:r>
            <a:r>
              <a:rPr lang="en-US" sz="1400" dirty="0"/>
              <a:t> </a:t>
            </a:r>
            <a:r>
              <a:rPr lang="en-US" sz="1400" dirty="0" err="1"/>
              <a:t>kamera</a:t>
            </a:r>
            <a:r>
              <a:rPr lang="en-US" sz="1400" dirty="0"/>
              <a:t> yang </a:t>
            </a:r>
            <a:r>
              <a:rPr lang="en-US" sz="1400" dirty="0" err="1"/>
              <a:t>terus</a:t>
            </a:r>
            <a:r>
              <a:rPr lang="en-US" sz="1400" dirty="0"/>
              <a:t> </a:t>
            </a:r>
            <a:r>
              <a:rPr lang="en-US" sz="1400" dirty="0" err="1"/>
              <a:t>menerus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membebani</a:t>
            </a:r>
            <a:endParaRPr lang="en-US" sz="1400" dirty="0"/>
          </a:p>
          <a:p>
            <a:r>
              <a:rPr lang="en-US" sz="1400" dirty="0" err="1"/>
              <a:t>Sistem</a:t>
            </a:r>
            <a:r>
              <a:rPr lang="en-US" sz="1400" dirty="0"/>
              <a:t> yang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BC6D5-E31E-4777-800D-E9537A402907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DCBA6F-1207-4D74-89F2-CE212371DEF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38" b="93789" l="2247" r="94944">
                        <a14:foregroundMark x1="7865" y1="34161" x2="8146" y2="85093"/>
                        <a14:foregroundMark x1="79775" y1="13043" x2="95506" y2="9938"/>
                        <a14:foregroundMark x1="95506" y1="9938" x2="97191" y2="45342"/>
                        <a14:foregroundMark x1="97191" y1="45342" x2="89607" y2="72671"/>
                        <a14:foregroundMark x1="89607" y1="72671" x2="73596" y2="72671"/>
                        <a14:foregroundMark x1="73596" y1="72671" x2="59551" y2="82609"/>
                        <a14:foregroundMark x1="59551" y1="82609" x2="6742" y2="93789"/>
                        <a14:foregroundMark x1="86798" y1="15528" x2="94944" y2="54037"/>
                        <a14:foregroundMark x1="2247" y1="33540" x2="4775" y2="53416"/>
                      </a14:backgroundRemoval>
                    </a14:imgEffect>
                  </a14:imgLayer>
                </a14:imgProps>
              </a:ext>
            </a:extLst>
          </a:blip>
          <a:srcRect l="1925" r="2516"/>
          <a:stretch/>
        </p:blipFill>
        <p:spPr>
          <a:xfrm>
            <a:off x="1684236" y="2036953"/>
            <a:ext cx="3240361" cy="1533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C24197-B5E8-43EE-9D79-5C7DC00587A8}"/>
              </a:ext>
            </a:extLst>
          </p:cNvPr>
          <p:cNvSpPr txBox="1"/>
          <p:nvPr/>
        </p:nvSpPr>
        <p:spPr>
          <a:xfrm>
            <a:off x="5671051" y="1660220"/>
            <a:ext cx="21106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ALGORITMA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merekam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HOG (Histogram of Oriented Gradient)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0987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14" name="Chevron 2">
            <a:hlinkClick r:id="rId3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Pustaka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2" name="Chevron 3">
            <a:hlinkClick r:id="rId4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5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0" y="851305"/>
            <a:ext cx="2158149" cy="504056"/>
          </a:xfrm>
          <a:prstGeom prst="homePlate">
            <a:avLst/>
          </a:prstGeom>
          <a:solidFill>
            <a:srgbClr val="F9C534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83860-E1E0-4531-B2C6-A24B173F529B}"/>
              </a:ext>
            </a:extLst>
          </p:cNvPr>
          <p:cNvSpPr txBox="1"/>
          <p:nvPr/>
        </p:nvSpPr>
        <p:spPr>
          <a:xfrm>
            <a:off x="604790" y="4273403"/>
            <a:ext cx="408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Dibutuhkan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yang </a:t>
            </a:r>
            <a:r>
              <a:rPr lang="en-US" sz="1400" dirty="0" err="1"/>
              <a:t>realtime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pemantauan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BC6D5-E31E-4777-800D-E9537A402907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24197-B5E8-43EE-9D79-5C7DC00587A8}"/>
              </a:ext>
            </a:extLst>
          </p:cNvPr>
          <p:cNvSpPr txBox="1"/>
          <p:nvPr/>
        </p:nvSpPr>
        <p:spPr>
          <a:xfrm>
            <a:off x="4293802" y="2168050"/>
            <a:ext cx="211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Menggunakan</a:t>
            </a:r>
            <a:r>
              <a:rPr lang="en-US" b="1" dirty="0"/>
              <a:t> cloud yang </a:t>
            </a:r>
            <a:r>
              <a:rPr lang="en-US" b="1" dirty="0" err="1"/>
              <a:t>ada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323BE-B2EA-40E9-83E8-86F2B374C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18" y="1660220"/>
            <a:ext cx="2390056" cy="24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3762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14" name="Chevron 2">
            <a:hlinkClick r:id="rId3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Pustaka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Chevron 3">
            <a:hlinkClick r:id="rId4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5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A20EF-E443-40DF-872A-06FC707C7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2014035"/>
            <a:ext cx="1017917" cy="1857699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21" name="Rectangle: Top Corners One Rounded and One Snipped 20">
            <a:extLst>
              <a:ext uri="{FF2B5EF4-FFF2-40B4-BE49-F238E27FC236}">
                <a16:creationId xmlns:a16="http://schemas.microsoft.com/office/drawing/2014/main" id="{2DF3E600-F9E9-4485-A3A1-BC4E1E21EAD3}"/>
              </a:ext>
            </a:extLst>
          </p:cNvPr>
          <p:cNvSpPr/>
          <p:nvPr/>
        </p:nvSpPr>
        <p:spPr>
          <a:xfrm>
            <a:off x="3232291" y="2014035"/>
            <a:ext cx="1224136" cy="1944216"/>
          </a:xfrm>
          <a:prstGeom prst="snipRoundRect">
            <a:avLst>
              <a:gd name="adj1" fmla="val 11480"/>
              <a:gd name="adj2" fmla="val 10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4B94C9-1214-4872-B933-50133A7819AF}"/>
              </a:ext>
            </a:extLst>
          </p:cNvPr>
          <p:cNvCxnSpPr/>
          <p:nvPr/>
        </p:nvCxnSpPr>
        <p:spPr>
          <a:xfrm>
            <a:off x="2483768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2456AE-E4F9-42B3-A4AA-512903020ECA}"/>
              </a:ext>
            </a:extLst>
          </p:cNvPr>
          <p:cNvCxnSpPr/>
          <p:nvPr/>
        </p:nvCxnSpPr>
        <p:spPr>
          <a:xfrm>
            <a:off x="4427984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915A5C-0C89-48FC-B94A-D0D3D27B4BD2}"/>
              </a:ext>
            </a:extLst>
          </p:cNvPr>
          <p:cNvSpPr txBox="1"/>
          <p:nvPr/>
        </p:nvSpPr>
        <p:spPr>
          <a:xfrm>
            <a:off x="3264791" y="2750160"/>
            <a:ext cx="121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FRAMEWORK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C0410B-ACFE-40A1-9A75-7C81AD0B412B}"/>
              </a:ext>
            </a:extLst>
          </p:cNvPr>
          <p:cNvSpPr txBox="1"/>
          <p:nvPr/>
        </p:nvSpPr>
        <p:spPr>
          <a:xfrm>
            <a:off x="259759" y="1400051"/>
            <a:ext cx="5138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Rapid Object Detection Using a Boosted Cascade of Simple Features,</a:t>
            </a:r>
          </a:p>
          <a:p>
            <a:r>
              <a:rPr lang="en-US" sz="1400" i="1" dirty="0"/>
              <a:t>(Viola &amp; Jones, 2001)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FCD91A-7986-4521-8154-CD47A9BC728C}"/>
              </a:ext>
            </a:extLst>
          </p:cNvPr>
          <p:cNvGrpSpPr/>
          <p:nvPr/>
        </p:nvGrpSpPr>
        <p:grpSpPr>
          <a:xfrm>
            <a:off x="5109224" y="2010125"/>
            <a:ext cx="3586729" cy="2530927"/>
            <a:chOff x="5397256" y="2010125"/>
            <a:chExt cx="3586729" cy="253092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F55E9E7-EAE0-4FCC-822B-94A0B5EED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4376" y="2010125"/>
              <a:ext cx="1045405" cy="1060778"/>
            </a:xfrm>
            <a:prstGeom prst="rect">
              <a:avLst/>
            </a:prstGeom>
            <a:ln>
              <a:solidFill>
                <a:srgbClr val="111C76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598F16-76C2-4CFF-8196-B833737C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97256" y="3202415"/>
              <a:ext cx="3586729" cy="133863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D567FF-BD76-48D1-9F69-AB1A0C20A626}"/>
              </a:ext>
            </a:extLst>
          </p:cNvPr>
          <p:cNvSpPr txBox="1"/>
          <p:nvPr/>
        </p:nvSpPr>
        <p:spPr>
          <a:xfrm>
            <a:off x="396095" y="3520927"/>
            <a:ext cx="2773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/>
              <a:t>Metode</a:t>
            </a:r>
            <a:r>
              <a:rPr lang="en-US" sz="1400" b="1" dirty="0"/>
              <a:t> : </a:t>
            </a:r>
          </a:p>
          <a:p>
            <a:pPr algn="r"/>
            <a:r>
              <a:rPr lang="en-US" sz="1400" dirty="0" err="1"/>
              <a:t>Fitur</a:t>
            </a:r>
            <a:r>
              <a:rPr lang="en-US" sz="1400" dirty="0"/>
              <a:t> </a:t>
            </a:r>
            <a:r>
              <a:rPr lang="en-US" sz="1400" dirty="0" err="1"/>
              <a:t>Haar</a:t>
            </a:r>
            <a:r>
              <a:rPr lang="en-US" sz="1400" dirty="0"/>
              <a:t>, Integral Image, </a:t>
            </a:r>
            <a:r>
              <a:rPr lang="en-US" sz="1400" dirty="0" err="1"/>
              <a:t>Adaboost</a:t>
            </a:r>
            <a:r>
              <a:rPr lang="en-US" sz="1400" dirty="0"/>
              <a:t>.</a:t>
            </a:r>
          </a:p>
          <a:p>
            <a:pPr algn="r"/>
            <a:r>
              <a:rPr lang="en-US" sz="1400" dirty="0" err="1"/>
              <a:t>Diproses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en-US" sz="1400" b="1" dirty="0"/>
              <a:t>Cascade </a:t>
            </a:r>
            <a:r>
              <a:rPr lang="en-US" sz="1400" b="1" dirty="0" err="1"/>
              <a:t>Clasifier</a:t>
            </a:r>
            <a:endParaRPr lang="en-US" sz="1400" b="1" dirty="0"/>
          </a:p>
          <a:p>
            <a:pPr algn="r"/>
            <a:endParaRPr lang="en-US" sz="14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76D342-7D02-4796-90C0-981DE6F87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069" b="95517" l="2318" r="94702">
                        <a14:foregroundMark x1="6291" y1="22069" x2="31788" y2="23103"/>
                        <a14:foregroundMark x1="31788" y1="23103" x2="92053" y2="9310"/>
                        <a14:foregroundMark x1="83444" y1="5862" x2="95695" y2="4828"/>
                        <a14:foregroundMark x1="2649" y1="26897" x2="7947" y2="24828"/>
                        <a14:foregroundMark x1="3642" y1="45517" x2="88411" y2="89310"/>
                        <a14:foregroundMark x1="88411" y1="89310" x2="89735" y2="41379"/>
                        <a14:foregroundMark x1="89735" y1="41379" x2="13245" y2="91724"/>
                        <a14:foregroundMark x1="13245" y1="91724" x2="2318" y2="72759"/>
                        <a14:foregroundMark x1="2318" y1="72759" x2="2649" y2="48966"/>
                        <a14:foregroundMark x1="4967" y1="95517" x2="48675" y2="95862"/>
                        <a14:foregroundMark x1="48675" y1="95862" x2="93377" y2="91724"/>
                        <a14:foregroundMark x1="4967" y1="37241" x2="54305" y2="41379"/>
                        <a14:foregroundMark x1="54305" y1="41379" x2="94040" y2="34138"/>
                        <a14:foregroundMark x1="94702" y1="3103" x2="94040" y2="2069"/>
                        <a14:foregroundMark x1="31457" y1="20345" x2="65232" y2="15862"/>
                        <a14:foregroundMark x1="17550" y1="36207" x2="50993" y2="379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1052" y="2014035"/>
            <a:ext cx="902715" cy="866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269657-A3B1-4AD7-8D0E-360DC5C7E266}"/>
              </a:ext>
            </a:extLst>
          </p:cNvPr>
          <p:cNvCxnSpPr/>
          <p:nvPr/>
        </p:nvCxnSpPr>
        <p:spPr>
          <a:xfrm>
            <a:off x="1053413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5BDB7C41-569D-42BB-812E-4229B7FBB57E}"/>
              </a:ext>
            </a:extLst>
          </p:cNvPr>
          <p:cNvSpPr/>
          <p:nvPr/>
        </p:nvSpPr>
        <p:spPr>
          <a:xfrm rot="1789566">
            <a:off x="3284976" y="3794343"/>
            <a:ext cx="324523" cy="70221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D70D88-9164-45E7-B148-D85F8C53F0AB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287559488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8" grpId="0"/>
      <p:bldP spid="31" grpId="0"/>
      <p:bldP spid="24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14" name="Chevron 2">
            <a:hlinkClick r:id="rId3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Pustaka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Chevron 3">
            <a:hlinkClick r:id="rId4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5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A20EF-E443-40DF-872A-06FC707C7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2014035"/>
            <a:ext cx="1017917" cy="1857699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21" name="Rectangle: Top Corners One Rounded and One Snipped 20">
            <a:extLst>
              <a:ext uri="{FF2B5EF4-FFF2-40B4-BE49-F238E27FC236}">
                <a16:creationId xmlns:a16="http://schemas.microsoft.com/office/drawing/2014/main" id="{2DF3E600-F9E9-4485-A3A1-BC4E1E21EAD3}"/>
              </a:ext>
            </a:extLst>
          </p:cNvPr>
          <p:cNvSpPr/>
          <p:nvPr/>
        </p:nvSpPr>
        <p:spPr>
          <a:xfrm>
            <a:off x="3232291" y="2014035"/>
            <a:ext cx="1224136" cy="1944216"/>
          </a:xfrm>
          <a:prstGeom prst="snipRoundRect">
            <a:avLst>
              <a:gd name="adj1" fmla="val 11480"/>
              <a:gd name="adj2" fmla="val 10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61E13-97ED-4B67-A96C-ED84D1DB3AF3}"/>
              </a:ext>
            </a:extLst>
          </p:cNvPr>
          <p:cNvSpPr txBox="1"/>
          <p:nvPr/>
        </p:nvSpPr>
        <p:spPr>
          <a:xfrm>
            <a:off x="3232292" y="2393940"/>
            <a:ext cx="121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4B94C9-1214-4872-B933-50133A7819AF}"/>
              </a:ext>
            </a:extLst>
          </p:cNvPr>
          <p:cNvCxnSpPr/>
          <p:nvPr/>
        </p:nvCxnSpPr>
        <p:spPr>
          <a:xfrm>
            <a:off x="2483768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2456AE-E4F9-42B3-A4AA-512903020ECA}"/>
              </a:ext>
            </a:extLst>
          </p:cNvPr>
          <p:cNvCxnSpPr/>
          <p:nvPr/>
        </p:nvCxnSpPr>
        <p:spPr>
          <a:xfrm>
            <a:off x="4427984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C0410B-ACFE-40A1-9A75-7C81AD0B412B}"/>
              </a:ext>
            </a:extLst>
          </p:cNvPr>
          <p:cNvSpPr txBox="1"/>
          <p:nvPr/>
        </p:nvSpPr>
        <p:spPr>
          <a:xfrm>
            <a:off x="259759" y="1400051"/>
            <a:ext cx="4284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(Histograms of Oriented Gradients for Human Detection,</a:t>
            </a:r>
          </a:p>
          <a:p>
            <a:r>
              <a:rPr lang="en-US" sz="1400" i="1" dirty="0" err="1"/>
              <a:t>Dalal</a:t>
            </a:r>
            <a:r>
              <a:rPr lang="en-US" sz="1400" i="1" dirty="0"/>
              <a:t> N. &amp; </a:t>
            </a:r>
            <a:r>
              <a:rPr lang="en-US" sz="1400" i="1" dirty="0" err="1"/>
              <a:t>Triggs</a:t>
            </a:r>
            <a:r>
              <a:rPr lang="en-US" sz="1400" i="1" dirty="0"/>
              <a:t>, 2005 )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CB277A-98BA-4445-A492-ACB9A3DD1CEF}"/>
              </a:ext>
            </a:extLst>
          </p:cNvPr>
          <p:cNvGrpSpPr/>
          <p:nvPr/>
        </p:nvGrpSpPr>
        <p:grpSpPr>
          <a:xfrm>
            <a:off x="5102073" y="1355361"/>
            <a:ext cx="3118729" cy="3433234"/>
            <a:chOff x="5390105" y="1355361"/>
            <a:chExt cx="3118729" cy="343323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C29B4DC-6AEC-4A9D-BA91-C052A6B91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42801"/>
            <a:stretch/>
          </p:blipFill>
          <p:spPr>
            <a:xfrm>
              <a:off x="5390105" y="1355361"/>
              <a:ext cx="3118729" cy="171661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EC807E4-D27E-43AE-BB94-B0E319D282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7199"/>
            <a:stretch/>
          </p:blipFill>
          <p:spPr>
            <a:xfrm>
              <a:off x="5491871" y="3071978"/>
              <a:ext cx="2333667" cy="1716617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959DF96-0EBF-4917-9D10-D3156F884265}"/>
              </a:ext>
            </a:extLst>
          </p:cNvPr>
          <p:cNvSpPr txBox="1"/>
          <p:nvPr/>
        </p:nvSpPr>
        <p:spPr>
          <a:xfrm>
            <a:off x="3264791" y="2750160"/>
            <a:ext cx="121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FRAMEWORK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6C3109-27D9-4F9D-9CAC-C9BABE2AAE55}"/>
              </a:ext>
            </a:extLst>
          </p:cNvPr>
          <p:cNvSpPr txBox="1"/>
          <p:nvPr/>
        </p:nvSpPr>
        <p:spPr>
          <a:xfrm>
            <a:off x="1212045" y="2880881"/>
            <a:ext cx="2078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LANGKAH HOG – SVM :</a:t>
            </a:r>
          </a:p>
          <a:p>
            <a:pPr marL="228600" indent="-228600">
              <a:buAutoNum type="arabicPeriod"/>
            </a:pPr>
            <a:r>
              <a:rPr lang="en-US" sz="1400" dirty="0"/>
              <a:t>Gamma/Color Normalization</a:t>
            </a:r>
          </a:p>
          <a:p>
            <a:pPr marL="228600" indent="-228600">
              <a:buAutoNum type="arabicPeriod"/>
            </a:pPr>
            <a:r>
              <a:rPr lang="en-US" sz="1400" dirty="0"/>
              <a:t>Gradient Computation</a:t>
            </a:r>
          </a:p>
          <a:p>
            <a:pPr marL="228600" indent="-228600">
              <a:buAutoNum type="arabicPeriod"/>
            </a:pPr>
            <a:r>
              <a:rPr lang="en-US" sz="1400" dirty="0"/>
              <a:t>Spatial &amp; Orientation Binning</a:t>
            </a:r>
          </a:p>
          <a:p>
            <a:pPr marL="228600" indent="-228600">
              <a:buAutoNum type="arabicPeriod"/>
            </a:pPr>
            <a:r>
              <a:rPr lang="en-US" sz="1400" dirty="0"/>
              <a:t>Normalization &amp; Descriptor Blocks</a:t>
            </a:r>
          </a:p>
          <a:p>
            <a:pPr marL="228600" indent="-228600">
              <a:buAutoNum type="arabicPeriod"/>
            </a:pPr>
            <a:r>
              <a:rPr lang="en-US" sz="1400" dirty="0" err="1"/>
              <a:t>Clasifier</a:t>
            </a:r>
            <a:r>
              <a:rPr lang="en-US" sz="1400" dirty="0"/>
              <a:t> SVM Linier</a:t>
            </a:r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id="{A3BBBB2D-A252-4404-9A9F-62E9274D7F3C}"/>
              </a:ext>
            </a:extLst>
          </p:cNvPr>
          <p:cNvSpPr/>
          <p:nvPr/>
        </p:nvSpPr>
        <p:spPr>
          <a:xfrm rot="1789566">
            <a:off x="3284976" y="3794343"/>
            <a:ext cx="324523" cy="70221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8A423AD-BAE3-45F2-BC80-104B984F6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069" b="95517" l="2318" r="94702">
                        <a14:foregroundMark x1="6291" y1="22069" x2="31788" y2="23103"/>
                        <a14:foregroundMark x1="31788" y1="23103" x2="92053" y2="9310"/>
                        <a14:foregroundMark x1="83444" y1="5862" x2="95695" y2="4828"/>
                        <a14:foregroundMark x1="2649" y1="26897" x2="7947" y2="24828"/>
                        <a14:foregroundMark x1="3642" y1="45517" x2="88411" y2="89310"/>
                        <a14:foregroundMark x1="88411" y1="89310" x2="89735" y2="41379"/>
                        <a14:foregroundMark x1="89735" y1="41379" x2="13245" y2="91724"/>
                        <a14:foregroundMark x1="13245" y1="91724" x2="2318" y2="72759"/>
                        <a14:foregroundMark x1="2318" y1="72759" x2="2649" y2="48966"/>
                        <a14:foregroundMark x1="4967" y1="95517" x2="48675" y2="95862"/>
                        <a14:foregroundMark x1="48675" y1="95862" x2="93377" y2="91724"/>
                        <a14:foregroundMark x1="4967" y1="37241" x2="54305" y2="41379"/>
                        <a14:foregroundMark x1="54305" y1="41379" x2="94040" y2="34138"/>
                        <a14:foregroundMark x1="94702" y1="3103" x2="94040" y2="2069"/>
                        <a14:foregroundMark x1="31457" y1="20345" x2="65232" y2="15862"/>
                        <a14:foregroundMark x1="17550" y1="36207" x2="50993" y2="379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1052" y="2014035"/>
            <a:ext cx="902715" cy="866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269657-A3B1-4AD7-8D0E-360DC5C7E266}"/>
              </a:ext>
            </a:extLst>
          </p:cNvPr>
          <p:cNvCxnSpPr/>
          <p:nvPr/>
        </p:nvCxnSpPr>
        <p:spPr>
          <a:xfrm>
            <a:off x="1053413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7785EB-D10E-4499-A4C2-C94247E5FECB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18436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/>
      <p:bldP spid="34" grpId="0"/>
      <p:bldP spid="35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14" name="Chevron 2">
            <a:hlinkClick r:id="rId3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Pustaka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Chevron 3">
            <a:hlinkClick r:id="rId4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5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A20EF-E443-40DF-872A-06FC707C7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2014035"/>
            <a:ext cx="1017917" cy="1857699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21" name="Rectangle: Top Corners One Rounded and One Snipped 20">
            <a:extLst>
              <a:ext uri="{FF2B5EF4-FFF2-40B4-BE49-F238E27FC236}">
                <a16:creationId xmlns:a16="http://schemas.microsoft.com/office/drawing/2014/main" id="{2DF3E600-F9E9-4485-A3A1-BC4E1E21EAD3}"/>
              </a:ext>
            </a:extLst>
          </p:cNvPr>
          <p:cNvSpPr/>
          <p:nvPr/>
        </p:nvSpPr>
        <p:spPr>
          <a:xfrm>
            <a:off x="3232291" y="2014035"/>
            <a:ext cx="1224136" cy="1944216"/>
          </a:xfrm>
          <a:prstGeom prst="snipRoundRect">
            <a:avLst>
              <a:gd name="adj1" fmla="val 11480"/>
              <a:gd name="adj2" fmla="val 10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61E13-97ED-4B67-A96C-ED84D1DB3AF3}"/>
              </a:ext>
            </a:extLst>
          </p:cNvPr>
          <p:cNvSpPr txBox="1"/>
          <p:nvPr/>
        </p:nvSpPr>
        <p:spPr>
          <a:xfrm>
            <a:off x="3232292" y="2393940"/>
            <a:ext cx="121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4B94C9-1214-4872-B933-50133A7819AF}"/>
              </a:ext>
            </a:extLst>
          </p:cNvPr>
          <p:cNvCxnSpPr/>
          <p:nvPr/>
        </p:nvCxnSpPr>
        <p:spPr>
          <a:xfrm>
            <a:off x="2483768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2456AE-E4F9-42B3-A4AA-512903020ECA}"/>
              </a:ext>
            </a:extLst>
          </p:cNvPr>
          <p:cNvCxnSpPr/>
          <p:nvPr/>
        </p:nvCxnSpPr>
        <p:spPr>
          <a:xfrm>
            <a:off x="4427984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59DF96-0EBF-4917-9D10-D3156F884265}"/>
              </a:ext>
            </a:extLst>
          </p:cNvPr>
          <p:cNvSpPr txBox="1"/>
          <p:nvPr/>
        </p:nvSpPr>
        <p:spPr>
          <a:xfrm>
            <a:off x="3264791" y="2750160"/>
            <a:ext cx="1210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CONTROLLER +</a:t>
            </a:r>
          </a:p>
          <a:p>
            <a:pPr algn="ctr"/>
            <a:r>
              <a:rPr lang="en-US" sz="1400" b="1" dirty="0"/>
              <a:t>OpenCV</a:t>
            </a:r>
          </a:p>
        </p:txBody>
      </p:sp>
      <p:sp>
        <p:nvSpPr>
          <p:cNvPr id="46" name="Arrow: Curved Left 45">
            <a:extLst>
              <a:ext uri="{FF2B5EF4-FFF2-40B4-BE49-F238E27FC236}">
                <a16:creationId xmlns:a16="http://schemas.microsoft.com/office/drawing/2014/main" id="{A3BBBB2D-A252-4404-9A9F-62E9274D7F3C}"/>
              </a:ext>
            </a:extLst>
          </p:cNvPr>
          <p:cNvSpPr/>
          <p:nvPr/>
        </p:nvSpPr>
        <p:spPr>
          <a:xfrm rot="1789566">
            <a:off x="3284976" y="3794343"/>
            <a:ext cx="324523" cy="70221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43A516B-E31D-43C5-B605-D0EC9ACE31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69" b="95517" l="2318" r="94702">
                        <a14:foregroundMark x1="6291" y1="22069" x2="31788" y2="23103"/>
                        <a14:foregroundMark x1="31788" y1="23103" x2="92053" y2="9310"/>
                        <a14:foregroundMark x1="83444" y1="5862" x2="95695" y2="4828"/>
                        <a14:foregroundMark x1="2649" y1="26897" x2="7947" y2="24828"/>
                        <a14:foregroundMark x1="3642" y1="45517" x2="88411" y2="89310"/>
                        <a14:foregroundMark x1="88411" y1="89310" x2="89735" y2="41379"/>
                        <a14:foregroundMark x1="89735" y1="41379" x2="13245" y2="91724"/>
                        <a14:foregroundMark x1="13245" y1="91724" x2="2318" y2="72759"/>
                        <a14:foregroundMark x1="2318" y1="72759" x2="2649" y2="48966"/>
                        <a14:foregroundMark x1="4967" y1="95517" x2="48675" y2="95862"/>
                        <a14:foregroundMark x1="48675" y1="95862" x2="93377" y2="91724"/>
                        <a14:foregroundMark x1="4967" y1="37241" x2="54305" y2="41379"/>
                        <a14:foregroundMark x1="54305" y1="41379" x2="94040" y2="34138"/>
                        <a14:foregroundMark x1="94702" y1="3103" x2="94040" y2="2069"/>
                        <a14:foregroundMark x1="31457" y1="20345" x2="65232" y2="15862"/>
                        <a14:foregroundMark x1="17550" y1="36207" x2="50993" y2="379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1052" y="2014035"/>
            <a:ext cx="902715" cy="866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D6830B-E734-4BF5-937D-EE03DE59EEFB}"/>
              </a:ext>
            </a:extLst>
          </p:cNvPr>
          <p:cNvCxnSpPr/>
          <p:nvPr/>
        </p:nvCxnSpPr>
        <p:spPr>
          <a:xfrm>
            <a:off x="1053413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C558D9-A3C1-45FE-BF9F-1788168F7AA3}"/>
              </a:ext>
            </a:extLst>
          </p:cNvPr>
          <p:cNvSpPr txBox="1"/>
          <p:nvPr/>
        </p:nvSpPr>
        <p:spPr>
          <a:xfrm>
            <a:off x="1309537" y="3403600"/>
            <a:ext cx="1797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/>
              <a:t>Metode</a:t>
            </a:r>
            <a:r>
              <a:rPr lang="en-US" sz="1400" b="1" dirty="0"/>
              <a:t> :</a:t>
            </a:r>
          </a:p>
          <a:p>
            <a:pPr algn="r"/>
            <a:r>
              <a:rPr lang="en-US" sz="1400" b="1" dirty="0"/>
              <a:t>Histogram of Oriented Gradient (HOG) </a:t>
            </a:r>
            <a:r>
              <a:rPr lang="en-US" sz="1400" dirty="0"/>
              <a:t>dan </a:t>
            </a:r>
            <a:r>
              <a:rPr lang="en-US" sz="1400" b="1" dirty="0"/>
              <a:t>SVM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Sobel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61C5F55-A5F5-4768-9F35-1F3B952EB9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0670" y="1787881"/>
            <a:ext cx="3930812" cy="200025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A6048D-3A4C-4D75-A79C-9F50C36B27DE}"/>
              </a:ext>
            </a:extLst>
          </p:cNvPr>
          <p:cNvSpPr txBox="1"/>
          <p:nvPr/>
        </p:nvSpPr>
        <p:spPr>
          <a:xfrm>
            <a:off x="259759" y="1400051"/>
            <a:ext cx="486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(Human Detection Based on Integral Histograms of</a:t>
            </a:r>
          </a:p>
          <a:p>
            <a:r>
              <a:rPr lang="en-US" sz="1400" i="1" dirty="0"/>
              <a:t>Oriented Gradients and SVM, Yahia Said, </a:t>
            </a:r>
            <a:r>
              <a:rPr lang="en-US" sz="1400" i="1" dirty="0" err="1"/>
              <a:t>dkk</a:t>
            </a:r>
            <a:r>
              <a:rPr lang="en-US" sz="1400" i="1" dirty="0"/>
              <a:t>., 2011)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20B5E6-FF88-45D0-84A5-31F3E034AF7F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22044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46" grpId="0" animBg="1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A450FFD5-4101-44F2-A686-D43543445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014035"/>
            <a:ext cx="1017917" cy="1857699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652120" y="227426"/>
            <a:ext cx="2594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tx2"/>
                </a:solidFill>
                <a:latin typeface="Capsuula" panose="02000506000000020004" pitchFamily="2" charset="0"/>
              </a:rPr>
              <a:t>Universitas Gadjah Mada</a:t>
            </a:r>
            <a:endParaRPr lang="en-US" sz="2000" b="1" dirty="0">
              <a:solidFill>
                <a:schemeClr val="tx2"/>
              </a:solidFill>
              <a:latin typeface="Capsuula" panose="02000506000000020004" pitchFamily="2" charset="0"/>
            </a:endParaRPr>
          </a:p>
        </p:txBody>
      </p:sp>
      <p:sp>
        <p:nvSpPr>
          <p:cNvPr id="14" name="Chevron 2">
            <a:hlinkClick r:id="rId5" action="ppaction://hlinksldjump"/>
            <a:extLst>
              <a:ext uri="{FF2B5EF4-FFF2-40B4-BE49-F238E27FC236}">
                <a16:creationId xmlns:a16="http://schemas.microsoft.com/office/drawing/2014/main" id="{DBABD921-56FD-41ED-B7BB-635724AF869B}"/>
              </a:ext>
            </a:extLst>
          </p:cNvPr>
          <p:cNvSpPr/>
          <p:nvPr/>
        </p:nvSpPr>
        <p:spPr>
          <a:xfrm>
            <a:off x="1914621" y="851305"/>
            <a:ext cx="1828800" cy="504056"/>
          </a:xfrm>
          <a:prstGeom prst="chevron">
            <a:avLst/>
          </a:prstGeom>
          <a:solidFill>
            <a:srgbClr val="F9C534"/>
          </a:solidFill>
          <a:ln w="952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Tinjauan</a:t>
            </a:r>
            <a:r>
              <a:rPr lang="en-US" sz="1100" dirty="0">
                <a:solidFill>
                  <a:srgbClr val="111C76"/>
                </a:solidFill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solidFill>
                  <a:srgbClr val="111C76"/>
                </a:solidFill>
                <a:latin typeface="Caviar Dreams" panose="020B0402020204020504" pitchFamily="34" charset="0"/>
              </a:rPr>
              <a:t>Pustaka</a:t>
            </a:r>
            <a:endParaRPr lang="id-ID" sz="1100" dirty="0">
              <a:solidFill>
                <a:srgbClr val="111C76"/>
              </a:solidFill>
              <a:latin typeface="Caviar Dreams" panose="020B0402020204020504" pitchFamily="34" charset="0"/>
            </a:endParaRPr>
          </a:p>
        </p:txBody>
      </p:sp>
      <p:sp>
        <p:nvSpPr>
          <p:cNvPr id="22" name="Chevron 3">
            <a:hlinkClick r:id="rId6" action="ppaction://hlinksldjump"/>
            <a:extLst>
              <a:ext uri="{FF2B5EF4-FFF2-40B4-BE49-F238E27FC236}">
                <a16:creationId xmlns:a16="http://schemas.microsoft.com/office/drawing/2014/main" id="{C84E1F3E-1B55-44DA-A78D-D744BDD50092}"/>
              </a:ext>
            </a:extLst>
          </p:cNvPr>
          <p:cNvSpPr/>
          <p:nvPr/>
        </p:nvSpPr>
        <p:spPr>
          <a:xfrm>
            <a:off x="3520323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Rumusan</a:t>
            </a:r>
            <a:r>
              <a:rPr lang="en-US" sz="1100" dirty="0">
                <a:latin typeface="Caviar Dreams" panose="020B0402020204020504" pitchFamily="34" charset="0"/>
              </a:rPr>
              <a:t> </a:t>
            </a:r>
            <a:r>
              <a:rPr lang="en-US" sz="1100" dirty="0" err="1">
                <a:latin typeface="Caviar Dreams" panose="020B0402020204020504" pitchFamily="34" charset="0"/>
              </a:rPr>
              <a:t>Masalah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5" name="Chevron 8">
            <a:hlinkClick r:id="" action="ppaction://noaction"/>
            <a:extLst>
              <a:ext uri="{FF2B5EF4-FFF2-40B4-BE49-F238E27FC236}">
                <a16:creationId xmlns:a16="http://schemas.microsoft.com/office/drawing/2014/main" id="{5744BE96-29DE-4417-92C2-83C9EFE3D021}"/>
              </a:ext>
            </a:extLst>
          </p:cNvPr>
          <p:cNvSpPr/>
          <p:nvPr/>
        </p:nvSpPr>
        <p:spPr>
          <a:xfrm>
            <a:off x="5120670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Hipotesis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6" name="Chevron 9">
            <a:hlinkClick r:id="" action="ppaction://noaction"/>
            <a:extLst>
              <a:ext uri="{FF2B5EF4-FFF2-40B4-BE49-F238E27FC236}">
                <a16:creationId xmlns:a16="http://schemas.microsoft.com/office/drawing/2014/main" id="{A9A21703-7FE2-4C53-A018-8460BC4D6ADF}"/>
              </a:ext>
            </a:extLst>
          </p:cNvPr>
          <p:cNvSpPr/>
          <p:nvPr/>
        </p:nvSpPr>
        <p:spPr>
          <a:xfrm>
            <a:off x="6726372" y="851305"/>
            <a:ext cx="1828800" cy="504056"/>
          </a:xfrm>
          <a:prstGeom prst="chevron">
            <a:avLst/>
          </a:prstGeom>
          <a:solidFill>
            <a:srgbClr val="111C76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Caviar Dreams" panose="020B0402020204020504" pitchFamily="34" charset="0"/>
              </a:rPr>
              <a:t>Metodologi</a:t>
            </a:r>
            <a:endParaRPr lang="id-ID" sz="1100" dirty="0">
              <a:latin typeface="Caviar Dreams" panose="020B0402020204020504" pitchFamily="34" charset="0"/>
            </a:endParaRPr>
          </a:p>
        </p:txBody>
      </p:sp>
      <p:sp>
        <p:nvSpPr>
          <p:cNvPr id="27" name="Pentagon 1">
            <a:hlinkClick r:id="rId7" action="ppaction://hlinksldjump"/>
            <a:extLst>
              <a:ext uri="{FF2B5EF4-FFF2-40B4-BE49-F238E27FC236}">
                <a16:creationId xmlns:a16="http://schemas.microsoft.com/office/drawing/2014/main" id="{64D6F239-CC38-460C-B9EB-BD4F9CF19580}"/>
              </a:ext>
            </a:extLst>
          </p:cNvPr>
          <p:cNvSpPr/>
          <p:nvPr/>
        </p:nvSpPr>
        <p:spPr>
          <a:xfrm>
            <a:off x="1" y="851305"/>
            <a:ext cx="2143073" cy="504056"/>
          </a:xfrm>
          <a:prstGeom prst="homePlate">
            <a:avLst/>
          </a:prstGeom>
          <a:solidFill>
            <a:srgbClr val="111C76"/>
          </a:solidFill>
          <a:ln w="3175"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solidFill>
                  <a:srgbClr val="FFFFFF"/>
                </a:solidFill>
                <a:latin typeface="Caviar Dreams" panose="020B0402020204020504" pitchFamily="34" charset="0"/>
              </a:rPr>
              <a:t>Latar Belakang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A4B4CAA-449A-4A15-B17C-2398D108A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205825"/>
              </p:ext>
            </p:extLst>
          </p:nvPr>
        </p:nvGraphicFramePr>
        <p:xfrm>
          <a:off x="1624100" y="2000106"/>
          <a:ext cx="860779" cy="78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CorelDRAW" r:id="rId8" imgW="990784" imgH="906577" progId="CorelDraw.Graphic.17">
                  <p:embed/>
                </p:oleObj>
              </mc:Choice>
              <mc:Fallback>
                <p:oleObj name="CorelDRAW" r:id="rId8" imgW="990784" imgH="906577" progId="CorelDraw.Graphic.17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A4B4CAA-449A-4A15-B17C-2398D108A9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24100" y="2000106"/>
                        <a:ext cx="860779" cy="787668"/>
                      </a:xfrm>
                      <a:prstGeom prst="rect">
                        <a:avLst/>
                      </a:prstGeom>
                      <a:ln>
                        <a:solidFill>
                          <a:srgbClr val="111C7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B61E13-97ED-4B67-A96C-ED84D1DB3AF3}"/>
              </a:ext>
            </a:extLst>
          </p:cNvPr>
          <p:cNvSpPr txBox="1"/>
          <p:nvPr/>
        </p:nvSpPr>
        <p:spPr>
          <a:xfrm>
            <a:off x="3232292" y="2393940"/>
            <a:ext cx="121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269657-A3B1-4AD7-8D0E-360DC5C7E266}"/>
              </a:ext>
            </a:extLst>
          </p:cNvPr>
          <p:cNvCxnSpPr/>
          <p:nvPr/>
        </p:nvCxnSpPr>
        <p:spPr>
          <a:xfrm>
            <a:off x="1053413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4B94C9-1214-4872-B933-50133A7819AF}"/>
              </a:ext>
            </a:extLst>
          </p:cNvPr>
          <p:cNvCxnSpPr/>
          <p:nvPr/>
        </p:nvCxnSpPr>
        <p:spPr>
          <a:xfrm>
            <a:off x="2483768" y="2355726"/>
            <a:ext cx="6480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2456AE-E4F9-42B3-A4AA-512903020ECA}"/>
              </a:ext>
            </a:extLst>
          </p:cNvPr>
          <p:cNvCxnSpPr>
            <a:cxnSpLocks/>
          </p:cNvCxnSpPr>
          <p:nvPr/>
        </p:nvCxnSpPr>
        <p:spPr>
          <a:xfrm>
            <a:off x="4427984" y="2355726"/>
            <a:ext cx="13681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C0410B-ACFE-40A1-9A75-7C81AD0B412B}"/>
              </a:ext>
            </a:extLst>
          </p:cNvPr>
          <p:cNvSpPr txBox="1"/>
          <p:nvPr/>
        </p:nvSpPr>
        <p:spPr>
          <a:xfrm>
            <a:off x="259759" y="1400051"/>
            <a:ext cx="486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(Low Cost Smart Security Camera with Night </a:t>
            </a:r>
            <a:r>
              <a:rPr lang="en-US" sz="1400" i="1" dirty="0" err="1"/>
              <a:t>VisionCapability</a:t>
            </a:r>
            <a:r>
              <a:rPr lang="en-US" sz="1400" i="1" dirty="0"/>
              <a:t> Using Raspberry Pi and OpenCV, Abaya </a:t>
            </a:r>
            <a:r>
              <a:rPr lang="en-US" sz="1400" i="1" dirty="0" err="1"/>
              <a:t>dkk</a:t>
            </a:r>
            <a:r>
              <a:rPr lang="en-US" sz="1400" i="1" dirty="0"/>
              <a:t>., 2014)</a:t>
            </a:r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598FF7D2-999E-4001-BD07-C5ECE1ECC373}"/>
              </a:ext>
            </a:extLst>
          </p:cNvPr>
          <p:cNvSpPr/>
          <p:nvPr/>
        </p:nvSpPr>
        <p:spPr>
          <a:xfrm>
            <a:off x="3232291" y="2014035"/>
            <a:ext cx="1224136" cy="1944216"/>
          </a:xfrm>
          <a:prstGeom prst="snipRoundRect">
            <a:avLst>
              <a:gd name="adj1" fmla="val 11480"/>
              <a:gd name="adj2" fmla="val 103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961FD0-FA11-48B3-94D5-C7DE96E827A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613" t="-433" r="1" b="4091"/>
          <a:stretch/>
        </p:blipFill>
        <p:spPr>
          <a:xfrm rot="5400000">
            <a:off x="2956557" y="2437156"/>
            <a:ext cx="1790572" cy="11956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B729A-CC33-4297-9076-3EAA1DB733C1}"/>
              </a:ext>
            </a:extLst>
          </p:cNvPr>
          <p:cNvGrpSpPr/>
          <p:nvPr/>
        </p:nvGrpSpPr>
        <p:grpSpPr>
          <a:xfrm>
            <a:off x="14623" y="2000106"/>
            <a:ext cx="1032402" cy="1930182"/>
            <a:chOff x="14623" y="2000106"/>
            <a:chExt cx="1032402" cy="19301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64839C-7493-483F-97C7-6D7C655D46CA}"/>
                </a:ext>
              </a:extLst>
            </p:cNvPr>
            <p:cNvSpPr/>
            <p:nvPr/>
          </p:nvSpPr>
          <p:spPr>
            <a:xfrm>
              <a:off x="14623" y="2000106"/>
              <a:ext cx="1032402" cy="19301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217AF2-DD7E-40AB-A638-A7A6D1968F87}"/>
                </a:ext>
              </a:extLst>
            </p:cNvPr>
            <p:cNvSpPr/>
            <p:nvPr/>
          </p:nvSpPr>
          <p:spPr>
            <a:xfrm>
              <a:off x="140207" y="2088324"/>
              <a:ext cx="810546" cy="1534128"/>
            </a:xfrm>
            <a:custGeom>
              <a:avLst/>
              <a:gdLst>
                <a:gd name="connsiteX0" fmla="*/ 101600 w 810546"/>
                <a:gd name="connsiteY0" fmla="*/ 5809 h 1534128"/>
                <a:gd name="connsiteX1" fmla="*/ 420914 w 810546"/>
                <a:gd name="connsiteY1" fmla="*/ 63866 h 1534128"/>
                <a:gd name="connsiteX2" fmla="*/ 478972 w 810546"/>
                <a:gd name="connsiteY2" fmla="*/ 107409 h 1534128"/>
                <a:gd name="connsiteX3" fmla="*/ 508000 w 810546"/>
                <a:gd name="connsiteY3" fmla="*/ 223523 h 1534128"/>
                <a:gd name="connsiteX4" fmla="*/ 522514 w 810546"/>
                <a:gd name="connsiteY4" fmla="*/ 412209 h 1534128"/>
                <a:gd name="connsiteX5" fmla="*/ 566057 w 810546"/>
                <a:gd name="connsiteY5" fmla="*/ 470266 h 1534128"/>
                <a:gd name="connsiteX6" fmla="*/ 653143 w 810546"/>
                <a:gd name="connsiteY6" fmla="*/ 557352 h 1534128"/>
                <a:gd name="connsiteX7" fmla="*/ 711200 w 810546"/>
                <a:gd name="connsiteY7" fmla="*/ 644437 h 1534128"/>
                <a:gd name="connsiteX8" fmla="*/ 740229 w 810546"/>
                <a:gd name="connsiteY8" fmla="*/ 1108894 h 1534128"/>
                <a:gd name="connsiteX9" fmla="*/ 769257 w 810546"/>
                <a:gd name="connsiteY9" fmla="*/ 1225009 h 1534128"/>
                <a:gd name="connsiteX10" fmla="*/ 798286 w 810546"/>
                <a:gd name="connsiteY10" fmla="*/ 1326609 h 1534128"/>
                <a:gd name="connsiteX11" fmla="*/ 783772 w 810546"/>
                <a:gd name="connsiteY11" fmla="*/ 1515294 h 1534128"/>
                <a:gd name="connsiteX12" fmla="*/ 522514 w 810546"/>
                <a:gd name="connsiteY12" fmla="*/ 1500780 h 1534128"/>
                <a:gd name="connsiteX13" fmla="*/ 362857 w 810546"/>
                <a:gd name="connsiteY13" fmla="*/ 1457237 h 1534128"/>
                <a:gd name="connsiteX14" fmla="*/ 304800 w 810546"/>
                <a:gd name="connsiteY14" fmla="*/ 1442723 h 1534128"/>
                <a:gd name="connsiteX15" fmla="*/ 188686 w 810546"/>
                <a:gd name="connsiteY15" fmla="*/ 1370152 h 1534128"/>
                <a:gd name="connsiteX16" fmla="*/ 130629 w 810546"/>
                <a:gd name="connsiteY16" fmla="*/ 1326609 h 1534128"/>
                <a:gd name="connsiteX17" fmla="*/ 145143 w 810546"/>
                <a:gd name="connsiteY17" fmla="*/ 1195980 h 1534128"/>
                <a:gd name="connsiteX18" fmla="*/ 188686 w 810546"/>
                <a:gd name="connsiteY18" fmla="*/ 1166952 h 1534128"/>
                <a:gd name="connsiteX19" fmla="*/ 232229 w 810546"/>
                <a:gd name="connsiteY19" fmla="*/ 1123409 h 1534128"/>
                <a:gd name="connsiteX20" fmla="*/ 246743 w 810546"/>
                <a:gd name="connsiteY20" fmla="*/ 920209 h 1534128"/>
                <a:gd name="connsiteX21" fmla="*/ 217714 w 810546"/>
                <a:gd name="connsiteY21" fmla="*/ 876666 h 1534128"/>
                <a:gd name="connsiteX22" fmla="*/ 188686 w 810546"/>
                <a:gd name="connsiteY22" fmla="*/ 818609 h 1534128"/>
                <a:gd name="connsiteX23" fmla="*/ 174172 w 810546"/>
                <a:gd name="connsiteY23" fmla="*/ 731523 h 1534128"/>
                <a:gd name="connsiteX24" fmla="*/ 130629 w 810546"/>
                <a:gd name="connsiteY24" fmla="*/ 687980 h 1534128"/>
                <a:gd name="connsiteX25" fmla="*/ 0 w 810546"/>
                <a:gd name="connsiteY25" fmla="*/ 586380 h 1534128"/>
                <a:gd name="connsiteX26" fmla="*/ 43543 w 810546"/>
                <a:gd name="connsiteY26" fmla="*/ 121923 h 1534128"/>
                <a:gd name="connsiteX27" fmla="*/ 130629 w 810546"/>
                <a:gd name="connsiteY27" fmla="*/ 107409 h 1534128"/>
                <a:gd name="connsiteX28" fmla="*/ 101600 w 810546"/>
                <a:gd name="connsiteY28" fmla="*/ 5809 h 1534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10546" h="1534128">
                  <a:moveTo>
                    <a:pt x="101600" y="5809"/>
                  </a:moveTo>
                  <a:cubicBezTo>
                    <a:pt x="149981" y="-1448"/>
                    <a:pt x="309879" y="-15445"/>
                    <a:pt x="420914" y="63866"/>
                  </a:cubicBezTo>
                  <a:cubicBezTo>
                    <a:pt x="440599" y="77927"/>
                    <a:pt x="459619" y="92895"/>
                    <a:pt x="478972" y="107409"/>
                  </a:cubicBezTo>
                  <a:cubicBezTo>
                    <a:pt x="488648" y="146114"/>
                    <a:pt x="504940" y="183745"/>
                    <a:pt x="508000" y="223523"/>
                  </a:cubicBezTo>
                  <a:cubicBezTo>
                    <a:pt x="512838" y="286418"/>
                    <a:pt x="508066" y="350805"/>
                    <a:pt x="522514" y="412209"/>
                  </a:cubicBezTo>
                  <a:cubicBezTo>
                    <a:pt x="528055" y="435756"/>
                    <a:pt x="551997" y="450581"/>
                    <a:pt x="566057" y="470266"/>
                  </a:cubicBezTo>
                  <a:cubicBezTo>
                    <a:pt x="694753" y="650439"/>
                    <a:pt x="461526" y="341784"/>
                    <a:pt x="653143" y="557352"/>
                  </a:cubicBezTo>
                  <a:cubicBezTo>
                    <a:pt x="676321" y="583427"/>
                    <a:pt x="711200" y="644437"/>
                    <a:pt x="711200" y="644437"/>
                  </a:cubicBezTo>
                  <a:cubicBezTo>
                    <a:pt x="720876" y="799256"/>
                    <a:pt x="727693" y="954280"/>
                    <a:pt x="740229" y="1108894"/>
                  </a:cubicBezTo>
                  <a:cubicBezTo>
                    <a:pt x="745240" y="1170693"/>
                    <a:pt x="754696" y="1174047"/>
                    <a:pt x="769257" y="1225009"/>
                  </a:cubicBezTo>
                  <a:cubicBezTo>
                    <a:pt x="805707" y="1352584"/>
                    <a:pt x="763486" y="1222208"/>
                    <a:pt x="798286" y="1326609"/>
                  </a:cubicBezTo>
                  <a:cubicBezTo>
                    <a:pt x="793448" y="1389504"/>
                    <a:pt x="837106" y="1481609"/>
                    <a:pt x="783772" y="1515294"/>
                  </a:cubicBezTo>
                  <a:cubicBezTo>
                    <a:pt x="710028" y="1561869"/>
                    <a:pt x="609406" y="1508336"/>
                    <a:pt x="522514" y="1500780"/>
                  </a:cubicBezTo>
                  <a:cubicBezTo>
                    <a:pt x="445524" y="1494085"/>
                    <a:pt x="441611" y="1476925"/>
                    <a:pt x="362857" y="1457237"/>
                  </a:cubicBezTo>
                  <a:lnTo>
                    <a:pt x="304800" y="1442723"/>
                  </a:lnTo>
                  <a:cubicBezTo>
                    <a:pt x="140333" y="1319372"/>
                    <a:pt x="348073" y="1469769"/>
                    <a:pt x="188686" y="1370152"/>
                  </a:cubicBezTo>
                  <a:cubicBezTo>
                    <a:pt x="168173" y="1357331"/>
                    <a:pt x="149981" y="1341123"/>
                    <a:pt x="130629" y="1326609"/>
                  </a:cubicBezTo>
                  <a:cubicBezTo>
                    <a:pt x="135467" y="1283066"/>
                    <a:pt x="130171" y="1237153"/>
                    <a:pt x="145143" y="1195980"/>
                  </a:cubicBezTo>
                  <a:cubicBezTo>
                    <a:pt x="151104" y="1179586"/>
                    <a:pt x="175285" y="1178119"/>
                    <a:pt x="188686" y="1166952"/>
                  </a:cubicBezTo>
                  <a:cubicBezTo>
                    <a:pt x="204455" y="1153811"/>
                    <a:pt x="217715" y="1137923"/>
                    <a:pt x="232229" y="1123409"/>
                  </a:cubicBezTo>
                  <a:cubicBezTo>
                    <a:pt x="264255" y="1027328"/>
                    <a:pt x="276954" y="1030981"/>
                    <a:pt x="246743" y="920209"/>
                  </a:cubicBezTo>
                  <a:cubicBezTo>
                    <a:pt x="242153" y="903380"/>
                    <a:pt x="226369" y="891812"/>
                    <a:pt x="217714" y="876666"/>
                  </a:cubicBezTo>
                  <a:cubicBezTo>
                    <a:pt x="206979" y="857880"/>
                    <a:pt x="198362" y="837961"/>
                    <a:pt x="188686" y="818609"/>
                  </a:cubicBezTo>
                  <a:cubicBezTo>
                    <a:pt x="183848" y="789580"/>
                    <a:pt x="186124" y="758416"/>
                    <a:pt x="174172" y="731523"/>
                  </a:cubicBezTo>
                  <a:cubicBezTo>
                    <a:pt x="165835" y="712766"/>
                    <a:pt x="146832" y="700582"/>
                    <a:pt x="130629" y="687980"/>
                  </a:cubicBezTo>
                  <a:cubicBezTo>
                    <a:pt x="-25618" y="566455"/>
                    <a:pt x="98855" y="685235"/>
                    <a:pt x="0" y="586380"/>
                  </a:cubicBezTo>
                  <a:cubicBezTo>
                    <a:pt x="2343" y="546553"/>
                    <a:pt x="18261" y="172487"/>
                    <a:pt x="43543" y="121923"/>
                  </a:cubicBezTo>
                  <a:cubicBezTo>
                    <a:pt x="56704" y="95601"/>
                    <a:pt x="101600" y="112247"/>
                    <a:pt x="130629" y="107409"/>
                  </a:cubicBezTo>
                  <a:cubicBezTo>
                    <a:pt x="112693" y="53603"/>
                    <a:pt x="53219" y="13066"/>
                    <a:pt x="101600" y="5809"/>
                  </a:cubicBezTo>
                  <a:close/>
                </a:path>
              </a:pathLst>
            </a:cu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D4C544-0F3C-4F50-A1C0-1BC39D316891}"/>
                </a:ext>
              </a:extLst>
            </p:cNvPr>
            <p:cNvSpPr txBox="1"/>
            <p:nvPr/>
          </p:nvSpPr>
          <p:spPr>
            <a:xfrm>
              <a:off x="164377" y="3514621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Objek</a:t>
              </a:r>
              <a:endParaRPr lang="en-US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2F7ABD8-54B5-44EF-8D71-6C7E3E1236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5057" y="3990630"/>
            <a:ext cx="1290489" cy="850204"/>
          </a:xfrm>
          <a:prstGeom prst="rect">
            <a:avLst/>
          </a:prstGeom>
          <a:ln>
            <a:solidFill>
              <a:srgbClr val="111C76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66D97F-DC7A-4D52-97C6-7956B814FB63}"/>
              </a:ext>
            </a:extLst>
          </p:cNvPr>
          <p:cNvSpPr txBox="1"/>
          <p:nvPr/>
        </p:nvSpPr>
        <p:spPr>
          <a:xfrm>
            <a:off x="601426" y="3461887"/>
            <a:ext cx="2580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/>
              <a:t>Metode</a:t>
            </a:r>
            <a:r>
              <a:rPr lang="en-US" sz="1400" b="1" dirty="0"/>
              <a:t> :</a:t>
            </a:r>
          </a:p>
          <a:p>
            <a:pPr algn="r"/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i="1" dirty="0"/>
              <a:t>Background Subtraction</a:t>
            </a:r>
            <a:r>
              <a:rPr lang="en-US" sz="1400" dirty="0"/>
              <a:t> </a:t>
            </a:r>
            <a:r>
              <a:rPr lang="en-US" sz="1400" i="1" dirty="0"/>
              <a:t> </a:t>
            </a:r>
            <a:r>
              <a:rPr lang="en-US" sz="1400" dirty="0"/>
              <a:t>dan </a:t>
            </a:r>
            <a:r>
              <a:rPr lang="en-US" sz="1400" dirty="0" err="1"/>
              <a:t>Algoritma</a:t>
            </a:r>
            <a:r>
              <a:rPr lang="en-US" sz="1400" dirty="0"/>
              <a:t> </a:t>
            </a:r>
            <a:r>
              <a:rPr lang="en-US" sz="1400" dirty="0" err="1"/>
              <a:t>perpindahan</a:t>
            </a:r>
            <a:r>
              <a:rPr lang="en-US" sz="1400" dirty="0"/>
              <a:t> </a:t>
            </a:r>
            <a:r>
              <a:rPr lang="en-US" sz="1400" dirty="0" err="1"/>
              <a:t>gerak</a:t>
            </a:r>
            <a:r>
              <a:rPr lang="en-US" sz="1400" dirty="0"/>
              <a:t> dan </a:t>
            </a:r>
            <a:r>
              <a:rPr lang="en-US" sz="1400" dirty="0" err="1"/>
              <a:t>nilai</a:t>
            </a:r>
            <a:r>
              <a:rPr lang="en-US" sz="1400" dirty="0"/>
              <a:t> rata-rata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i="1" dirty="0"/>
              <a:t>Y-Centroid</a:t>
            </a:r>
          </a:p>
        </p:txBody>
      </p:sp>
      <p:sp>
        <p:nvSpPr>
          <p:cNvPr id="40" name="Arrow: Curved Left 39">
            <a:extLst>
              <a:ext uri="{FF2B5EF4-FFF2-40B4-BE49-F238E27FC236}">
                <a16:creationId xmlns:a16="http://schemas.microsoft.com/office/drawing/2014/main" id="{78535517-5F54-4CAD-B5DF-B9AB382B6789}"/>
              </a:ext>
            </a:extLst>
          </p:cNvPr>
          <p:cNvSpPr/>
          <p:nvPr/>
        </p:nvSpPr>
        <p:spPr>
          <a:xfrm rot="16200000" flipV="1">
            <a:off x="2814763" y="3006288"/>
            <a:ext cx="324523" cy="752406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BB8C550-FCB6-4E75-B38C-CDE346F99D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3839" y="1988187"/>
            <a:ext cx="3313417" cy="2962275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6CC068-D2AF-4376-9A65-3315E20654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34441" y="1830272"/>
            <a:ext cx="735078" cy="315830"/>
          </a:xfrm>
          <a:prstGeom prst="bentConnector3">
            <a:avLst>
              <a:gd name="adj1" fmla="val 10031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27E999-ECE8-42F7-8780-56346B4CBC22}"/>
              </a:ext>
            </a:extLst>
          </p:cNvPr>
          <p:cNvGrpSpPr/>
          <p:nvPr/>
        </p:nvGrpSpPr>
        <p:grpSpPr>
          <a:xfrm>
            <a:off x="5287561" y="1326989"/>
            <a:ext cx="2915303" cy="576491"/>
            <a:chOff x="5287561" y="1326989"/>
            <a:chExt cx="2915303" cy="57649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0B6F70E-ACA9-4955-A71D-992255F79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2871" b="93780" l="4839" r="97742">
                          <a14:foregroundMark x1="50645" y1="11005" x2="50968" y2="3349"/>
                          <a14:foregroundMark x1="5161" y1="61722" x2="12581" y2="69856"/>
                          <a14:foregroundMark x1="63871" y1="88517" x2="66129" y2="94258"/>
                          <a14:foregroundMark x1="70323" y1="26794" x2="79355" y2="10526"/>
                          <a14:foregroundMark x1="69032" y1="30622" x2="78065" y2="14833"/>
                          <a14:foregroundMark x1="73871" y1="41148" x2="90645" y2="34928"/>
                          <a14:foregroundMark x1="90645" y1="34928" x2="97742" y2="22010"/>
                          <a14:foregroundMark x1="77097" y1="54545" x2="90968" y2="69856"/>
                          <a14:foregroundMark x1="90968" y1="69856" x2="91290" y2="69856"/>
                          <a14:foregroundMark x1="78065" y1="14833" x2="80645" y2="9091"/>
                          <a14:foregroundMark x1="89032" y1="69856" x2="92903" y2="73206"/>
                          <a14:backgroundMark x1="25161" y1="92823" x2="34194" y2="90431"/>
                          <a14:backgroundMark x1="20645" y1="91866" x2="33226" y2="86124"/>
                          <a14:backgroundMark x1="33226" y1="87560" x2="33226" y2="87560"/>
                          <a14:backgroundMark x1="33226" y1="88038" x2="32258" y2="89474"/>
                          <a14:backgroundMark x1="19677" y1="89952" x2="21935" y2="8899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50793">
              <a:off x="5287561" y="1326989"/>
              <a:ext cx="855082" cy="57649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ADFA99-F7BD-4E98-9FE9-BB35051248C4}"/>
                </a:ext>
              </a:extLst>
            </p:cNvPr>
            <p:cNvSpPr txBox="1"/>
            <p:nvPr/>
          </p:nvSpPr>
          <p:spPr>
            <a:xfrm>
              <a:off x="6034333" y="1380724"/>
              <a:ext cx="21685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“intruder!” </a:t>
              </a:r>
              <a:r>
                <a:rPr lang="en-US" sz="1200" dirty="0" err="1"/>
                <a:t>atau</a:t>
              </a:r>
              <a:r>
                <a:rPr lang="en-US" sz="1200" dirty="0"/>
                <a:t> “smoke detected”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735A0C0-F6A4-4376-A981-5B3CEDF98DA9}"/>
              </a:ext>
            </a:extLst>
          </p:cNvPr>
          <p:cNvSpPr txBox="1"/>
          <p:nvPr/>
        </p:nvSpPr>
        <p:spPr>
          <a:xfrm>
            <a:off x="4944065" y="2426904"/>
            <a:ext cx="946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53CE06-6517-4945-ADAB-8E26596F62C0}"/>
              </a:ext>
            </a:extLst>
          </p:cNvPr>
          <p:cNvSpPr txBox="1"/>
          <p:nvPr/>
        </p:nvSpPr>
        <p:spPr>
          <a:xfrm>
            <a:off x="4950453" y="1714861"/>
            <a:ext cx="946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ALARM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E64B803-3FB4-4218-90A2-584E1F0E5B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500" b="96000" l="0" r="98814">
                        <a14:foregroundMark x1="39921" y1="10000" x2="51779" y2="10000"/>
                        <a14:foregroundMark x1="1186" y1="29000" x2="48617" y2="9500"/>
                        <a14:foregroundMark x1="48617" y1="9500" x2="88538" y2="29000"/>
                        <a14:foregroundMark x1="88538" y1="29000" x2="94466" y2="34500"/>
                        <a14:foregroundMark x1="5929" y1="29000" x2="0" y2="33500"/>
                        <a14:foregroundMark x1="9091" y1="16000" x2="9091" y2="16000"/>
                        <a14:foregroundMark x1="33597" y1="9500" x2="59684" y2="1500"/>
                        <a14:foregroundMark x1="59684" y1="1500" x2="60870" y2="2500"/>
                        <a14:foregroundMark x1="89328" y1="33500" x2="99209" y2="33500"/>
                        <a14:foregroundMark x1="19763" y1="53000" x2="60079" y2="37500"/>
                        <a14:foregroundMark x1="60079" y1="37500" x2="77866" y2="54500"/>
                        <a14:foregroundMark x1="77866" y1="54500" x2="78261" y2="56500"/>
                        <a14:foregroundMark x1="32016" y1="72500" x2="53755" y2="56000"/>
                        <a14:foregroundMark x1="53755" y1="56000" x2="71146" y2="69000"/>
                        <a14:foregroundMark x1="71146" y1="69000" x2="71146" y2="74000"/>
                        <a14:foregroundMark x1="43874" y1="96000" x2="52964" y2="91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498000">
            <a:off x="1380856" y="2497298"/>
            <a:ext cx="386039" cy="3051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F0944F-04F4-403C-AC4F-D7B5F7BAD817}"/>
              </a:ext>
            </a:extLst>
          </p:cNvPr>
          <p:cNvSpPr txBox="1"/>
          <p:nvPr/>
        </p:nvSpPr>
        <p:spPr>
          <a:xfrm>
            <a:off x="1415295" y="2846533"/>
            <a:ext cx="56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CEF5A9-D772-4E76-A7D1-FCB4B7ACF4DD}"/>
              </a:ext>
            </a:extLst>
          </p:cNvPr>
          <p:cNvSpPr/>
          <p:nvPr/>
        </p:nvSpPr>
        <p:spPr>
          <a:xfrm>
            <a:off x="21010" y="177661"/>
            <a:ext cx="5271073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“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Implementasi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Human Detection 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Pada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Kamera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Webcam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Menggunakan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Metode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i="1" dirty="0">
                <a:solidFill>
                  <a:schemeClr val="tx2"/>
                </a:solidFill>
                <a:latin typeface="Caviar Dreams" panose="020B0402020204020504" pitchFamily="34" charset="0"/>
              </a:rPr>
              <a:t>Histogram of Oriented Gradient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(HOG)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Terintegrasi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dengan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</a:t>
            </a:r>
            <a:r>
              <a:rPr lang="en-US" sz="900" dirty="0" err="1">
                <a:solidFill>
                  <a:schemeClr val="tx2"/>
                </a:solidFill>
                <a:latin typeface="Caviar Dreams" panose="020B0402020204020504" pitchFamily="34" charset="0"/>
              </a:rPr>
              <a:t>Aplikasi</a:t>
            </a:r>
            <a:r>
              <a:rPr lang="en-US" sz="900" dirty="0">
                <a:solidFill>
                  <a:schemeClr val="tx2"/>
                </a:solidFill>
                <a:latin typeface="Caviar Dreams" panose="020B0402020204020504" pitchFamily="34" charset="0"/>
              </a:rPr>
              <a:t> Android”</a:t>
            </a:r>
          </a:p>
        </p:txBody>
      </p:sp>
    </p:spTree>
    <p:extLst>
      <p:ext uri="{BB962C8B-B14F-4D97-AF65-F5344CB8AC3E}">
        <p14:creationId xmlns:p14="http://schemas.microsoft.com/office/powerpoint/2010/main" val="19629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/>
      <p:bldP spid="39" grpId="0"/>
      <p:bldP spid="40" grpId="0" animBg="1"/>
      <p:bldP spid="53" grpId="0"/>
      <p:bldP spid="54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19996</TotalTime>
  <Words>1250</Words>
  <Application>Microsoft Office PowerPoint</Application>
  <PresentationFormat>On-screen Show (16:9)</PresentationFormat>
  <Paragraphs>244</Paragraphs>
  <Slides>20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Adobe Gothic Std B</vt:lpstr>
      <vt:lpstr>Arial</vt:lpstr>
      <vt:lpstr>Calibri</vt:lpstr>
      <vt:lpstr>Capsuula</vt:lpstr>
      <vt:lpstr>Caviar Dreams</vt:lpstr>
      <vt:lpstr>Humanst521 Lt BT</vt:lpstr>
      <vt:lpstr>Open Sans Extrabold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novita.k.w</cp:lastModifiedBy>
  <cp:revision>654</cp:revision>
  <cp:lastPrinted>2016-02-23T05:20:44Z</cp:lastPrinted>
  <dcterms:created xsi:type="dcterms:W3CDTF">2015-01-09T03:42:23Z</dcterms:created>
  <dcterms:modified xsi:type="dcterms:W3CDTF">2019-03-21T04:47:13Z</dcterms:modified>
</cp:coreProperties>
</file>