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320" r:id="rId3"/>
    <p:sldId id="312" r:id="rId4"/>
    <p:sldId id="351" r:id="rId5"/>
    <p:sldId id="313" r:id="rId6"/>
    <p:sldId id="314" r:id="rId7"/>
    <p:sldId id="315" r:id="rId8"/>
    <p:sldId id="352" r:id="rId9"/>
    <p:sldId id="321" r:id="rId10"/>
    <p:sldId id="316" r:id="rId11"/>
    <p:sldId id="323" r:id="rId12"/>
    <p:sldId id="327" r:id="rId13"/>
    <p:sldId id="354" r:id="rId14"/>
    <p:sldId id="355" r:id="rId15"/>
    <p:sldId id="356" r:id="rId16"/>
    <p:sldId id="368" r:id="rId17"/>
    <p:sldId id="357" r:id="rId18"/>
    <p:sldId id="328" r:id="rId19"/>
    <p:sldId id="358" r:id="rId20"/>
    <p:sldId id="329" r:id="rId21"/>
    <p:sldId id="360" r:id="rId22"/>
    <p:sldId id="330" r:id="rId23"/>
    <p:sldId id="363" r:id="rId24"/>
    <p:sldId id="367" r:id="rId25"/>
    <p:sldId id="364" r:id="rId26"/>
    <p:sldId id="366" r:id="rId27"/>
    <p:sldId id="335" r:id="rId28"/>
    <p:sldId id="353" r:id="rId29"/>
    <p:sldId id="318" r:id="rId30"/>
    <p:sldId id="317" r:id="rId31"/>
    <p:sldId id="337" r:id="rId32"/>
    <p:sldId id="340" r:id="rId33"/>
    <p:sldId id="343" r:id="rId34"/>
    <p:sldId id="342" r:id="rId35"/>
    <p:sldId id="344" r:id="rId36"/>
    <p:sldId id="346" r:id="rId37"/>
    <p:sldId id="348" r:id="rId38"/>
    <p:sldId id="260" r:id="rId39"/>
  </p:sldIdLst>
  <p:sldSz cx="9144000" cy="5143500" type="screen16x9"/>
  <p:notesSz cx="9313863"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 Gunawan" initials="AG" lastIdx="1" clrIdx="0">
    <p:extLst>
      <p:ext uri="{19B8F6BF-5375-455C-9EA6-DF929625EA0E}">
        <p15:presenceInfo xmlns:p15="http://schemas.microsoft.com/office/powerpoint/2012/main" userId="9342c50e7790cd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C76"/>
    <a:srgbClr val="F9C534"/>
    <a:srgbClr val="2137A3"/>
    <a:srgbClr val="26A6E4"/>
    <a:srgbClr val="FFFFFF"/>
    <a:srgbClr val="FF9126"/>
    <a:srgbClr val="1AA1E2"/>
    <a:srgbClr val="0070C0"/>
    <a:srgbClr val="005D99"/>
    <a:srgbClr val="0E2F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3662" autoAdjust="0"/>
  </p:normalViewPr>
  <p:slideViewPr>
    <p:cSldViewPr>
      <p:cViewPr>
        <p:scale>
          <a:sx n="70" d="100"/>
          <a:sy n="70" d="100"/>
        </p:scale>
        <p:origin x="32" y="3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28T22:40:13.242" idx="1">
    <p:pos x="10" y="10"/>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38199-EAA9-466B-A227-74A2D97EECA3}" type="doc">
      <dgm:prSet loTypeId="urn:microsoft.com/office/officeart/2005/8/layout/default" loCatId="list" qsTypeId="urn:microsoft.com/office/officeart/2005/8/quickstyle/simple4" qsCatId="simple" csTypeId="urn:microsoft.com/office/officeart/2005/8/colors/accent1_4" csCatId="accent1" phldr="1"/>
      <dgm:spPr/>
      <dgm:t>
        <a:bodyPr/>
        <a:lstStyle/>
        <a:p>
          <a:endParaRPr lang="en-US"/>
        </a:p>
      </dgm:t>
    </dgm:pt>
    <dgm:pt modelId="{2E664F36-3073-40A6-B0B8-192F1A0D78D8}">
      <dgm:prSet phldrT="[Text]"/>
      <dgm:spPr/>
      <dgm:t>
        <a:bodyPr/>
        <a:lstStyle/>
        <a:p>
          <a:r>
            <a:rPr lang="en-US" i="0" dirty="0" smtClean="0"/>
            <a:t>Label Switched Path (LSP)</a:t>
          </a:r>
          <a:endParaRPr lang="en-US" i="0" dirty="0"/>
        </a:p>
      </dgm:t>
    </dgm:pt>
    <dgm:pt modelId="{7EA459AF-504F-48DD-AB0F-1EBCA080375A}" type="parTrans" cxnId="{0B1B3BBB-6A21-4DB6-ACBD-D07D2A300614}">
      <dgm:prSet/>
      <dgm:spPr/>
      <dgm:t>
        <a:bodyPr/>
        <a:lstStyle/>
        <a:p>
          <a:endParaRPr lang="en-US"/>
        </a:p>
      </dgm:t>
    </dgm:pt>
    <dgm:pt modelId="{A32C4696-BBD4-4D8D-9510-0F93D58B5063}" type="sibTrans" cxnId="{0B1B3BBB-6A21-4DB6-ACBD-D07D2A300614}">
      <dgm:prSet/>
      <dgm:spPr/>
      <dgm:t>
        <a:bodyPr/>
        <a:lstStyle/>
        <a:p>
          <a:endParaRPr lang="en-US"/>
        </a:p>
      </dgm:t>
    </dgm:pt>
    <dgm:pt modelId="{5AEAED58-1723-48E0-B338-6C4FE014E8AB}">
      <dgm:prSet phldrT="[Text]"/>
      <dgm:spPr/>
      <dgm:t>
        <a:bodyPr/>
        <a:lstStyle/>
        <a:p>
          <a:r>
            <a:rPr lang="en-US" i="0" dirty="0" smtClean="0"/>
            <a:t>Label Switching Router (LSR)</a:t>
          </a:r>
          <a:endParaRPr lang="en-US" i="0" dirty="0"/>
        </a:p>
      </dgm:t>
    </dgm:pt>
    <dgm:pt modelId="{C4F05A14-DDC7-40FD-BAB5-C6E3C25EE465}" type="parTrans" cxnId="{EB9B2D9D-2388-4614-8BAE-57F099C7D7A0}">
      <dgm:prSet/>
      <dgm:spPr/>
      <dgm:t>
        <a:bodyPr/>
        <a:lstStyle/>
        <a:p>
          <a:endParaRPr lang="en-US"/>
        </a:p>
      </dgm:t>
    </dgm:pt>
    <dgm:pt modelId="{018FC20F-5D36-4E0D-9B78-E0932D636883}" type="sibTrans" cxnId="{EB9B2D9D-2388-4614-8BAE-57F099C7D7A0}">
      <dgm:prSet/>
      <dgm:spPr/>
      <dgm:t>
        <a:bodyPr/>
        <a:lstStyle/>
        <a:p>
          <a:endParaRPr lang="en-US"/>
        </a:p>
      </dgm:t>
    </dgm:pt>
    <dgm:pt modelId="{D4E60986-1E22-46DC-B4E7-6973E29F2FAB}">
      <dgm:prSet phldrT="[Text]"/>
      <dgm:spPr/>
      <dgm:t>
        <a:bodyPr/>
        <a:lstStyle/>
        <a:p>
          <a:r>
            <a:rPr lang="en-US" i="0" dirty="0" err="1" smtClean="0"/>
            <a:t>Forwading</a:t>
          </a:r>
          <a:r>
            <a:rPr lang="en-US" i="0" dirty="0" smtClean="0"/>
            <a:t> Equivalent Class (FEC</a:t>
          </a:r>
          <a:r>
            <a:rPr lang="en-US" dirty="0" smtClean="0"/>
            <a:t>)</a:t>
          </a:r>
          <a:endParaRPr lang="en-US" dirty="0"/>
        </a:p>
      </dgm:t>
    </dgm:pt>
    <dgm:pt modelId="{17610749-ACF2-471C-AD47-C5A6942F882A}" type="parTrans" cxnId="{34EEBE96-8522-44F9-B9C6-4321FA0FEC35}">
      <dgm:prSet/>
      <dgm:spPr/>
      <dgm:t>
        <a:bodyPr/>
        <a:lstStyle/>
        <a:p>
          <a:endParaRPr lang="en-US"/>
        </a:p>
      </dgm:t>
    </dgm:pt>
    <dgm:pt modelId="{94172EEF-19E6-4DE8-BDA8-6BA8C29CFB73}" type="sibTrans" cxnId="{34EEBE96-8522-44F9-B9C6-4321FA0FEC35}">
      <dgm:prSet/>
      <dgm:spPr/>
      <dgm:t>
        <a:bodyPr/>
        <a:lstStyle/>
        <a:p>
          <a:endParaRPr lang="en-US"/>
        </a:p>
      </dgm:t>
    </dgm:pt>
    <dgm:pt modelId="{99080EC3-7C3A-45D2-855A-8F5909B0580B}">
      <dgm:prSet phldrT="[Text]"/>
      <dgm:spPr/>
      <dgm:t>
        <a:bodyPr/>
        <a:lstStyle/>
        <a:p>
          <a:endParaRPr lang="en-US" i="0" dirty="0" smtClean="0"/>
        </a:p>
        <a:p>
          <a:r>
            <a:rPr lang="en-US" i="0" dirty="0" smtClean="0"/>
            <a:t>ingress </a:t>
          </a:r>
          <a:r>
            <a:rPr lang="en-US" i="0" dirty="0" smtClean="0"/>
            <a:t>Node</a:t>
          </a:r>
          <a:endParaRPr lang="en-US" i="0" dirty="0"/>
        </a:p>
      </dgm:t>
    </dgm:pt>
    <dgm:pt modelId="{C72F9DE6-8CF5-4591-B915-01A2A6143DF2}" type="parTrans" cxnId="{5642BDFB-01DF-465C-A5DD-CC76A1FD0616}">
      <dgm:prSet/>
      <dgm:spPr/>
      <dgm:t>
        <a:bodyPr/>
        <a:lstStyle/>
        <a:p>
          <a:endParaRPr lang="en-US"/>
        </a:p>
      </dgm:t>
    </dgm:pt>
    <dgm:pt modelId="{F817153E-6BC3-4475-A9EC-CBEB24BF6F6A}" type="sibTrans" cxnId="{5642BDFB-01DF-465C-A5DD-CC76A1FD0616}">
      <dgm:prSet/>
      <dgm:spPr/>
      <dgm:t>
        <a:bodyPr/>
        <a:lstStyle/>
        <a:p>
          <a:endParaRPr lang="en-US"/>
        </a:p>
      </dgm:t>
    </dgm:pt>
    <dgm:pt modelId="{FB1A7919-9713-4C5B-96AD-BFE29C9A89D8}">
      <dgm:prSet phldrT="[Text]"/>
      <dgm:spPr/>
      <dgm:t>
        <a:bodyPr/>
        <a:lstStyle/>
        <a:p>
          <a:r>
            <a:rPr lang="en-US" dirty="0" smtClean="0"/>
            <a:t>Egress </a:t>
          </a:r>
          <a:r>
            <a:rPr lang="en-US" dirty="0" smtClean="0"/>
            <a:t>Node</a:t>
          </a:r>
          <a:endParaRPr lang="en-US" dirty="0"/>
        </a:p>
      </dgm:t>
    </dgm:pt>
    <dgm:pt modelId="{491C6623-5A9B-4459-8426-705B0990F88D}" type="parTrans" cxnId="{CCDD56DE-1071-4BFC-8315-CBFC416F0A59}">
      <dgm:prSet/>
      <dgm:spPr/>
      <dgm:t>
        <a:bodyPr/>
        <a:lstStyle/>
        <a:p>
          <a:endParaRPr lang="en-US"/>
        </a:p>
      </dgm:t>
    </dgm:pt>
    <dgm:pt modelId="{8A23C9ED-2D60-4EFF-97F9-A80712531598}" type="sibTrans" cxnId="{CCDD56DE-1071-4BFC-8315-CBFC416F0A59}">
      <dgm:prSet/>
      <dgm:spPr/>
      <dgm:t>
        <a:bodyPr/>
        <a:lstStyle/>
        <a:p>
          <a:endParaRPr lang="en-US"/>
        </a:p>
      </dgm:t>
    </dgm:pt>
    <dgm:pt modelId="{E5AD1295-8D63-4129-8762-7C98B85C8C22}">
      <dgm:prSet/>
      <dgm:spPr/>
      <dgm:t>
        <a:bodyPr/>
        <a:lstStyle/>
        <a:p>
          <a:r>
            <a:rPr lang="en-US" dirty="0" smtClean="0"/>
            <a:t>MPLS Label</a:t>
          </a:r>
          <a:endParaRPr lang="en-US" dirty="0"/>
        </a:p>
      </dgm:t>
    </dgm:pt>
    <dgm:pt modelId="{9F92F157-A3E0-4C92-94CB-AE2E6E8E1341}" type="parTrans" cxnId="{691E9298-983F-41B5-B4A1-B85996A394E3}">
      <dgm:prSet/>
      <dgm:spPr/>
      <dgm:t>
        <a:bodyPr/>
        <a:lstStyle/>
        <a:p>
          <a:endParaRPr lang="en-US"/>
        </a:p>
      </dgm:t>
    </dgm:pt>
    <dgm:pt modelId="{F89E599F-9FDD-492E-8B20-6295D7D13591}" type="sibTrans" cxnId="{691E9298-983F-41B5-B4A1-B85996A394E3}">
      <dgm:prSet/>
      <dgm:spPr/>
      <dgm:t>
        <a:bodyPr/>
        <a:lstStyle/>
        <a:p>
          <a:endParaRPr lang="en-US"/>
        </a:p>
      </dgm:t>
    </dgm:pt>
    <dgm:pt modelId="{F4D88AE9-20A5-4B9E-92B0-EF99F0EC3D29}">
      <dgm:prSet/>
      <dgm:spPr/>
      <dgm:t>
        <a:bodyPr/>
        <a:lstStyle/>
        <a:p>
          <a:r>
            <a:rPr lang="en-US" dirty="0" smtClean="0"/>
            <a:t>MPLS Node</a:t>
          </a:r>
          <a:endParaRPr lang="en-US" dirty="0"/>
        </a:p>
      </dgm:t>
    </dgm:pt>
    <dgm:pt modelId="{7E8ECCA1-C723-4153-9595-BCAD9A5BA5A8}" type="parTrans" cxnId="{4A1E39E2-7D78-44A4-BCB6-90FA63F416A3}">
      <dgm:prSet/>
      <dgm:spPr/>
      <dgm:t>
        <a:bodyPr/>
        <a:lstStyle/>
        <a:p>
          <a:endParaRPr lang="en-US"/>
        </a:p>
      </dgm:t>
    </dgm:pt>
    <dgm:pt modelId="{1E01C524-8162-4B65-86CB-1F73E26C4BE1}" type="sibTrans" cxnId="{4A1E39E2-7D78-44A4-BCB6-90FA63F416A3}">
      <dgm:prSet/>
      <dgm:spPr/>
      <dgm:t>
        <a:bodyPr/>
        <a:lstStyle/>
        <a:p>
          <a:endParaRPr lang="en-US"/>
        </a:p>
      </dgm:t>
    </dgm:pt>
    <dgm:pt modelId="{9899020E-7DFC-4F4A-8BE2-96947E65C8CC}" type="pres">
      <dgm:prSet presAssocID="{2AF38199-EAA9-466B-A227-74A2D97EECA3}" presName="diagram" presStyleCnt="0">
        <dgm:presLayoutVars>
          <dgm:dir/>
          <dgm:resizeHandles val="exact"/>
        </dgm:presLayoutVars>
      </dgm:prSet>
      <dgm:spPr/>
      <dgm:t>
        <a:bodyPr/>
        <a:lstStyle/>
        <a:p>
          <a:endParaRPr lang="en-US"/>
        </a:p>
      </dgm:t>
    </dgm:pt>
    <dgm:pt modelId="{71286A1B-7CF2-4D7A-8A9A-5BB008B53C48}" type="pres">
      <dgm:prSet presAssocID="{2E664F36-3073-40A6-B0B8-192F1A0D78D8}" presName="node" presStyleLbl="node1" presStyleIdx="0" presStyleCnt="7">
        <dgm:presLayoutVars>
          <dgm:bulletEnabled val="1"/>
        </dgm:presLayoutVars>
      </dgm:prSet>
      <dgm:spPr/>
      <dgm:t>
        <a:bodyPr/>
        <a:lstStyle/>
        <a:p>
          <a:endParaRPr lang="en-US"/>
        </a:p>
      </dgm:t>
    </dgm:pt>
    <dgm:pt modelId="{7510BC47-C5AC-46F9-9A8B-DB517C8760B6}" type="pres">
      <dgm:prSet presAssocID="{A32C4696-BBD4-4D8D-9510-0F93D58B5063}" presName="sibTrans" presStyleCnt="0"/>
      <dgm:spPr/>
    </dgm:pt>
    <dgm:pt modelId="{80EA3E11-D311-42FD-A9EE-3D3D0079FCA1}" type="pres">
      <dgm:prSet presAssocID="{5AEAED58-1723-48E0-B338-6C4FE014E8AB}" presName="node" presStyleLbl="node1" presStyleIdx="1" presStyleCnt="7">
        <dgm:presLayoutVars>
          <dgm:bulletEnabled val="1"/>
        </dgm:presLayoutVars>
      </dgm:prSet>
      <dgm:spPr/>
      <dgm:t>
        <a:bodyPr/>
        <a:lstStyle/>
        <a:p>
          <a:endParaRPr lang="en-US"/>
        </a:p>
      </dgm:t>
    </dgm:pt>
    <dgm:pt modelId="{DAF392B7-4FB4-4186-B5DF-25C86238944E}" type="pres">
      <dgm:prSet presAssocID="{018FC20F-5D36-4E0D-9B78-E0932D636883}" presName="sibTrans" presStyleCnt="0"/>
      <dgm:spPr/>
    </dgm:pt>
    <dgm:pt modelId="{B1488DF6-DA3A-4AC0-9752-A8C5FBAF7741}" type="pres">
      <dgm:prSet presAssocID="{D4E60986-1E22-46DC-B4E7-6973E29F2FAB}" presName="node" presStyleLbl="node1" presStyleIdx="2" presStyleCnt="7">
        <dgm:presLayoutVars>
          <dgm:bulletEnabled val="1"/>
        </dgm:presLayoutVars>
      </dgm:prSet>
      <dgm:spPr/>
      <dgm:t>
        <a:bodyPr/>
        <a:lstStyle/>
        <a:p>
          <a:endParaRPr lang="en-US"/>
        </a:p>
      </dgm:t>
    </dgm:pt>
    <dgm:pt modelId="{3DC5FA2C-F917-4794-B4E0-4C9A514BC74F}" type="pres">
      <dgm:prSet presAssocID="{94172EEF-19E6-4DE8-BDA8-6BA8C29CFB73}" presName="sibTrans" presStyleCnt="0"/>
      <dgm:spPr/>
    </dgm:pt>
    <dgm:pt modelId="{45E19826-A285-412A-B82D-47687EDC105E}" type="pres">
      <dgm:prSet presAssocID="{99080EC3-7C3A-45D2-855A-8F5909B0580B}" presName="node" presStyleLbl="node1" presStyleIdx="3" presStyleCnt="7">
        <dgm:presLayoutVars>
          <dgm:bulletEnabled val="1"/>
        </dgm:presLayoutVars>
      </dgm:prSet>
      <dgm:spPr/>
      <dgm:t>
        <a:bodyPr/>
        <a:lstStyle/>
        <a:p>
          <a:endParaRPr lang="en-US"/>
        </a:p>
      </dgm:t>
    </dgm:pt>
    <dgm:pt modelId="{4D29DDE7-A4F0-4266-9E22-94A837E749D9}" type="pres">
      <dgm:prSet presAssocID="{F817153E-6BC3-4475-A9EC-CBEB24BF6F6A}" presName="sibTrans" presStyleCnt="0"/>
      <dgm:spPr/>
    </dgm:pt>
    <dgm:pt modelId="{06C99CEB-5C30-462D-B0EC-C1750944141F}" type="pres">
      <dgm:prSet presAssocID="{FB1A7919-9713-4C5B-96AD-BFE29C9A89D8}" presName="node" presStyleLbl="node1" presStyleIdx="4" presStyleCnt="7">
        <dgm:presLayoutVars>
          <dgm:bulletEnabled val="1"/>
        </dgm:presLayoutVars>
      </dgm:prSet>
      <dgm:spPr/>
      <dgm:t>
        <a:bodyPr/>
        <a:lstStyle/>
        <a:p>
          <a:endParaRPr lang="en-US"/>
        </a:p>
      </dgm:t>
    </dgm:pt>
    <dgm:pt modelId="{376FFB09-E4F1-4388-8C73-3CA1DD8CB4B3}" type="pres">
      <dgm:prSet presAssocID="{8A23C9ED-2D60-4EFF-97F9-A80712531598}" presName="sibTrans" presStyleCnt="0"/>
      <dgm:spPr/>
    </dgm:pt>
    <dgm:pt modelId="{FBDDE6D1-895E-4BF6-90F7-DC33EDA2775D}" type="pres">
      <dgm:prSet presAssocID="{E5AD1295-8D63-4129-8762-7C98B85C8C22}" presName="node" presStyleLbl="node1" presStyleIdx="5" presStyleCnt="7">
        <dgm:presLayoutVars>
          <dgm:bulletEnabled val="1"/>
        </dgm:presLayoutVars>
      </dgm:prSet>
      <dgm:spPr/>
      <dgm:t>
        <a:bodyPr/>
        <a:lstStyle/>
        <a:p>
          <a:endParaRPr lang="en-US"/>
        </a:p>
      </dgm:t>
    </dgm:pt>
    <dgm:pt modelId="{4362682D-AF25-4FD4-BB68-EE5E4ECE004B}" type="pres">
      <dgm:prSet presAssocID="{F89E599F-9FDD-492E-8B20-6295D7D13591}" presName="sibTrans" presStyleCnt="0"/>
      <dgm:spPr/>
    </dgm:pt>
    <dgm:pt modelId="{B82720E0-75E9-4750-B07D-7392E820B1D5}" type="pres">
      <dgm:prSet presAssocID="{F4D88AE9-20A5-4B9E-92B0-EF99F0EC3D29}" presName="node" presStyleLbl="node1" presStyleIdx="6" presStyleCnt="7">
        <dgm:presLayoutVars>
          <dgm:bulletEnabled val="1"/>
        </dgm:presLayoutVars>
      </dgm:prSet>
      <dgm:spPr/>
      <dgm:t>
        <a:bodyPr/>
        <a:lstStyle/>
        <a:p>
          <a:endParaRPr lang="en-US"/>
        </a:p>
      </dgm:t>
    </dgm:pt>
  </dgm:ptLst>
  <dgm:cxnLst>
    <dgm:cxn modelId="{691E9298-983F-41B5-B4A1-B85996A394E3}" srcId="{2AF38199-EAA9-466B-A227-74A2D97EECA3}" destId="{E5AD1295-8D63-4129-8762-7C98B85C8C22}" srcOrd="5" destOrd="0" parTransId="{9F92F157-A3E0-4C92-94CB-AE2E6E8E1341}" sibTransId="{F89E599F-9FDD-492E-8B20-6295D7D13591}"/>
    <dgm:cxn modelId="{0B1B3BBB-6A21-4DB6-ACBD-D07D2A300614}" srcId="{2AF38199-EAA9-466B-A227-74A2D97EECA3}" destId="{2E664F36-3073-40A6-B0B8-192F1A0D78D8}" srcOrd="0" destOrd="0" parTransId="{7EA459AF-504F-48DD-AB0F-1EBCA080375A}" sibTransId="{A32C4696-BBD4-4D8D-9510-0F93D58B5063}"/>
    <dgm:cxn modelId="{34EEBE96-8522-44F9-B9C6-4321FA0FEC35}" srcId="{2AF38199-EAA9-466B-A227-74A2D97EECA3}" destId="{D4E60986-1E22-46DC-B4E7-6973E29F2FAB}" srcOrd="2" destOrd="0" parTransId="{17610749-ACF2-471C-AD47-C5A6942F882A}" sibTransId="{94172EEF-19E6-4DE8-BDA8-6BA8C29CFB73}"/>
    <dgm:cxn modelId="{5642BDFB-01DF-465C-A5DD-CC76A1FD0616}" srcId="{2AF38199-EAA9-466B-A227-74A2D97EECA3}" destId="{99080EC3-7C3A-45D2-855A-8F5909B0580B}" srcOrd="3" destOrd="0" parTransId="{C72F9DE6-8CF5-4591-B915-01A2A6143DF2}" sibTransId="{F817153E-6BC3-4475-A9EC-CBEB24BF6F6A}"/>
    <dgm:cxn modelId="{EB9B2D9D-2388-4614-8BAE-57F099C7D7A0}" srcId="{2AF38199-EAA9-466B-A227-74A2D97EECA3}" destId="{5AEAED58-1723-48E0-B338-6C4FE014E8AB}" srcOrd="1" destOrd="0" parTransId="{C4F05A14-DDC7-40FD-BAB5-C6E3C25EE465}" sibTransId="{018FC20F-5D36-4E0D-9B78-E0932D636883}"/>
    <dgm:cxn modelId="{6DB7D265-0D32-401C-92D4-FFD1920D95B6}" type="presOf" srcId="{E5AD1295-8D63-4129-8762-7C98B85C8C22}" destId="{FBDDE6D1-895E-4BF6-90F7-DC33EDA2775D}" srcOrd="0" destOrd="0" presId="urn:microsoft.com/office/officeart/2005/8/layout/default"/>
    <dgm:cxn modelId="{28661491-6DDF-4FC4-9B56-F3419F734F91}" type="presOf" srcId="{D4E60986-1E22-46DC-B4E7-6973E29F2FAB}" destId="{B1488DF6-DA3A-4AC0-9752-A8C5FBAF7741}" srcOrd="0" destOrd="0" presId="urn:microsoft.com/office/officeart/2005/8/layout/default"/>
    <dgm:cxn modelId="{AC4DCA75-9E7B-4218-94C5-446917F9C2D0}" type="presOf" srcId="{5AEAED58-1723-48E0-B338-6C4FE014E8AB}" destId="{80EA3E11-D311-42FD-A9EE-3D3D0079FCA1}" srcOrd="0" destOrd="0" presId="urn:microsoft.com/office/officeart/2005/8/layout/default"/>
    <dgm:cxn modelId="{88E538B3-9B77-4B01-A0AA-3C11AEE77DBE}" type="presOf" srcId="{F4D88AE9-20A5-4B9E-92B0-EF99F0EC3D29}" destId="{B82720E0-75E9-4750-B07D-7392E820B1D5}" srcOrd="0" destOrd="0" presId="urn:microsoft.com/office/officeart/2005/8/layout/default"/>
    <dgm:cxn modelId="{4D2EDFAD-3F21-4770-8CB8-F63151942419}" type="presOf" srcId="{2AF38199-EAA9-466B-A227-74A2D97EECA3}" destId="{9899020E-7DFC-4F4A-8BE2-96947E65C8CC}" srcOrd="0" destOrd="0" presId="urn:microsoft.com/office/officeart/2005/8/layout/default"/>
    <dgm:cxn modelId="{4A1E39E2-7D78-44A4-BCB6-90FA63F416A3}" srcId="{2AF38199-EAA9-466B-A227-74A2D97EECA3}" destId="{F4D88AE9-20A5-4B9E-92B0-EF99F0EC3D29}" srcOrd="6" destOrd="0" parTransId="{7E8ECCA1-C723-4153-9595-BCAD9A5BA5A8}" sibTransId="{1E01C524-8162-4B65-86CB-1F73E26C4BE1}"/>
    <dgm:cxn modelId="{CCDD56DE-1071-4BFC-8315-CBFC416F0A59}" srcId="{2AF38199-EAA9-466B-A227-74A2D97EECA3}" destId="{FB1A7919-9713-4C5B-96AD-BFE29C9A89D8}" srcOrd="4" destOrd="0" parTransId="{491C6623-5A9B-4459-8426-705B0990F88D}" sibTransId="{8A23C9ED-2D60-4EFF-97F9-A80712531598}"/>
    <dgm:cxn modelId="{433774C3-C9B3-4AF4-BFA5-33B5C296C97F}" type="presOf" srcId="{99080EC3-7C3A-45D2-855A-8F5909B0580B}" destId="{45E19826-A285-412A-B82D-47687EDC105E}" srcOrd="0" destOrd="0" presId="urn:microsoft.com/office/officeart/2005/8/layout/default"/>
    <dgm:cxn modelId="{3247B987-B473-47EC-84AE-4CE3E547B357}" type="presOf" srcId="{2E664F36-3073-40A6-B0B8-192F1A0D78D8}" destId="{71286A1B-7CF2-4D7A-8A9A-5BB008B53C48}" srcOrd="0" destOrd="0" presId="urn:microsoft.com/office/officeart/2005/8/layout/default"/>
    <dgm:cxn modelId="{1A20F407-B38C-4451-BC1B-3341160CADF7}" type="presOf" srcId="{FB1A7919-9713-4C5B-96AD-BFE29C9A89D8}" destId="{06C99CEB-5C30-462D-B0EC-C1750944141F}" srcOrd="0" destOrd="0" presId="urn:microsoft.com/office/officeart/2005/8/layout/default"/>
    <dgm:cxn modelId="{3E2671A2-5DA5-429B-B1AF-83C03F1AD3B6}" type="presParOf" srcId="{9899020E-7DFC-4F4A-8BE2-96947E65C8CC}" destId="{71286A1B-7CF2-4D7A-8A9A-5BB008B53C48}" srcOrd="0" destOrd="0" presId="urn:microsoft.com/office/officeart/2005/8/layout/default"/>
    <dgm:cxn modelId="{8071714A-25E7-445D-80AA-B8730C83AE92}" type="presParOf" srcId="{9899020E-7DFC-4F4A-8BE2-96947E65C8CC}" destId="{7510BC47-C5AC-46F9-9A8B-DB517C8760B6}" srcOrd="1" destOrd="0" presId="urn:microsoft.com/office/officeart/2005/8/layout/default"/>
    <dgm:cxn modelId="{C2203886-592E-4D95-B1A9-AD3E1EB34083}" type="presParOf" srcId="{9899020E-7DFC-4F4A-8BE2-96947E65C8CC}" destId="{80EA3E11-D311-42FD-A9EE-3D3D0079FCA1}" srcOrd="2" destOrd="0" presId="urn:microsoft.com/office/officeart/2005/8/layout/default"/>
    <dgm:cxn modelId="{6BB4D1B2-B5D7-41A0-A8D2-E3C121DFD9E1}" type="presParOf" srcId="{9899020E-7DFC-4F4A-8BE2-96947E65C8CC}" destId="{DAF392B7-4FB4-4186-B5DF-25C86238944E}" srcOrd="3" destOrd="0" presId="urn:microsoft.com/office/officeart/2005/8/layout/default"/>
    <dgm:cxn modelId="{7540F095-8060-4B26-BDCA-41806AA665D9}" type="presParOf" srcId="{9899020E-7DFC-4F4A-8BE2-96947E65C8CC}" destId="{B1488DF6-DA3A-4AC0-9752-A8C5FBAF7741}" srcOrd="4" destOrd="0" presId="urn:microsoft.com/office/officeart/2005/8/layout/default"/>
    <dgm:cxn modelId="{91FBD86E-AE97-4D9E-A7BA-230E75CC3C08}" type="presParOf" srcId="{9899020E-7DFC-4F4A-8BE2-96947E65C8CC}" destId="{3DC5FA2C-F917-4794-B4E0-4C9A514BC74F}" srcOrd="5" destOrd="0" presId="urn:microsoft.com/office/officeart/2005/8/layout/default"/>
    <dgm:cxn modelId="{C8AC593A-2324-4775-8145-5C9F4268A5AF}" type="presParOf" srcId="{9899020E-7DFC-4F4A-8BE2-96947E65C8CC}" destId="{45E19826-A285-412A-B82D-47687EDC105E}" srcOrd="6" destOrd="0" presId="urn:microsoft.com/office/officeart/2005/8/layout/default"/>
    <dgm:cxn modelId="{6A4FB418-3C97-49E3-B5FD-3AD0519C892C}" type="presParOf" srcId="{9899020E-7DFC-4F4A-8BE2-96947E65C8CC}" destId="{4D29DDE7-A4F0-4266-9E22-94A837E749D9}" srcOrd="7" destOrd="0" presId="urn:microsoft.com/office/officeart/2005/8/layout/default"/>
    <dgm:cxn modelId="{AC368C92-8EFF-4FE8-9C1E-4F3849C98EA5}" type="presParOf" srcId="{9899020E-7DFC-4F4A-8BE2-96947E65C8CC}" destId="{06C99CEB-5C30-462D-B0EC-C1750944141F}" srcOrd="8" destOrd="0" presId="urn:microsoft.com/office/officeart/2005/8/layout/default"/>
    <dgm:cxn modelId="{96C94316-E67D-48FA-98B8-4F9E344A01E6}" type="presParOf" srcId="{9899020E-7DFC-4F4A-8BE2-96947E65C8CC}" destId="{376FFB09-E4F1-4388-8C73-3CA1DD8CB4B3}" srcOrd="9" destOrd="0" presId="urn:microsoft.com/office/officeart/2005/8/layout/default"/>
    <dgm:cxn modelId="{5D1910F4-D33F-448A-A48E-7CF1CC7DC7BE}" type="presParOf" srcId="{9899020E-7DFC-4F4A-8BE2-96947E65C8CC}" destId="{FBDDE6D1-895E-4BF6-90F7-DC33EDA2775D}" srcOrd="10" destOrd="0" presId="urn:microsoft.com/office/officeart/2005/8/layout/default"/>
    <dgm:cxn modelId="{E9383C04-E1E4-46C8-B08C-AA3624A539D7}" type="presParOf" srcId="{9899020E-7DFC-4F4A-8BE2-96947E65C8CC}" destId="{4362682D-AF25-4FD4-BB68-EE5E4ECE004B}" srcOrd="11" destOrd="0" presId="urn:microsoft.com/office/officeart/2005/8/layout/default"/>
    <dgm:cxn modelId="{D212D56A-B65B-470E-A548-E92EFF39E728}" type="presParOf" srcId="{9899020E-7DFC-4F4A-8BE2-96947E65C8CC}" destId="{B82720E0-75E9-4750-B07D-7392E820B1D5}" srcOrd="12" destOrd="0" presId="urn:microsoft.com/office/officeart/2005/8/layout/defaul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728848-2BE4-4E7C-A1E5-4793B31A8AF4}" type="doc">
      <dgm:prSet loTypeId="urn:microsoft.com/office/officeart/2011/layout/TabList" loCatId="list" qsTypeId="urn:microsoft.com/office/officeart/2005/8/quickstyle/simple5" qsCatId="simple" csTypeId="urn:microsoft.com/office/officeart/2005/8/colors/accent1_2" csCatId="accent1" phldr="1"/>
      <dgm:spPr/>
      <dgm:t>
        <a:bodyPr/>
        <a:lstStyle/>
        <a:p>
          <a:endParaRPr lang="en-US"/>
        </a:p>
      </dgm:t>
    </dgm:pt>
    <dgm:pt modelId="{CAE2082E-3F58-4D19-98AA-F994AC01FE75}">
      <dgm:prSet phldrT="[Text]" custT="1"/>
      <dgm:spPr/>
      <dgm:t>
        <a:bodyPr/>
        <a:lstStyle/>
        <a:p>
          <a:r>
            <a:rPr lang="en-US" sz="1600" b="1" i="0" dirty="0" smtClean="0">
              <a:solidFill>
                <a:srgbClr val="111C76"/>
              </a:solidFill>
              <a:latin typeface="Caviar Dreams" panose="020B0402020204020504"/>
            </a:rPr>
            <a:t>User  agent</a:t>
          </a:r>
          <a:endParaRPr lang="en-US" sz="1600" b="1" i="0" dirty="0">
            <a:solidFill>
              <a:srgbClr val="111C76"/>
            </a:solidFill>
            <a:latin typeface="Caviar Dreams" panose="020B0402020204020504"/>
          </a:endParaRPr>
        </a:p>
      </dgm:t>
    </dgm:pt>
    <dgm:pt modelId="{DAE53207-38DE-4A3B-8F5B-BD1F8467177B}" type="parTrans" cxnId="{9843F252-4802-4B9D-AC7A-8C53206E12BE}">
      <dgm:prSet/>
      <dgm:spPr/>
      <dgm:t>
        <a:bodyPr/>
        <a:lstStyle/>
        <a:p>
          <a:endParaRPr lang="en-US">
            <a:solidFill>
              <a:srgbClr val="111C76"/>
            </a:solidFill>
          </a:endParaRPr>
        </a:p>
      </dgm:t>
    </dgm:pt>
    <dgm:pt modelId="{81EE3D29-FACE-4878-A13A-8531F00C9E56}" type="sibTrans" cxnId="{9843F252-4802-4B9D-AC7A-8C53206E12BE}">
      <dgm:prSet/>
      <dgm:spPr/>
      <dgm:t>
        <a:bodyPr/>
        <a:lstStyle/>
        <a:p>
          <a:endParaRPr lang="en-US">
            <a:solidFill>
              <a:srgbClr val="111C76"/>
            </a:solidFill>
          </a:endParaRPr>
        </a:p>
      </dgm:t>
    </dgm:pt>
    <dgm:pt modelId="{D42F2F4A-8B97-402A-ABBB-9604C1299CC7}">
      <dgm:prSet phldrT="[Text]" custT="1"/>
      <dgm:spPr/>
      <dgm:t>
        <a:bodyPr/>
        <a:lstStyle/>
        <a:p>
          <a:r>
            <a:rPr lang="en-US" sz="1200" dirty="0" err="1" smtClean="0">
              <a:solidFill>
                <a:srgbClr val="111C76"/>
              </a:solidFill>
              <a:latin typeface="Caviar Dreams" panose="020B0402020204020504"/>
            </a:rPr>
            <a:t>Komponen</a:t>
          </a:r>
          <a:r>
            <a:rPr lang="en-US" sz="1200" dirty="0" smtClean="0">
              <a:solidFill>
                <a:srgbClr val="111C76"/>
              </a:solidFill>
              <a:latin typeface="Caviar Dreams" panose="020B0402020204020504"/>
            </a:rPr>
            <a:t> yang </a:t>
          </a:r>
          <a:r>
            <a:rPr lang="en-US" sz="1200" dirty="0" err="1" smtClean="0">
              <a:solidFill>
                <a:srgbClr val="111C76"/>
              </a:solidFill>
              <a:latin typeface="Caviar Dreams" panose="020B0402020204020504"/>
            </a:rPr>
            <a:t>digunakan</a:t>
          </a:r>
          <a:r>
            <a:rPr lang="en-US" sz="1200" dirty="0" smtClean="0">
              <a:solidFill>
                <a:srgbClr val="111C76"/>
              </a:solidFill>
              <a:latin typeface="Caviar Dreams" panose="020B0402020204020504"/>
            </a:rPr>
            <a:t> </a:t>
          </a:r>
          <a:r>
            <a:rPr lang="en-US" sz="1200" i="1" dirty="0" smtClean="0">
              <a:solidFill>
                <a:srgbClr val="111C76"/>
              </a:solidFill>
              <a:latin typeface="Caviar Dreams" panose="020B0402020204020504"/>
            </a:rPr>
            <a:t>user</a:t>
          </a:r>
          <a:r>
            <a:rPr lang="en-US" sz="1200" dirty="0" smtClean="0">
              <a:solidFill>
                <a:srgbClr val="111C76"/>
              </a:solidFill>
              <a:latin typeface="Caviar Dreams" panose="020B0402020204020504"/>
            </a:rPr>
            <a:t> </a:t>
          </a:r>
          <a:r>
            <a:rPr lang="en-US" sz="1200" dirty="0" err="1" smtClean="0">
              <a:solidFill>
                <a:srgbClr val="111C76"/>
              </a:solidFill>
              <a:latin typeface="Caviar Dreams" panose="020B0402020204020504"/>
            </a:rPr>
            <a:t>untuk</a:t>
          </a:r>
          <a:r>
            <a:rPr lang="en-US" sz="1200" dirty="0" smtClean="0">
              <a:solidFill>
                <a:srgbClr val="111C76"/>
              </a:solidFill>
              <a:latin typeface="Caviar Dreams" panose="020B0402020204020504"/>
            </a:rPr>
            <a:t> </a:t>
          </a:r>
          <a:r>
            <a:rPr lang="en-US" sz="1200" dirty="0" err="1" smtClean="0">
              <a:solidFill>
                <a:srgbClr val="111C76"/>
              </a:solidFill>
              <a:latin typeface="Caviar Dreams" panose="020B0402020204020504"/>
            </a:rPr>
            <a:t>melakukan</a:t>
          </a:r>
          <a:r>
            <a:rPr lang="en-US" sz="1200" dirty="0" smtClean="0">
              <a:solidFill>
                <a:srgbClr val="111C76"/>
              </a:solidFill>
              <a:latin typeface="Caviar Dreams" panose="020B0402020204020504"/>
            </a:rPr>
            <a:t> </a:t>
          </a:r>
          <a:r>
            <a:rPr lang="en-US" sz="1200" dirty="0" err="1" smtClean="0">
              <a:solidFill>
                <a:srgbClr val="111C76"/>
              </a:solidFill>
              <a:latin typeface="Caviar Dreams" panose="020B0402020204020504"/>
            </a:rPr>
            <a:t>dan</a:t>
          </a:r>
          <a:r>
            <a:rPr lang="en-US" sz="1200" dirty="0" smtClean="0">
              <a:solidFill>
                <a:srgbClr val="111C76"/>
              </a:solidFill>
              <a:latin typeface="Caviar Dreams" panose="020B0402020204020504"/>
            </a:rPr>
            <a:t> </a:t>
          </a:r>
          <a:r>
            <a:rPr lang="en-US" sz="1200" dirty="0" err="1" smtClean="0">
              <a:solidFill>
                <a:srgbClr val="111C76"/>
              </a:solidFill>
              <a:latin typeface="Caviar Dreams" panose="020B0402020204020504"/>
            </a:rPr>
            <a:t>menerima</a:t>
          </a:r>
          <a:r>
            <a:rPr lang="en-US" sz="1200" dirty="0" smtClean="0">
              <a:solidFill>
                <a:srgbClr val="111C76"/>
              </a:solidFill>
              <a:latin typeface="Caviar Dreams" panose="020B0402020204020504"/>
            </a:rPr>
            <a:t> </a:t>
          </a:r>
          <a:r>
            <a:rPr lang="en-US" sz="1200" i="1" dirty="0" smtClean="0">
              <a:solidFill>
                <a:srgbClr val="111C76"/>
              </a:solidFill>
              <a:latin typeface="Caviar Dreams" panose="020B0402020204020504"/>
            </a:rPr>
            <a:t>dialing</a:t>
          </a:r>
          <a:r>
            <a:rPr lang="en-US" sz="1200" dirty="0" smtClean="0">
              <a:solidFill>
                <a:srgbClr val="111C76"/>
              </a:solidFill>
              <a:latin typeface="Caviar Dreams" panose="020B0402020204020504"/>
            </a:rPr>
            <a:t> </a:t>
          </a:r>
          <a:r>
            <a:rPr lang="en-US" sz="1200" dirty="0" err="1" smtClean="0">
              <a:solidFill>
                <a:srgbClr val="111C76"/>
              </a:solidFill>
              <a:latin typeface="Caviar Dreams" panose="020B0402020204020504"/>
            </a:rPr>
            <a:t>nomor</a:t>
          </a:r>
          <a:r>
            <a:rPr lang="en-US" sz="1200" dirty="0" smtClean="0">
              <a:solidFill>
                <a:srgbClr val="111C76"/>
              </a:solidFill>
              <a:latin typeface="Caviar Dreams" panose="020B0402020204020504"/>
            </a:rPr>
            <a:t> </a:t>
          </a:r>
          <a:r>
            <a:rPr lang="en-US" sz="1200" dirty="0" err="1" smtClean="0">
              <a:solidFill>
                <a:srgbClr val="111C76"/>
              </a:solidFill>
              <a:latin typeface="Caviar Dreams" panose="020B0402020204020504"/>
            </a:rPr>
            <a:t>telepon</a:t>
          </a:r>
          <a:endParaRPr lang="en-US" sz="1200" dirty="0">
            <a:solidFill>
              <a:srgbClr val="111C76"/>
            </a:solidFill>
            <a:latin typeface="Caviar Dreams" panose="020B0402020204020504"/>
          </a:endParaRPr>
        </a:p>
      </dgm:t>
    </dgm:pt>
    <dgm:pt modelId="{CFF6B9F2-B088-4E6A-B3AE-A6E967DA9891}" type="parTrans" cxnId="{EF8E1B5C-8EA9-4455-97CF-202D0DF27CD6}">
      <dgm:prSet/>
      <dgm:spPr/>
      <dgm:t>
        <a:bodyPr/>
        <a:lstStyle/>
        <a:p>
          <a:endParaRPr lang="en-US">
            <a:solidFill>
              <a:srgbClr val="111C76"/>
            </a:solidFill>
          </a:endParaRPr>
        </a:p>
      </dgm:t>
    </dgm:pt>
    <dgm:pt modelId="{CC8A9DA7-53F4-462D-A825-39B61AE3B18F}" type="sibTrans" cxnId="{EF8E1B5C-8EA9-4455-97CF-202D0DF27CD6}">
      <dgm:prSet/>
      <dgm:spPr/>
      <dgm:t>
        <a:bodyPr/>
        <a:lstStyle/>
        <a:p>
          <a:endParaRPr lang="en-US">
            <a:solidFill>
              <a:srgbClr val="111C76"/>
            </a:solidFill>
          </a:endParaRPr>
        </a:p>
      </dgm:t>
    </dgm:pt>
    <dgm:pt modelId="{2C7FF999-EE41-4863-8EF7-0E9DFEDA3C71}">
      <dgm:prSet phldrT="[Text]" custT="1"/>
      <dgm:spPr/>
      <dgm:t>
        <a:bodyPr/>
        <a:lstStyle/>
        <a:p>
          <a:r>
            <a:rPr lang="en-US" sz="1600" b="1" i="0" dirty="0" smtClean="0">
              <a:solidFill>
                <a:srgbClr val="111C76"/>
              </a:solidFill>
              <a:latin typeface="Caviar Dreams" panose="020B0402020204020504"/>
            </a:rPr>
            <a:t>Proxy</a:t>
          </a:r>
          <a:endParaRPr lang="en-US" sz="1600" b="1" i="0" dirty="0">
            <a:solidFill>
              <a:srgbClr val="111C76"/>
            </a:solidFill>
            <a:latin typeface="Caviar Dreams" panose="020B0402020204020504"/>
          </a:endParaRPr>
        </a:p>
      </dgm:t>
    </dgm:pt>
    <dgm:pt modelId="{56DFAFD8-7943-46DD-9A1A-8D0B64EAD964}" type="parTrans" cxnId="{1D59C1EE-7244-4FB4-A421-6B6B992DFE4B}">
      <dgm:prSet/>
      <dgm:spPr/>
      <dgm:t>
        <a:bodyPr/>
        <a:lstStyle/>
        <a:p>
          <a:endParaRPr lang="en-US">
            <a:solidFill>
              <a:srgbClr val="111C76"/>
            </a:solidFill>
          </a:endParaRPr>
        </a:p>
      </dgm:t>
    </dgm:pt>
    <dgm:pt modelId="{72BCA99C-A25A-4033-9D51-E4E3AF231EE1}" type="sibTrans" cxnId="{1D59C1EE-7244-4FB4-A421-6B6B992DFE4B}">
      <dgm:prSet/>
      <dgm:spPr/>
      <dgm:t>
        <a:bodyPr/>
        <a:lstStyle/>
        <a:p>
          <a:endParaRPr lang="en-US">
            <a:solidFill>
              <a:srgbClr val="111C76"/>
            </a:solidFill>
          </a:endParaRPr>
        </a:p>
      </dgm:t>
    </dgm:pt>
    <dgm:pt modelId="{1C809226-B79A-4D54-B665-89D333FBBB54}">
      <dgm:prSet phldrT="[Text]" custT="1"/>
      <dgm:spPr/>
      <dgm:t>
        <a:bodyPr/>
        <a:lstStyle/>
        <a:p>
          <a:r>
            <a:rPr lang="en-US" sz="1200" dirty="0" err="1" smtClean="0">
              <a:solidFill>
                <a:srgbClr val="111C76"/>
              </a:solidFill>
              <a:latin typeface="Caviar Dreams" panose="020B0402020204020504"/>
            </a:rPr>
            <a:t>Aplikasi</a:t>
          </a:r>
          <a:r>
            <a:rPr lang="en-US" sz="1200" dirty="0" smtClean="0">
              <a:solidFill>
                <a:srgbClr val="111C76"/>
              </a:solidFill>
              <a:latin typeface="Caviar Dreams" panose="020B0402020204020504"/>
            </a:rPr>
            <a:t> </a:t>
          </a:r>
          <a:r>
            <a:rPr lang="en-US" sz="1200" i="1" dirty="0" smtClean="0">
              <a:solidFill>
                <a:srgbClr val="111C76"/>
              </a:solidFill>
              <a:latin typeface="Caviar Dreams" panose="020B0402020204020504"/>
            </a:rPr>
            <a:t>server</a:t>
          </a:r>
          <a:r>
            <a:rPr lang="en-US" sz="1200" dirty="0" smtClean="0">
              <a:solidFill>
                <a:srgbClr val="111C76"/>
              </a:solidFill>
              <a:latin typeface="Caviar Dreams" panose="020B0402020204020504"/>
            </a:rPr>
            <a:t> </a:t>
          </a:r>
          <a:r>
            <a:rPr lang="en-US" sz="1200" dirty="0" err="1" smtClean="0">
              <a:solidFill>
                <a:srgbClr val="111C76"/>
              </a:solidFill>
              <a:latin typeface="Caviar Dreams" panose="020B0402020204020504"/>
            </a:rPr>
            <a:t>atau</a:t>
          </a:r>
          <a:r>
            <a:rPr lang="en-US" sz="1200" dirty="0" smtClean="0">
              <a:solidFill>
                <a:srgbClr val="111C76"/>
              </a:solidFill>
              <a:latin typeface="Caviar Dreams" panose="020B0402020204020504"/>
            </a:rPr>
            <a:t> IPPBX Server</a:t>
          </a:r>
          <a:endParaRPr lang="en-US" sz="1200" dirty="0">
            <a:solidFill>
              <a:srgbClr val="111C76"/>
            </a:solidFill>
            <a:latin typeface="Caviar Dreams" panose="020B0402020204020504"/>
          </a:endParaRPr>
        </a:p>
      </dgm:t>
    </dgm:pt>
    <dgm:pt modelId="{698C2299-1D97-4E37-BFAC-3C1C5948A246}" type="parTrans" cxnId="{2CE0BA4E-BAD9-4A83-81EB-3CAE25A31990}">
      <dgm:prSet/>
      <dgm:spPr/>
      <dgm:t>
        <a:bodyPr/>
        <a:lstStyle/>
        <a:p>
          <a:endParaRPr lang="en-US">
            <a:solidFill>
              <a:srgbClr val="111C76"/>
            </a:solidFill>
          </a:endParaRPr>
        </a:p>
      </dgm:t>
    </dgm:pt>
    <dgm:pt modelId="{6CBB80F8-DA4D-494C-AF39-FC6B12916777}" type="sibTrans" cxnId="{2CE0BA4E-BAD9-4A83-81EB-3CAE25A31990}">
      <dgm:prSet/>
      <dgm:spPr/>
      <dgm:t>
        <a:bodyPr/>
        <a:lstStyle/>
        <a:p>
          <a:endParaRPr lang="en-US">
            <a:solidFill>
              <a:srgbClr val="111C76"/>
            </a:solidFill>
          </a:endParaRPr>
        </a:p>
      </dgm:t>
    </dgm:pt>
    <dgm:pt modelId="{58231A91-51B2-404B-A91D-ECA7B51194D1}">
      <dgm:prSet custT="1"/>
      <dgm:spPr/>
      <dgm:t>
        <a:bodyPr/>
        <a:lstStyle/>
        <a:p>
          <a:r>
            <a:rPr lang="en-US" sz="1600" b="1" i="0" dirty="0" smtClean="0">
              <a:solidFill>
                <a:srgbClr val="111C76"/>
              </a:solidFill>
              <a:latin typeface="Caviar Dreams" panose="020B0402020204020504"/>
            </a:rPr>
            <a:t>Codec</a:t>
          </a:r>
          <a:endParaRPr lang="en-US" sz="1600" b="1" i="0" dirty="0">
            <a:solidFill>
              <a:srgbClr val="111C76"/>
            </a:solidFill>
            <a:latin typeface="Caviar Dreams" panose="020B0402020204020504"/>
          </a:endParaRPr>
        </a:p>
      </dgm:t>
    </dgm:pt>
    <dgm:pt modelId="{5F90FF49-BC33-4C7D-8B97-55A84387440D}" type="parTrans" cxnId="{946277A0-306B-497E-9BA8-CCC23CFA060E}">
      <dgm:prSet/>
      <dgm:spPr/>
      <dgm:t>
        <a:bodyPr/>
        <a:lstStyle/>
        <a:p>
          <a:endParaRPr lang="en-US">
            <a:solidFill>
              <a:srgbClr val="111C76"/>
            </a:solidFill>
          </a:endParaRPr>
        </a:p>
      </dgm:t>
    </dgm:pt>
    <dgm:pt modelId="{7E7E99FF-B5C9-40CE-A481-3851C9D2205B}" type="sibTrans" cxnId="{946277A0-306B-497E-9BA8-CCC23CFA060E}">
      <dgm:prSet/>
      <dgm:spPr/>
      <dgm:t>
        <a:bodyPr/>
        <a:lstStyle/>
        <a:p>
          <a:endParaRPr lang="en-US">
            <a:solidFill>
              <a:srgbClr val="111C76"/>
            </a:solidFill>
          </a:endParaRPr>
        </a:p>
      </dgm:t>
    </dgm:pt>
    <dgm:pt modelId="{EA4AD7DC-500B-4D22-8347-B4FEE3D3CFE4}">
      <dgm:prSet custT="1"/>
      <dgm:spPr/>
      <dgm:t>
        <a:bodyPr/>
        <a:lstStyle/>
        <a:p>
          <a:r>
            <a:rPr lang="en-US" sz="1600" b="1" dirty="0" err="1" smtClean="0">
              <a:solidFill>
                <a:srgbClr val="111C76"/>
              </a:solidFill>
              <a:latin typeface="Caviar Dreams" panose="020B0402020204020504"/>
            </a:rPr>
            <a:t>Protokol</a:t>
          </a:r>
          <a:endParaRPr lang="en-US" sz="1600" b="1" dirty="0">
            <a:solidFill>
              <a:srgbClr val="111C76"/>
            </a:solidFill>
            <a:latin typeface="Caviar Dreams" panose="020B0402020204020504"/>
          </a:endParaRPr>
        </a:p>
      </dgm:t>
    </dgm:pt>
    <dgm:pt modelId="{EECF8A4B-6F7F-4054-A197-BA0A13A75464}" type="parTrans" cxnId="{CEAEA43E-ACA1-4B05-B141-B8909C4348C0}">
      <dgm:prSet/>
      <dgm:spPr/>
      <dgm:t>
        <a:bodyPr/>
        <a:lstStyle/>
        <a:p>
          <a:endParaRPr lang="en-US">
            <a:solidFill>
              <a:srgbClr val="111C76"/>
            </a:solidFill>
          </a:endParaRPr>
        </a:p>
      </dgm:t>
    </dgm:pt>
    <dgm:pt modelId="{92E2549D-8C1C-4DC8-8D8A-4394131F6067}" type="sibTrans" cxnId="{CEAEA43E-ACA1-4B05-B141-B8909C4348C0}">
      <dgm:prSet/>
      <dgm:spPr/>
      <dgm:t>
        <a:bodyPr/>
        <a:lstStyle/>
        <a:p>
          <a:endParaRPr lang="en-US">
            <a:solidFill>
              <a:srgbClr val="111C76"/>
            </a:solidFill>
          </a:endParaRPr>
        </a:p>
      </dgm:t>
    </dgm:pt>
    <dgm:pt modelId="{43282725-5200-4787-8F59-A796D89A21DE}" type="pres">
      <dgm:prSet presAssocID="{42728848-2BE4-4E7C-A1E5-4793B31A8AF4}" presName="Name0" presStyleCnt="0">
        <dgm:presLayoutVars>
          <dgm:chMax/>
          <dgm:chPref val="3"/>
          <dgm:dir/>
          <dgm:animOne val="branch"/>
          <dgm:animLvl val="lvl"/>
        </dgm:presLayoutVars>
      </dgm:prSet>
      <dgm:spPr/>
      <dgm:t>
        <a:bodyPr/>
        <a:lstStyle/>
        <a:p>
          <a:endParaRPr lang="en-US"/>
        </a:p>
      </dgm:t>
    </dgm:pt>
    <dgm:pt modelId="{BF03C17F-1259-4C97-9D56-CF7DE2D2FE4F}" type="pres">
      <dgm:prSet presAssocID="{CAE2082E-3F58-4D19-98AA-F994AC01FE75}" presName="composite" presStyleCnt="0"/>
      <dgm:spPr/>
    </dgm:pt>
    <dgm:pt modelId="{F421148F-64E9-4093-A0B8-AD04A30AC80F}" type="pres">
      <dgm:prSet presAssocID="{CAE2082E-3F58-4D19-98AA-F994AC01FE75}" presName="FirstChild" presStyleLbl="revTx" presStyleIdx="0" presStyleCnt="4">
        <dgm:presLayoutVars>
          <dgm:chMax val="0"/>
          <dgm:chPref val="0"/>
          <dgm:bulletEnabled val="1"/>
        </dgm:presLayoutVars>
      </dgm:prSet>
      <dgm:spPr/>
      <dgm:t>
        <a:bodyPr/>
        <a:lstStyle/>
        <a:p>
          <a:endParaRPr lang="en-US"/>
        </a:p>
      </dgm:t>
    </dgm:pt>
    <dgm:pt modelId="{6297F9F0-3984-46CE-BE81-48B7068E8056}" type="pres">
      <dgm:prSet presAssocID="{CAE2082E-3F58-4D19-98AA-F994AC01FE75}" presName="Parent" presStyleLbl="alignNode1" presStyleIdx="0" presStyleCnt="4">
        <dgm:presLayoutVars>
          <dgm:chMax val="3"/>
          <dgm:chPref val="3"/>
          <dgm:bulletEnabled val="1"/>
        </dgm:presLayoutVars>
      </dgm:prSet>
      <dgm:spPr/>
      <dgm:t>
        <a:bodyPr/>
        <a:lstStyle/>
        <a:p>
          <a:endParaRPr lang="en-US"/>
        </a:p>
      </dgm:t>
    </dgm:pt>
    <dgm:pt modelId="{7F960CBA-52BC-4B2C-B37F-03536E8734C6}" type="pres">
      <dgm:prSet presAssocID="{CAE2082E-3F58-4D19-98AA-F994AC01FE75}" presName="Accent" presStyleLbl="parChTrans1D1" presStyleIdx="0" presStyleCnt="4"/>
      <dgm:spPr/>
    </dgm:pt>
    <dgm:pt modelId="{CF9DD050-ABB3-4A21-A6AE-D3B7ADE1E3E2}" type="pres">
      <dgm:prSet presAssocID="{81EE3D29-FACE-4878-A13A-8531F00C9E56}" presName="sibTrans" presStyleCnt="0"/>
      <dgm:spPr/>
    </dgm:pt>
    <dgm:pt modelId="{FA56927E-6F70-4C7D-A12A-E9E056714AFF}" type="pres">
      <dgm:prSet presAssocID="{2C7FF999-EE41-4863-8EF7-0E9DFEDA3C71}" presName="composite" presStyleCnt="0"/>
      <dgm:spPr/>
    </dgm:pt>
    <dgm:pt modelId="{2FA4C9FD-1867-4A45-8525-13EF849D8ACD}" type="pres">
      <dgm:prSet presAssocID="{2C7FF999-EE41-4863-8EF7-0E9DFEDA3C71}" presName="FirstChild" presStyleLbl="revTx" presStyleIdx="1" presStyleCnt="4" custLinFactNeighborX="0" custLinFactNeighborY="4427">
        <dgm:presLayoutVars>
          <dgm:chMax val="0"/>
          <dgm:chPref val="0"/>
          <dgm:bulletEnabled val="1"/>
        </dgm:presLayoutVars>
      </dgm:prSet>
      <dgm:spPr/>
      <dgm:t>
        <a:bodyPr/>
        <a:lstStyle/>
        <a:p>
          <a:endParaRPr lang="en-US"/>
        </a:p>
      </dgm:t>
    </dgm:pt>
    <dgm:pt modelId="{53D98968-11EF-439B-99E7-540ABF9F58A9}" type="pres">
      <dgm:prSet presAssocID="{2C7FF999-EE41-4863-8EF7-0E9DFEDA3C71}" presName="Parent" presStyleLbl="alignNode1" presStyleIdx="1" presStyleCnt="4">
        <dgm:presLayoutVars>
          <dgm:chMax val="3"/>
          <dgm:chPref val="3"/>
          <dgm:bulletEnabled val="1"/>
        </dgm:presLayoutVars>
      </dgm:prSet>
      <dgm:spPr/>
      <dgm:t>
        <a:bodyPr/>
        <a:lstStyle/>
        <a:p>
          <a:endParaRPr lang="en-US"/>
        </a:p>
      </dgm:t>
    </dgm:pt>
    <dgm:pt modelId="{C918039F-53F6-4928-B3AA-EC7161F4925B}" type="pres">
      <dgm:prSet presAssocID="{2C7FF999-EE41-4863-8EF7-0E9DFEDA3C71}" presName="Accent" presStyleLbl="parChTrans1D1" presStyleIdx="1" presStyleCnt="4"/>
      <dgm:spPr/>
    </dgm:pt>
    <dgm:pt modelId="{33D0B205-BAB1-4EE1-AF5E-E303D9875704}" type="pres">
      <dgm:prSet presAssocID="{72BCA99C-A25A-4033-9D51-E4E3AF231EE1}" presName="sibTrans" presStyleCnt="0"/>
      <dgm:spPr/>
    </dgm:pt>
    <dgm:pt modelId="{24D7BC72-9B96-4319-BF71-DA557B12B7EA}" type="pres">
      <dgm:prSet presAssocID="{EA4AD7DC-500B-4D22-8347-B4FEE3D3CFE4}" presName="composite" presStyleCnt="0"/>
      <dgm:spPr/>
    </dgm:pt>
    <dgm:pt modelId="{3D133E05-6CDB-441A-9409-E88598638820}" type="pres">
      <dgm:prSet presAssocID="{EA4AD7DC-500B-4D22-8347-B4FEE3D3CFE4}" presName="FirstChild" presStyleLbl="revTx" presStyleIdx="2" presStyleCnt="4">
        <dgm:presLayoutVars>
          <dgm:chMax val="0"/>
          <dgm:chPref val="0"/>
          <dgm:bulletEnabled val="1"/>
        </dgm:presLayoutVars>
      </dgm:prSet>
      <dgm:spPr/>
    </dgm:pt>
    <dgm:pt modelId="{BCABAB99-E9E5-4222-B3FA-921874E472FD}" type="pres">
      <dgm:prSet presAssocID="{EA4AD7DC-500B-4D22-8347-B4FEE3D3CFE4}" presName="Parent" presStyleLbl="alignNode1" presStyleIdx="2" presStyleCnt="4">
        <dgm:presLayoutVars>
          <dgm:chMax val="3"/>
          <dgm:chPref val="3"/>
          <dgm:bulletEnabled val="1"/>
        </dgm:presLayoutVars>
      </dgm:prSet>
      <dgm:spPr/>
      <dgm:t>
        <a:bodyPr/>
        <a:lstStyle/>
        <a:p>
          <a:endParaRPr lang="en-US"/>
        </a:p>
      </dgm:t>
    </dgm:pt>
    <dgm:pt modelId="{FA356EA6-1C46-4FD0-B2EA-0B77E3185D08}" type="pres">
      <dgm:prSet presAssocID="{EA4AD7DC-500B-4D22-8347-B4FEE3D3CFE4}" presName="Accent" presStyleLbl="parChTrans1D1" presStyleIdx="2" presStyleCnt="4"/>
      <dgm:spPr/>
    </dgm:pt>
    <dgm:pt modelId="{68D56264-DEF8-4284-9A6C-2570D210CF5A}" type="pres">
      <dgm:prSet presAssocID="{92E2549D-8C1C-4DC8-8D8A-4394131F6067}" presName="sibTrans" presStyleCnt="0"/>
      <dgm:spPr/>
    </dgm:pt>
    <dgm:pt modelId="{ADC7FD57-A54C-4A59-BD52-19F02F7A3779}" type="pres">
      <dgm:prSet presAssocID="{58231A91-51B2-404B-A91D-ECA7B51194D1}" presName="composite" presStyleCnt="0"/>
      <dgm:spPr/>
    </dgm:pt>
    <dgm:pt modelId="{B3B356CE-4068-43C0-A32D-682B88CC9D78}" type="pres">
      <dgm:prSet presAssocID="{58231A91-51B2-404B-A91D-ECA7B51194D1}" presName="FirstChild" presStyleLbl="revTx" presStyleIdx="3" presStyleCnt="4">
        <dgm:presLayoutVars>
          <dgm:chMax val="0"/>
          <dgm:chPref val="0"/>
          <dgm:bulletEnabled val="1"/>
        </dgm:presLayoutVars>
      </dgm:prSet>
      <dgm:spPr/>
    </dgm:pt>
    <dgm:pt modelId="{C127DAB0-2712-4FB3-8926-1C15A5261E9F}" type="pres">
      <dgm:prSet presAssocID="{58231A91-51B2-404B-A91D-ECA7B51194D1}" presName="Parent" presStyleLbl="alignNode1" presStyleIdx="3" presStyleCnt="4">
        <dgm:presLayoutVars>
          <dgm:chMax val="3"/>
          <dgm:chPref val="3"/>
          <dgm:bulletEnabled val="1"/>
        </dgm:presLayoutVars>
      </dgm:prSet>
      <dgm:spPr/>
      <dgm:t>
        <a:bodyPr/>
        <a:lstStyle/>
        <a:p>
          <a:endParaRPr lang="en-US"/>
        </a:p>
      </dgm:t>
    </dgm:pt>
    <dgm:pt modelId="{99DC6D3B-7E84-4C63-9B83-C7956121D02D}" type="pres">
      <dgm:prSet presAssocID="{58231A91-51B2-404B-A91D-ECA7B51194D1}" presName="Accent" presStyleLbl="parChTrans1D1" presStyleIdx="3" presStyleCnt="4"/>
      <dgm:spPr/>
    </dgm:pt>
  </dgm:ptLst>
  <dgm:cxnLst>
    <dgm:cxn modelId="{DED4CC34-A41F-4FF4-B20A-B13C7D0E01E2}" type="presOf" srcId="{1C809226-B79A-4D54-B665-89D333FBBB54}" destId="{2FA4C9FD-1867-4A45-8525-13EF849D8ACD}" srcOrd="0" destOrd="0" presId="urn:microsoft.com/office/officeart/2011/layout/TabList"/>
    <dgm:cxn modelId="{1D59C1EE-7244-4FB4-A421-6B6B992DFE4B}" srcId="{42728848-2BE4-4E7C-A1E5-4793B31A8AF4}" destId="{2C7FF999-EE41-4863-8EF7-0E9DFEDA3C71}" srcOrd="1" destOrd="0" parTransId="{56DFAFD8-7943-46DD-9A1A-8D0B64EAD964}" sibTransId="{72BCA99C-A25A-4033-9D51-E4E3AF231EE1}"/>
    <dgm:cxn modelId="{9843F252-4802-4B9D-AC7A-8C53206E12BE}" srcId="{42728848-2BE4-4E7C-A1E5-4793B31A8AF4}" destId="{CAE2082E-3F58-4D19-98AA-F994AC01FE75}" srcOrd="0" destOrd="0" parTransId="{DAE53207-38DE-4A3B-8F5B-BD1F8467177B}" sibTransId="{81EE3D29-FACE-4878-A13A-8531F00C9E56}"/>
    <dgm:cxn modelId="{EF8E1B5C-8EA9-4455-97CF-202D0DF27CD6}" srcId="{CAE2082E-3F58-4D19-98AA-F994AC01FE75}" destId="{D42F2F4A-8B97-402A-ABBB-9604C1299CC7}" srcOrd="0" destOrd="0" parTransId="{CFF6B9F2-B088-4E6A-B3AE-A6E967DA9891}" sibTransId="{CC8A9DA7-53F4-462D-A825-39B61AE3B18F}"/>
    <dgm:cxn modelId="{CEAEA43E-ACA1-4B05-B141-B8909C4348C0}" srcId="{42728848-2BE4-4E7C-A1E5-4793B31A8AF4}" destId="{EA4AD7DC-500B-4D22-8347-B4FEE3D3CFE4}" srcOrd="2" destOrd="0" parTransId="{EECF8A4B-6F7F-4054-A197-BA0A13A75464}" sibTransId="{92E2549D-8C1C-4DC8-8D8A-4394131F6067}"/>
    <dgm:cxn modelId="{C79F636D-77C8-4C97-A9F5-AED5BA69925B}" type="presOf" srcId="{EA4AD7DC-500B-4D22-8347-B4FEE3D3CFE4}" destId="{BCABAB99-E9E5-4222-B3FA-921874E472FD}" srcOrd="0" destOrd="0" presId="urn:microsoft.com/office/officeart/2011/layout/TabList"/>
    <dgm:cxn modelId="{7CCC676F-8E53-413D-94A4-2FBBC50E46E3}" type="presOf" srcId="{42728848-2BE4-4E7C-A1E5-4793B31A8AF4}" destId="{43282725-5200-4787-8F59-A796D89A21DE}" srcOrd="0" destOrd="0" presId="urn:microsoft.com/office/officeart/2011/layout/TabList"/>
    <dgm:cxn modelId="{946277A0-306B-497E-9BA8-CCC23CFA060E}" srcId="{42728848-2BE4-4E7C-A1E5-4793B31A8AF4}" destId="{58231A91-51B2-404B-A91D-ECA7B51194D1}" srcOrd="3" destOrd="0" parTransId="{5F90FF49-BC33-4C7D-8B97-55A84387440D}" sibTransId="{7E7E99FF-B5C9-40CE-A481-3851C9D2205B}"/>
    <dgm:cxn modelId="{0E2BAF17-3B4E-483B-8E40-9E0F8CE8EC24}" type="presOf" srcId="{58231A91-51B2-404B-A91D-ECA7B51194D1}" destId="{C127DAB0-2712-4FB3-8926-1C15A5261E9F}" srcOrd="0" destOrd="0" presId="urn:microsoft.com/office/officeart/2011/layout/TabList"/>
    <dgm:cxn modelId="{2CE0BA4E-BAD9-4A83-81EB-3CAE25A31990}" srcId="{2C7FF999-EE41-4863-8EF7-0E9DFEDA3C71}" destId="{1C809226-B79A-4D54-B665-89D333FBBB54}" srcOrd="0" destOrd="0" parTransId="{698C2299-1D97-4E37-BFAC-3C1C5948A246}" sibTransId="{6CBB80F8-DA4D-494C-AF39-FC6B12916777}"/>
    <dgm:cxn modelId="{11704F35-30BB-402F-9F78-D02F4EE1B3AE}" type="presOf" srcId="{D42F2F4A-8B97-402A-ABBB-9604C1299CC7}" destId="{F421148F-64E9-4093-A0B8-AD04A30AC80F}" srcOrd="0" destOrd="0" presId="urn:microsoft.com/office/officeart/2011/layout/TabList"/>
    <dgm:cxn modelId="{F517EFEB-50E5-4929-B7DF-C40D47BD60EB}" type="presOf" srcId="{2C7FF999-EE41-4863-8EF7-0E9DFEDA3C71}" destId="{53D98968-11EF-439B-99E7-540ABF9F58A9}" srcOrd="0" destOrd="0" presId="urn:microsoft.com/office/officeart/2011/layout/TabList"/>
    <dgm:cxn modelId="{0F3CF69C-06C7-4014-A1FE-8B4010DDA3E2}" type="presOf" srcId="{CAE2082E-3F58-4D19-98AA-F994AC01FE75}" destId="{6297F9F0-3984-46CE-BE81-48B7068E8056}" srcOrd="0" destOrd="0" presId="urn:microsoft.com/office/officeart/2011/layout/TabList"/>
    <dgm:cxn modelId="{7BA598DB-D160-4868-B1CC-099C7A339731}" type="presParOf" srcId="{43282725-5200-4787-8F59-A796D89A21DE}" destId="{BF03C17F-1259-4C97-9D56-CF7DE2D2FE4F}" srcOrd="0" destOrd="0" presId="urn:microsoft.com/office/officeart/2011/layout/TabList"/>
    <dgm:cxn modelId="{2A43C798-045B-440E-AF16-847625B58712}" type="presParOf" srcId="{BF03C17F-1259-4C97-9D56-CF7DE2D2FE4F}" destId="{F421148F-64E9-4093-A0B8-AD04A30AC80F}" srcOrd="0" destOrd="0" presId="urn:microsoft.com/office/officeart/2011/layout/TabList"/>
    <dgm:cxn modelId="{F9BC6D7F-0BE2-4C4B-AD56-900728611E81}" type="presParOf" srcId="{BF03C17F-1259-4C97-9D56-CF7DE2D2FE4F}" destId="{6297F9F0-3984-46CE-BE81-48B7068E8056}" srcOrd="1" destOrd="0" presId="urn:microsoft.com/office/officeart/2011/layout/TabList"/>
    <dgm:cxn modelId="{846E6E68-31E1-498E-95B9-5CABDB068C5F}" type="presParOf" srcId="{BF03C17F-1259-4C97-9D56-CF7DE2D2FE4F}" destId="{7F960CBA-52BC-4B2C-B37F-03536E8734C6}" srcOrd="2" destOrd="0" presId="urn:microsoft.com/office/officeart/2011/layout/TabList"/>
    <dgm:cxn modelId="{01ACFBB5-63FB-44BD-99C9-8FE168F59430}" type="presParOf" srcId="{43282725-5200-4787-8F59-A796D89A21DE}" destId="{CF9DD050-ABB3-4A21-A6AE-D3B7ADE1E3E2}" srcOrd="1" destOrd="0" presId="urn:microsoft.com/office/officeart/2011/layout/TabList"/>
    <dgm:cxn modelId="{3AEE4376-8210-489F-9FEE-184EB85BB93D}" type="presParOf" srcId="{43282725-5200-4787-8F59-A796D89A21DE}" destId="{FA56927E-6F70-4C7D-A12A-E9E056714AFF}" srcOrd="2" destOrd="0" presId="urn:microsoft.com/office/officeart/2011/layout/TabList"/>
    <dgm:cxn modelId="{0A86CC3D-DEFC-4784-B64E-EAA22ED9C24C}" type="presParOf" srcId="{FA56927E-6F70-4C7D-A12A-E9E056714AFF}" destId="{2FA4C9FD-1867-4A45-8525-13EF849D8ACD}" srcOrd="0" destOrd="0" presId="urn:microsoft.com/office/officeart/2011/layout/TabList"/>
    <dgm:cxn modelId="{51F961A8-DBC9-43DB-A21F-372A42571342}" type="presParOf" srcId="{FA56927E-6F70-4C7D-A12A-E9E056714AFF}" destId="{53D98968-11EF-439B-99E7-540ABF9F58A9}" srcOrd="1" destOrd="0" presId="urn:microsoft.com/office/officeart/2011/layout/TabList"/>
    <dgm:cxn modelId="{CCB14B6D-ECCE-4D41-B35F-0FDEE0D24CE6}" type="presParOf" srcId="{FA56927E-6F70-4C7D-A12A-E9E056714AFF}" destId="{C918039F-53F6-4928-B3AA-EC7161F4925B}" srcOrd="2" destOrd="0" presId="urn:microsoft.com/office/officeart/2011/layout/TabList"/>
    <dgm:cxn modelId="{89C1617A-64B9-45F1-ABE5-2FF2B54FF66C}" type="presParOf" srcId="{43282725-5200-4787-8F59-A796D89A21DE}" destId="{33D0B205-BAB1-4EE1-AF5E-E303D9875704}" srcOrd="3" destOrd="0" presId="urn:microsoft.com/office/officeart/2011/layout/TabList"/>
    <dgm:cxn modelId="{08AD5515-E9F1-49B0-835D-97EA172630E2}" type="presParOf" srcId="{43282725-5200-4787-8F59-A796D89A21DE}" destId="{24D7BC72-9B96-4319-BF71-DA557B12B7EA}" srcOrd="4" destOrd="0" presId="urn:microsoft.com/office/officeart/2011/layout/TabList"/>
    <dgm:cxn modelId="{8B422D1F-9D3B-45DD-968B-8B17BFF3EE71}" type="presParOf" srcId="{24D7BC72-9B96-4319-BF71-DA557B12B7EA}" destId="{3D133E05-6CDB-441A-9409-E88598638820}" srcOrd="0" destOrd="0" presId="urn:microsoft.com/office/officeart/2011/layout/TabList"/>
    <dgm:cxn modelId="{8F745C2F-2F9C-4CE5-AE46-B058FC711C26}" type="presParOf" srcId="{24D7BC72-9B96-4319-BF71-DA557B12B7EA}" destId="{BCABAB99-E9E5-4222-B3FA-921874E472FD}" srcOrd="1" destOrd="0" presId="urn:microsoft.com/office/officeart/2011/layout/TabList"/>
    <dgm:cxn modelId="{B0AFC1FD-A4A9-4EAC-BA83-0492F2D71B0B}" type="presParOf" srcId="{24D7BC72-9B96-4319-BF71-DA557B12B7EA}" destId="{FA356EA6-1C46-4FD0-B2EA-0B77E3185D08}" srcOrd="2" destOrd="0" presId="urn:microsoft.com/office/officeart/2011/layout/TabList"/>
    <dgm:cxn modelId="{C74FA3C9-D0DF-4D5F-95CB-84416207D6FC}" type="presParOf" srcId="{43282725-5200-4787-8F59-A796D89A21DE}" destId="{68D56264-DEF8-4284-9A6C-2570D210CF5A}" srcOrd="5" destOrd="0" presId="urn:microsoft.com/office/officeart/2011/layout/TabList"/>
    <dgm:cxn modelId="{43D97DEC-515D-470E-BBB4-7B2225E69347}" type="presParOf" srcId="{43282725-5200-4787-8F59-A796D89A21DE}" destId="{ADC7FD57-A54C-4A59-BD52-19F02F7A3779}" srcOrd="6" destOrd="0" presId="urn:microsoft.com/office/officeart/2011/layout/TabList"/>
    <dgm:cxn modelId="{7CF55C1B-2C9C-4E50-A3C5-2253A8E0D117}" type="presParOf" srcId="{ADC7FD57-A54C-4A59-BD52-19F02F7A3779}" destId="{B3B356CE-4068-43C0-A32D-682B88CC9D78}" srcOrd="0" destOrd="0" presId="urn:microsoft.com/office/officeart/2011/layout/TabList"/>
    <dgm:cxn modelId="{8B3BC0BA-02FF-4025-B974-6C3183011142}" type="presParOf" srcId="{ADC7FD57-A54C-4A59-BD52-19F02F7A3779}" destId="{C127DAB0-2712-4FB3-8926-1C15A5261E9F}" srcOrd="1" destOrd="0" presId="urn:microsoft.com/office/officeart/2011/layout/TabList"/>
    <dgm:cxn modelId="{4ACF494E-D2F3-48C0-A108-4DEEF46397E8}" type="presParOf" srcId="{ADC7FD57-A54C-4A59-BD52-19F02F7A3779}" destId="{99DC6D3B-7E84-4C63-9B83-C7956121D02D}" srcOrd="2" destOrd="0" presId="urn:microsoft.com/office/officeart/2011/layout/Tab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286A1B-7CF2-4D7A-8A9A-5BB008B53C48}">
      <dsp:nvSpPr>
        <dsp:cNvPr id="0" name=""/>
        <dsp:cNvSpPr/>
      </dsp:nvSpPr>
      <dsp:spPr>
        <a:xfrm>
          <a:off x="1666" y="40694"/>
          <a:ext cx="1322162" cy="793297"/>
        </a:xfrm>
        <a:prstGeom prst="rect">
          <a:avLst/>
        </a:prstGeom>
        <a:gradFill rotWithShape="0">
          <a:gsLst>
            <a:gs pos="0">
              <a:schemeClr val="accent1">
                <a:shade val="50000"/>
                <a:hueOff val="0"/>
                <a:satOff val="0"/>
                <a:lumOff val="0"/>
                <a:alphaOff val="0"/>
                <a:shade val="51000"/>
                <a:satMod val="130000"/>
              </a:schemeClr>
            </a:gs>
            <a:gs pos="80000">
              <a:schemeClr val="accent1">
                <a:shade val="50000"/>
                <a:hueOff val="0"/>
                <a:satOff val="0"/>
                <a:lumOff val="0"/>
                <a:alphaOff val="0"/>
                <a:shade val="93000"/>
                <a:satMod val="130000"/>
              </a:schemeClr>
            </a:gs>
            <a:gs pos="100000">
              <a:schemeClr val="accent1">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i="0" kern="1200" dirty="0" smtClean="0"/>
            <a:t>Label Switched Path (LSP)</a:t>
          </a:r>
          <a:endParaRPr lang="en-US" sz="1600" i="0" kern="1200" dirty="0"/>
        </a:p>
      </dsp:txBody>
      <dsp:txXfrm>
        <a:off x="1666" y="40694"/>
        <a:ext cx="1322162" cy="793297"/>
      </dsp:txXfrm>
    </dsp:sp>
    <dsp:sp modelId="{80EA3E11-D311-42FD-A9EE-3D3D0079FCA1}">
      <dsp:nvSpPr>
        <dsp:cNvPr id="0" name=""/>
        <dsp:cNvSpPr/>
      </dsp:nvSpPr>
      <dsp:spPr>
        <a:xfrm>
          <a:off x="1456045" y="40694"/>
          <a:ext cx="1322162" cy="793297"/>
        </a:xfrm>
        <a:prstGeom prst="rect">
          <a:avLst/>
        </a:prstGeom>
        <a:gradFill rotWithShape="0">
          <a:gsLst>
            <a:gs pos="0">
              <a:schemeClr val="accent1">
                <a:shade val="50000"/>
                <a:hueOff val="103268"/>
                <a:satOff val="-2160"/>
                <a:lumOff val="12018"/>
                <a:alphaOff val="0"/>
                <a:shade val="51000"/>
                <a:satMod val="130000"/>
              </a:schemeClr>
            </a:gs>
            <a:gs pos="80000">
              <a:schemeClr val="accent1">
                <a:shade val="50000"/>
                <a:hueOff val="103268"/>
                <a:satOff val="-2160"/>
                <a:lumOff val="12018"/>
                <a:alphaOff val="0"/>
                <a:shade val="93000"/>
                <a:satMod val="130000"/>
              </a:schemeClr>
            </a:gs>
            <a:gs pos="100000">
              <a:schemeClr val="accent1">
                <a:shade val="50000"/>
                <a:hueOff val="103268"/>
                <a:satOff val="-2160"/>
                <a:lumOff val="1201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i="0" kern="1200" dirty="0" smtClean="0"/>
            <a:t>Label Switching Router (LSR)</a:t>
          </a:r>
          <a:endParaRPr lang="en-US" sz="1600" i="0" kern="1200" dirty="0"/>
        </a:p>
      </dsp:txBody>
      <dsp:txXfrm>
        <a:off x="1456045" y="40694"/>
        <a:ext cx="1322162" cy="793297"/>
      </dsp:txXfrm>
    </dsp:sp>
    <dsp:sp modelId="{B1488DF6-DA3A-4AC0-9752-A8C5FBAF7741}">
      <dsp:nvSpPr>
        <dsp:cNvPr id="0" name=""/>
        <dsp:cNvSpPr/>
      </dsp:nvSpPr>
      <dsp:spPr>
        <a:xfrm>
          <a:off x="2910424" y="40694"/>
          <a:ext cx="1322162" cy="793297"/>
        </a:xfrm>
        <a:prstGeom prst="rect">
          <a:avLst/>
        </a:prstGeom>
        <a:gradFill rotWithShape="0">
          <a:gsLst>
            <a:gs pos="0">
              <a:schemeClr val="accent1">
                <a:shade val="50000"/>
                <a:hueOff val="206535"/>
                <a:satOff val="-4320"/>
                <a:lumOff val="24036"/>
                <a:alphaOff val="0"/>
                <a:shade val="51000"/>
                <a:satMod val="130000"/>
              </a:schemeClr>
            </a:gs>
            <a:gs pos="80000">
              <a:schemeClr val="accent1">
                <a:shade val="50000"/>
                <a:hueOff val="206535"/>
                <a:satOff val="-4320"/>
                <a:lumOff val="24036"/>
                <a:alphaOff val="0"/>
                <a:shade val="93000"/>
                <a:satMod val="130000"/>
              </a:schemeClr>
            </a:gs>
            <a:gs pos="100000">
              <a:schemeClr val="accent1">
                <a:shade val="50000"/>
                <a:hueOff val="206535"/>
                <a:satOff val="-4320"/>
                <a:lumOff val="2403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i="0" kern="1200" dirty="0" err="1" smtClean="0"/>
            <a:t>Forwading</a:t>
          </a:r>
          <a:r>
            <a:rPr lang="en-US" sz="1600" i="0" kern="1200" dirty="0" smtClean="0"/>
            <a:t> Equivalent Class (FEC</a:t>
          </a:r>
          <a:r>
            <a:rPr lang="en-US" sz="1600" kern="1200" dirty="0" smtClean="0"/>
            <a:t>)</a:t>
          </a:r>
          <a:endParaRPr lang="en-US" sz="1600" kern="1200" dirty="0"/>
        </a:p>
      </dsp:txBody>
      <dsp:txXfrm>
        <a:off x="2910424" y="40694"/>
        <a:ext cx="1322162" cy="793297"/>
      </dsp:txXfrm>
    </dsp:sp>
    <dsp:sp modelId="{45E19826-A285-412A-B82D-47687EDC105E}">
      <dsp:nvSpPr>
        <dsp:cNvPr id="0" name=""/>
        <dsp:cNvSpPr/>
      </dsp:nvSpPr>
      <dsp:spPr>
        <a:xfrm>
          <a:off x="4364802" y="40694"/>
          <a:ext cx="1322162" cy="793297"/>
        </a:xfrm>
        <a:prstGeom prst="rect">
          <a:avLst/>
        </a:prstGeom>
        <a:gradFill rotWithShape="0">
          <a:gsLst>
            <a:gs pos="0">
              <a:schemeClr val="accent1">
                <a:shade val="50000"/>
                <a:hueOff val="309803"/>
                <a:satOff val="-6480"/>
                <a:lumOff val="36054"/>
                <a:alphaOff val="0"/>
                <a:shade val="51000"/>
                <a:satMod val="130000"/>
              </a:schemeClr>
            </a:gs>
            <a:gs pos="80000">
              <a:schemeClr val="accent1">
                <a:shade val="50000"/>
                <a:hueOff val="309803"/>
                <a:satOff val="-6480"/>
                <a:lumOff val="36054"/>
                <a:alphaOff val="0"/>
                <a:shade val="93000"/>
                <a:satMod val="130000"/>
              </a:schemeClr>
            </a:gs>
            <a:gs pos="100000">
              <a:schemeClr val="accent1">
                <a:shade val="50000"/>
                <a:hueOff val="309803"/>
                <a:satOff val="-6480"/>
                <a:lumOff val="3605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US" sz="1600" i="0" kern="1200" dirty="0" smtClean="0"/>
        </a:p>
        <a:p>
          <a:pPr lvl="0" algn="ctr" defTabSz="711200">
            <a:lnSpc>
              <a:spcPct val="90000"/>
            </a:lnSpc>
            <a:spcBef>
              <a:spcPct val="0"/>
            </a:spcBef>
            <a:spcAft>
              <a:spcPct val="35000"/>
            </a:spcAft>
          </a:pPr>
          <a:r>
            <a:rPr lang="en-US" sz="1600" i="0" kern="1200" dirty="0" smtClean="0"/>
            <a:t>ingress </a:t>
          </a:r>
          <a:r>
            <a:rPr lang="en-US" sz="1600" i="0" kern="1200" dirty="0" smtClean="0"/>
            <a:t>Node</a:t>
          </a:r>
          <a:endParaRPr lang="en-US" sz="1600" i="0" kern="1200" dirty="0"/>
        </a:p>
      </dsp:txBody>
      <dsp:txXfrm>
        <a:off x="4364802" y="40694"/>
        <a:ext cx="1322162" cy="793297"/>
      </dsp:txXfrm>
    </dsp:sp>
    <dsp:sp modelId="{06C99CEB-5C30-462D-B0EC-C1750944141F}">
      <dsp:nvSpPr>
        <dsp:cNvPr id="0" name=""/>
        <dsp:cNvSpPr/>
      </dsp:nvSpPr>
      <dsp:spPr>
        <a:xfrm>
          <a:off x="728855" y="966208"/>
          <a:ext cx="1322162" cy="793297"/>
        </a:xfrm>
        <a:prstGeom prst="rect">
          <a:avLst/>
        </a:prstGeom>
        <a:gradFill rotWithShape="0">
          <a:gsLst>
            <a:gs pos="0">
              <a:schemeClr val="accent1">
                <a:shade val="50000"/>
                <a:hueOff val="309803"/>
                <a:satOff val="-6480"/>
                <a:lumOff val="36054"/>
                <a:alphaOff val="0"/>
                <a:shade val="51000"/>
                <a:satMod val="130000"/>
              </a:schemeClr>
            </a:gs>
            <a:gs pos="80000">
              <a:schemeClr val="accent1">
                <a:shade val="50000"/>
                <a:hueOff val="309803"/>
                <a:satOff val="-6480"/>
                <a:lumOff val="36054"/>
                <a:alphaOff val="0"/>
                <a:shade val="93000"/>
                <a:satMod val="130000"/>
              </a:schemeClr>
            </a:gs>
            <a:gs pos="100000">
              <a:schemeClr val="accent1">
                <a:shade val="50000"/>
                <a:hueOff val="309803"/>
                <a:satOff val="-6480"/>
                <a:lumOff val="3605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Egress </a:t>
          </a:r>
          <a:r>
            <a:rPr lang="en-US" sz="1600" kern="1200" dirty="0" smtClean="0"/>
            <a:t>Node</a:t>
          </a:r>
          <a:endParaRPr lang="en-US" sz="1600" kern="1200" dirty="0"/>
        </a:p>
      </dsp:txBody>
      <dsp:txXfrm>
        <a:off x="728855" y="966208"/>
        <a:ext cx="1322162" cy="793297"/>
      </dsp:txXfrm>
    </dsp:sp>
    <dsp:sp modelId="{FBDDE6D1-895E-4BF6-90F7-DC33EDA2775D}">
      <dsp:nvSpPr>
        <dsp:cNvPr id="0" name=""/>
        <dsp:cNvSpPr/>
      </dsp:nvSpPr>
      <dsp:spPr>
        <a:xfrm>
          <a:off x="2183234" y="966208"/>
          <a:ext cx="1322162" cy="793297"/>
        </a:xfrm>
        <a:prstGeom prst="rect">
          <a:avLst/>
        </a:prstGeom>
        <a:gradFill rotWithShape="0">
          <a:gsLst>
            <a:gs pos="0">
              <a:schemeClr val="accent1">
                <a:shade val="50000"/>
                <a:hueOff val="206535"/>
                <a:satOff val="-4320"/>
                <a:lumOff val="24036"/>
                <a:alphaOff val="0"/>
                <a:shade val="51000"/>
                <a:satMod val="130000"/>
              </a:schemeClr>
            </a:gs>
            <a:gs pos="80000">
              <a:schemeClr val="accent1">
                <a:shade val="50000"/>
                <a:hueOff val="206535"/>
                <a:satOff val="-4320"/>
                <a:lumOff val="24036"/>
                <a:alphaOff val="0"/>
                <a:shade val="93000"/>
                <a:satMod val="130000"/>
              </a:schemeClr>
            </a:gs>
            <a:gs pos="100000">
              <a:schemeClr val="accent1">
                <a:shade val="50000"/>
                <a:hueOff val="206535"/>
                <a:satOff val="-4320"/>
                <a:lumOff val="2403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MPLS Label</a:t>
          </a:r>
          <a:endParaRPr lang="en-US" sz="1600" kern="1200" dirty="0"/>
        </a:p>
      </dsp:txBody>
      <dsp:txXfrm>
        <a:off x="2183234" y="966208"/>
        <a:ext cx="1322162" cy="793297"/>
      </dsp:txXfrm>
    </dsp:sp>
    <dsp:sp modelId="{B82720E0-75E9-4750-B07D-7392E820B1D5}">
      <dsp:nvSpPr>
        <dsp:cNvPr id="0" name=""/>
        <dsp:cNvSpPr/>
      </dsp:nvSpPr>
      <dsp:spPr>
        <a:xfrm>
          <a:off x="3637613" y="966208"/>
          <a:ext cx="1322162" cy="793297"/>
        </a:xfrm>
        <a:prstGeom prst="rect">
          <a:avLst/>
        </a:prstGeom>
        <a:gradFill rotWithShape="0">
          <a:gsLst>
            <a:gs pos="0">
              <a:schemeClr val="accent1">
                <a:shade val="50000"/>
                <a:hueOff val="103268"/>
                <a:satOff val="-2160"/>
                <a:lumOff val="12018"/>
                <a:alphaOff val="0"/>
                <a:shade val="51000"/>
                <a:satMod val="130000"/>
              </a:schemeClr>
            </a:gs>
            <a:gs pos="80000">
              <a:schemeClr val="accent1">
                <a:shade val="50000"/>
                <a:hueOff val="103268"/>
                <a:satOff val="-2160"/>
                <a:lumOff val="12018"/>
                <a:alphaOff val="0"/>
                <a:shade val="93000"/>
                <a:satMod val="130000"/>
              </a:schemeClr>
            </a:gs>
            <a:gs pos="100000">
              <a:schemeClr val="accent1">
                <a:shade val="50000"/>
                <a:hueOff val="103268"/>
                <a:satOff val="-2160"/>
                <a:lumOff val="1201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MPLS Node</a:t>
          </a:r>
          <a:endParaRPr lang="en-US" sz="1600" kern="1200" dirty="0"/>
        </a:p>
      </dsp:txBody>
      <dsp:txXfrm>
        <a:off x="3637613" y="966208"/>
        <a:ext cx="1322162" cy="7932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C6D3B-7E84-4C63-9B83-C7956121D02D}">
      <dsp:nvSpPr>
        <dsp:cNvPr id="0" name=""/>
        <dsp:cNvSpPr/>
      </dsp:nvSpPr>
      <dsp:spPr>
        <a:xfrm>
          <a:off x="0" y="1637563"/>
          <a:ext cx="5883017"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356EA6-1C46-4FD0-B2EA-0B77E3185D08}">
      <dsp:nvSpPr>
        <dsp:cNvPr id="0" name=""/>
        <dsp:cNvSpPr/>
      </dsp:nvSpPr>
      <dsp:spPr>
        <a:xfrm>
          <a:off x="0" y="1223328"/>
          <a:ext cx="5883017"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18039F-53F6-4928-B3AA-EC7161F4925B}">
      <dsp:nvSpPr>
        <dsp:cNvPr id="0" name=""/>
        <dsp:cNvSpPr/>
      </dsp:nvSpPr>
      <dsp:spPr>
        <a:xfrm>
          <a:off x="0" y="809093"/>
          <a:ext cx="5883017"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960CBA-52BC-4B2C-B37F-03536E8734C6}">
      <dsp:nvSpPr>
        <dsp:cNvPr id="0" name=""/>
        <dsp:cNvSpPr/>
      </dsp:nvSpPr>
      <dsp:spPr>
        <a:xfrm>
          <a:off x="0" y="394858"/>
          <a:ext cx="5883017"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1148F-64E9-4093-A0B8-AD04A30AC80F}">
      <dsp:nvSpPr>
        <dsp:cNvPr id="0" name=""/>
        <dsp:cNvSpPr/>
      </dsp:nvSpPr>
      <dsp:spPr>
        <a:xfrm>
          <a:off x="1529584" y="348"/>
          <a:ext cx="4353432" cy="394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533400">
            <a:lnSpc>
              <a:spcPct val="90000"/>
            </a:lnSpc>
            <a:spcBef>
              <a:spcPct val="0"/>
            </a:spcBef>
            <a:spcAft>
              <a:spcPct val="35000"/>
            </a:spcAft>
          </a:pPr>
          <a:r>
            <a:rPr lang="en-US" sz="1200" kern="1200" dirty="0" err="1" smtClean="0">
              <a:solidFill>
                <a:srgbClr val="111C76"/>
              </a:solidFill>
              <a:latin typeface="Caviar Dreams" panose="020B0402020204020504"/>
            </a:rPr>
            <a:t>Komponen</a:t>
          </a:r>
          <a:r>
            <a:rPr lang="en-US" sz="1200" kern="1200" dirty="0" smtClean="0">
              <a:solidFill>
                <a:srgbClr val="111C76"/>
              </a:solidFill>
              <a:latin typeface="Caviar Dreams" panose="020B0402020204020504"/>
            </a:rPr>
            <a:t> yang </a:t>
          </a:r>
          <a:r>
            <a:rPr lang="en-US" sz="1200" kern="1200" dirty="0" err="1" smtClean="0">
              <a:solidFill>
                <a:srgbClr val="111C76"/>
              </a:solidFill>
              <a:latin typeface="Caviar Dreams" panose="020B0402020204020504"/>
            </a:rPr>
            <a:t>digunakan</a:t>
          </a:r>
          <a:r>
            <a:rPr lang="en-US" sz="1200" kern="1200" dirty="0" smtClean="0">
              <a:solidFill>
                <a:srgbClr val="111C76"/>
              </a:solidFill>
              <a:latin typeface="Caviar Dreams" panose="020B0402020204020504"/>
            </a:rPr>
            <a:t> </a:t>
          </a:r>
          <a:r>
            <a:rPr lang="en-US" sz="1200" i="1" kern="1200" dirty="0" smtClean="0">
              <a:solidFill>
                <a:srgbClr val="111C76"/>
              </a:solidFill>
              <a:latin typeface="Caviar Dreams" panose="020B0402020204020504"/>
            </a:rPr>
            <a:t>user</a:t>
          </a:r>
          <a:r>
            <a:rPr lang="en-US" sz="1200" kern="1200" dirty="0" smtClean="0">
              <a:solidFill>
                <a:srgbClr val="111C76"/>
              </a:solidFill>
              <a:latin typeface="Caviar Dreams" panose="020B0402020204020504"/>
            </a:rPr>
            <a:t> </a:t>
          </a:r>
          <a:r>
            <a:rPr lang="en-US" sz="1200" kern="1200" dirty="0" err="1" smtClean="0">
              <a:solidFill>
                <a:srgbClr val="111C76"/>
              </a:solidFill>
              <a:latin typeface="Caviar Dreams" panose="020B0402020204020504"/>
            </a:rPr>
            <a:t>untuk</a:t>
          </a:r>
          <a:r>
            <a:rPr lang="en-US" sz="1200" kern="1200" dirty="0" smtClean="0">
              <a:solidFill>
                <a:srgbClr val="111C76"/>
              </a:solidFill>
              <a:latin typeface="Caviar Dreams" panose="020B0402020204020504"/>
            </a:rPr>
            <a:t> </a:t>
          </a:r>
          <a:r>
            <a:rPr lang="en-US" sz="1200" kern="1200" dirty="0" err="1" smtClean="0">
              <a:solidFill>
                <a:srgbClr val="111C76"/>
              </a:solidFill>
              <a:latin typeface="Caviar Dreams" panose="020B0402020204020504"/>
            </a:rPr>
            <a:t>melakukan</a:t>
          </a:r>
          <a:r>
            <a:rPr lang="en-US" sz="1200" kern="1200" dirty="0" smtClean="0">
              <a:solidFill>
                <a:srgbClr val="111C76"/>
              </a:solidFill>
              <a:latin typeface="Caviar Dreams" panose="020B0402020204020504"/>
            </a:rPr>
            <a:t> </a:t>
          </a:r>
          <a:r>
            <a:rPr lang="en-US" sz="1200" kern="1200" dirty="0" err="1" smtClean="0">
              <a:solidFill>
                <a:srgbClr val="111C76"/>
              </a:solidFill>
              <a:latin typeface="Caviar Dreams" panose="020B0402020204020504"/>
            </a:rPr>
            <a:t>dan</a:t>
          </a:r>
          <a:r>
            <a:rPr lang="en-US" sz="1200" kern="1200" dirty="0" smtClean="0">
              <a:solidFill>
                <a:srgbClr val="111C76"/>
              </a:solidFill>
              <a:latin typeface="Caviar Dreams" panose="020B0402020204020504"/>
            </a:rPr>
            <a:t> </a:t>
          </a:r>
          <a:r>
            <a:rPr lang="en-US" sz="1200" kern="1200" dirty="0" err="1" smtClean="0">
              <a:solidFill>
                <a:srgbClr val="111C76"/>
              </a:solidFill>
              <a:latin typeface="Caviar Dreams" panose="020B0402020204020504"/>
            </a:rPr>
            <a:t>menerima</a:t>
          </a:r>
          <a:r>
            <a:rPr lang="en-US" sz="1200" kern="1200" dirty="0" smtClean="0">
              <a:solidFill>
                <a:srgbClr val="111C76"/>
              </a:solidFill>
              <a:latin typeface="Caviar Dreams" panose="020B0402020204020504"/>
            </a:rPr>
            <a:t> </a:t>
          </a:r>
          <a:r>
            <a:rPr lang="en-US" sz="1200" i="1" kern="1200" dirty="0" smtClean="0">
              <a:solidFill>
                <a:srgbClr val="111C76"/>
              </a:solidFill>
              <a:latin typeface="Caviar Dreams" panose="020B0402020204020504"/>
            </a:rPr>
            <a:t>dialing</a:t>
          </a:r>
          <a:r>
            <a:rPr lang="en-US" sz="1200" kern="1200" dirty="0" smtClean="0">
              <a:solidFill>
                <a:srgbClr val="111C76"/>
              </a:solidFill>
              <a:latin typeface="Caviar Dreams" panose="020B0402020204020504"/>
            </a:rPr>
            <a:t> </a:t>
          </a:r>
          <a:r>
            <a:rPr lang="en-US" sz="1200" kern="1200" dirty="0" err="1" smtClean="0">
              <a:solidFill>
                <a:srgbClr val="111C76"/>
              </a:solidFill>
              <a:latin typeface="Caviar Dreams" panose="020B0402020204020504"/>
            </a:rPr>
            <a:t>nomor</a:t>
          </a:r>
          <a:r>
            <a:rPr lang="en-US" sz="1200" kern="1200" dirty="0" smtClean="0">
              <a:solidFill>
                <a:srgbClr val="111C76"/>
              </a:solidFill>
              <a:latin typeface="Caviar Dreams" panose="020B0402020204020504"/>
            </a:rPr>
            <a:t> </a:t>
          </a:r>
          <a:r>
            <a:rPr lang="en-US" sz="1200" kern="1200" dirty="0" err="1" smtClean="0">
              <a:solidFill>
                <a:srgbClr val="111C76"/>
              </a:solidFill>
              <a:latin typeface="Caviar Dreams" panose="020B0402020204020504"/>
            </a:rPr>
            <a:t>telepon</a:t>
          </a:r>
          <a:endParaRPr lang="en-US" sz="1200" kern="1200" dirty="0">
            <a:solidFill>
              <a:srgbClr val="111C76"/>
            </a:solidFill>
            <a:latin typeface="Caviar Dreams" panose="020B0402020204020504"/>
          </a:endParaRPr>
        </a:p>
      </dsp:txBody>
      <dsp:txXfrm>
        <a:off x="1529584" y="348"/>
        <a:ext cx="4353432" cy="394509"/>
      </dsp:txXfrm>
    </dsp:sp>
    <dsp:sp modelId="{6297F9F0-3984-46CE-BE81-48B7068E8056}">
      <dsp:nvSpPr>
        <dsp:cNvPr id="0" name=""/>
        <dsp:cNvSpPr/>
      </dsp:nvSpPr>
      <dsp:spPr>
        <a:xfrm>
          <a:off x="0" y="348"/>
          <a:ext cx="1529584" cy="394509"/>
        </a:xfrm>
        <a:prstGeom prst="round2SameRect">
          <a:avLst>
            <a:gd name="adj1" fmla="val 1667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b="1" i="0" kern="1200" dirty="0" smtClean="0">
              <a:solidFill>
                <a:srgbClr val="111C76"/>
              </a:solidFill>
              <a:latin typeface="Caviar Dreams" panose="020B0402020204020504"/>
            </a:rPr>
            <a:t>User  agent</a:t>
          </a:r>
          <a:endParaRPr lang="en-US" sz="1600" b="1" i="0" kern="1200" dirty="0">
            <a:solidFill>
              <a:srgbClr val="111C76"/>
            </a:solidFill>
            <a:latin typeface="Caviar Dreams" panose="020B0402020204020504"/>
          </a:endParaRPr>
        </a:p>
      </dsp:txBody>
      <dsp:txXfrm>
        <a:off x="19262" y="19610"/>
        <a:ext cx="1491060" cy="375247"/>
      </dsp:txXfrm>
    </dsp:sp>
    <dsp:sp modelId="{2FA4C9FD-1867-4A45-8525-13EF849D8ACD}">
      <dsp:nvSpPr>
        <dsp:cNvPr id="0" name=""/>
        <dsp:cNvSpPr/>
      </dsp:nvSpPr>
      <dsp:spPr>
        <a:xfrm>
          <a:off x="1529584" y="432048"/>
          <a:ext cx="4353432" cy="394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533400">
            <a:lnSpc>
              <a:spcPct val="90000"/>
            </a:lnSpc>
            <a:spcBef>
              <a:spcPct val="0"/>
            </a:spcBef>
            <a:spcAft>
              <a:spcPct val="35000"/>
            </a:spcAft>
          </a:pPr>
          <a:r>
            <a:rPr lang="en-US" sz="1200" kern="1200" dirty="0" err="1" smtClean="0">
              <a:solidFill>
                <a:srgbClr val="111C76"/>
              </a:solidFill>
              <a:latin typeface="Caviar Dreams" panose="020B0402020204020504"/>
            </a:rPr>
            <a:t>Aplikasi</a:t>
          </a:r>
          <a:r>
            <a:rPr lang="en-US" sz="1200" kern="1200" dirty="0" smtClean="0">
              <a:solidFill>
                <a:srgbClr val="111C76"/>
              </a:solidFill>
              <a:latin typeface="Caviar Dreams" panose="020B0402020204020504"/>
            </a:rPr>
            <a:t> </a:t>
          </a:r>
          <a:r>
            <a:rPr lang="en-US" sz="1200" i="1" kern="1200" dirty="0" smtClean="0">
              <a:solidFill>
                <a:srgbClr val="111C76"/>
              </a:solidFill>
              <a:latin typeface="Caviar Dreams" panose="020B0402020204020504"/>
            </a:rPr>
            <a:t>server</a:t>
          </a:r>
          <a:r>
            <a:rPr lang="en-US" sz="1200" kern="1200" dirty="0" smtClean="0">
              <a:solidFill>
                <a:srgbClr val="111C76"/>
              </a:solidFill>
              <a:latin typeface="Caviar Dreams" panose="020B0402020204020504"/>
            </a:rPr>
            <a:t> </a:t>
          </a:r>
          <a:r>
            <a:rPr lang="en-US" sz="1200" kern="1200" dirty="0" err="1" smtClean="0">
              <a:solidFill>
                <a:srgbClr val="111C76"/>
              </a:solidFill>
              <a:latin typeface="Caviar Dreams" panose="020B0402020204020504"/>
            </a:rPr>
            <a:t>atau</a:t>
          </a:r>
          <a:r>
            <a:rPr lang="en-US" sz="1200" kern="1200" dirty="0" smtClean="0">
              <a:solidFill>
                <a:srgbClr val="111C76"/>
              </a:solidFill>
              <a:latin typeface="Caviar Dreams" panose="020B0402020204020504"/>
            </a:rPr>
            <a:t> IPPBX Server</a:t>
          </a:r>
          <a:endParaRPr lang="en-US" sz="1200" kern="1200" dirty="0">
            <a:solidFill>
              <a:srgbClr val="111C76"/>
            </a:solidFill>
            <a:latin typeface="Caviar Dreams" panose="020B0402020204020504"/>
          </a:endParaRPr>
        </a:p>
      </dsp:txBody>
      <dsp:txXfrm>
        <a:off x="1529584" y="432048"/>
        <a:ext cx="4353432" cy="394509"/>
      </dsp:txXfrm>
    </dsp:sp>
    <dsp:sp modelId="{53D98968-11EF-439B-99E7-540ABF9F58A9}">
      <dsp:nvSpPr>
        <dsp:cNvPr id="0" name=""/>
        <dsp:cNvSpPr/>
      </dsp:nvSpPr>
      <dsp:spPr>
        <a:xfrm>
          <a:off x="0" y="414583"/>
          <a:ext cx="1529584" cy="394509"/>
        </a:xfrm>
        <a:prstGeom prst="round2SameRect">
          <a:avLst>
            <a:gd name="adj1" fmla="val 1667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b="1" i="0" kern="1200" dirty="0" smtClean="0">
              <a:solidFill>
                <a:srgbClr val="111C76"/>
              </a:solidFill>
              <a:latin typeface="Caviar Dreams" panose="020B0402020204020504"/>
            </a:rPr>
            <a:t>Proxy</a:t>
          </a:r>
          <a:endParaRPr lang="en-US" sz="1600" b="1" i="0" kern="1200" dirty="0">
            <a:solidFill>
              <a:srgbClr val="111C76"/>
            </a:solidFill>
            <a:latin typeface="Caviar Dreams" panose="020B0402020204020504"/>
          </a:endParaRPr>
        </a:p>
      </dsp:txBody>
      <dsp:txXfrm>
        <a:off x="19262" y="433845"/>
        <a:ext cx="1491060" cy="375247"/>
      </dsp:txXfrm>
    </dsp:sp>
    <dsp:sp modelId="{3D133E05-6CDB-441A-9409-E88598638820}">
      <dsp:nvSpPr>
        <dsp:cNvPr id="0" name=""/>
        <dsp:cNvSpPr/>
      </dsp:nvSpPr>
      <dsp:spPr>
        <a:xfrm>
          <a:off x="1529584" y="828818"/>
          <a:ext cx="4353432" cy="394509"/>
        </a:xfrm>
        <a:prstGeom prst="rect">
          <a:avLst/>
        </a:prstGeom>
        <a:noFill/>
        <a:ln>
          <a:noFill/>
        </a:ln>
        <a:effectLst/>
      </dsp:spPr>
      <dsp:style>
        <a:lnRef idx="0">
          <a:scrgbClr r="0" g="0" b="0"/>
        </a:lnRef>
        <a:fillRef idx="0">
          <a:scrgbClr r="0" g="0" b="0"/>
        </a:fillRef>
        <a:effectRef idx="0">
          <a:scrgbClr r="0" g="0" b="0"/>
        </a:effectRef>
        <a:fontRef idx="minor"/>
      </dsp:style>
    </dsp:sp>
    <dsp:sp modelId="{BCABAB99-E9E5-4222-B3FA-921874E472FD}">
      <dsp:nvSpPr>
        <dsp:cNvPr id="0" name=""/>
        <dsp:cNvSpPr/>
      </dsp:nvSpPr>
      <dsp:spPr>
        <a:xfrm>
          <a:off x="0" y="828818"/>
          <a:ext cx="1529584" cy="394509"/>
        </a:xfrm>
        <a:prstGeom prst="round2SameRect">
          <a:avLst>
            <a:gd name="adj1" fmla="val 1667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b="1" kern="1200" dirty="0" err="1" smtClean="0">
              <a:solidFill>
                <a:srgbClr val="111C76"/>
              </a:solidFill>
              <a:latin typeface="Caviar Dreams" panose="020B0402020204020504"/>
            </a:rPr>
            <a:t>Protokol</a:t>
          </a:r>
          <a:endParaRPr lang="en-US" sz="1600" b="1" kern="1200" dirty="0">
            <a:solidFill>
              <a:srgbClr val="111C76"/>
            </a:solidFill>
            <a:latin typeface="Caviar Dreams" panose="020B0402020204020504"/>
          </a:endParaRPr>
        </a:p>
      </dsp:txBody>
      <dsp:txXfrm>
        <a:off x="19262" y="848080"/>
        <a:ext cx="1491060" cy="375247"/>
      </dsp:txXfrm>
    </dsp:sp>
    <dsp:sp modelId="{B3B356CE-4068-43C0-A32D-682B88CC9D78}">
      <dsp:nvSpPr>
        <dsp:cNvPr id="0" name=""/>
        <dsp:cNvSpPr/>
      </dsp:nvSpPr>
      <dsp:spPr>
        <a:xfrm>
          <a:off x="1529584" y="1243053"/>
          <a:ext cx="4353432" cy="394509"/>
        </a:xfrm>
        <a:prstGeom prst="rect">
          <a:avLst/>
        </a:prstGeom>
        <a:noFill/>
        <a:ln>
          <a:noFill/>
        </a:ln>
        <a:effectLst/>
      </dsp:spPr>
      <dsp:style>
        <a:lnRef idx="0">
          <a:scrgbClr r="0" g="0" b="0"/>
        </a:lnRef>
        <a:fillRef idx="0">
          <a:scrgbClr r="0" g="0" b="0"/>
        </a:fillRef>
        <a:effectRef idx="0">
          <a:scrgbClr r="0" g="0" b="0"/>
        </a:effectRef>
        <a:fontRef idx="minor"/>
      </dsp:style>
    </dsp:sp>
    <dsp:sp modelId="{C127DAB0-2712-4FB3-8926-1C15A5261E9F}">
      <dsp:nvSpPr>
        <dsp:cNvPr id="0" name=""/>
        <dsp:cNvSpPr/>
      </dsp:nvSpPr>
      <dsp:spPr>
        <a:xfrm>
          <a:off x="0" y="1243053"/>
          <a:ext cx="1529584" cy="394509"/>
        </a:xfrm>
        <a:prstGeom prst="round2SameRect">
          <a:avLst>
            <a:gd name="adj1" fmla="val 1667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b="1" i="0" kern="1200" dirty="0" smtClean="0">
              <a:solidFill>
                <a:srgbClr val="111C76"/>
              </a:solidFill>
              <a:latin typeface="Caviar Dreams" panose="020B0402020204020504"/>
            </a:rPr>
            <a:t>Codec</a:t>
          </a:r>
          <a:endParaRPr lang="en-US" sz="1600" b="1" i="0" kern="1200" dirty="0">
            <a:solidFill>
              <a:srgbClr val="111C76"/>
            </a:solidFill>
            <a:latin typeface="Caviar Dreams" panose="020B0402020204020504"/>
          </a:endParaRPr>
        </a:p>
      </dsp:txBody>
      <dsp:txXfrm>
        <a:off x="19262" y="1262315"/>
        <a:ext cx="1491060" cy="37524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6007"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75701" y="0"/>
            <a:ext cx="4036007" cy="342900"/>
          </a:xfrm>
          <a:prstGeom prst="rect">
            <a:avLst/>
          </a:prstGeom>
        </p:spPr>
        <p:txBody>
          <a:bodyPr vert="horz" lIns="91440" tIns="45720" rIns="91440" bIns="45720" rtlCol="0"/>
          <a:lstStyle>
            <a:lvl1pPr algn="r">
              <a:defRPr sz="1200"/>
            </a:lvl1pPr>
          </a:lstStyle>
          <a:p>
            <a:fld id="{F06BC859-CFB3-4339-B5FB-7A581B9993AE}" type="datetimeFigureOut">
              <a:rPr lang="en-US" smtClean="0"/>
              <a:t>3/22/2018</a:t>
            </a:fld>
            <a:endParaRPr lang="en-US"/>
          </a:p>
        </p:txBody>
      </p:sp>
      <p:sp>
        <p:nvSpPr>
          <p:cNvPr id="4" name="Footer Placeholder 3"/>
          <p:cNvSpPr>
            <a:spLocks noGrp="1"/>
          </p:cNvSpPr>
          <p:nvPr>
            <p:ph type="ftr" sz="quarter" idx="2"/>
          </p:nvPr>
        </p:nvSpPr>
        <p:spPr>
          <a:xfrm>
            <a:off x="0" y="6513910"/>
            <a:ext cx="4036007"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75701" y="6513910"/>
            <a:ext cx="4036007" cy="342900"/>
          </a:xfrm>
          <a:prstGeom prst="rect">
            <a:avLst/>
          </a:prstGeom>
        </p:spPr>
        <p:txBody>
          <a:bodyPr vert="horz" lIns="91440" tIns="45720" rIns="91440" bIns="45720" rtlCol="0" anchor="b"/>
          <a:lstStyle>
            <a:lvl1pPr algn="r">
              <a:defRPr sz="1200"/>
            </a:lvl1pPr>
          </a:lstStyle>
          <a:p>
            <a:fld id="{23E42DD6-A737-4FE7-9E79-22A342263563}" type="slidenum">
              <a:rPr lang="en-US" smtClean="0"/>
              <a:t>‹#›</a:t>
            </a:fld>
            <a:endParaRPr lang="en-US"/>
          </a:p>
        </p:txBody>
      </p:sp>
    </p:spTree>
    <p:extLst>
      <p:ext uri="{BB962C8B-B14F-4D97-AF65-F5344CB8AC3E}">
        <p14:creationId xmlns:p14="http://schemas.microsoft.com/office/powerpoint/2010/main" val="3556877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6007"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75701" y="0"/>
            <a:ext cx="4036007" cy="342900"/>
          </a:xfrm>
          <a:prstGeom prst="rect">
            <a:avLst/>
          </a:prstGeom>
        </p:spPr>
        <p:txBody>
          <a:bodyPr vert="horz" lIns="91440" tIns="45720" rIns="91440" bIns="45720" rtlCol="0"/>
          <a:lstStyle>
            <a:lvl1pPr algn="r">
              <a:defRPr sz="1200"/>
            </a:lvl1pPr>
          </a:lstStyle>
          <a:p>
            <a:fld id="{0B58816D-C05C-407D-9DD0-8BCEDDF765D1}" type="datetimeFigureOut">
              <a:rPr lang="en-US" smtClean="0"/>
              <a:pPr/>
              <a:t>3/22/2018</a:t>
            </a:fld>
            <a:endParaRPr lang="en-US"/>
          </a:p>
        </p:txBody>
      </p:sp>
      <p:sp>
        <p:nvSpPr>
          <p:cNvPr id="4" name="Slide Image Placeholder 3"/>
          <p:cNvSpPr>
            <a:spLocks noGrp="1" noRot="1" noChangeAspect="1"/>
          </p:cNvSpPr>
          <p:nvPr>
            <p:ph type="sldImg" idx="2"/>
          </p:nvPr>
        </p:nvSpPr>
        <p:spPr>
          <a:xfrm>
            <a:off x="2370138" y="514350"/>
            <a:ext cx="4573587"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1387" y="3257550"/>
            <a:ext cx="745109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4036007"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75701" y="6513910"/>
            <a:ext cx="4036007" cy="342900"/>
          </a:xfrm>
          <a:prstGeom prst="rect">
            <a:avLst/>
          </a:prstGeom>
        </p:spPr>
        <p:txBody>
          <a:bodyPr vert="horz" lIns="91440" tIns="45720" rIns="91440" bIns="45720" rtlCol="0" anchor="b"/>
          <a:lstStyle>
            <a:lvl1pPr algn="r">
              <a:defRPr sz="1200"/>
            </a:lvl1pPr>
          </a:lstStyle>
          <a:p>
            <a:fld id="{BCD8F1CC-E10D-46D1-BF97-107171D34627}" type="slidenum">
              <a:rPr lang="en-US" smtClean="0"/>
              <a:pPr/>
              <a:t>‹#›</a:t>
            </a:fld>
            <a:endParaRPr lang="en-US"/>
          </a:p>
        </p:txBody>
      </p:sp>
    </p:spTree>
    <p:extLst>
      <p:ext uri="{BB962C8B-B14F-4D97-AF65-F5344CB8AC3E}">
        <p14:creationId xmlns:p14="http://schemas.microsoft.com/office/powerpoint/2010/main" val="663622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BCD8F1CC-E10D-46D1-BF97-107171D34627}" type="slidenum">
              <a:rPr lang="en-US" smtClean="0"/>
              <a:pPr/>
              <a:t>1</a:t>
            </a:fld>
            <a:endParaRPr lang="en-US"/>
          </a:p>
        </p:txBody>
      </p:sp>
    </p:spTree>
    <p:extLst>
      <p:ext uri="{BB962C8B-B14F-4D97-AF65-F5344CB8AC3E}">
        <p14:creationId xmlns:p14="http://schemas.microsoft.com/office/powerpoint/2010/main" val="761646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BCD8F1CC-E10D-46D1-BF97-107171D34627}" type="slidenum">
              <a:rPr lang="en-US" smtClean="0"/>
              <a:pPr/>
              <a:t>5</a:t>
            </a:fld>
            <a:endParaRPr lang="en-US"/>
          </a:p>
        </p:txBody>
      </p:sp>
    </p:spTree>
    <p:extLst>
      <p:ext uri="{BB962C8B-B14F-4D97-AF65-F5344CB8AC3E}">
        <p14:creationId xmlns:p14="http://schemas.microsoft.com/office/powerpoint/2010/main" val="288443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baseline="0" dirty="0" err="1" smtClean="0"/>
              <a:t>Berdasarkan</a:t>
            </a:r>
            <a:r>
              <a:rPr lang="en-GB" baseline="0" dirty="0" smtClean="0"/>
              <a:t> </a:t>
            </a:r>
            <a:r>
              <a:rPr lang="en-GB" baseline="0" dirty="0" err="1" smtClean="0"/>
              <a:t>Arsitektur</a:t>
            </a:r>
            <a:r>
              <a:rPr lang="en-GB" baseline="0" dirty="0" smtClean="0"/>
              <a:t> </a:t>
            </a:r>
            <a:r>
              <a:rPr lang="en-GB" baseline="0" dirty="0" err="1" smtClean="0"/>
              <a:t>Jaringan</a:t>
            </a:r>
            <a:r>
              <a:rPr lang="en-GB" baseline="0" dirty="0" smtClean="0"/>
              <a:t> (</a:t>
            </a:r>
            <a:r>
              <a:rPr lang="en-GB" baseline="0" dirty="0" err="1" smtClean="0"/>
              <a:t>Jaringan</a:t>
            </a:r>
            <a:r>
              <a:rPr lang="en-GB" baseline="0" dirty="0" smtClean="0"/>
              <a:t> </a:t>
            </a:r>
            <a:r>
              <a:rPr lang="en-GB" baseline="0" dirty="0" err="1" smtClean="0"/>
              <a:t>berbasis</a:t>
            </a:r>
            <a:r>
              <a:rPr lang="en-GB" baseline="0" dirty="0" smtClean="0"/>
              <a:t> </a:t>
            </a:r>
            <a:r>
              <a:rPr lang="en-GB" baseline="0" dirty="0" err="1" smtClean="0"/>
              <a:t>infrastruktur</a:t>
            </a:r>
            <a:r>
              <a:rPr lang="en-GB" baseline="0" dirty="0" smtClean="0"/>
              <a:t> </a:t>
            </a:r>
            <a:r>
              <a:rPr lang="en-GB" baseline="0" dirty="0" err="1" smtClean="0"/>
              <a:t>dan</a:t>
            </a:r>
            <a:r>
              <a:rPr lang="en-GB" baseline="0" dirty="0" smtClean="0"/>
              <a:t> </a:t>
            </a:r>
            <a:r>
              <a:rPr lang="en-GB" baseline="0" dirty="0" err="1" smtClean="0"/>
              <a:t>Jaringan</a:t>
            </a:r>
            <a:r>
              <a:rPr lang="en-GB" baseline="0" dirty="0" smtClean="0"/>
              <a:t> </a:t>
            </a:r>
            <a:r>
              <a:rPr lang="en-GB" baseline="0" dirty="0" err="1" smtClean="0"/>
              <a:t>tanpa</a:t>
            </a:r>
            <a:r>
              <a:rPr lang="en-GB" baseline="0" dirty="0" smtClean="0"/>
              <a:t> </a:t>
            </a:r>
            <a:r>
              <a:rPr lang="en-GB" baseline="0" dirty="0" err="1" smtClean="0"/>
              <a:t>infrastruktur</a:t>
            </a:r>
            <a:r>
              <a:rPr lang="en-GB" baseline="0" dirty="0" smtClean="0"/>
              <a:t>)</a:t>
            </a:r>
          </a:p>
          <a:p>
            <a:pPr marL="228600" indent="-228600">
              <a:buAutoNum type="arabicPeriod"/>
            </a:pPr>
            <a:r>
              <a:rPr lang="en-GB" baseline="0" dirty="0" err="1" smtClean="0"/>
              <a:t>Berdasarkan</a:t>
            </a:r>
            <a:r>
              <a:rPr lang="en-GB" baseline="0" dirty="0" smtClean="0"/>
              <a:t> </a:t>
            </a:r>
            <a:r>
              <a:rPr lang="en-GB" baseline="0" dirty="0" err="1" smtClean="0"/>
              <a:t>cakupan</a:t>
            </a:r>
            <a:r>
              <a:rPr lang="en-GB" baseline="0" dirty="0" smtClean="0"/>
              <a:t> area </a:t>
            </a:r>
            <a:r>
              <a:rPr lang="en-GB" baseline="0" dirty="0" err="1" smtClean="0"/>
              <a:t>komunikasi</a:t>
            </a:r>
            <a:r>
              <a:rPr lang="en-GB" baseline="0" dirty="0" smtClean="0"/>
              <a:t> ( WAN, MAN, LAN, PAN,)</a:t>
            </a:r>
          </a:p>
          <a:p>
            <a:pPr marL="228600" indent="-228600">
              <a:buAutoNum type="arabicPeriod"/>
            </a:pPr>
            <a:r>
              <a:rPr lang="en-GB" baseline="0" dirty="0" err="1" smtClean="0"/>
              <a:t>Berdasarkan</a:t>
            </a:r>
            <a:r>
              <a:rPr lang="en-GB" baseline="0" dirty="0" smtClean="0"/>
              <a:t> </a:t>
            </a:r>
            <a:r>
              <a:rPr lang="en-GB" baseline="0" dirty="0" err="1" smtClean="0"/>
              <a:t>teknologi</a:t>
            </a:r>
            <a:r>
              <a:rPr lang="en-GB" baseline="0" dirty="0" smtClean="0"/>
              <a:t> </a:t>
            </a:r>
            <a:r>
              <a:rPr lang="en-GB" baseline="0" dirty="0" err="1" smtClean="0"/>
              <a:t>akses</a:t>
            </a:r>
            <a:r>
              <a:rPr lang="en-GB" baseline="0" dirty="0" smtClean="0"/>
              <a:t> ( GSM, TDMA, CDMA, </a:t>
            </a:r>
            <a:r>
              <a:rPr lang="en-GB" baseline="0" dirty="0" err="1" smtClean="0"/>
              <a:t>Jaringan</a:t>
            </a:r>
            <a:r>
              <a:rPr lang="en-GB" baseline="0" dirty="0" smtClean="0"/>
              <a:t> </a:t>
            </a:r>
            <a:r>
              <a:rPr lang="en-GB" baseline="0" dirty="0" err="1" smtClean="0"/>
              <a:t>Satelit</a:t>
            </a:r>
            <a:r>
              <a:rPr lang="en-GB" baseline="0" dirty="0" smtClean="0"/>
              <a:t>, </a:t>
            </a:r>
            <a:r>
              <a:rPr lang="en-GB" baseline="0" dirty="0" err="1" smtClean="0"/>
              <a:t>Wifi</a:t>
            </a:r>
            <a:r>
              <a:rPr lang="en-GB" baseline="0" dirty="0" smtClean="0"/>
              <a:t>, Hiperlan2, Bluetooth, </a:t>
            </a:r>
            <a:r>
              <a:rPr lang="en-GB" baseline="0" dirty="0" err="1" smtClean="0"/>
              <a:t>Inframerah</a:t>
            </a:r>
            <a:r>
              <a:rPr lang="en-GB" baseline="0" dirty="0" smtClean="0"/>
              <a:t>)</a:t>
            </a:r>
          </a:p>
          <a:p>
            <a:pPr marL="228600" indent="-228600">
              <a:buAutoNum type="arabicPeriod"/>
            </a:pPr>
            <a:r>
              <a:rPr lang="en-GB" baseline="0" dirty="0" err="1" smtClean="0"/>
              <a:t>Berdasarkan</a:t>
            </a:r>
            <a:r>
              <a:rPr lang="en-GB" baseline="0" dirty="0" smtClean="0"/>
              <a:t> </a:t>
            </a:r>
            <a:r>
              <a:rPr lang="en-GB" baseline="0" dirty="0" err="1" smtClean="0"/>
              <a:t>Pengaplikasian</a:t>
            </a:r>
            <a:r>
              <a:rPr lang="en-GB" baseline="0" dirty="0" smtClean="0"/>
              <a:t> </a:t>
            </a:r>
            <a:r>
              <a:rPr lang="en-GB" baseline="0" dirty="0" err="1" smtClean="0"/>
              <a:t>jaringan</a:t>
            </a:r>
            <a:r>
              <a:rPr lang="en-GB" baseline="0" dirty="0" smtClean="0"/>
              <a:t> (</a:t>
            </a:r>
            <a:r>
              <a:rPr lang="en-GB" baseline="0" dirty="0" err="1" smtClean="0"/>
              <a:t>Jaringan</a:t>
            </a:r>
            <a:r>
              <a:rPr lang="en-GB" baseline="0" dirty="0" smtClean="0"/>
              <a:t> enterprise, </a:t>
            </a:r>
            <a:r>
              <a:rPr lang="en-GB" baseline="0" dirty="0" err="1" smtClean="0"/>
              <a:t>jaringan</a:t>
            </a:r>
            <a:r>
              <a:rPr lang="en-GB" baseline="0" dirty="0" smtClean="0"/>
              <a:t> </a:t>
            </a:r>
            <a:r>
              <a:rPr lang="en-GB" baseline="0" dirty="0" err="1" smtClean="0"/>
              <a:t>rumah</a:t>
            </a:r>
            <a:r>
              <a:rPr lang="en-GB" baseline="0" dirty="0" smtClean="0"/>
              <a:t>, tactical network, sensor network, </a:t>
            </a:r>
            <a:r>
              <a:rPr lang="en-GB" baseline="0" dirty="0" err="1" smtClean="0"/>
              <a:t>pervaise</a:t>
            </a:r>
            <a:r>
              <a:rPr lang="en-GB" baseline="0" dirty="0" smtClean="0"/>
              <a:t> network, wearable network, Automatic vehicle network)</a:t>
            </a:r>
            <a:endParaRPr lang="en-US" dirty="0"/>
          </a:p>
        </p:txBody>
      </p:sp>
      <p:sp>
        <p:nvSpPr>
          <p:cNvPr id="4" name="Slide Number Placeholder 3"/>
          <p:cNvSpPr>
            <a:spLocks noGrp="1"/>
          </p:cNvSpPr>
          <p:nvPr>
            <p:ph type="sldNum" sz="quarter" idx="10"/>
          </p:nvPr>
        </p:nvSpPr>
        <p:spPr/>
        <p:txBody>
          <a:bodyPr/>
          <a:lstStyle/>
          <a:p>
            <a:fld id="{BCD8F1CC-E10D-46D1-BF97-107171D34627}" type="slidenum">
              <a:rPr lang="en-US" smtClean="0"/>
              <a:pPr/>
              <a:t>10</a:t>
            </a:fld>
            <a:endParaRPr lang="en-US"/>
          </a:p>
        </p:txBody>
      </p:sp>
    </p:spTree>
    <p:extLst>
      <p:ext uri="{BB962C8B-B14F-4D97-AF65-F5344CB8AC3E}">
        <p14:creationId xmlns:p14="http://schemas.microsoft.com/office/powerpoint/2010/main" val="3747322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endParaRPr lang="en-US"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dirancang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untuk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ad hoc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berasal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tradisional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yaitu</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distance vector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link state</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dikembangkan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untuk</a:t>
            </a:r>
            <a:r>
              <a:rPr lang="en-GB" sz="1200" kern="1200" dirty="0" smtClean="0">
                <a:solidFill>
                  <a:schemeClr val="tx1"/>
                </a:solidFill>
                <a:effectLst/>
                <a:latin typeface="+mn-lt"/>
                <a:ea typeface="+mn-ea"/>
                <a:cs typeface="+mn-cs"/>
              </a:rPr>
              <a:t> internet </a:t>
            </a:r>
            <a:r>
              <a:rPr lang="en-GB" sz="1200" kern="1200" dirty="0" err="1" smtClean="0">
                <a:solidFill>
                  <a:schemeClr val="tx1"/>
                </a:solidFill>
                <a:effectLst/>
                <a:latin typeface="+mn-lt"/>
                <a:ea typeface="+mn-ea"/>
                <a:cs typeface="+mn-cs"/>
              </a:rPr>
              <a:t>kabel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Karakteristik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utama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adalah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bahwa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memelihara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node lain di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saat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Pembuatan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pemeliharaan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dilakukan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melalui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beberapa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kombinasi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pembaharuan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secara</a:t>
            </a:r>
            <a:r>
              <a:rPr lang="en-GB" sz="1200" kern="1200" dirty="0" smtClean="0">
                <a:solidFill>
                  <a:schemeClr val="tx1"/>
                </a:solidFill>
                <a:effectLst/>
                <a:latin typeface="+mn-lt"/>
                <a:ea typeface="+mn-ea"/>
                <a:cs typeface="+mn-cs"/>
              </a:rPr>
              <a:t> periodic. </a:t>
            </a:r>
            <a:r>
              <a:rPr lang="en-GB" sz="1200" kern="1200" dirty="0" err="1" smtClean="0">
                <a:solidFill>
                  <a:schemeClr val="tx1"/>
                </a:solidFill>
                <a:effectLst/>
                <a:latin typeface="+mn-lt"/>
                <a:ea typeface="+mn-ea"/>
                <a:cs typeface="+mn-cs"/>
              </a:rPr>
              <a:t>Pembaruan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berkala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terdiri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pertukaran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informasi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antar</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interval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ditentukan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Keuntungan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menggunakan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seperti</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Destination-Sequence Distance Vector </a:t>
            </a:r>
            <a:r>
              <a:rPr lang="en-GB" sz="1200" kern="1200" dirty="0" smtClean="0">
                <a:solidFill>
                  <a:schemeClr val="tx1"/>
                </a:solidFill>
                <a:effectLst/>
                <a:latin typeface="+mn-lt"/>
                <a:ea typeface="+mn-ea"/>
                <a:cs typeface="+mn-cs"/>
              </a:rPr>
              <a:t>(DSDV) </a:t>
            </a:r>
            <a:r>
              <a:rPr lang="en-GB" sz="1200" kern="1200" dirty="0" err="1" smtClean="0">
                <a:solidFill>
                  <a:schemeClr val="tx1"/>
                </a:solidFill>
                <a:effectLst/>
                <a:latin typeface="+mn-lt"/>
                <a:ea typeface="+mn-ea"/>
                <a:cs typeface="+mn-cs"/>
              </a:rPr>
              <a:t>maupun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Optimized Link State Routing</a:t>
            </a:r>
            <a:r>
              <a:rPr lang="en-GB" sz="1200" kern="1200" dirty="0" smtClean="0">
                <a:solidFill>
                  <a:schemeClr val="tx1"/>
                </a:solidFill>
                <a:effectLst/>
                <a:latin typeface="+mn-lt"/>
                <a:ea typeface="+mn-ea"/>
                <a:cs typeface="+mn-cs"/>
              </a:rPr>
              <a:t> (OLSR) </a:t>
            </a:r>
            <a:r>
              <a:rPr lang="en-GB" sz="1200" kern="1200" dirty="0" err="1" smtClean="0">
                <a:solidFill>
                  <a:schemeClr val="tx1"/>
                </a:solidFill>
                <a:effectLst/>
                <a:latin typeface="+mn-lt"/>
                <a:ea typeface="+mn-ea"/>
                <a:cs typeface="+mn-cs"/>
              </a:rPr>
              <a:t>adalah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selalu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tersedia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ketika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dibutuhkan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saat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karena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node </a:t>
            </a:r>
            <a:r>
              <a:rPr lang="en-GB" sz="1200" kern="1200" dirty="0" err="1" smtClean="0">
                <a:solidFill>
                  <a:schemeClr val="tx1"/>
                </a:solidFill>
                <a:effectLst/>
                <a:latin typeface="+mn-lt"/>
                <a:ea typeface="+mn-ea"/>
                <a:cs typeface="+mn-cs"/>
              </a:rPr>
              <a:t>selalu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memelihara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jalur</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berada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tabel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mereka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tetapi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juga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memiliki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kelemahan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utama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yaitu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kontrol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overhead </a:t>
            </a:r>
            <a:r>
              <a:rPr lang="en-GB" sz="1200" kern="1200" dirty="0" smtClean="0">
                <a:solidFill>
                  <a:schemeClr val="tx1"/>
                </a:solidFill>
                <a:effectLst/>
                <a:latin typeface="+mn-lt"/>
                <a:ea typeface="+mn-ea"/>
                <a:cs typeface="+mn-cs"/>
              </a:rPr>
              <a:t>yang </a:t>
            </a:r>
            <a:r>
              <a:rPr lang="en-GB" sz="1200" kern="1200" dirty="0" err="1" smtClean="0">
                <a:solidFill>
                  <a:schemeClr val="tx1"/>
                </a:solidFill>
                <a:effectLst/>
                <a:latin typeface="+mn-lt"/>
                <a:ea typeface="+mn-ea"/>
                <a:cs typeface="+mn-cs"/>
              </a:rPr>
              <a:t>berlebih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sumber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daya</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dikonsumsi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sebuah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menjadi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cepat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habis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karena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selain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digunakan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mobilitas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perpindahan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juga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digunakan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pembaharuan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tabel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saat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jangka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sudah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ditentukan</a:t>
            </a:r>
            <a:r>
              <a:rPr lang="en-GB"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endParaRPr lang="en-US"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Teknik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atau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biasa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disebut</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on-demand 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mengambil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sangat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berbeda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Sebagian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besar</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overhead</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sebuah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berasal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aktivitas</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sendiri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rangka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menjaga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agar </a:t>
            </a:r>
            <a:r>
              <a:rPr lang="en-GB" sz="1200" kern="1200" dirty="0" err="1" smtClean="0">
                <a:solidFill>
                  <a:schemeClr val="tx1"/>
                </a:solidFill>
                <a:effectLst/>
                <a:latin typeface="+mn-lt"/>
                <a:ea typeface="+mn-ea"/>
                <a:cs typeface="+mn-cs"/>
              </a:rPr>
              <a:t>tetap</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tersedia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rangka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mobilitas</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didasarkan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internet </a:t>
            </a:r>
            <a:r>
              <a:rPr lang="en-GB" sz="1200" kern="1200" dirty="0" err="1" smtClean="0">
                <a:solidFill>
                  <a:schemeClr val="tx1"/>
                </a:solidFill>
                <a:effectLst/>
                <a:latin typeface="+mn-lt"/>
                <a:ea typeface="+mn-ea"/>
                <a:cs typeface="+mn-cs"/>
              </a:rPr>
              <a:t>tradisional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dengan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tidak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menjaga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ketersediaan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secara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terus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menerus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saling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terhubung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gantinya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bekerja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ketika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sebuah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tidak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ditemukan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aru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melakukan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prosedur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pencarian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Sehingga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jika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tidak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terjadi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komunikasi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antar</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karena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ketiadaan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transmisi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paket</a:t>
            </a:r>
            <a:r>
              <a:rPr lang="en-GB" sz="1200" kern="1200" dirty="0" smtClean="0">
                <a:solidFill>
                  <a:schemeClr val="tx1"/>
                </a:solidFill>
                <a:effectLst/>
                <a:latin typeface="+mn-lt"/>
                <a:ea typeface="+mn-ea"/>
                <a:cs typeface="+mn-cs"/>
              </a:rPr>
              <a:t> data </a:t>
            </a:r>
            <a:r>
              <a:rPr lang="en-GB" sz="1200" kern="1200" dirty="0" err="1" smtClean="0">
                <a:solidFill>
                  <a:schemeClr val="tx1"/>
                </a:solidFill>
                <a:effectLst/>
                <a:latin typeface="+mn-lt"/>
                <a:ea typeface="+mn-ea"/>
                <a:cs typeface="+mn-cs"/>
              </a:rPr>
              <a:t>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membuat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sumber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daya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masing-masing</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bertahan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lebih</a:t>
            </a:r>
            <a:r>
              <a:rPr lang="en-GB" sz="1200" kern="1200" dirty="0" smtClean="0">
                <a:solidFill>
                  <a:schemeClr val="tx1"/>
                </a:solidFill>
                <a:effectLst/>
                <a:latin typeface="+mn-lt"/>
                <a:ea typeface="+mn-ea"/>
                <a:cs typeface="+mn-cs"/>
              </a:rPr>
              <a:t> lama. </a:t>
            </a:r>
            <a:r>
              <a:rPr lang="en-GB" sz="1200" kern="1200" dirty="0" err="1" smtClean="0">
                <a:solidFill>
                  <a:schemeClr val="tx1"/>
                </a:solidFill>
                <a:effectLst/>
                <a:latin typeface="+mn-lt"/>
                <a:ea typeface="+mn-ea"/>
                <a:cs typeface="+mn-cs"/>
              </a:rPr>
              <a:t>Namun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seperti</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Ad hoc On-demand Distance Vector </a:t>
            </a:r>
            <a:r>
              <a:rPr lang="en-GB" sz="1200" kern="1200" dirty="0" smtClean="0">
                <a:solidFill>
                  <a:schemeClr val="tx1"/>
                </a:solidFill>
                <a:effectLst/>
                <a:latin typeface="+mn-lt"/>
                <a:ea typeface="+mn-ea"/>
                <a:cs typeface="+mn-cs"/>
              </a:rPr>
              <a:t>(AODV)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Dynamic Source Routing </a:t>
            </a:r>
            <a:r>
              <a:rPr lang="en-GB" sz="1200" kern="1200" dirty="0" smtClean="0">
                <a:solidFill>
                  <a:schemeClr val="tx1"/>
                </a:solidFill>
                <a:effectLst/>
                <a:latin typeface="+mn-lt"/>
                <a:ea typeface="+mn-ea"/>
                <a:cs typeface="+mn-cs"/>
              </a:rPr>
              <a:t>(DSR) </a:t>
            </a:r>
            <a:r>
              <a:rPr lang="en-GB" sz="1200" kern="1200" dirty="0" err="1" smtClean="0">
                <a:solidFill>
                  <a:schemeClr val="tx1"/>
                </a:solidFill>
                <a:effectLst/>
                <a:latin typeface="+mn-lt"/>
                <a:ea typeface="+mn-ea"/>
                <a:cs typeface="+mn-cs"/>
              </a:rPr>
              <a:t>juga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mempunyai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kekurangan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yaitu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ketika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tidak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terdapat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tabel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sebuah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maka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diperlukan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tambahan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untuk</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melakukan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prosedur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pencarian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0"/>
            <a:r>
              <a:rPr lang="en-GB" sz="1200" i="1" kern="1200" dirty="0" smtClean="0">
                <a:solidFill>
                  <a:schemeClr val="tx1"/>
                </a:solidFill>
                <a:effectLst/>
                <a:latin typeface="+mn-lt"/>
                <a:ea typeface="+mn-ea"/>
                <a:cs typeface="+mn-cs"/>
              </a:rPr>
              <a:t>Hybrid</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endParaRPr lang="en-US"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hibrid</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adalah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mengintegrasikan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antara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hybrid</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tertentu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menunjukkan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perilaku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prokokol</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bersifat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yang lain </a:t>
            </a:r>
            <a:r>
              <a:rPr lang="en-GB" sz="1200" kern="1200" dirty="0" err="1" smtClean="0">
                <a:solidFill>
                  <a:schemeClr val="tx1"/>
                </a:solidFill>
                <a:effectLst/>
                <a:latin typeface="+mn-lt"/>
                <a:ea typeface="+mn-ea"/>
                <a:cs typeface="+mn-cs"/>
              </a:rPr>
              <a:t>menunjukkan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perilaku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memungkinkan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fleksibilitas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berdasarkan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karakteristik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termasuk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dengan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hybrid</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adalah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Zone Routing Protocol </a:t>
            </a:r>
            <a:r>
              <a:rPr lang="en-GB" sz="1200" kern="1200" dirty="0" smtClean="0">
                <a:solidFill>
                  <a:schemeClr val="tx1"/>
                </a:solidFill>
                <a:effectLst/>
                <a:latin typeface="+mn-lt"/>
                <a:ea typeface="+mn-ea"/>
                <a:cs typeface="+mn-cs"/>
              </a:rPr>
              <a:t>(ZRP)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i="1" kern="1200" dirty="0" err="1" smtClean="0">
                <a:solidFill>
                  <a:schemeClr val="tx1"/>
                </a:solidFill>
                <a:effectLst/>
                <a:latin typeface="+mn-lt"/>
                <a:ea typeface="+mn-ea"/>
                <a:cs typeface="+mn-cs"/>
              </a:rPr>
              <a:t>Algoritma</a:t>
            </a:r>
            <a:r>
              <a:rPr lang="en-GB" sz="1200" i="1" kern="1200" dirty="0" smtClean="0">
                <a:solidFill>
                  <a:schemeClr val="tx1"/>
                </a:solidFill>
                <a:effectLst/>
                <a:latin typeface="+mn-lt"/>
                <a:ea typeface="+mn-ea"/>
                <a:cs typeface="+mn-cs"/>
              </a:rPr>
              <a:t> Distance Routing Effect for Mobility</a:t>
            </a:r>
            <a:r>
              <a:rPr lang="en-GB"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CD8F1CC-E10D-46D1-BF97-107171D34627}" type="slidenum">
              <a:rPr lang="en-US" smtClean="0"/>
              <a:pPr/>
              <a:t>13</a:t>
            </a:fld>
            <a:endParaRPr lang="en-US"/>
          </a:p>
        </p:txBody>
      </p:sp>
    </p:spTree>
    <p:extLst>
      <p:ext uri="{BB962C8B-B14F-4D97-AF65-F5344CB8AC3E}">
        <p14:creationId xmlns:p14="http://schemas.microsoft.com/office/powerpoint/2010/main" val="2247846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endParaRPr lang="en-US"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dirancang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untuk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ad hoc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berasal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tradisional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yaitu</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distance vector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link state</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dikembangkan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untuk</a:t>
            </a:r>
            <a:r>
              <a:rPr lang="en-GB" sz="1200" kern="1200" dirty="0" smtClean="0">
                <a:solidFill>
                  <a:schemeClr val="tx1"/>
                </a:solidFill>
                <a:effectLst/>
                <a:latin typeface="+mn-lt"/>
                <a:ea typeface="+mn-ea"/>
                <a:cs typeface="+mn-cs"/>
              </a:rPr>
              <a:t> internet </a:t>
            </a:r>
            <a:r>
              <a:rPr lang="en-GB" sz="1200" kern="1200" dirty="0" err="1" smtClean="0">
                <a:solidFill>
                  <a:schemeClr val="tx1"/>
                </a:solidFill>
                <a:effectLst/>
                <a:latin typeface="+mn-lt"/>
                <a:ea typeface="+mn-ea"/>
                <a:cs typeface="+mn-cs"/>
              </a:rPr>
              <a:t>kabel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Karakteristik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utama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adalah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bahwa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memelihara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node lain di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saat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Pembuatan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pemeliharaan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dilakukan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melalui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beberapa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kombinasi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pembaharuan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secara</a:t>
            </a:r>
            <a:r>
              <a:rPr lang="en-GB" sz="1200" kern="1200" dirty="0" smtClean="0">
                <a:solidFill>
                  <a:schemeClr val="tx1"/>
                </a:solidFill>
                <a:effectLst/>
                <a:latin typeface="+mn-lt"/>
                <a:ea typeface="+mn-ea"/>
                <a:cs typeface="+mn-cs"/>
              </a:rPr>
              <a:t> periodic. </a:t>
            </a:r>
            <a:r>
              <a:rPr lang="en-GB" sz="1200" kern="1200" dirty="0" err="1" smtClean="0">
                <a:solidFill>
                  <a:schemeClr val="tx1"/>
                </a:solidFill>
                <a:effectLst/>
                <a:latin typeface="+mn-lt"/>
                <a:ea typeface="+mn-ea"/>
                <a:cs typeface="+mn-cs"/>
              </a:rPr>
              <a:t>Pembaruan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berkala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terdiri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pertukaran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informasi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antar</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interval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ditentukan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Keuntungan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menggunakan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seperti</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Destination-Sequence Distance Vector </a:t>
            </a:r>
            <a:r>
              <a:rPr lang="en-GB" sz="1200" kern="1200" dirty="0" smtClean="0">
                <a:solidFill>
                  <a:schemeClr val="tx1"/>
                </a:solidFill>
                <a:effectLst/>
                <a:latin typeface="+mn-lt"/>
                <a:ea typeface="+mn-ea"/>
                <a:cs typeface="+mn-cs"/>
              </a:rPr>
              <a:t>(DSDV) </a:t>
            </a:r>
            <a:r>
              <a:rPr lang="en-GB" sz="1200" kern="1200" dirty="0" err="1" smtClean="0">
                <a:solidFill>
                  <a:schemeClr val="tx1"/>
                </a:solidFill>
                <a:effectLst/>
                <a:latin typeface="+mn-lt"/>
                <a:ea typeface="+mn-ea"/>
                <a:cs typeface="+mn-cs"/>
              </a:rPr>
              <a:t>maupun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Optimized Link State Routing</a:t>
            </a:r>
            <a:r>
              <a:rPr lang="en-GB" sz="1200" kern="1200" dirty="0" smtClean="0">
                <a:solidFill>
                  <a:schemeClr val="tx1"/>
                </a:solidFill>
                <a:effectLst/>
                <a:latin typeface="+mn-lt"/>
                <a:ea typeface="+mn-ea"/>
                <a:cs typeface="+mn-cs"/>
              </a:rPr>
              <a:t> (OLSR) </a:t>
            </a:r>
            <a:r>
              <a:rPr lang="en-GB" sz="1200" kern="1200" dirty="0" err="1" smtClean="0">
                <a:solidFill>
                  <a:schemeClr val="tx1"/>
                </a:solidFill>
                <a:effectLst/>
                <a:latin typeface="+mn-lt"/>
                <a:ea typeface="+mn-ea"/>
                <a:cs typeface="+mn-cs"/>
              </a:rPr>
              <a:t>adalah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selalu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tersedia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ketika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dibutuhkan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saat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karena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node </a:t>
            </a:r>
            <a:r>
              <a:rPr lang="en-GB" sz="1200" kern="1200" dirty="0" err="1" smtClean="0">
                <a:solidFill>
                  <a:schemeClr val="tx1"/>
                </a:solidFill>
                <a:effectLst/>
                <a:latin typeface="+mn-lt"/>
                <a:ea typeface="+mn-ea"/>
                <a:cs typeface="+mn-cs"/>
              </a:rPr>
              <a:t>selalu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memelihara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jalur</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berada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tabel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mereka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tetapi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juga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memiliki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kelemahan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utama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yaitu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kontrol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overhead </a:t>
            </a:r>
            <a:r>
              <a:rPr lang="en-GB" sz="1200" kern="1200" dirty="0" smtClean="0">
                <a:solidFill>
                  <a:schemeClr val="tx1"/>
                </a:solidFill>
                <a:effectLst/>
                <a:latin typeface="+mn-lt"/>
                <a:ea typeface="+mn-ea"/>
                <a:cs typeface="+mn-cs"/>
              </a:rPr>
              <a:t>yang </a:t>
            </a:r>
            <a:r>
              <a:rPr lang="en-GB" sz="1200" kern="1200" dirty="0" err="1" smtClean="0">
                <a:solidFill>
                  <a:schemeClr val="tx1"/>
                </a:solidFill>
                <a:effectLst/>
                <a:latin typeface="+mn-lt"/>
                <a:ea typeface="+mn-ea"/>
                <a:cs typeface="+mn-cs"/>
              </a:rPr>
              <a:t>berlebih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sumber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daya</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dikonsumsi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sebuah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menjadi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cepat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habis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karena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selain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digunakan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mobilitas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perpindahan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juga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digunakan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pembaharuan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tabel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saat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jangka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sudah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ditentukan</a:t>
            </a:r>
            <a:r>
              <a:rPr lang="en-GB"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endParaRPr lang="en-US"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Teknik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atau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biasa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disebut</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on-demand 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mengambil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sangat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berbeda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Sebagian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besar</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overhead</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sebuah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berasal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aktivitas</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sendiri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rangka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menjaga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agar </a:t>
            </a:r>
            <a:r>
              <a:rPr lang="en-GB" sz="1200" kern="1200" dirty="0" err="1" smtClean="0">
                <a:solidFill>
                  <a:schemeClr val="tx1"/>
                </a:solidFill>
                <a:effectLst/>
                <a:latin typeface="+mn-lt"/>
                <a:ea typeface="+mn-ea"/>
                <a:cs typeface="+mn-cs"/>
              </a:rPr>
              <a:t>tetap</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tersedia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rangka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mobilitas</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didasarkan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internet </a:t>
            </a:r>
            <a:r>
              <a:rPr lang="en-GB" sz="1200" kern="1200" dirty="0" err="1" smtClean="0">
                <a:solidFill>
                  <a:schemeClr val="tx1"/>
                </a:solidFill>
                <a:effectLst/>
                <a:latin typeface="+mn-lt"/>
                <a:ea typeface="+mn-ea"/>
                <a:cs typeface="+mn-cs"/>
              </a:rPr>
              <a:t>tradisional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dengan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tidak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menjaga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ketersediaan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secara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terus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menerus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saling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terhubung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gantinya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bekerja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ketika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sebuah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tidak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ditemukan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aru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melakukan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prosedur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pencarian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Sehingga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jika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tidak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terjadi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komunikasi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antar</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karena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ketiadaan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transmisi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paket</a:t>
            </a:r>
            <a:r>
              <a:rPr lang="en-GB" sz="1200" kern="1200" dirty="0" smtClean="0">
                <a:solidFill>
                  <a:schemeClr val="tx1"/>
                </a:solidFill>
                <a:effectLst/>
                <a:latin typeface="+mn-lt"/>
                <a:ea typeface="+mn-ea"/>
                <a:cs typeface="+mn-cs"/>
              </a:rPr>
              <a:t> data </a:t>
            </a:r>
            <a:r>
              <a:rPr lang="en-GB" sz="1200" kern="1200" dirty="0" err="1" smtClean="0">
                <a:solidFill>
                  <a:schemeClr val="tx1"/>
                </a:solidFill>
                <a:effectLst/>
                <a:latin typeface="+mn-lt"/>
                <a:ea typeface="+mn-ea"/>
                <a:cs typeface="+mn-cs"/>
              </a:rPr>
              <a:t>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membuat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sumber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daya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masing-masing</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bertahan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lebih</a:t>
            </a:r>
            <a:r>
              <a:rPr lang="en-GB" sz="1200" kern="1200" dirty="0" smtClean="0">
                <a:solidFill>
                  <a:schemeClr val="tx1"/>
                </a:solidFill>
                <a:effectLst/>
                <a:latin typeface="+mn-lt"/>
                <a:ea typeface="+mn-ea"/>
                <a:cs typeface="+mn-cs"/>
              </a:rPr>
              <a:t> lama. </a:t>
            </a:r>
            <a:r>
              <a:rPr lang="en-GB" sz="1200" kern="1200" dirty="0" err="1" smtClean="0">
                <a:solidFill>
                  <a:schemeClr val="tx1"/>
                </a:solidFill>
                <a:effectLst/>
                <a:latin typeface="+mn-lt"/>
                <a:ea typeface="+mn-ea"/>
                <a:cs typeface="+mn-cs"/>
              </a:rPr>
              <a:t>Namun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seperti</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Ad hoc On-demand Distance Vector </a:t>
            </a:r>
            <a:r>
              <a:rPr lang="en-GB" sz="1200" kern="1200" dirty="0" smtClean="0">
                <a:solidFill>
                  <a:schemeClr val="tx1"/>
                </a:solidFill>
                <a:effectLst/>
                <a:latin typeface="+mn-lt"/>
                <a:ea typeface="+mn-ea"/>
                <a:cs typeface="+mn-cs"/>
              </a:rPr>
              <a:t>(AODV)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Dynamic Source Routing </a:t>
            </a:r>
            <a:r>
              <a:rPr lang="en-GB" sz="1200" kern="1200" dirty="0" smtClean="0">
                <a:solidFill>
                  <a:schemeClr val="tx1"/>
                </a:solidFill>
                <a:effectLst/>
                <a:latin typeface="+mn-lt"/>
                <a:ea typeface="+mn-ea"/>
                <a:cs typeface="+mn-cs"/>
              </a:rPr>
              <a:t>(DSR) </a:t>
            </a:r>
            <a:r>
              <a:rPr lang="en-GB" sz="1200" kern="1200" dirty="0" err="1" smtClean="0">
                <a:solidFill>
                  <a:schemeClr val="tx1"/>
                </a:solidFill>
                <a:effectLst/>
                <a:latin typeface="+mn-lt"/>
                <a:ea typeface="+mn-ea"/>
                <a:cs typeface="+mn-cs"/>
              </a:rPr>
              <a:t>juga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mempunyai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kekurangan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yaitu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ketika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tidak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terdapat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tabel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sebuah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maka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diperlukan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tambahan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untuk</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melakukan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prosedur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pencarian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0"/>
            <a:r>
              <a:rPr lang="en-GB" sz="1200" i="1" kern="1200" dirty="0" smtClean="0">
                <a:solidFill>
                  <a:schemeClr val="tx1"/>
                </a:solidFill>
                <a:effectLst/>
                <a:latin typeface="+mn-lt"/>
                <a:ea typeface="+mn-ea"/>
                <a:cs typeface="+mn-cs"/>
              </a:rPr>
              <a:t>Hybrid</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endParaRPr lang="en-US"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hibrid</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adalah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mengintegrasikan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antara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hybrid</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tertentu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menunjukkan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perilaku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prokokol</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bersifat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yang lain </a:t>
            </a:r>
            <a:r>
              <a:rPr lang="en-GB" sz="1200" kern="1200" dirty="0" err="1" smtClean="0">
                <a:solidFill>
                  <a:schemeClr val="tx1"/>
                </a:solidFill>
                <a:effectLst/>
                <a:latin typeface="+mn-lt"/>
                <a:ea typeface="+mn-ea"/>
                <a:cs typeface="+mn-cs"/>
              </a:rPr>
              <a:t>menunjukkan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perilaku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memungkinkan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fleksibilitas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berdasarkan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karakteristik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termasuk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dengan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hybrid</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adalah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Zone Routing Protocol </a:t>
            </a:r>
            <a:r>
              <a:rPr lang="en-GB" sz="1200" kern="1200" dirty="0" smtClean="0">
                <a:solidFill>
                  <a:schemeClr val="tx1"/>
                </a:solidFill>
                <a:effectLst/>
                <a:latin typeface="+mn-lt"/>
                <a:ea typeface="+mn-ea"/>
                <a:cs typeface="+mn-cs"/>
              </a:rPr>
              <a:t>(ZRP)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i="1" kern="1200" dirty="0" err="1" smtClean="0">
                <a:solidFill>
                  <a:schemeClr val="tx1"/>
                </a:solidFill>
                <a:effectLst/>
                <a:latin typeface="+mn-lt"/>
                <a:ea typeface="+mn-ea"/>
                <a:cs typeface="+mn-cs"/>
              </a:rPr>
              <a:t>Algoritma</a:t>
            </a:r>
            <a:r>
              <a:rPr lang="en-GB" sz="1200" i="1" kern="1200" dirty="0" smtClean="0">
                <a:solidFill>
                  <a:schemeClr val="tx1"/>
                </a:solidFill>
                <a:effectLst/>
                <a:latin typeface="+mn-lt"/>
                <a:ea typeface="+mn-ea"/>
                <a:cs typeface="+mn-cs"/>
              </a:rPr>
              <a:t> Distance Routing Effect for Mobility</a:t>
            </a:r>
            <a:r>
              <a:rPr lang="en-GB"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CD8F1CC-E10D-46D1-BF97-107171D34627}" type="slidenum">
              <a:rPr lang="en-US" smtClean="0"/>
              <a:pPr/>
              <a:t>14</a:t>
            </a:fld>
            <a:endParaRPr lang="en-US"/>
          </a:p>
        </p:txBody>
      </p:sp>
    </p:spTree>
    <p:extLst>
      <p:ext uri="{BB962C8B-B14F-4D97-AF65-F5344CB8AC3E}">
        <p14:creationId xmlns:p14="http://schemas.microsoft.com/office/powerpoint/2010/main" val="3669893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endParaRPr lang="en-US"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dirancang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untuk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ad hoc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berasal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tradisional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yaitu</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distance vector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link state</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dikembangkan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untuk</a:t>
            </a:r>
            <a:r>
              <a:rPr lang="en-GB" sz="1200" kern="1200" dirty="0" smtClean="0">
                <a:solidFill>
                  <a:schemeClr val="tx1"/>
                </a:solidFill>
                <a:effectLst/>
                <a:latin typeface="+mn-lt"/>
                <a:ea typeface="+mn-ea"/>
                <a:cs typeface="+mn-cs"/>
              </a:rPr>
              <a:t> internet </a:t>
            </a:r>
            <a:r>
              <a:rPr lang="en-GB" sz="1200" kern="1200" dirty="0" err="1" smtClean="0">
                <a:solidFill>
                  <a:schemeClr val="tx1"/>
                </a:solidFill>
                <a:effectLst/>
                <a:latin typeface="+mn-lt"/>
                <a:ea typeface="+mn-ea"/>
                <a:cs typeface="+mn-cs"/>
              </a:rPr>
              <a:t>kabel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Karakteristik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utama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adalah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bahwa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memelihara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node lain di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saat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Pembuatan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pemeliharaan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dilakukan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melalui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beberapa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kombinasi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pembaharuan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secara</a:t>
            </a:r>
            <a:r>
              <a:rPr lang="en-GB" sz="1200" kern="1200" dirty="0" smtClean="0">
                <a:solidFill>
                  <a:schemeClr val="tx1"/>
                </a:solidFill>
                <a:effectLst/>
                <a:latin typeface="+mn-lt"/>
                <a:ea typeface="+mn-ea"/>
                <a:cs typeface="+mn-cs"/>
              </a:rPr>
              <a:t> periodic. </a:t>
            </a:r>
            <a:r>
              <a:rPr lang="en-GB" sz="1200" kern="1200" dirty="0" err="1" smtClean="0">
                <a:solidFill>
                  <a:schemeClr val="tx1"/>
                </a:solidFill>
                <a:effectLst/>
                <a:latin typeface="+mn-lt"/>
                <a:ea typeface="+mn-ea"/>
                <a:cs typeface="+mn-cs"/>
              </a:rPr>
              <a:t>Pembaruan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berkala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terdiri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pertukaran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informasi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antar</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interval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ditentukan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Keuntungan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menggunakan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seperti</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Destination-Sequence Distance Vector </a:t>
            </a:r>
            <a:r>
              <a:rPr lang="en-GB" sz="1200" kern="1200" dirty="0" smtClean="0">
                <a:solidFill>
                  <a:schemeClr val="tx1"/>
                </a:solidFill>
                <a:effectLst/>
                <a:latin typeface="+mn-lt"/>
                <a:ea typeface="+mn-ea"/>
                <a:cs typeface="+mn-cs"/>
              </a:rPr>
              <a:t>(DSDV) </a:t>
            </a:r>
            <a:r>
              <a:rPr lang="en-GB" sz="1200" kern="1200" dirty="0" err="1" smtClean="0">
                <a:solidFill>
                  <a:schemeClr val="tx1"/>
                </a:solidFill>
                <a:effectLst/>
                <a:latin typeface="+mn-lt"/>
                <a:ea typeface="+mn-ea"/>
                <a:cs typeface="+mn-cs"/>
              </a:rPr>
              <a:t>maupun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Optimized Link State Routing</a:t>
            </a:r>
            <a:r>
              <a:rPr lang="en-GB" sz="1200" kern="1200" dirty="0" smtClean="0">
                <a:solidFill>
                  <a:schemeClr val="tx1"/>
                </a:solidFill>
                <a:effectLst/>
                <a:latin typeface="+mn-lt"/>
                <a:ea typeface="+mn-ea"/>
                <a:cs typeface="+mn-cs"/>
              </a:rPr>
              <a:t> (OLSR) </a:t>
            </a:r>
            <a:r>
              <a:rPr lang="en-GB" sz="1200" kern="1200" dirty="0" err="1" smtClean="0">
                <a:solidFill>
                  <a:schemeClr val="tx1"/>
                </a:solidFill>
                <a:effectLst/>
                <a:latin typeface="+mn-lt"/>
                <a:ea typeface="+mn-ea"/>
                <a:cs typeface="+mn-cs"/>
              </a:rPr>
              <a:t>adalah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selalu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tersedia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ketika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dibutuhkan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saat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karena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node </a:t>
            </a:r>
            <a:r>
              <a:rPr lang="en-GB" sz="1200" kern="1200" dirty="0" err="1" smtClean="0">
                <a:solidFill>
                  <a:schemeClr val="tx1"/>
                </a:solidFill>
                <a:effectLst/>
                <a:latin typeface="+mn-lt"/>
                <a:ea typeface="+mn-ea"/>
                <a:cs typeface="+mn-cs"/>
              </a:rPr>
              <a:t>selalu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memelihara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jalur</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berada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tabel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mereka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tetapi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juga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memiliki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kelemahan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utama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yaitu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kontrol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overhead </a:t>
            </a:r>
            <a:r>
              <a:rPr lang="en-GB" sz="1200" kern="1200" dirty="0" smtClean="0">
                <a:solidFill>
                  <a:schemeClr val="tx1"/>
                </a:solidFill>
                <a:effectLst/>
                <a:latin typeface="+mn-lt"/>
                <a:ea typeface="+mn-ea"/>
                <a:cs typeface="+mn-cs"/>
              </a:rPr>
              <a:t>yang </a:t>
            </a:r>
            <a:r>
              <a:rPr lang="en-GB" sz="1200" kern="1200" dirty="0" err="1" smtClean="0">
                <a:solidFill>
                  <a:schemeClr val="tx1"/>
                </a:solidFill>
                <a:effectLst/>
                <a:latin typeface="+mn-lt"/>
                <a:ea typeface="+mn-ea"/>
                <a:cs typeface="+mn-cs"/>
              </a:rPr>
              <a:t>berlebih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sumber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daya</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dikonsumsi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sebuah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menjadi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cepat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habis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karena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selain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digunakan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mobilitas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perpindahan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juga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digunakan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pembaharuan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tabel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saat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jangka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sudah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ditentukan</a:t>
            </a:r>
            <a:r>
              <a:rPr lang="en-GB"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endParaRPr lang="en-US"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Teknik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atau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biasa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disebut</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on-demand 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mengambil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sangat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berbeda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Sebagian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besar</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overhead</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sebuah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berasal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aktivitas</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sendiri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rangka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menjaga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agar </a:t>
            </a:r>
            <a:r>
              <a:rPr lang="en-GB" sz="1200" kern="1200" dirty="0" err="1" smtClean="0">
                <a:solidFill>
                  <a:schemeClr val="tx1"/>
                </a:solidFill>
                <a:effectLst/>
                <a:latin typeface="+mn-lt"/>
                <a:ea typeface="+mn-ea"/>
                <a:cs typeface="+mn-cs"/>
              </a:rPr>
              <a:t>tetap</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tersedia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rangka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mobilitas</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didasarkan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internet </a:t>
            </a:r>
            <a:r>
              <a:rPr lang="en-GB" sz="1200" kern="1200" dirty="0" err="1" smtClean="0">
                <a:solidFill>
                  <a:schemeClr val="tx1"/>
                </a:solidFill>
                <a:effectLst/>
                <a:latin typeface="+mn-lt"/>
                <a:ea typeface="+mn-ea"/>
                <a:cs typeface="+mn-cs"/>
              </a:rPr>
              <a:t>tradisional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dengan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tidak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menjaga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ketersediaan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secara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terus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menerus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saling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terhubung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gantinya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bekerja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ketika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sebuah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tidak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ditemukan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aru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melakukan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prosedur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pencarian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Sehingga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jika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tidak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terjadi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komunikasi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antar</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karena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ketiadaan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transmisi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paket</a:t>
            </a:r>
            <a:r>
              <a:rPr lang="en-GB" sz="1200" kern="1200" dirty="0" smtClean="0">
                <a:solidFill>
                  <a:schemeClr val="tx1"/>
                </a:solidFill>
                <a:effectLst/>
                <a:latin typeface="+mn-lt"/>
                <a:ea typeface="+mn-ea"/>
                <a:cs typeface="+mn-cs"/>
              </a:rPr>
              <a:t> data </a:t>
            </a:r>
            <a:r>
              <a:rPr lang="en-GB" sz="1200" kern="1200" dirty="0" err="1" smtClean="0">
                <a:solidFill>
                  <a:schemeClr val="tx1"/>
                </a:solidFill>
                <a:effectLst/>
                <a:latin typeface="+mn-lt"/>
                <a:ea typeface="+mn-ea"/>
                <a:cs typeface="+mn-cs"/>
              </a:rPr>
              <a:t>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membuat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sumber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daya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masing-masing</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bertahan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lebih</a:t>
            </a:r>
            <a:r>
              <a:rPr lang="en-GB" sz="1200" kern="1200" dirty="0" smtClean="0">
                <a:solidFill>
                  <a:schemeClr val="tx1"/>
                </a:solidFill>
                <a:effectLst/>
                <a:latin typeface="+mn-lt"/>
                <a:ea typeface="+mn-ea"/>
                <a:cs typeface="+mn-cs"/>
              </a:rPr>
              <a:t> lama. </a:t>
            </a:r>
            <a:r>
              <a:rPr lang="en-GB" sz="1200" kern="1200" dirty="0" err="1" smtClean="0">
                <a:solidFill>
                  <a:schemeClr val="tx1"/>
                </a:solidFill>
                <a:effectLst/>
                <a:latin typeface="+mn-lt"/>
                <a:ea typeface="+mn-ea"/>
                <a:cs typeface="+mn-cs"/>
              </a:rPr>
              <a:t>Namun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seperti</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Ad hoc On-demand Distance Vector </a:t>
            </a:r>
            <a:r>
              <a:rPr lang="en-GB" sz="1200" kern="1200" dirty="0" smtClean="0">
                <a:solidFill>
                  <a:schemeClr val="tx1"/>
                </a:solidFill>
                <a:effectLst/>
                <a:latin typeface="+mn-lt"/>
                <a:ea typeface="+mn-ea"/>
                <a:cs typeface="+mn-cs"/>
              </a:rPr>
              <a:t>(AODV)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Dynamic Source Routing </a:t>
            </a:r>
            <a:r>
              <a:rPr lang="en-GB" sz="1200" kern="1200" dirty="0" smtClean="0">
                <a:solidFill>
                  <a:schemeClr val="tx1"/>
                </a:solidFill>
                <a:effectLst/>
                <a:latin typeface="+mn-lt"/>
                <a:ea typeface="+mn-ea"/>
                <a:cs typeface="+mn-cs"/>
              </a:rPr>
              <a:t>(DSR) </a:t>
            </a:r>
            <a:r>
              <a:rPr lang="en-GB" sz="1200" kern="1200" dirty="0" err="1" smtClean="0">
                <a:solidFill>
                  <a:schemeClr val="tx1"/>
                </a:solidFill>
                <a:effectLst/>
                <a:latin typeface="+mn-lt"/>
                <a:ea typeface="+mn-ea"/>
                <a:cs typeface="+mn-cs"/>
              </a:rPr>
              <a:t>juga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mempunyai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kekurangan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yaitu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ketika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tidak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terdapat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tabel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sebuah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maka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diperlukan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tambahan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untuk</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melakukan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prosedur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pencarian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0"/>
            <a:r>
              <a:rPr lang="en-GB" sz="1200" i="1" kern="1200" dirty="0" smtClean="0">
                <a:solidFill>
                  <a:schemeClr val="tx1"/>
                </a:solidFill>
                <a:effectLst/>
                <a:latin typeface="+mn-lt"/>
                <a:ea typeface="+mn-ea"/>
                <a:cs typeface="+mn-cs"/>
              </a:rPr>
              <a:t>Hybrid</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endParaRPr lang="en-US"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hibrid</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adalah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mengintegrasikan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antara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hybrid</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tertentu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menunjukkan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perilaku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prokokol</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bersifat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yang lain </a:t>
            </a:r>
            <a:r>
              <a:rPr lang="en-GB" sz="1200" kern="1200" dirty="0" err="1" smtClean="0">
                <a:solidFill>
                  <a:schemeClr val="tx1"/>
                </a:solidFill>
                <a:effectLst/>
                <a:latin typeface="+mn-lt"/>
                <a:ea typeface="+mn-ea"/>
                <a:cs typeface="+mn-cs"/>
              </a:rPr>
              <a:t>menunjukkan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perilaku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memungkinkan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fleksibilitas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berdasarkan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karakteristik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termasuk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dengan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hybrid</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adalah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Zone Routing Protocol </a:t>
            </a:r>
            <a:r>
              <a:rPr lang="en-GB" sz="1200" kern="1200" dirty="0" smtClean="0">
                <a:solidFill>
                  <a:schemeClr val="tx1"/>
                </a:solidFill>
                <a:effectLst/>
                <a:latin typeface="+mn-lt"/>
                <a:ea typeface="+mn-ea"/>
                <a:cs typeface="+mn-cs"/>
              </a:rPr>
              <a:t>(ZRP)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i="1" kern="1200" dirty="0" err="1" smtClean="0">
                <a:solidFill>
                  <a:schemeClr val="tx1"/>
                </a:solidFill>
                <a:effectLst/>
                <a:latin typeface="+mn-lt"/>
                <a:ea typeface="+mn-ea"/>
                <a:cs typeface="+mn-cs"/>
              </a:rPr>
              <a:t>Algoritma</a:t>
            </a:r>
            <a:r>
              <a:rPr lang="en-GB" sz="1200" i="1" kern="1200" dirty="0" smtClean="0">
                <a:solidFill>
                  <a:schemeClr val="tx1"/>
                </a:solidFill>
                <a:effectLst/>
                <a:latin typeface="+mn-lt"/>
                <a:ea typeface="+mn-ea"/>
                <a:cs typeface="+mn-cs"/>
              </a:rPr>
              <a:t> Distance Routing Effect for Mobility</a:t>
            </a:r>
            <a:r>
              <a:rPr lang="en-GB"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CD8F1CC-E10D-46D1-BF97-107171D34627}" type="slidenum">
              <a:rPr lang="en-US" smtClean="0"/>
              <a:pPr/>
              <a:t>15</a:t>
            </a:fld>
            <a:endParaRPr lang="en-US"/>
          </a:p>
        </p:txBody>
      </p:sp>
    </p:spTree>
    <p:extLst>
      <p:ext uri="{BB962C8B-B14F-4D97-AF65-F5344CB8AC3E}">
        <p14:creationId xmlns:p14="http://schemas.microsoft.com/office/powerpoint/2010/main" val="1150959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endParaRPr lang="en-US"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dirancang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untuk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ad hoc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berasal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tradisional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yaitu</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distance vector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link state</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dikembangkan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untuk</a:t>
            </a:r>
            <a:r>
              <a:rPr lang="en-GB" sz="1200" kern="1200" dirty="0" smtClean="0">
                <a:solidFill>
                  <a:schemeClr val="tx1"/>
                </a:solidFill>
                <a:effectLst/>
                <a:latin typeface="+mn-lt"/>
                <a:ea typeface="+mn-ea"/>
                <a:cs typeface="+mn-cs"/>
              </a:rPr>
              <a:t> internet </a:t>
            </a:r>
            <a:r>
              <a:rPr lang="en-GB" sz="1200" kern="1200" dirty="0" err="1" smtClean="0">
                <a:solidFill>
                  <a:schemeClr val="tx1"/>
                </a:solidFill>
                <a:effectLst/>
                <a:latin typeface="+mn-lt"/>
                <a:ea typeface="+mn-ea"/>
                <a:cs typeface="+mn-cs"/>
              </a:rPr>
              <a:t>kabel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Karakteristik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utama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adalah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bahwa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memelihara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node lain di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saat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Pembuatan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pemeliharaan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dilakukan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melalui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beberapa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kombinasi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pembaharuan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secara</a:t>
            </a:r>
            <a:r>
              <a:rPr lang="en-GB" sz="1200" kern="1200" dirty="0" smtClean="0">
                <a:solidFill>
                  <a:schemeClr val="tx1"/>
                </a:solidFill>
                <a:effectLst/>
                <a:latin typeface="+mn-lt"/>
                <a:ea typeface="+mn-ea"/>
                <a:cs typeface="+mn-cs"/>
              </a:rPr>
              <a:t> periodic. </a:t>
            </a:r>
            <a:r>
              <a:rPr lang="en-GB" sz="1200" kern="1200" dirty="0" err="1" smtClean="0">
                <a:solidFill>
                  <a:schemeClr val="tx1"/>
                </a:solidFill>
                <a:effectLst/>
                <a:latin typeface="+mn-lt"/>
                <a:ea typeface="+mn-ea"/>
                <a:cs typeface="+mn-cs"/>
              </a:rPr>
              <a:t>Pembaruan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berkala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terdiri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pertukaran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informasi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antar</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interval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ditentukan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Keuntungan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menggunakan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seperti</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Destination-Sequence Distance Vector </a:t>
            </a:r>
            <a:r>
              <a:rPr lang="en-GB" sz="1200" kern="1200" dirty="0" smtClean="0">
                <a:solidFill>
                  <a:schemeClr val="tx1"/>
                </a:solidFill>
                <a:effectLst/>
                <a:latin typeface="+mn-lt"/>
                <a:ea typeface="+mn-ea"/>
                <a:cs typeface="+mn-cs"/>
              </a:rPr>
              <a:t>(DSDV) </a:t>
            </a:r>
            <a:r>
              <a:rPr lang="en-GB" sz="1200" kern="1200" dirty="0" err="1" smtClean="0">
                <a:solidFill>
                  <a:schemeClr val="tx1"/>
                </a:solidFill>
                <a:effectLst/>
                <a:latin typeface="+mn-lt"/>
                <a:ea typeface="+mn-ea"/>
                <a:cs typeface="+mn-cs"/>
              </a:rPr>
              <a:t>maupun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Optimized Link State Routing</a:t>
            </a:r>
            <a:r>
              <a:rPr lang="en-GB" sz="1200" kern="1200" dirty="0" smtClean="0">
                <a:solidFill>
                  <a:schemeClr val="tx1"/>
                </a:solidFill>
                <a:effectLst/>
                <a:latin typeface="+mn-lt"/>
                <a:ea typeface="+mn-ea"/>
                <a:cs typeface="+mn-cs"/>
              </a:rPr>
              <a:t> (OLSR) </a:t>
            </a:r>
            <a:r>
              <a:rPr lang="en-GB" sz="1200" kern="1200" dirty="0" err="1" smtClean="0">
                <a:solidFill>
                  <a:schemeClr val="tx1"/>
                </a:solidFill>
                <a:effectLst/>
                <a:latin typeface="+mn-lt"/>
                <a:ea typeface="+mn-ea"/>
                <a:cs typeface="+mn-cs"/>
              </a:rPr>
              <a:t>adalah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selalu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tersedia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ketika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dibutuhkan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saat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karena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node </a:t>
            </a:r>
            <a:r>
              <a:rPr lang="en-GB" sz="1200" kern="1200" dirty="0" err="1" smtClean="0">
                <a:solidFill>
                  <a:schemeClr val="tx1"/>
                </a:solidFill>
                <a:effectLst/>
                <a:latin typeface="+mn-lt"/>
                <a:ea typeface="+mn-ea"/>
                <a:cs typeface="+mn-cs"/>
              </a:rPr>
              <a:t>selalu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memelihara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jalur</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berada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tabel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mereka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tetapi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juga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memiliki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kelemahan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utama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yaitu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kontrol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overhead </a:t>
            </a:r>
            <a:r>
              <a:rPr lang="en-GB" sz="1200" kern="1200" dirty="0" smtClean="0">
                <a:solidFill>
                  <a:schemeClr val="tx1"/>
                </a:solidFill>
                <a:effectLst/>
                <a:latin typeface="+mn-lt"/>
                <a:ea typeface="+mn-ea"/>
                <a:cs typeface="+mn-cs"/>
              </a:rPr>
              <a:t>yang </a:t>
            </a:r>
            <a:r>
              <a:rPr lang="en-GB" sz="1200" kern="1200" dirty="0" err="1" smtClean="0">
                <a:solidFill>
                  <a:schemeClr val="tx1"/>
                </a:solidFill>
                <a:effectLst/>
                <a:latin typeface="+mn-lt"/>
                <a:ea typeface="+mn-ea"/>
                <a:cs typeface="+mn-cs"/>
              </a:rPr>
              <a:t>berlebih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sumber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daya</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dikonsumsi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sebuah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menjadi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cepat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habis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karena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selain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digunakan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mobilitas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perpindahan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juga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digunakan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pembaharuan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tabel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saat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jangka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sudah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ditentukan</a:t>
            </a:r>
            <a:r>
              <a:rPr lang="en-GB"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endParaRPr lang="en-US"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Teknik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atau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biasa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disebut</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on-demand 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mengambil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sangat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berbeda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Sebagian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besar</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overhead</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sebuah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berasal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aktivitas</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sendiri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rangka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menjaga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agar </a:t>
            </a:r>
            <a:r>
              <a:rPr lang="en-GB" sz="1200" kern="1200" dirty="0" err="1" smtClean="0">
                <a:solidFill>
                  <a:schemeClr val="tx1"/>
                </a:solidFill>
                <a:effectLst/>
                <a:latin typeface="+mn-lt"/>
                <a:ea typeface="+mn-ea"/>
                <a:cs typeface="+mn-cs"/>
              </a:rPr>
              <a:t>tetap</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tersedia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rangka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mobilitas</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didasarkan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internet </a:t>
            </a:r>
            <a:r>
              <a:rPr lang="en-GB" sz="1200" kern="1200" dirty="0" err="1" smtClean="0">
                <a:solidFill>
                  <a:schemeClr val="tx1"/>
                </a:solidFill>
                <a:effectLst/>
                <a:latin typeface="+mn-lt"/>
                <a:ea typeface="+mn-ea"/>
                <a:cs typeface="+mn-cs"/>
              </a:rPr>
              <a:t>tradisional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dengan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tidak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menjaga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ketersediaan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secara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terus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menerus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saling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terhubung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gantinya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bekerja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ketika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sebuah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tidak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ditemukan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aru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melakukan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prosedur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pencarian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Sehingga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jika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tidak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terjadi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komunikasi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antar</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karena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ketiadaan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transmisi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paket</a:t>
            </a:r>
            <a:r>
              <a:rPr lang="en-GB" sz="1200" kern="1200" dirty="0" smtClean="0">
                <a:solidFill>
                  <a:schemeClr val="tx1"/>
                </a:solidFill>
                <a:effectLst/>
                <a:latin typeface="+mn-lt"/>
                <a:ea typeface="+mn-ea"/>
                <a:cs typeface="+mn-cs"/>
              </a:rPr>
              <a:t> data </a:t>
            </a:r>
            <a:r>
              <a:rPr lang="en-GB" sz="1200" kern="1200" dirty="0" err="1" smtClean="0">
                <a:solidFill>
                  <a:schemeClr val="tx1"/>
                </a:solidFill>
                <a:effectLst/>
                <a:latin typeface="+mn-lt"/>
                <a:ea typeface="+mn-ea"/>
                <a:cs typeface="+mn-cs"/>
              </a:rPr>
              <a:t>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membuat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sumber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daya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masing-masing</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bertahan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lebih</a:t>
            </a:r>
            <a:r>
              <a:rPr lang="en-GB" sz="1200" kern="1200" dirty="0" smtClean="0">
                <a:solidFill>
                  <a:schemeClr val="tx1"/>
                </a:solidFill>
                <a:effectLst/>
                <a:latin typeface="+mn-lt"/>
                <a:ea typeface="+mn-ea"/>
                <a:cs typeface="+mn-cs"/>
              </a:rPr>
              <a:t> lama. </a:t>
            </a:r>
            <a:r>
              <a:rPr lang="en-GB" sz="1200" kern="1200" dirty="0" err="1" smtClean="0">
                <a:solidFill>
                  <a:schemeClr val="tx1"/>
                </a:solidFill>
                <a:effectLst/>
                <a:latin typeface="+mn-lt"/>
                <a:ea typeface="+mn-ea"/>
                <a:cs typeface="+mn-cs"/>
              </a:rPr>
              <a:t>Namun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seperti</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Ad hoc On-demand Distance Vector </a:t>
            </a:r>
            <a:r>
              <a:rPr lang="en-GB" sz="1200" kern="1200" dirty="0" smtClean="0">
                <a:solidFill>
                  <a:schemeClr val="tx1"/>
                </a:solidFill>
                <a:effectLst/>
                <a:latin typeface="+mn-lt"/>
                <a:ea typeface="+mn-ea"/>
                <a:cs typeface="+mn-cs"/>
              </a:rPr>
              <a:t>(AODV)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Dynamic Source Routing </a:t>
            </a:r>
            <a:r>
              <a:rPr lang="en-GB" sz="1200" kern="1200" dirty="0" smtClean="0">
                <a:solidFill>
                  <a:schemeClr val="tx1"/>
                </a:solidFill>
                <a:effectLst/>
                <a:latin typeface="+mn-lt"/>
                <a:ea typeface="+mn-ea"/>
                <a:cs typeface="+mn-cs"/>
              </a:rPr>
              <a:t>(DSR) </a:t>
            </a:r>
            <a:r>
              <a:rPr lang="en-GB" sz="1200" kern="1200" dirty="0" err="1" smtClean="0">
                <a:solidFill>
                  <a:schemeClr val="tx1"/>
                </a:solidFill>
                <a:effectLst/>
                <a:latin typeface="+mn-lt"/>
                <a:ea typeface="+mn-ea"/>
                <a:cs typeface="+mn-cs"/>
              </a:rPr>
              <a:t>juga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mempunyai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kekurangan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yaitu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ketika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tidak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terdapat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tabel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sebuah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maka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diperlukan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tambahan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untuk</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melakukan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prosedur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pencarian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0"/>
            <a:r>
              <a:rPr lang="en-GB" sz="1200" i="1" kern="1200" dirty="0" smtClean="0">
                <a:solidFill>
                  <a:schemeClr val="tx1"/>
                </a:solidFill>
                <a:effectLst/>
                <a:latin typeface="+mn-lt"/>
                <a:ea typeface="+mn-ea"/>
                <a:cs typeface="+mn-cs"/>
              </a:rPr>
              <a:t>Hybrid</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endParaRPr lang="en-US"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hibrid</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adalah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mengintegrasikan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antara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hybrid</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tertentu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menunjukkan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perilaku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prokokol</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bersifat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yang lain </a:t>
            </a:r>
            <a:r>
              <a:rPr lang="en-GB" sz="1200" kern="1200" dirty="0" err="1" smtClean="0">
                <a:solidFill>
                  <a:schemeClr val="tx1"/>
                </a:solidFill>
                <a:effectLst/>
                <a:latin typeface="+mn-lt"/>
                <a:ea typeface="+mn-ea"/>
                <a:cs typeface="+mn-cs"/>
              </a:rPr>
              <a:t>menunjukkan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perilaku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memungkinkan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fleksibilitas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berdasarkan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karakteristik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termasuk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dengan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hybrid</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adalah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Zone Routing Protocol </a:t>
            </a:r>
            <a:r>
              <a:rPr lang="en-GB" sz="1200" kern="1200" dirty="0" smtClean="0">
                <a:solidFill>
                  <a:schemeClr val="tx1"/>
                </a:solidFill>
                <a:effectLst/>
                <a:latin typeface="+mn-lt"/>
                <a:ea typeface="+mn-ea"/>
                <a:cs typeface="+mn-cs"/>
              </a:rPr>
              <a:t>(ZRP)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i="1" kern="1200" dirty="0" err="1" smtClean="0">
                <a:solidFill>
                  <a:schemeClr val="tx1"/>
                </a:solidFill>
                <a:effectLst/>
                <a:latin typeface="+mn-lt"/>
                <a:ea typeface="+mn-ea"/>
                <a:cs typeface="+mn-cs"/>
              </a:rPr>
              <a:t>Algoritma</a:t>
            </a:r>
            <a:r>
              <a:rPr lang="en-GB" sz="1200" i="1" kern="1200" dirty="0" smtClean="0">
                <a:solidFill>
                  <a:schemeClr val="tx1"/>
                </a:solidFill>
                <a:effectLst/>
                <a:latin typeface="+mn-lt"/>
                <a:ea typeface="+mn-ea"/>
                <a:cs typeface="+mn-cs"/>
              </a:rPr>
              <a:t> Distance Routing Effect for Mobility</a:t>
            </a:r>
            <a:r>
              <a:rPr lang="en-GB"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CD8F1CC-E10D-46D1-BF97-107171D34627}" type="slidenum">
              <a:rPr lang="en-US" smtClean="0"/>
              <a:pPr/>
              <a:t>16</a:t>
            </a:fld>
            <a:endParaRPr lang="en-US"/>
          </a:p>
        </p:txBody>
      </p:sp>
    </p:spTree>
    <p:extLst>
      <p:ext uri="{BB962C8B-B14F-4D97-AF65-F5344CB8AC3E}">
        <p14:creationId xmlns:p14="http://schemas.microsoft.com/office/powerpoint/2010/main" val="1601461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endParaRPr lang="en-US"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dirancang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untuk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ad hoc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berasal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tradisional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yaitu</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distance vector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link state</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dikembangkan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untuk</a:t>
            </a:r>
            <a:r>
              <a:rPr lang="en-GB" sz="1200" kern="1200" dirty="0" smtClean="0">
                <a:solidFill>
                  <a:schemeClr val="tx1"/>
                </a:solidFill>
                <a:effectLst/>
                <a:latin typeface="+mn-lt"/>
                <a:ea typeface="+mn-ea"/>
                <a:cs typeface="+mn-cs"/>
              </a:rPr>
              <a:t> internet </a:t>
            </a:r>
            <a:r>
              <a:rPr lang="en-GB" sz="1200" kern="1200" dirty="0" err="1" smtClean="0">
                <a:solidFill>
                  <a:schemeClr val="tx1"/>
                </a:solidFill>
                <a:effectLst/>
                <a:latin typeface="+mn-lt"/>
                <a:ea typeface="+mn-ea"/>
                <a:cs typeface="+mn-cs"/>
              </a:rPr>
              <a:t>kabel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Karakteristik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utama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adalah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bahwa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memelihara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node lain di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saat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Pembuatan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pemeliharaan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dilakukan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melalui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beberapa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kombinasi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pembaharuan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secara</a:t>
            </a:r>
            <a:r>
              <a:rPr lang="en-GB" sz="1200" kern="1200" dirty="0" smtClean="0">
                <a:solidFill>
                  <a:schemeClr val="tx1"/>
                </a:solidFill>
                <a:effectLst/>
                <a:latin typeface="+mn-lt"/>
                <a:ea typeface="+mn-ea"/>
                <a:cs typeface="+mn-cs"/>
              </a:rPr>
              <a:t> periodic. </a:t>
            </a:r>
            <a:r>
              <a:rPr lang="en-GB" sz="1200" kern="1200" dirty="0" err="1" smtClean="0">
                <a:solidFill>
                  <a:schemeClr val="tx1"/>
                </a:solidFill>
                <a:effectLst/>
                <a:latin typeface="+mn-lt"/>
                <a:ea typeface="+mn-ea"/>
                <a:cs typeface="+mn-cs"/>
              </a:rPr>
              <a:t>Pembaruan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berkala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terdiri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pertukaran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informasi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antar</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interval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ditentukan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Keuntungan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menggunakan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seperti</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Destination-Sequence Distance Vector </a:t>
            </a:r>
            <a:r>
              <a:rPr lang="en-GB" sz="1200" kern="1200" dirty="0" smtClean="0">
                <a:solidFill>
                  <a:schemeClr val="tx1"/>
                </a:solidFill>
                <a:effectLst/>
                <a:latin typeface="+mn-lt"/>
                <a:ea typeface="+mn-ea"/>
                <a:cs typeface="+mn-cs"/>
              </a:rPr>
              <a:t>(DSDV) </a:t>
            </a:r>
            <a:r>
              <a:rPr lang="en-GB" sz="1200" kern="1200" dirty="0" err="1" smtClean="0">
                <a:solidFill>
                  <a:schemeClr val="tx1"/>
                </a:solidFill>
                <a:effectLst/>
                <a:latin typeface="+mn-lt"/>
                <a:ea typeface="+mn-ea"/>
                <a:cs typeface="+mn-cs"/>
              </a:rPr>
              <a:t>maupun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Optimized Link State Routing</a:t>
            </a:r>
            <a:r>
              <a:rPr lang="en-GB" sz="1200" kern="1200" dirty="0" smtClean="0">
                <a:solidFill>
                  <a:schemeClr val="tx1"/>
                </a:solidFill>
                <a:effectLst/>
                <a:latin typeface="+mn-lt"/>
                <a:ea typeface="+mn-ea"/>
                <a:cs typeface="+mn-cs"/>
              </a:rPr>
              <a:t> (OLSR) </a:t>
            </a:r>
            <a:r>
              <a:rPr lang="en-GB" sz="1200" kern="1200" dirty="0" err="1" smtClean="0">
                <a:solidFill>
                  <a:schemeClr val="tx1"/>
                </a:solidFill>
                <a:effectLst/>
                <a:latin typeface="+mn-lt"/>
                <a:ea typeface="+mn-ea"/>
                <a:cs typeface="+mn-cs"/>
              </a:rPr>
              <a:t>adalah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selalu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tersedia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ketika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dibutuhkan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saat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karena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node </a:t>
            </a:r>
            <a:r>
              <a:rPr lang="en-GB" sz="1200" kern="1200" dirty="0" err="1" smtClean="0">
                <a:solidFill>
                  <a:schemeClr val="tx1"/>
                </a:solidFill>
                <a:effectLst/>
                <a:latin typeface="+mn-lt"/>
                <a:ea typeface="+mn-ea"/>
                <a:cs typeface="+mn-cs"/>
              </a:rPr>
              <a:t>selalu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memelihara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jalur</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berada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tabel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mereka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tetapi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juga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memiliki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kelemahan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utama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yaitu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kontrol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overhead </a:t>
            </a:r>
            <a:r>
              <a:rPr lang="en-GB" sz="1200" kern="1200" dirty="0" smtClean="0">
                <a:solidFill>
                  <a:schemeClr val="tx1"/>
                </a:solidFill>
                <a:effectLst/>
                <a:latin typeface="+mn-lt"/>
                <a:ea typeface="+mn-ea"/>
                <a:cs typeface="+mn-cs"/>
              </a:rPr>
              <a:t>yang </a:t>
            </a:r>
            <a:r>
              <a:rPr lang="en-GB" sz="1200" kern="1200" dirty="0" err="1" smtClean="0">
                <a:solidFill>
                  <a:schemeClr val="tx1"/>
                </a:solidFill>
                <a:effectLst/>
                <a:latin typeface="+mn-lt"/>
                <a:ea typeface="+mn-ea"/>
                <a:cs typeface="+mn-cs"/>
              </a:rPr>
              <a:t>berlebih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sumber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daya</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dikonsumsi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sebuah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menjadi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cepat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habis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karena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selain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digunakan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mobilitas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perpindahan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juga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digunakan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pembaharuan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tabel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setiap</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saat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jangka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sudah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ditentukan</a:t>
            </a:r>
            <a:r>
              <a:rPr lang="en-GB"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endParaRPr lang="en-US"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Teknik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atau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biasa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disebut</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on-demand 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mengambil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sangat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berbeda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Sebagian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besar</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overhead</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sebuah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berasal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aktivitas</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sendiri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rangka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menjaga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agar </a:t>
            </a:r>
            <a:r>
              <a:rPr lang="en-GB" sz="1200" kern="1200" dirty="0" err="1" smtClean="0">
                <a:solidFill>
                  <a:schemeClr val="tx1"/>
                </a:solidFill>
                <a:effectLst/>
                <a:latin typeface="+mn-lt"/>
                <a:ea typeface="+mn-ea"/>
                <a:cs typeface="+mn-cs"/>
              </a:rPr>
              <a:t>tetap</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tersedia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rangka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mobilitas</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didasarkan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internet </a:t>
            </a:r>
            <a:r>
              <a:rPr lang="en-GB" sz="1200" kern="1200" dirty="0" err="1" smtClean="0">
                <a:solidFill>
                  <a:schemeClr val="tx1"/>
                </a:solidFill>
                <a:effectLst/>
                <a:latin typeface="+mn-lt"/>
                <a:ea typeface="+mn-ea"/>
                <a:cs typeface="+mn-cs"/>
              </a:rPr>
              <a:t>tradisional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dengan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tidak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menjaga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ketersediaan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secara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terus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menerus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saling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terhubung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gantinya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bekerja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ketika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sebuah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tidak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ditemukan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aru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melakukan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prosedur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pencarian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Sehingga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jika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tidak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terjadi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komunikasi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antar</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karena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ketiadaan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transmisi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paket</a:t>
            </a:r>
            <a:r>
              <a:rPr lang="en-GB" sz="1200" kern="1200" dirty="0" smtClean="0">
                <a:solidFill>
                  <a:schemeClr val="tx1"/>
                </a:solidFill>
                <a:effectLst/>
                <a:latin typeface="+mn-lt"/>
                <a:ea typeface="+mn-ea"/>
                <a:cs typeface="+mn-cs"/>
              </a:rPr>
              <a:t> data </a:t>
            </a:r>
            <a:r>
              <a:rPr lang="en-GB" sz="1200" kern="1200" dirty="0" err="1" smtClean="0">
                <a:solidFill>
                  <a:schemeClr val="tx1"/>
                </a:solidFill>
                <a:effectLst/>
                <a:latin typeface="+mn-lt"/>
                <a:ea typeface="+mn-ea"/>
                <a:cs typeface="+mn-cs"/>
              </a:rPr>
              <a:t>akan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membuat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sumber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daya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masing-masing</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bertahan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lebih</a:t>
            </a:r>
            <a:r>
              <a:rPr lang="en-GB" sz="1200" kern="1200" dirty="0" smtClean="0">
                <a:solidFill>
                  <a:schemeClr val="tx1"/>
                </a:solidFill>
                <a:effectLst/>
                <a:latin typeface="+mn-lt"/>
                <a:ea typeface="+mn-ea"/>
                <a:cs typeface="+mn-cs"/>
              </a:rPr>
              <a:t> lama. </a:t>
            </a:r>
            <a:r>
              <a:rPr lang="en-GB" sz="1200" kern="1200" dirty="0" err="1" smtClean="0">
                <a:solidFill>
                  <a:schemeClr val="tx1"/>
                </a:solidFill>
                <a:effectLst/>
                <a:latin typeface="+mn-lt"/>
                <a:ea typeface="+mn-ea"/>
                <a:cs typeface="+mn-cs"/>
              </a:rPr>
              <a:t>Namun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seperti</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Ad hoc On-demand Distance Vector </a:t>
            </a:r>
            <a:r>
              <a:rPr lang="en-GB" sz="1200" kern="1200" dirty="0" smtClean="0">
                <a:solidFill>
                  <a:schemeClr val="tx1"/>
                </a:solidFill>
                <a:effectLst/>
                <a:latin typeface="+mn-lt"/>
                <a:ea typeface="+mn-ea"/>
                <a:cs typeface="+mn-cs"/>
              </a:rPr>
              <a:t>(AODV)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Dynamic Source Routing </a:t>
            </a:r>
            <a:r>
              <a:rPr lang="en-GB" sz="1200" kern="1200" dirty="0" smtClean="0">
                <a:solidFill>
                  <a:schemeClr val="tx1"/>
                </a:solidFill>
                <a:effectLst/>
                <a:latin typeface="+mn-lt"/>
                <a:ea typeface="+mn-ea"/>
                <a:cs typeface="+mn-cs"/>
              </a:rPr>
              <a:t>(DSR) </a:t>
            </a:r>
            <a:r>
              <a:rPr lang="en-GB" sz="1200" kern="1200" dirty="0" err="1" smtClean="0">
                <a:solidFill>
                  <a:schemeClr val="tx1"/>
                </a:solidFill>
                <a:effectLst/>
                <a:latin typeface="+mn-lt"/>
                <a:ea typeface="+mn-ea"/>
                <a:cs typeface="+mn-cs"/>
              </a:rPr>
              <a:t>juga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mempunyai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kekurangan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yaitu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ketika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tidak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terdapat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tabel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sebuah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maka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diperlukan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tambahan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untuk</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node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melakukan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prosedur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pencarian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rute</a:t>
            </a:r>
            <a:r>
              <a:rPr lang="en-GB"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0"/>
            <a:r>
              <a:rPr lang="en-GB" sz="1200" i="1" kern="1200" dirty="0" smtClean="0">
                <a:solidFill>
                  <a:schemeClr val="tx1"/>
                </a:solidFill>
                <a:effectLst/>
                <a:latin typeface="+mn-lt"/>
                <a:ea typeface="+mn-ea"/>
                <a:cs typeface="+mn-cs"/>
              </a:rPr>
              <a:t>Hybrid</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endParaRPr lang="en-US"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hibrid</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adalah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mengintegrasikan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antara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bertipe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cara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hybrid</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tertentu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menunjukkan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perilaku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prokokol</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bersifat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pada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waktu</a:t>
            </a:r>
            <a:r>
              <a:rPr lang="en-GB" sz="1200" kern="1200" dirty="0" smtClean="0">
                <a:solidFill>
                  <a:schemeClr val="tx1"/>
                </a:solidFill>
                <a:effectLst/>
                <a:latin typeface="+mn-lt"/>
                <a:ea typeface="+mn-ea"/>
                <a:cs typeface="+mn-cs"/>
              </a:rPr>
              <a:t> yang lain </a:t>
            </a:r>
            <a:r>
              <a:rPr lang="en-GB" sz="1200" kern="1200" dirty="0" err="1" smtClean="0">
                <a:solidFill>
                  <a:schemeClr val="tx1"/>
                </a:solidFill>
                <a:effectLst/>
                <a:latin typeface="+mn-lt"/>
                <a:ea typeface="+mn-ea"/>
                <a:cs typeface="+mn-cs"/>
              </a:rPr>
              <a:t>menunjukkan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perilaku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sebagai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reaktif</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memungkinkan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fleksibilitas</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berdasarkan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karakteristik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jaringan</a:t>
            </a:r>
            <a:r>
              <a:rPr lang="en-GB" sz="1200" kern="1200" dirty="0" smtClean="0">
                <a:solidFill>
                  <a:schemeClr val="tx1"/>
                </a:solidFill>
                <a:effectLst/>
                <a:latin typeface="+mn-lt"/>
                <a:ea typeface="+mn-ea"/>
                <a:cs typeface="+mn-cs"/>
              </a:rPr>
              <a:t>. Yang </a:t>
            </a:r>
            <a:r>
              <a:rPr lang="en-GB" sz="1200" kern="1200" dirty="0" err="1" smtClean="0">
                <a:solidFill>
                  <a:schemeClr val="tx1"/>
                </a:solidFill>
                <a:effectLst/>
                <a:latin typeface="+mn-lt"/>
                <a:ea typeface="+mn-ea"/>
                <a:cs typeface="+mn-cs"/>
              </a:rPr>
              <a:t>termasuk</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dalam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protokol</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routing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dengan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pendekatan</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hybrid</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adalah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Zone Routing Protocol </a:t>
            </a:r>
            <a:r>
              <a:rPr lang="en-GB" sz="1200" kern="1200" dirty="0" smtClean="0">
                <a:solidFill>
                  <a:schemeClr val="tx1"/>
                </a:solidFill>
                <a:effectLst/>
                <a:latin typeface="+mn-lt"/>
                <a:ea typeface="+mn-ea"/>
                <a:cs typeface="+mn-cs"/>
              </a:rPr>
              <a:t>(ZRP) </a:t>
            </a:r>
            <a:r>
              <a:rPr lang="en-GB" sz="1200" kern="1200" dirty="0" err="1" smtClean="0">
                <a:solidFill>
                  <a:schemeClr val="tx1"/>
                </a:solidFill>
                <a:effectLst/>
                <a:latin typeface="+mn-lt"/>
                <a:ea typeface="+mn-ea"/>
                <a:cs typeface="+mn-cs"/>
              </a:rPr>
              <a:t>dan</a:t>
            </a:r>
            <a:r>
              <a:rPr lang="en-GB" sz="1200" kern="1200" dirty="0" smtClean="0">
                <a:solidFill>
                  <a:schemeClr val="tx1"/>
                </a:solidFill>
                <a:effectLst/>
                <a:latin typeface="+mn-lt"/>
                <a:ea typeface="+mn-ea"/>
                <a:cs typeface="+mn-cs"/>
              </a:rPr>
              <a:t> </a:t>
            </a:r>
            <a:r>
              <a:rPr lang="en-GB" sz="1200" i="1" kern="1200" dirty="0" err="1" smtClean="0">
                <a:solidFill>
                  <a:schemeClr val="tx1"/>
                </a:solidFill>
                <a:effectLst/>
                <a:latin typeface="+mn-lt"/>
                <a:ea typeface="+mn-ea"/>
                <a:cs typeface="+mn-cs"/>
              </a:rPr>
              <a:t>Algoritma</a:t>
            </a:r>
            <a:r>
              <a:rPr lang="en-GB" sz="1200" i="1" kern="1200" dirty="0" smtClean="0">
                <a:solidFill>
                  <a:schemeClr val="tx1"/>
                </a:solidFill>
                <a:effectLst/>
                <a:latin typeface="+mn-lt"/>
                <a:ea typeface="+mn-ea"/>
                <a:cs typeface="+mn-cs"/>
              </a:rPr>
              <a:t> Distance Routing Effect for Mobility</a:t>
            </a:r>
            <a:r>
              <a:rPr lang="en-GB"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CD8F1CC-E10D-46D1-BF97-107171D34627}" type="slidenum">
              <a:rPr lang="en-US" smtClean="0"/>
              <a:pPr/>
              <a:t>17</a:t>
            </a:fld>
            <a:endParaRPr lang="en-US"/>
          </a:p>
        </p:txBody>
      </p:sp>
    </p:spTree>
    <p:extLst>
      <p:ext uri="{BB962C8B-B14F-4D97-AF65-F5344CB8AC3E}">
        <p14:creationId xmlns:p14="http://schemas.microsoft.com/office/powerpoint/2010/main" val="488489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0AAC40-7941-41AB-BF3B-8AB0C9C53B5D}"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E55E8-F8E4-4D77-BFDC-EB91F184E05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0AAC40-7941-41AB-BF3B-8AB0C9C53B5D}"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E55E8-F8E4-4D77-BFDC-EB91F184E05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0AAC40-7941-41AB-BF3B-8AB0C9C53B5D}"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E55E8-F8E4-4D77-BFDC-EB91F184E05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0AAC40-7941-41AB-BF3B-8AB0C9C53B5D}"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E55E8-F8E4-4D77-BFDC-EB91F184E05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0AAC40-7941-41AB-BF3B-8AB0C9C53B5D}"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E55E8-F8E4-4D77-BFDC-EB91F184E05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0AAC40-7941-41AB-BF3B-8AB0C9C53B5D}" type="datetimeFigureOut">
              <a:rPr lang="en-US" smtClean="0"/>
              <a:pPr/>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EE55E8-F8E4-4D77-BFDC-EB91F184E05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0AAC40-7941-41AB-BF3B-8AB0C9C53B5D}" type="datetimeFigureOut">
              <a:rPr lang="en-US" smtClean="0"/>
              <a:pPr/>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EE55E8-F8E4-4D77-BFDC-EB91F184E05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0AAC40-7941-41AB-BF3B-8AB0C9C53B5D}" type="datetimeFigureOut">
              <a:rPr lang="en-US" smtClean="0"/>
              <a:pPr/>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EE55E8-F8E4-4D77-BFDC-EB91F184E05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AAC40-7941-41AB-BF3B-8AB0C9C53B5D}" type="datetimeFigureOut">
              <a:rPr lang="en-US" smtClean="0"/>
              <a:pPr/>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EE55E8-F8E4-4D77-BFDC-EB91F184E05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0AAC40-7941-41AB-BF3B-8AB0C9C53B5D}" type="datetimeFigureOut">
              <a:rPr lang="en-US" smtClean="0"/>
              <a:pPr/>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EE55E8-F8E4-4D77-BFDC-EB91F184E05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0AAC40-7941-41AB-BF3B-8AB0C9C53B5D}" type="datetimeFigureOut">
              <a:rPr lang="en-US" smtClean="0"/>
              <a:pPr/>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EE55E8-F8E4-4D77-BFDC-EB91F184E05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F0AAC40-7941-41AB-BF3B-8AB0C9C53B5D}" type="datetimeFigureOut">
              <a:rPr lang="en-US" smtClean="0"/>
              <a:pPr/>
              <a:t>3/22/2018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DEE55E8-F8E4-4D77-BFDC-EB91F184E05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30.xml"/><Relationship Id="rId7"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slide" Target="slide5.xml"/><Relationship Id="rId5" Type="http://schemas.openxmlformats.org/officeDocument/2006/relationships/slide" Target="slide3.xml"/><Relationship Id="rId10" Type="http://schemas.openxmlformats.org/officeDocument/2006/relationships/comments" Target="../comments/comment1.xml"/><Relationship Id="rId4" Type="http://schemas.openxmlformats.org/officeDocument/2006/relationships/slide" Target="slide29.xml"/><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29.xml"/><Relationship Id="rId7" Type="http://schemas.openxmlformats.org/officeDocument/2006/relationships/slide" Target="slide7.xml"/><Relationship Id="rId2" Type="http://schemas.openxmlformats.org/officeDocument/2006/relationships/slide" Target="slide30.xml"/><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3.xml"/><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29.xml"/><Relationship Id="rId7" Type="http://schemas.openxmlformats.org/officeDocument/2006/relationships/slide" Target="slide7.xml"/><Relationship Id="rId2" Type="http://schemas.openxmlformats.org/officeDocument/2006/relationships/slide" Target="slide30.xml"/><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3.xml"/></Relationships>
</file>

<file path=ppt/slides/_rels/slide13.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30.xml"/><Relationship Id="rId7"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slide" Target="slide5.xml"/><Relationship Id="rId5" Type="http://schemas.openxmlformats.org/officeDocument/2006/relationships/slide" Target="slide3.xml"/><Relationship Id="rId10" Type="http://schemas.openxmlformats.org/officeDocument/2006/relationships/image" Target="../media/image8.png"/><Relationship Id="rId4" Type="http://schemas.openxmlformats.org/officeDocument/2006/relationships/slide" Target="slide29.xml"/><Relationship Id="rId9"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diagramColors" Target="../diagrams/colors1.xml"/><Relationship Id="rId3" Type="http://schemas.openxmlformats.org/officeDocument/2006/relationships/slide" Target="slide30.xml"/><Relationship Id="rId7" Type="http://schemas.openxmlformats.org/officeDocument/2006/relationships/slide" Target="slide6.xml"/><Relationship Id="rId12"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slide" Target="slide5.xml"/><Relationship Id="rId11" Type="http://schemas.openxmlformats.org/officeDocument/2006/relationships/diagramLayout" Target="../diagrams/layout1.xml"/><Relationship Id="rId5" Type="http://schemas.openxmlformats.org/officeDocument/2006/relationships/slide" Target="slide3.xml"/><Relationship Id="rId10" Type="http://schemas.openxmlformats.org/officeDocument/2006/relationships/diagramData" Target="../diagrams/data1.xml"/><Relationship Id="rId4" Type="http://schemas.openxmlformats.org/officeDocument/2006/relationships/slide" Target="slide29.xml"/><Relationship Id="rId9" Type="http://schemas.openxmlformats.org/officeDocument/2006/relationships/image" Target="../media/image6.png"/><Relationship Id="rId14" Type="http://schemas.microsoft.com/office/2007/relationships/diagramDrawing" Target="../diagrams/drawing1.xml"/></Relationships>
</file>

<file path=ppt/slides/_rels/slide15.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30.xml"/><Relationship Id="rId7" Type="http://schemas.openxmlformats.org/officeDocument/2006/relationships/slide" Target="slide6.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slide" Target="slide5.xml"/><Relationship Id="rId5" Type="http://schemas.openxmlformats.org/officeDocument/2006/relationships/slide" Target="slide3.xml"/><Relationship Id="rId10" Type="http://schemas.openxmlformats.org/officeDocument/2006/relationships/image" Target="../media/image9.png"/><Relationship Id="rId4" Type="http://schemas.openxmlformats.org/officeDocument/2006/relationships/slide" Target="slide29.xml"/><Relationship Id="rId9"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30.xml"/><Relationship Id="rId7" Type="http://schemas.openxmlformats.org/officeDocument/2006/relationships/slide" Target="slide6.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slide" Target="slide5.xml"/><Relationship Id="rId5" Type="http://schemas.openxmlformats.org/officeDocument/2006/relationships/slide" Target="slide3.xml"/><Relationship Id="rId4" Type="http://schemas.openxmlformats.org/officeDocument/2006/relationships/slide" Target="slide29.xml"/><Relationship Id="rId9"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30.xml"/><Relationship Id="rId7" Type="http://schemas.openxmlformats.org/officeDocument/2006/relationships/slide" Target="slide6.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slide" Target="slide5.xml"/><Relationship Id="rId5" Type="http://schemas.openxmlformats.org/officeDocument/2006/relationships/slide" Target="slide3.xml"/><Relationship Id="rId4" Type="http://schemas.openxmlformats.org/officeDocument/2006/relationships/slide" Target="slide29.xml"/><Relationship Id="rId9"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29.xml"/><Relationship Id="rId7" Type="http://schemas.openxmlformats.org/officeDocument/2006/relationships/slide" Target="slide7.xml"/><Relationship Id="rId2" Type="http://schemas.openxmlformats.org/officeDocument/2006/relationships/slide" Target="slide30.xml"/><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3.xml"/></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diagramDrawing" Target="../diagrams/drawing2.xml"/><Relationship Id="rId3" Type="http://schemas.openxmlformats.org/officeDocument/2006/relationships/slide" Target="slide29.xml"/><Relationship Id="rId7" Type="http://schemas.openxmlformats.org/officeDocument/2006/relationships/slide" Target="slide7.xml"/><Relationship Id="rId12" Type="http://schemas.openxmlformats.org/officeDocument/2006/relationships/diagramColors" Target="../diagrams/colors2.xml"/><Relationship Id="rId2" Type="http://schemas.openxmlformats.org/officeDocument/2006/relationships/slide" Target="slide30.xml"/><Relationship Id="rId1" Type="http://schemas.openxmlformats.org/officeDocument/2006/relationships/slideLayout" Target="../slideLayouts/slideLayout1.xml"/><Relationship Id="rId6" Type="http://schemas.openxmlformats.org/officeDocument/2006/relationships/slide" Target="slide6.xml"/><Relationship Id="rId11" Type="http://schemas.openxmlformats.org/officeDocument/2006/relationships/diagramQuickStyle" Target="../diagrams/quickStyle2.xml"/><Relationship Id="rId5" Type="http://schemas.openxmlformats.org/officeDocument/2006/relationships/slide" Target="slide5.xml"/><Relationship Id="rId10" Type="http://schemas.openxmlformats.org/officeDocument/2006/relationships/diagramLayout" Target="../diagrams/layout2.xml"/><Relationship Id="rId4" Type="http://schemas.openxmlformats.org/officeDocument/2006/relationships/slide" Target="slide3.xml"/><Relationship Id="rId9"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3.xml"/><Relationship Id="rId7" Type="http://schemas.openxmlformats.org/officeDocument/2006/relationships/slide" Target="slide10.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slide" Target="slide29.xml"/></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29.xml"/><Relationship Id="rId7" Type="http://schemas.openxmlformats.org/officeDocument/2006/relationships/slide" Target="slide7.xml"/><Relationship Id="rId2" Type="http://schemas.openxmlformats.org/officeDocument/2006/relationships/slide" Target="slide30.xml"/><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3.xml"/></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29.xml"/><Relationship Id="rId7" Type="http://schemas.openxmlformats.org/officeDocument/2006/relationships/slide" Target="slide7.xml"/><Relationship Id="rId2" Type="http://schemas.openxmlformats.org/officeDocument/2006/relationships/slide" Target="slide30.xml"/><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3.xml"/></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29.xml"/><Relationship Id="rId7" Type="http://schemas.openxmlformats.org/officeDocument/2006/relationships/slide" Target="slide7.xml"/><Relationship Id="rId2" Type="http://schemas.openxmlformats.org/officeDocument/2006/relationships/slide" Target="slide30.xml"/><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3.xml"/></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29.xml"/><Relationship Id="rId7" Type="http://schemas.openxmlformats.org/officeDocument/2006/relationships/slide" Target="slide7.xml"/><Relationship Id="rId2" Type="http://schemas.openxmlformats.org/officeDocument/2006/relationships/slide" Target="slide30.xml"/><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3.xml"/><Relationship Id="rId9" Type="http://schemas.openxmlformats.org/officeDocument/2006/relationships/image" Target="../media/image10.pn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29.xml"/><Relationship Id="rId7" Type="http://schemas.openxmlformats.org/officeDocument/2006/relationships/slide" Target="slide7.xml"/><Relationship Id="rId2" Type="http://schemas.openxmlformats.org/officeDocument/2006/relationships/slide" Target="slide30.xml"/><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3.xml"/><Relationship Id="rId9" Type="http://schemas.openxmlformats.org/officeDocument/2006/relationships/image" Target="../media/image11.png"/></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29.xml"/><Relationship Id="rId7" Type="http://schemas.openxmlformats.org/officeDocument/2006/relationships/slide" Target="slide7.xml"/><Relationship Id="rId2" Type="http://schemas.openxmlformats.org/officeDocument/2006/relationships/slide" Target="slide30.xml"/><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3.xml"/><Relationship Id="rId9" Type="http://schemas.openxmlformats.org/officeDocument/2006/relationships/image" Target="../media/image12.jpe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29.xml"/><Relationship Id="rId7" Type="http://schemas.openxmlformats.org/officeDocument/2006/relationships/slide" Target="slide7.xml"/><Relationship Id="rId2" Type="http://schemas.openxmlformats.org/officeDocument/2006/relationships/slide" Target="slide30.xml"/><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3.xml"/><Relationship Id="rId9" Type="http://schemas.openxmlformats.org/officeDocument/2006/relationships/image" Target="../media/image13.jpg"/></Relationships>
</file>

<file path=ppt/slides/_rels/slide27.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image" Target="../media/image16.png"/><Relationship Id="rId3" Type="http://schemas.openxmlformats.org/officeDocument/2006/relationships/slide" Target="slide30.xml"/><Relationship Id="rId7" Type="http://schemas.openxmlformats.org/officeDocument/2006/relationships/slide" Target="slide6.xml"/><Relationship Id="rId12"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slide" Target="slide5.xml"/><Relationship Id="rId11" Type="http://schemas.openxmlformats.org/officeDocument/2006/relationships/image" Target="../media/image14.wmf"/><Relationship Id="rId5" Type="http://schemas.openxmlformats.org/officeDocument/2006/relationships/slide" Target="slide3.xml"/><Relationship Id="rId10" Type="http://schemas.openxmlformats.org/officeDocument/2006/relationships/oleObject" Target="../embeddings/oleObject3.bin"/><Relationship Id="rId4" Type="http://schemas.openxmlformats.org/officeDocument/2006/relationships/slide" Target="slide29.xml"/><Relationship Id="rId9" Type="http://schemas.openxmlformats.org/officeDocument/2006/relationships/image" Target="../media/image15.png"/><Relationship Id="rId14" Type="http://schemas.openxmlformats.org/officeDocument/2006/relationships/image" Target="../media/image17.png"/></Relationships>
</file>

<file path=ppt/slides/_rels/slide28.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image" Target="../media/image18.png"/><Relationship Id="rId3" Type="http://schemas.openxmlformats.org/officeDocument/2006/relationships/slide" Target="slide30.xml"/><Relationship Id="rId7" Type="http://schemas.openxmlformats.org/officeDocument/2006/relationships/slide" Target="slide6.xml"/><Relationship Id="rId12"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slide" Target="slide5.xml"/><Relationship Id="rId11" Type="http://schemas.openxmlformats.org/officeDocument/2006/relationships/image" Target="../media/image14.wmf"/><Relationship Id="rId5" Type="http://schemas.openxmlformats.org/officeDocument/2006/relationships/slide" Target="slide3.xml"/><Relationship Id="rId10" Type="http://schemas.openxmlformats.org/officeDocument/2006/relationships/oleObject" Target="../embeddings/oleObject5.bin"/><Relationship Id="rId4" Type="http://schemas.openxmlformats.org/officeDocument/2006/relationships/slide" Target="slide29.xml"/><Relationship Id="rId9" Type="http://schemas.openxmlformats.org/officeDocument/2006/relationships/image" Target="../media/image15.png"/><Relationship Id="rId14" Type="http://schemas.openxmlformats.org/officeDocument/2006/relationships/image" Target="../media/image19.png"/></Relationships>
</file>

<file path=ppt/slides/_rels/slide29.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oleObject" Target="../embeddings/oleObject9.bin"/><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image" Target="../media/image21.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slide" Target="slide7.xml"/><Relationship Id="rId11" Type="http://schemas.openxmlformats.org/officeDocument/2006/relationships/oleObject" Target="../embeddings/oleObject8.bin"/><Relationship Id="rId5" Type="http://schemas.openxmlformats.org/officeDocument/2006/relationships/slide" Target="slide6.xml"/><Relationship Id="rId15" Type="http://schemas.openxmlformats.org/officeDocument/2006/relationships/oleObject" Target="../embeddings/oleObject10.bin"/><Relationship Id="rId10" Type="http://schemas.openxmlformats.org/officeDocument/2006/relationships/image" Target="../media/image20.emf"/><Relationship Id="rId4" Type="http://schemas.openxmlformats.org/officeDocument/2006/relationships/slide" Target="slide5.xml"/><Relationship Id="rId9" Type="http://schemas.openxmlformats.org/officeDocument/2006/relationships/oleObject" Target="../embeddings/oleObject7.bin"/><Relationship Id="rId14" Type="http://schemas.openxmlformats.org/officeDocument/2006/relationships/image" Target="../media/image22.wmf"/></Relationships>
</file>

<file path=ppt/slides/_rels/slide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6.xml"/><Relationship Id="rId7" Type="http://schemas.openxmlformats.org/officeDocument/2006/relationships/slide" Target="slide29.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30.xml"/><Relationship Id="rId5" Type="http://schemas.openxmlformats.org/officeDocument/2006/relationships/slide" Target="slide10.xml"/><Relationship Id="rId4" Type="http://schemas.openxmlformats.org/officeDocument/2006/relationships/slide" Target="slide7.xml"/></Relationships>
</file>

<file path=ppt/slides/_rels/slide30.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oleObject" Target="../embeddings/oleObject13.bin"/><Relationship Id="rId18" Type="http://schemas.openxmlformats.org/officeDocument/2006/relationships/oleObject" Target="../embeddings/oleObject17.bin"/><Relationship Id="rId3" Type="http://schemas.openxmlformats.org/officeDocument/2006/relationships/slide" Target="slide29.xml"/><Relationship Id="rId21" Type="http://schemas.openxmlformats.org/officeDocument/2006/relationships/oleObject" Target="../embeddings/oleObject20.bin"/><Relationship Id="rId7" Type="http://schemas.openxmlformats.org/officeDocument/2006/relationships/slide" Target="slide7.xml"/><Relationship Id="rId12" Type="http://schemas.openxmlformats.org/officeDocument/2006/relationships/image" Target="../media/image24.png"/><Relationship Id="rId17" Type="http://schemas.openxmlformats.org/officeDocument/2006/relationships/oleObject" Target="../embeddings/oleObject16.bin"/><Relationship Id="rId2" Type="http://schemas.openxmlformats.org/officeDocument/2006/relationships/slideLayout" Target="../slideLayouts/slideLayout1.xml"/><Relationship Id="rId16" Type="http://schemas.openxmlformats.org/officeDocument/2006/relationships/oleObject" Target="../embeddings/oleObject15.bin"/><Relationship Id="rId20" Type="http://schemas.openxmlformats.org/officeDocument/2006/relationships/oleObject" Target="../embeddings/oleObject19.bin"/><Relationship Id="rId1" Type="http://schemas.openxmlformats.org/officeDocument/2006/relationships/vmlDrawing" Target="../drawings/vmlDrawing5.vml"/><Relationship Id="rId6" Type="http://schemas.openxmlformats.org/officeDocument/2006/relationships/slide" Target="slide6.xml"/><Relationship Id="rId11" Type="http://schemas.openxmlformats.org/officeDocument/2006/relationships/oleObject" Target="../embeddings/oleObject12.bin"/><Relationship Id="rId5" Type="http://schemas.openxmlformats.org/officeDocument/2006/relationships/slide" Target="slide5.xml"/><Relationship Id="rId15" Type="http://schemas.openxmlformats.org/officeDocument/2006/relationships/oleObject" Target="../embeddings/oleObject14.bin"/><Relationship Id="rId10" Type="http://schemas.openxmlformats.org/officeDocument/2006/relationships/image" Target="../media/image14.wmf"/><Relationship Id="rId19" Type="http://schemas.openxmlformats.org/officeDocument/2006/relationships/oleObject" Target="../embeddings/oleObject18.bin"/><Relationship Id="rId4" Type="http://schemas.openxmlformats.org/officeDocument/2006/relationships/slide" Target="slide3.xml"/><Relationship Id="rId9" Type="http://schemas.openxmlformats.org/officeDocument/2006/relationships/oleObject" Target="../embeddings/oleObject11.bin"/><Relationship Id="rId14" Type="http://schemas.openxmlformats.org/officeDocument/2006/relationships/image" Target="../media/image23.wmf"/><Relationship Id="rId22" Type="http://schemas.openxmlformats.org/officeDocument/2006/relationships/oleObject" Target="../embeddings/oleObject21.bin"/></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 Target="slide3.xml"/><Relationship Id="rId7" Type="http://schemas.openxmlformats.org/officeDocument/2006/relationships/slide" Target="slide10.xml"/><Relationship Id="rId2" Type="http://schemas.openxmlformats.org/officeDocument/2006/relationships/slide" Target="slide29.xml"/><Relationship Id="rId1" Type="http://schemas.openxmlformats.org/officeDocument/2006/relationships/slideLayout" Target="../slideLayouts/slideLayout1.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 Target="slide3.xml"/><Relationship Id="rId7" Type="http://schemas.openxmlformats.org/officeDocument/2006/relationships/slide" Target="slide10.xml"/><Relationship Id="rId2" Type="http://schemas.openxmlformats.org/officeDocument/2006/relationships/slide" Target="slide29.xml"/><Relationship Id="rId1" Type="http://schemas.openxmlformats.org/officeDocument/2006/relationships/slideLayout" Target="../slideLayouts/slideLayout1.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image" Target="../media/image29.jpg"/></Relationships>
</file>

<file path=ppt/slides/_rels/slide3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 Target="slide3.xml"/><Relationship Id="rId7" Type="http://schemas.openxmlformats.org/officeDocument/2006/relationships/slide" Target="slide10.xml"/><Relationship Id="rId2" Type="http://schemas.openxmlformats.org/officeDocument/2006/relationships/slide" Target="slide29.xml"/><Relationship Id="rId1" Type="http://schemas.openxmlformats.org/officeDocument/2006/relationships/slideLayout" Target="../slideLayouts/slideLayout1.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image" Target="../media/image30.jpg"/></Relationships>
</file>

<file path=ppt/slides/_rels/slide37.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29.xml"/><Relationship Id="rId7" Type="http://schemas.openxmlformats.org/officeDocument/2006/relationships/slide" Target="slide7.xml"/><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slide" Target="slide6.xml"/><Relationship Id="rId5" Type="http://schemas.openxmlformats.org/officeDocument/2006/relationships/slide" Target="slide5.xml"/><Relationship Id="rId10" Type="http://schemas.openxmlformats.org/officeDocument/2006/relationships/image" Target="../media/image14.wmf"/><Relationship Id="rId4" Type="http://schemas.openxmlformats.org/officeDocument/2006/relationships/slide" Target="slide3.xml"/><Relationship Id="rId9" Type="http://schemas.openxmlformats.org/officeDocument/2006/relationships/oleObject" Target="../embeddings/oleObject22.bin"/></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6.xml"/><Relationship Id="rId7" Type="http://schemas.openxmlformats.org/officeDocument/2006/relationships/slide" Target="slide29.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30.xml"/><Relationship Id="rId5" Type="http://schemas.openxmlformats.org/officeDocument/2006/relationships/slide" Target="slide10.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xml"/><Relationship Id="rId7" Type="http://schemas.openxmlformats.org/officeDocument/2006/relationships/slide" Target="slide30.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10.xml"/><Relationship Id="rId5" Type="http://schemas.openxmlformats.org/officeDocument/2006/relationships/slide" Target="slide7.xml"/><Relationship Id="rId4" Type="http://schemas.openxmlformats.org/officeDocument/2006/relationships/slide" Target="slide6.xml"/><Relationship Id="rId9" Type="http://schemas.openxmlformats.org/officeDocument/2006/relationships/slide" Target="slide3.xml"/></Relationships>
</file>

<file path=ppt/slides/_rels/slide6.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7.xml"/><Relationship Id="rId7" Type="http://schemas.openxmlformats.org/officeDocument/2006/relationships/slide" Target="slide3.xml"/><Relationship Id="rId12" Type="http://schemas.openxmlformats.org/officeDocument/2006/relationships/image" Target="../media/image5.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slide" Target="slide29.xml"/><Relationship Id="rId11" Type="http://schemas.openxmlformats.org/officeDocument/2006/relationships/oleObject" Target="../embeddings/oleObject2.bin"/><Relationship Id="rId5" Type="http://schemas.openxmlformats.org/officeDocument/2006/relationships/slide" Target="slide30.xml"/><Relationship Id="rId10" Type="http://schemas.openxmlformats.org/officeDocument/2006/relationships/image" Target="../media/image4.emf"/><Relationship Id="rId4" Type="http://schemas.openxmlformats.org/officeDocument/2006/relationships/slide" Target="slide10.xml"/><Relationship Id="rId9"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slide" Target="slide30.xml"/><Relationship Id="rId7"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1.xml"/><Relationship Id="rId6" Type="http://schemas.openxmlformats.org/officeDocument/2006/relationships/slide" Target="slide5.xml"/><Relationship Id="rId5" Type="http://schemas.openxmlformats.org/officeDocument/2006/relationships/slide" Target="slide3.xml"/><Relationship Id="rId4" Type="http://schemas.openxmlformats.org/officeDocument/2006/relationships/slide" Target="slide29.xml"/></Relationships>
</file>

<file path=ppt/slides/_rels/slide8.xml.rels><?xml version="1.0" encoding="UTF-8" standalone="yes"?>
<Relationships xmlns="http://schemas.openxmlformats.org/package/2006/relationships"><Relationship Id="rId3" Type="http://schemas.openxmlformats.org/officeDocument/2006/relationships/slide" Target="slide30.xml"/><Relationship Id="rId7"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1.xml"/><Relationship Id="rId6" Type="http://schemas.openxmlformats.org/officeDocument/2006/relationships/slide" Target="slide5.xml"/><Relationship Id="rId5" Type="http://schemas.openxmlformats.org/officeDocument/2006/relationships/slide" Target="slide3.xml"/><Relationship Id="rId4" Type="http://schemas.openxmlformats.org/officeDocument/2006/relationships/slide" Target="slide29.xml"/></Relationships>
</file>

<file path=ppt/slides/_rels/slide9.xml.rels><?xml version="1.0" encoding="UTF-8" standalone="yes"?>
<Relationships xmlns="http://schemas.openxmlformats.org/package/2006/relationships"><Relationship Id="rId3" Type="http://schemas.openxmlformats.org/officeDocument/2006/relationships/slide" Target="slide30.xml"/><Relationship Id="rId7"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1.xml"/><Relationship Id="rId6" Type="http://schemas.openxmlformats.org/officeDocument/2006/relationships/slide" Target="slide5.xml"/><Relationship Id="rId5" Type="http://schemas.openxmlformats.org/officeDocument/2006/relationships/slide" Target="slide3.xml"/><Relationship Id="rId4" Type="http://schemas.openxmlformats.org/officeDocument/2006/relationships/slide" Target="slide2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2" name="TextBox 11"/>
          <p:cNvSpPr txBox="1"/>
          <p:nvPr/>
        </p:nvSpPr>
        <p:spPr>
          <a:xfrm>
            <a:off x="3999053" y="1786940"/>
            <a:ext cx="5037443" cy="553998"/>
          </a:xfrm>
          <a:prstGeom prst="rect">
            <a:avLst/>
          </a:prstGeom>
          <a:noFill/>
        </p:spPr>
        <p:txBody>
          <a:bodyPr wrap="square" rtlCol="0">
            <a:spAutoFit/>
          </a:bodyPr>
          <a:lstStyle/>
          <a:p>
            <a:pPr algn="ctr"/>
            <a:r>
              <a:rPr lang="id-ID" sz="3000" dirty="0" smtClean="0">
                <a:solidFill>
                  <a:schemeClr val="tx2"/>
                </a:solidFill>
                <a:latin typeface="Caviar Dreams" panose="020B0402020204020504" pitchFamily="34" charset="0"/>
              </a:rPr>
              <a:t>PROPOSAL PROYEK AKHIR</a:t>
            </a:r>
            <a:endParaRPr lang="en-US" sz="3000" dirty="0">
              <a:solidFill>
                <a:schemeClr val="tx2"/>
              </a:solidFill>
              <a:latin typeface="Caviar Dreams" panose="020B0402020204020504" pitchFamily="34" charset="0"/>
            </a:endParaRPr>
          </a:p>
        </p:txBody>
      </p:sp>
      <p:sp>
        <p:nvSpPr>
          <p:cNvPr id="2" name="Rectangle 1"/>
          <p:cNvSpPr/>
          <p:nvPr/>
        </p:nvSpPr>
        <p:spPr>
          <a:xfrm>
            <a:off x="5647590" y="965949"/>
            <a:ext cx="3271193" cy="923330"/>
          </a:xfrm>
          <a:prstGeom prst="rect">
            <a:avLst/>
          </a:prstGeom>
        </p:spPr>
        <p:txBody>
          <a:bodyPr wrap="square">
            <a:spAutoFit/>
          </a:bodyPr>
          <a:lstStyle/>
          <a:p>
            <a:pPr algn="ctr"/>
            <a:r>
              <a:rPr lang="id-ID" sz="5400" b="1" dirty="0">
                <a:solidFill>
                  <a:schemeClr val="tx2"/>
                </a:solidFill>
                <a:latin typeface="Adobe Gothic Std B" panose="020B0800000000000000" pitchFamily="34" charset="-128"/>
                <a:ea typeface="Adobe Gothic Std B" panose="020B0800000000000000" pitchFamily="34" charset="-128"/>
              </a:rPr>
              <a:t>SEMINAR </a:t>
            </a:r>
          </a:p>
        </p:txBody>
      </p:sp>
      <p:sp>
        <p:nvSpPr>
          <p:cNvPr id="4" name="TextBox 3"/>
          <p:cNvSpPr txBox="1"/>
          <p:nvPr/>
        </p:nvSpPr>
        <p:spPr>
          <a:xfrm>
            <a:off x="4174891" y="2360950"/>
            <a:ext cx="4714471" cy="1569660"/>
          </a:xfrm>
          <a:prstGeom prst="rect">
            <a:avLst/>
          </a:prstGeom>
          <a:noFill/>
        </p:spPr>
        <p:txBody>
          <a:bodyPr wrap="square" rtlCol="0">
            <a:spAutoFit/>
          </a:bodyPr>
          <a:lstStyle/>
          <a:p>
            <a:pPr algn="just">
              <a:lnSpc>
                <a:spcPct val="150000"/>
              </a:lnSpc>
            </a:pPr>
            <a:r>
              <a:rPr lang="id-ID" sz="1600" b="1" dirty="0" smtClean="0">
                <a:solidFill>
                  <a:schemeClr val="tx2"/>
                </a:solidFill>
                <a:latin typeface="Caviar Dreams" panose="020B0402020204020504" pitchFamily="34" charset="0"/>
              </a:rPr>
              <a:t>“</a:t>
            </a:r>
            <a:r>
              <a:rPr lang="en-GB" sz="1600" b="1" dirty="0" err="1">
                <a:solidFill>
                  <a:schemeClr val="tx2"/>
                </a:solidFill>
                <a:latin typeface="Caviar Dreams" panose="020B0402020204020504" pitchFamily="34" charset="0"/>
              </a:rPr>
              <a:t>Implementasi</a:t>
            </a:r>
            <a:r>
              <a:rPr lang="en-GB" sz="1600" b="1" dirty="0">
                <a:solidFill>
                  <a:schemeClr val="tx2"/>
                </a:solidFill>
                <a:latin typeface="Caviar Dreams" panose="020B0402020204020504" pitchFamily="34" charset="0"/>
              </a:rPr>
              <a:t> </a:t>
            </a:r>
            <a:r>
              <a:rPr lang="en-GB" sz="1600" b="1" dirty="0" err="1">
                <a:solidFill>
                  <a:schemeClr val="tx2"/>
                </a:solidFill>
                <a:latin typeface="Caviar Dreams" panose="020B0402020204020504" pitchFamily="34" charset="0"/>
              </a:rPr>
              <a:t>dan</a:t>
            </a:r>
            <a:r>
              <a:rPr lang="en-GB" sz="1600" b="1" dirty="0">
                <a:solidFill>
                  <a:schemeClr val="tx2"/>
                </a:solidFill>
                <a:latin typeface="Caviar Dreams" panose="020B0402020204020504" pitchFamily="34" charset="0"/>
              </a:rPr>
              <a:t> </a:t>
            </a:r>
            <a:r>
              <a:rPr lang="en-GB" sz="1600" b="1" dirty="0" err="1">
                <a:solidFill>
                  <a:schemeClr val="tx2"/>
                </a:solidFill>
                <a:latin typeface="Caviar Dreams" panose="020B0402020204020504" pitchFamily="34" charset="0"/>
              </a:rPr>
              <a:t>Analisis</a:t>
            </a:r>
            <a:r>
              <a:rPr lang="en-GB" sz="1600" b="1" dirty="0">
                <a:solidFill>
                  <a:schemeClr val="tx2"/>
                </a:solidFill>
                <a:latin typeface="Caviar Dreams" panose="020B0402020204020504" pitchFamily="34" charset="0"/>
              </a:rPr>
              <a:t> </a:t>
            </a:r>
            <a:r>
              <a:rPr lang="en-GB" sz="1600" b="1" dirty="0" err="1">
                <a:solidFill>
                  <a:schemeClr val="tx2"/>
                </a:solidFill>
                <a:latin typeface="Caviar Dreams" panose="020B0402020204020504" pitchFamily="34" charset="0"/>
              </a:rPr>
              <a:t>Metode</a:t>
            </a:r>
            <a:r>
              <a:rPr lang="en-GB" sz="1600" b="1" dirty="0">
                <a:solidFill>
                  <a:schemeClr val="tx2"/>
                </a:solidFill>
                <a:latin typeface="Caviar Dreams" panose="020B0402020204020504" pitchFamily="34" charset="0"/>
              </a:rPr>
              <a:t> </a:t>
            </a:r>
            <a:r>
              <a:rPr lang="en-GB" sz="1600" b="1" i="1" dirty="0">
                <a:solidFill>
                  <a:schemeClr val="tx2"/>
                </a:solidFill>
                <a:latin typeface="Caviar Dreams" panose="020B0402020204020504" pitchFamily="34" charset="0"/>
              </a:rPr>
              <a:t>Hierarchical Token Bucket</a:t>
            </a:r>
            <a:r>
              <a:rPr lang="en-GB" sz="1600" b="1" dirty="0">
                <a:solidFill>
                  <a:schemeClr val="tx2"/>
                </a:solidFill>
                <a:latin typeface="Caviar Dreams" panose="020B0402020204020504" pitchFamily="34" charset="0"/>
              </a:rPr>
              <a:t> </a:t>
            </a:r>
            <a:r>
              <a:rPr lang="en-GB" sz="1600" b="1" dirty="0" err="1">
                <a:solidFill>
                  <a:schemeClr val="tx2"/>
                </a:solidFill>
                <a:latin typeface="Caviar Dreams" panose="020B0402020204020504" pitchFamily="34" charset="0"/>
              </a:rPr>
              <a:t>dan</a:t>
            </a:r>
            <a:r>
              <a:rPr lang="en-GB" sz="1600" b="1" dirty="0">
                <a:solidFill>
                  <a:schemeClr val="tx2"/>
                </a:solidFill>
                <a:latin typeface="Caviar Dreams" panose="020B0402020204020504" pitchFamily="34" charset="0"/>
              </a:rPr>
              <a:t> </a:t>
            </a:r>
            <a:r>
              <a:rPr lang="en-GB" sz="1600" b="1" i="1" dirty="0">
                <a:solidFill>
                  <a:schemeClr val="tx2"/>
                </a:solidFill>
                <a:latin typeface="Caviar Dreams" panose="020B0402020204020504" pitchFamily="34" charset="0"/>
              </a:rPr>
              <a:t>Per Connection Queue </a:t>
            </a:r>
            <a:r>
              <a:rPr lang="en-GB" sz="1600" b="1" dirty="0" err="1">
                <a:solidFill>
                  <a:schemeClr val="tx2"/>
                </a:solidFill>
                <a:latin typeface="Caviar Dreams" panose="020B0402020204020504" pitchFamily="34" charset="0"/>
              </a:rPr>
              <a:t>Pada</a:t>
            </a:r>
            <a:r>
              <a:rPr lang="en-GB" sz="1600" b="1" dirty="0">
                <a:solidFill>
                  <a:schemeClr val="tx2"/>
                </a:solidFill>
                <a:latin typeface="Caviar Dreams" panose="020B0402020204020504" pitchFamily="34" charset="0"/>
              </a:rPr>
              <a:t> </a:t>
            </a:r>
            <a:r>
              <a:rPr lang="en-GB" sz="1600" b="1" dirty="0" err="1">
                <a:solidFill>
                  <a:schemeClr val="tx2"/>
                </a:solidFill>
                <a:latin typeface="Caviar Dreams" panose="020B0402020204020504" pitchFamily="34" charset="0"/>
              </a:rPr>
              <a:t>Jaringan</a:t>
            </a:r>
            <a:r>
              <a:rPr lang="en-GB" sz="1600" b="1" dirty="0">
                <a:solidFill>
                  <a:schemeClr val="tx2"/>
                </a:solidFill>
                <a:latin typeface="Caviar Dreams" panose="020B0402020204020504" pitchFamily="34" charset="0"/>
              </a:rPr>
              <a:t> </a:t>
            </a:r>
            <a:r>
              <a:rPr lang="en-GB" sz="1600" b="1" i="1" dirty="0">
                <a:solidFill>
                  <a:schemeClr val="tx2"/>
                </a:solidFill>
                <a:latin typeface="Caviar Dreams" panose="020B0402020204020504" pitchFamily="34" charset="0"/>
              </a:rPr>
              <a:t>Multi Protocol Label Switching Traffic Engineering</a:t>
            </a:r>
            <a:r>
              <a:rPr lang="en-GB" sz="1600" b="1" dirty="0">
                <a:solidFill>
                  <a:schemeClr val="tx2"/>
                </a:solidFill>
                <a:latin typeface="Caviar Dreams" panose="020B0402020204020504" pitchFamily="34" charset="0"/>
              </a:rPr>
              <a:t> </a:t>
            </a:r>
            <a:r>
              <a:rPr lang="en-GB" sz="1600" b="1" dirty="0" err="1">
                <a:solidFill>
                  <a:schemeClr val="tx2"/>
                </a:solidFill>
                <a:latin typeface="Caviar Dreams" panose="020B0402020204020504" pitchFamily="34" charset="0"/>
              </a:rPr>
              <a:t>Untuk</a:t>
            </a:r>
            <a:r>
              <a:rPr lang="en-GB" sz="1600" b="1" dirty="0">
                <a:solidFill>
                  <a:schemeClr val="tx2"/>
                </a:solidFill>
                <a:latin typeface="Caviar Dreams" panose="020B0402020204020504" pitchFamily="34" charset="0"/>
              </a:rPr>
              <a:t> </a:t>
            </a:r>
            <a:r>
              <a:rPr lang="en-GB" sz="1600" b="1" dirty="0" err="1">
                <a:solidFill>
                  <a:schemeClr val="tx2"/>
                </a:solidFill>
                <a:latin typeface="Caviar Dreams" panose="020B0402020204020504" pitchFamily="34" charset="0"/>
              </a:rPr>
              <a:t>Layanan</a:t>
            </a:r>
            <a:r>
              <a:rPr lang="en-GB" sz="1600" b="1" i="1" dirty="0">
                <a:solidFill>
                  <a:schemeClr val="tx2"/>
                </a:solidFill>
                <a:latin typeface="Caviar Dreams" panose="020B0402020204020504" pitchFamily="34" charset="0"/>
              </a:rPr>
              <a:t> Voice Over Internet Protocol</a:t>
            </a:r>
            <a:r>
              <a:rPr lang="id-ID" sz="1600" b="1" dirty="0" smtClean="0">
                <a:solidFill>
                  <a:schemeClr val="tx2"/>
                </a:solidFill>
                <a:latin typeface="Caviar Dreams" panose="020B0402020204020504" pitchFamily="34" charset="0"/>
              </a:rPr>
              <a:t>”</a:t>
            </a:r>
            <a:endParaRPr lang="en-US" sz="1600" b="1" dirty="0">
              <a:solidFill>
                <a:schemeClr val="tx2"/>
              </a:solidFill>
              <a:latin typeface="Caviar Dreams" panose="020B0402020204020504" pitchFamily="34" charset="0"/>
            </a:endParaRPr>
          </a:p>
        </p:txBody>
      </p:sp>
      <p:sp>
        <p:nvSpPr>
          <p:cNvPr id="5" name="TextBox 4"/>
          <p:cNvSpPr txBox="1"/>
          <p:nvPr/>
        </p:nvSpPr>
        <p:spPr>
          <a:xfrm>
            <a:off x="4066529" y="4371948"/>
            <a:ext cx="1561937" cy="307777"/>
          </a:xfrm>
          <a:prstGeom prst="rect">
            <a:avLst/>
          </a:prstGeom>
          <a:noFill/>
        </p:spPr>
        <p:txBody>
          <a:bodyPr wrap="square" rtlCol="0">
            <a:spAutoFit/>
          </a:bodyPr>
          <a:lstStyle/>
          <a:p>
            <a:pPr algn="ctr"/>
            <a:r>
              <a:rPr lang="id-ID" sz="1400" b="1" i="1" dirty="0" smtClean="0">
                <a:solidFill>
                  <a:schemeClr val="tx2"/>
                </a:solidFill>
                <a:latin typeface="Caviar Dreams" panose="020B0402020204020504" pitchFamily="34" charset="0"/>
              </a:rPr>
              <a:t>Presented by : </a:t>
            </a:r>
            <a:endParaRPr lang="en-US" sz="1400" b="1" i="1" dirty="0">
              <a:solidFill>
                <a:schemeClr val="tx2"/>
              </a:solidFill>
              <a:latin typeface="Caviar Dreams" panose="020B0402020204020504" pitchFamily="34" charset="0"/>
            </a:endParaRPr>
          </a:p>
        </p:txBody>
      </p:sp>
      <p:sp>
        <p:nvSpPr>
          <p:cNvPr id="7" name="TextBox 6"/>
          <p:cNvSpPr txBox="1"/>
          <p:nvPr/>
        </p:nvSpPr>
        <p:spPr>
          <a:xfrm>
            <a:off x="5482959" y="4371949"/>
            <a:ext cx="3435823" cy="307777"/>
          </a:xfrm>
          <a:prstGeom prst="rect">
            <a:avLst/>
          </a:prstGeom>
          <a:noFill/>
        </p:spPr>
        <p:txBody>
          <a:bodyPr wrap="square" rtlCol="0">
            <a:spAutoFit/>
          </a:bodyPr>
          <a:lstStyle/>
          <a:p>
            <a:r>
              <a:rPr lang="en-US" sz="1400" dirty="0" smtClean="0">
                <a:solidFill>
                  <a:schemeClr val="tx2"/>
                </a:solidFill>
                <a:latin typeface="Caviar Dreams" panose="020B0402020204020504" pitchFamily="34" charset="0"/>
              </a:rPr>
              <a:t>Anggayasti Ariane Z </a:t>
            </a:r>
            <a:r>
              <a:rPr lang="id-ID" sz="1400" dirty="0" smtClean="0">
                <a:solidFill>
                  <a:schemeClr val="tx2"/>
                </a:solidFill>
                <a:latin typeface="Caviar Dreams" panose="020B0402020204020504" pitchFamily="34" charset="0"/>
              </a:rPr>
              <a:t>(</a:t>
            </a:r>
            <a:r>
              <a:rPr lang="en-GB" sz="1400" dirty="0" smtClean="0">
                <a:solidFill>
                  <a:schemeClr val="tx2"/>
                </a:solidFill>
                <a:latin typeface="Caviar Dreams" panose="020B0402020204020504" pitchFamily="34" charset="0"/>
              </a:rPr>
              <a:t>14</a:t>
            </a:r>
            <a:r>
              <a:rPr lang="id-ID" sz="1400" dirty="0" smtClean="0">
                <a:solidFill>
                  <a:schemeClr val="tx2"/>
                </a:solidFill>
                <a:latin typeface="Caviar Dreams" panose="020B0402020204020504" pitchFamily="34" charset="0"/>
              </a:rPr>
              <a:t>/3</a:t>
            </a:r>
            <a:r>
              <a:rPr lang="en-GB" sz="1400" dirty="0" smtClean="0">
                <a:solidFill>
                  <a:schemeClr val="tx2"/>
                </a:solidFill>
                <a:latin typeface="Caviar Dreams" panose="020B0402020204020504" pitchFamily="34" charset="0"/>
              </a:rPr>
              <a:t>68557</a:t>
            </a:r>
            <a:r>
              <a:rPr lang="id-ID" sz="1400" dirty="0" smtClean="0">
                <a:solidFill>
                  <a:schemeClr val="tx2"/>
                </a:solidFill>
                <a:latin typeface="Caviar Dreams" panose="020B0402020204020504" pitchFamily="34" charset="0"/>
              </a:rPr>
              <a:t>/SV/0</a:t>
            </a:r>
            <a:r>
              <a:rPr lang="en-GB" sz="1400" dirty="0" smtClean="0">
                <a:solidFill>
                  <a:schemeClr val="tx2"/>
                </a:solidFill>
                <a:latin typeface="Caviar Dreams" panose="020B0402020204020504" pitchFamily="34" charset="0"/>
              </a:rPr>
              <a:t>6955</a:t>
            </a:r>
            <a:r>
              <a:rPr lang="id-ID" sz="1400" dirty="0" smtClean="0">
                <a:solidFill>
                  <a:schemeClr val="tx2"/>
                </a:solidFill>
                <a:latin typeface="Caviar Dreams" panose="020B0402020204020504" pitchFamily="34" charset="0"/>
              </a:rPr>
              <a:t>)</a:t>
            </a:r>
            <a:endParaRPr lang="en-US" sz="1400" dirty="0">
              <a:solidFill>
                <a:schemeClr val="tx2"/>
              </a:solidFill>
              <a:latin typeface="Caviar Dreams" panose="020B0402020204020504" pitchFamily="34" charset="0"/>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evron 9"/>
          <p:cNvSpPr/>
          <p:nvPr/>
        </p:nvSpPr>
        <p:spPr>
          <a:xfrm>
            <a:off x="4554232" y="841761"/>
            <a:ext cx="1583788"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Landasan Teori</a:t>
            </a:r>
            <a:endParaRPr lang="id-ID" sz="1100" dirty="0">
              <a:solidFill>
                <a:srgbClr val="111C76"/>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24" name="Chevron 23">
            <a:hlinkClick r:id="rId3" action="ppaction://hlinksldjump"/>
          </p:cNvPr>
          <p:cNvSpPr/>
          <p:nvPr/>
        </p:nvSpPr>
        <p:spPr>
          <a:xfrm>
            <a:off x="5940152"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latin typeface="Caviar Dreams" panose="020B0402020204020504" pitchFamily="34" charset="0"/>
              </a:rPr>
              <a:t>Hipotesis</a:t>
            </a:r>
            <a:endParaRPr lang="id-ID" sz="1100" dirty="0">
              <a:latin typeface="Caviar Dreams" panose="020B0402020204020504" pitchFamily="34" charset="0"/>
            </a:endParaRPr>
          </a:p>
        </p:txBody>
      </p:sp>
      <p:sp>
        <p:nvSpPr>
          <p:cNvPr id="25" name="Chevron 24">
            <a:hlinkClick r:id="rId4" action="ppaction://hlinksldjump"/>
          </p:cNvPr>
          <p:cNvSpPr/>
          <p:nvPr/>
        </p:nvSpPr>
        <p:spPr>
          <a:xfrm>
            <a:off x="7089854"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bg1"/>
                </a:solidFill>
                <a:latin typeface="Caviar Dreams" panose="020B0402020204020504" pitchFamily="34" charset="0"/>
              </a:rPr>
              <a:t>Cara </a:t>
            </a:r>
            <a:r>
              <a:rPr lang="en-GB" sz="1100" dirty="0" err="1" smtClean="0">
                <a:solidFill>
                  <a:schemeClr val="bg1"/>
                </a:solidFill>
                <a:latin typeface="Caviar Dreams" panose="020B0402020204020504" pitchFamily="34" charset="0"/>
              </a:rPr>
              <a:t>Penelitian</a:t>
            </a:r>
            <a:endParaRPr lang="id-ID" sz="1100" dirty="0">
              <a:solidFill>
                <a:schemeClr val="bg1"/>
              </a:solidFill>
              <a:latin typeface="Caviar Dreams" panose="020B0402020204020504" pitchFamily="34" charset="0"/>
            </a:endParaRPr>
          </a:p>
        </p:txBody>
      </p:sp>
      <p:sp>
        <p:nvSpPr>
          <p:cNvPr id="26" name="Pentagon 25">
            <a:hlinkClick r:id="rId5"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27" name="Chevron 26">
            <a:hlinkClick r:id="rId6"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8" name="Chevron 27">
            <a:hlinkClick r:id="rId7"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9" name="Chevron 28">
            <a:hlinkClick r:id="rId8"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grpSp>
        <p:nvGrpSpPr>
          <p:cNvPr id="8" name="Group 7"/>
          <p:cNvGrpSpPr/>
          <p:nvPr/>
        </p:nvGrpSpPr>
        <p:grpSpPr>
          <a:xfrm>
            <a:off x="107504" y="1421707"/>
            <a:ext cx="8568952" cy="556416"/>
            <a:chOff x="107504" y="1421707"/>
            <a:chExt cx="8568952" cy="556416"/>
          </a:xfrm>
        </p:grpSpPr>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52328" y="1421710"/>
              <a:ext cx="5724128" cy="556413"/>
            </a:xfrm>
            <a:prstGeom prst="rect">
              <a:avLst/>
            </a:prstGeom>
          </p:spPr>
        </p:pic>
        <p:pic>
          <p:nvPicPr>
            <p:cNvPr id="13" name="Picture 12"/>
            <p:cNvPicPr>
              <a:picLocks noChangeAspect="1"/>
            </p:cNvPicPr>
            <p:nvPr/>
          </p:nvPicPr>
          <p:blipFill rotWithShape="1">
            <a:blip r:embed="rId9" cstate="print">
              <a:extLst>
                <a:ext uri="{28A0092B-C50C-407E-A947-70E740481C1C}">
                  <a14:useLocalDpi xmlns:a14="http://schemas.microsoft.com/office/drawing/2010/main" val="0"/>
                </a:ext>
              </a:extLst>
            </a:blip>
            <a:srcRect l="49680" r="1"/>
            <a:stretch/>
          </p:blipFill>
          <p:spPr>
            <a:xfrm flipH="1" flipV="1">
              <a:off x="107504" y="1421707"/>
              <a:ext cx="2880320" cy="556413"/>
            </a:xfrm>
            <a:prstGeom prst="rect">
              <a:avLst/>
            </a:prstGeom>
          </p:spPr>
        </p:pic>
      </p:grpSp>
      <p:grpSp>
        <p:nvGrpSpPr>
          <p:cNvPr id="16" name="Group 15"/>
          <p:cNvGrpSpPr/>
          <p:nvPr/>
        </p:nvGrpSpPr>
        <p:grpSpPr>
          <a:xfrm>
            <a:off x="899592" y="1956792"/>
            <a:ext cx="6624736" cy="2868535"/>
            <a:chOff x="899592" y="1956792"/>
            <a:chExt cx="6624736" cy="2868535"/>
          </a:xfrm>
        </p:grpSpPr>
        <p:sp>
          <p:nvSpPr>
            <p:cNvPr id="15" name="Rectangle 14"/>
            <p:cNvSpPr/>
            <p:nvPr/>
          </p:nvSpPr>
          <p:spPr>
            <a:xfrm>
              <a:off x="7241544" y="1978120"/>
              <a:ext cx="282784"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650875" indent="-285750" algn="just">
                <a:buFont typeface="Arial" panose="020B0604020202020204" pitchFamily="34" charset="0"/>
                <a:buChar char="•"/>
              </a:pPr>
              <a:endParaRPr lang="id-ID" sz="1600">
                <a:solidFill>
                  <a:srgbClr val="111C76"/>
                </a:solidFill>
                <a:latin typeface="Caviar Dreams" panose="020B0402020204020504" pitchFamily="34" charset="0"/>
              </a:endParaRPr>
            </a:p>
          </p:txBody>
        </p:sp>
        <p:sp>
          <p:nvSpPr>
            <p:cNvPr id="6" name="Rectangle 5"/>
            <p:cNvSpPr/>
            <p:nvPr/>
          </p:nvSpPr>
          <p:spPr>
            <a:xfrm>
              <a:off x="899592" y="1978120"/>
              <a:ext cx="6341952" cy="2825878"/>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65125" algn="just">
                <a:spcAft>
                  <a:spcPts val="600"/>
                </a:spcAft>
              </a:pPr>
              <a:r>
                <a:rPr lang="sv-SE" sz="1600" b="1" dirty="0" smtClean="0">
                  <a:solidFill>
                    <a:srgbClr val="111C76"/>
                  </a:solidFill>
                  <a:latin typeface="Caviar Dreams" panose="020B0402020204020504"/>
                </a:rPr>
                <a:t>Jaringan </a:t>
              </a:r>
              <a:r>
                <a:rPr lang="sv-SE" sz="1600" b="1" dirty="0">
                  <a:solidFill>
                    <a:srgbClr val="111C76"/>
                  </a:solidFill>
                  <a:latin typeface="Caviar Dreams" panose="020B0402020204020504"/>
                </a:rPr>
                <a:t>komputer </a:t>
              </a:r>
              <a:r>
                <a:rPr lang="sv-SE" sz="1600" dirty="0">
                  <a:solidFill>
                    <a:srgbClr val="111C76"/>
                  </a:solidFill>
                  <a:latin typeface="Caviar Dreams" panose="020B0402020204020504"/>
                </a:rPr>
                <a:t>adalah hubungan dari sejumlah perangkat yang dapat saling berkomunikasi satu sama lain dan perangkat penghubung.</a:t>
              </a:r>
              <a:r>
                <a:rPr lang="en-US" sz="1600" dirty="0" smtClean="0">
                  <a:solidFill>
                    <a:srgbClr val="111C76"/>
                  </a:solidFill>
                  <a:latin typeface="Caviar Dreams" panose="020B0402020204020504"/>
                </a:rPr>
                <a:t> </a:t>
              </a:r>
              <a:r>
                <a:rPr lang="en-GB" sz="1600" dirty="0" err="1">
                  <a:solidFill>
                    <a:srgbClr val="111C76"/>
                  </a:solidFill>
                  <a:latin typeface="Caviar Dreams" panose="020B0402020204020504"/>
                </a:rPr>
                <a:t>terdapat</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pengguna</a:t>
              </a:r>
              <a:r>
                <a:rPr lang="en-GB" sz="1600" dirty="0">
                  <a:solidFill>
                    <a:srgbClr val="111C76"/>
                  </a:solidFill>
                  <a:latin typeface="Caviar Dreams" panose="020B0402020204020504"/>
                </a:rPr>
                <a:t> yang </a:t>
              </a:r>
              <a:r>
                <a:rPr lang="en-GB" sz="1600" dirty="0" err="1">
                  <a:solidFill>
                    <a:srgbClr val="111C76"/>
                  </a:solidFill>
                  <a:latin typeface="Caviar Dreams" panose="020B0402020204020504"/>
                </a:rPr>
                <a:t>berinterakasi</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kepada</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sesamanya</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atau</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kepada</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penyedia</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layanan</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dengan</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adanya</a:t>
              </a:r>
              <a:r>
                <a:rPr lang="en-GB" sz="1600" dirty="0">
                  <a:solidFill>
                    <a:srgbClr val="111C76"/>
                  </a:solidFill>
                  <a:latin typeface="Caviar Dreams" panose="020B0402020204020504"/>
                </a:rPr>
                <a:t> data yang </a:t>
              </a:r>
              <a:r>
                <a:rPr lang="en-GB" sz="1600" dirty="0" err="1">
                  <a:solidFill>
                    <a:srgbClr val="111C76"/>
                  </a:solidFill>
                  <a:latin typeface="Caviar Dreams" panose="020B0402020204020504"/>
                </a:rPr>
                <a:t>dipertukarkan</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serta</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terdapat</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pemakaian</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secara</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bersama-sama</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terhadap</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perangkat</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keras</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maupun</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perangkat</a:t>
              </a:r>
              <a:r>
                <a:rPr lang="en-GB" sz="1600" dirty="0">
                  <a:solidFill>
                    <a:srgbClr val="111C76"/>
                  </a:solidFill>
                  <a:latin typeface="Caviar Dreams" panose="020B0402020204020504"/>
                </a:rPr>
                <a:t> </a:t>
              </a:r>
              <a:r>
                <a:rPr lang="en-GB" sz="1600" dirty="0" err="1" smtClean="0">
                  <a:solidFill>
                    <a:srgbClr val="111C76"/>
                  </a:solidFill>
                  <a:latin typeface="Caviar Dreams" panose="020B0402020204020504"/>
                </a:rPr>
                <a:t>lunak</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Jaringan</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komputer</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memiliki</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empat</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sifat</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dasar</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ditinjau</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dari</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sisi</a:t>
              </a:r>
              <a:r>
                <a:rPr lang="en-GB" sz="1600" dirty="0">
                  <a:solidFill>
                    <a:srgbClr val="111C76"/>
                  </a:solidFill>
                  <a:latin typeface="Caviar Dreams" panose="020B0402020204020504"/>
                </a:rPr>
                <a:t> </a:t>
              </a:r>
              <a:r>
                <a:rPr lang="en-GB" sz="1600" i="1" dirty="0">
                  <a:solidFill>
                    <a:srgbClr val="111C76"/>
                  </a:solidFill>
                  <a:latin typeface="Caviar Dreams" panose="020B0402020204020504"/>
                </a:rPr>
                <a:t>scalability</a:t>
              </a:r>
              <a:r>
                <a:rPr lang="en-GB" sz="1600" dirty="0">
                  <a:solidFill>
                    <a:srgbClr val="111C76"/>
                  </a:solidFill>
                  <a:latin typeface="Caviar Dreams" panose="020B0402020204020504"/>
                </a:rPr>
                <a:t>, </a:t>
              </a:r>
              <a:r>
                <a:rPr lang="en-GB" sz="1600" i="1" dirty="0">
                  <a:solidFill>
                    <a:srgbClr val="111C76"/>
                  </a:solidFill>
                  <a:latin typeface="Caviar Dreams" panose="020B0402020204020504"/>
                </a:rPr>
                <a:t>resource</a:t>
              </a:r>
              <a:r>
                <a:rPr lang="en-GB" sz="1600" dirty="0">
                  <a:solidFill>
                    <a:srgbClr val="111C76"/>
                  </a:solidFill>
                  <a:latin typeface="Caviar Dreams" panose="020B0402020204020504"/>
                </a:rPr>
                <a:t> </a:t>
              </a:r>
              <a:r>
                <a:rPr lang="en-GB" sz="1600" i="1" dirty="0">
                  <a:solidFill>
                    <a:srgbClr val="111C76"/>
                  </a:solidFill>
                  <a:latin typeface="Caviar Dreams" panose="020B0402020204020504"/>
                </a:rPr>
                <a:t>sharing</a:t>
              </a:r>
              <a:r>
                <a:rPr lang="en-GB" sz="1600" dirty="0">
                  <a:solidFill>
                    <a:srgbClr val="111C76"/>
                  </a:solidFill>
                  <a:latin typeface="Caviar Dreams" panose="020B0402020204020504"/>
                </a:rPr>
                <a:t>, </a:t>
              </a:r>
              <a:r>
                <a:rPr lang="en-GB" sz="1600" i="1" dirty="0">
                  <a:solidFill>
                    <a:srgbClr val="111C76"/>
                  </a:solidFill>
                  <a:latin typeface="Caviar Dreams" panose="020B0402020204020504"/>
                </a:rPr>
                <a:t>connectivity</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dan</a:t>
              </a:r>
              <a:r>
                <a:rPr lang="en-GB" sz="1600" dirty="0">
                  <a:solidFill>
                    <a:srgbClr val="111C76"/>
                  </a:solidFill>
                  <a:latin typeface="Caviar Dreams" panose="020B0402020204020504"/>
                </a:rPr>
                <a:t> </a:t>
              </a:r>
              <a:r>
                <a:rPr lang="en-GB" sz="1600" i="1" dirty="0">
                  <a:solidFill>
                    <a:srgbClr val="111C76"/>
                  </a:solidFill>
                  <a:latin typeface="Caviar Dreams" panose="020B0402020204020504"/>
                </a:rPr>
                <a:t>reliability</a:t>
              </a:r>
              <a:r>
                <a:rPr lang="en-GB" sz="1600" dirty="0">
                  <a:solidFill>
                    <a:srgbClr val="111C76"/>
                  </a:solidFill>
                  <a:latin typeface="Caviar Dreams" panose="020B0402020204020504"/>
                </a:rPr>
                <a:t>. (I </a:t>
              </a:r>
              <a:r>
                <a:rPr lang="en-GB" sz="1600" dirty="0" err="1">
                  <a:solidFill>
                    <a:srgbClr val="111C76"/>
                  </a:solidFill>
                  <a:latin typeface="Caviar Dreams" panose="020B0402020204020504"/>
                </a:rPr>
                <a:t>Putu</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Agus</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Eka</a:t>
              </a:r>
              <a:r>
                <a:rPr lang="en-GB" sz="1600" dirty="0">
                  <a:solidFill>
                    <a:srgbClr val="111C76"/>
                  </a:solidFill>
                  <a:latin typeface="Caviar Dreams" panose="020B0402020204020504"/>
                </a:rPr>
                <a:t> </a:t>
              </a:r>
              <a:r>
                <a:rPr lang="en-GB" sz="1600" dirty="0" err="1">
                  <a:solidFill>
                    <a:srgbClr val="111C76"/>
                  </a:solidFill>
                  <a:latin typeface="Caviar Dreams" panose="020B0402020204020504"/>
                </a:rPr>
                <a:t>Pratama</a:t>
              </a:r>
              <a:r>
                <a:rPr lang="en-GB" sz="1600" dirty="0">
                  <a:solidFill>
                    <a:srgbClr val="111C76"/>
                  </a:solidFill>
                  <a:latin typeface="Caviar Dreams" panose="020B0402020204020504"/>
                </a:rPr>
                <a:t>, 2014</a:t>
              </a:r>
              <a:r>
                <a:rPr lang="en-GB" sz="1600" dirty="0" smtClean="0">
                  <a:solidFill>
                    <a:srgbClr val="111C76"/>
                  </a:solidFill>
                  <a:latin typeface="Caviar Dreams" panose="020B0402020204020504"/>
                </a:rPr>
                <a:t>).</a:t>
              </a:r>
            </a:p>
            <a:p>
              <a:pPr marL="365125" algn="just">
                <a:spcAft>
                  <a:spcPts val="600"/>
                </a:spcAft>
              </a:pPr>
              <a:r>
                <a:rPr lang="en-US" sz="1600" dirty="0" err="1">
                  <a:solidFill>
                    <a:srgbClr val="111C76"/>
                  </a:solidFill>
                  <a:latin typeface="Caviar Dreams" panose="020B0402020204020504"/>
                </a:rPr>
                <a:t>Beberapa</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macam</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topologi</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jaringan</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antara</a:t>
              </a:r>
              <a:r>
                <a:rPr lang="en-US" sz="1600" dirty="0">
                  <a:solidFill>
                    <a:srgbClr val="111C76"/>
                  </a:solidFill>
                  <a:latin typeface="Caviar Dreams" panose="020B0402020204020504"/>
                </a:rPr>
                <a:t> lain: </a:t>
              </a:r>
              <a:r>
                <a:rPr lang="en-US" sz="1600" i="1" dirty="0">
                  <a:solidFill>
                    <a:srgbClr val="111C76"/>
                  </a:solidFill>
                  <a:latin typeface="Caviar Dreams" panose="020B0402020204020504"/>
                </a:rPr>
                <a:t>bus</a:t>
              </a:r>
              <a:r>
                <a:rPr lang="en-US" sz="1600" dirty="0">
                  <a:solidFill>
                    <a:srgbClr val="111C76"/>
                  </a:solidFill>
                  <a:latin typeface="Caviar Dreams" panose="020B0402020204020504"/>
                </a:rPr>
                <a:t>, </a:t>
              </a:r>
              <a:r>
                <a:rPr lang="en-US" sz="1600" i="1" dirty="0">
                  <a:solidFill>
                    <a:srgbClr val="111C76"/>
                  </a:solidFill>
                  <a:latin typeface="Caviar Dreams" panose="020B0402020204020504"/>
                </a:rPr>
                <a:t>star</a:t>
              </a:r>
              <a:r>
                <a:rPr lang="en-US" sz="1600" dirty="0">
                  <a:solidFill>
                    <a:srgbClr val="111C76"/>
                  </a:solidFill>
                  <a:latin typeface="Caviar Dreams" panose="020B0402020204020504"/>
                </a:rPr>
                <a:t>, </a:t>
              </a:r>
              <a:r>
                <a:rPr lang="en-US" sz="1600" i="1" dirty="0">
                  <a:solidFill>
                    <a:srgbClr val="111C76"/>
                  </a:solidFill>
                  <a:latin typeface="Caviar Dreams" panose="020B0402020204020504"/>
                </a:rPr>
                <a:t>Peer to Peer </a:t>
              </a:r>
              <a:r>
                <a:rPr lang="en-US" sz="1600" dirty="0">
                  <a:solidFill>
                    <a:srgbClr val="111C76"/>
                  </a:solidFill>
                  <a:latin typeface="Caviar Dreams" panose="020B0402020204020504"/>
                </a:rPr>
                <a:t>(P2P), </a:t>
              </a:r>
              <a:r>
                <a:rPr lang="en-US" sz="1600" i="1" dirty="0">
                  <a:solidFill>
                    <a:srgbClr val="111C76"/>
                  </a:solidFill>
                  <a:latin typeface="Caviar Dreams" panose="020B0402020204020504"/>
                </a:rPr>
                <a:t>ring</a:t>
              </a:r>
              <a:r>
                <a:rPr lang="en-US" sz="1600" dirty="0">
                  <a:solidFill>
                    <a:srgbClr val="111C76"/>
                  </a:solidFill>
                  <a:latin typeface="Caviar Dreams" panose="020B0402020204020504"/>
                </a:rPr>
                <a:t>, </a:t>
              </a:r>
              <a:r>
                <a:rPr lang="en-US" sz="1600" i="1" dirty="0">
                  <a:solidFill>
                    <a:srgbClr val="111C76"/>
                  </a:solidFill>
                  <a:latin typeface="Caviar Dreams" panose="020B0402020204020504"/>
                </a:rPr>
                <a:t>tree</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dan</a:t>
              </a:r>
              <a:r>
                <a:rPr lang="en-US" sz="1600" dirty="0">
                  <a:solidFill>
                    <a:srgbClr val="111C76"/>
                  </a:solidFill>
                  <a:latin typeface="Caviar Dreams" panose="020B0402020204020504"/>
                </a:rPr>
                <a:t> </a:t>
              </a:r>
              <a:r>
                <a:rPr lang="en-US" sz="1600" i="1" dirty="0" smtClean="0">
                  <a:solidFill>
                    <a:srgbClr val="111C76"/>
                  </a:solidFill>
                  <a:latin typeface="Caviar Dreams" panose="020B0402020204020504"/>
                </a:rPr>
                <a:t>mesh</a:t>
              </a:r>
              <a:r>
                <a:rPr lang="en-US" sz="1600" dirty="0" smtClean="0">
                  <a:solidFill>
                    <a:srgbClr val="111C76"/>
                  </a:solidFill>
                  <a:latin typeface="Caviar Dreams" panose="020B0402020204020504"/>
                </a:rPr>
                <a:t>.</a:t>
              </a:r>
              <a:endParaRPr lang="en-US" sz="1600" dirty="0" smtClean="0">
                <a:solidFill>
                  <a:srgbClr val="111C76"/>
                </a:solidFill>
                <a:latin typeface="Caviar Dreams" panose="020B0402020204020504"/>
              </a:endParaRPr>
            </a:p>
          </p:txBody>
        </p:sp>
        <p:sp>
          <p:nvSpPr>
            <p:cNvPr id="7" name="Rectangle 6"/>
            <p:cNvSpPr/>
            <p:nvPr/>
          </p:nvSpPr>
          <p:spPr>
            <a:xfrm>
              <a:off x="1049016" y="1956792"/>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a:off x="7241544" y="1978121"/>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9" name="TextBox 8"/>
          <p:cNvSpPr txBox="1"/>
          <p:nvPr/>
        </p:nvSpPr>
        <p:spPr>
          <a:xfrm>
            <a:off x="1513315" y="1532895"/>
            <a:ext cx="1876604" cy="369332"/>
          </a:xfrm>
          <a:prstGeom prst="rect">
            <a:avLst/>
          </a:prstGeom>
          <a:noFill/>
        </p:spPr>
        <p:txBody>
          <a:bodyPr wrap="none" rtlCol="0">
            <a:spAutoFit/>
          </a:bodyPr>
          <a:lstStyle/>
          <a:p>
            <a:r>
              <a:rPr lang="id-ID" b="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Jaringan </a:t>
            </a:r>
            <a:r>
              <a:rPr lang="en-US" b="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K</a:t>
            </a:r>
            <a:r>
              <a:rPr lang="id-ID" b="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omputer </a:t>
            </a:r>
            <a:endParaRPr lang="id-ID" b="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spTree>
    <p:extLst>
      <p:ext uri="{BB962C8B-B14F-4D97-AF65-F5344CB8AC3E}">
        <p14:creationId xmlns:p14="http://schemas.microsoft.com/office/powerpoint/2010/main" val="3869635445"/>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evron 9"/>
          <p:cNvSpPr/>
          <p:nvPr/>
        </p:nvSpPr>
        <p:spPr>
          <a:xfrm>
            <a:off x="4554232" y="841761"/>
            <a:ext cx="1583788"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Landasan Teori</a:t>
            </a:r>
            <a:endParaRPr lang="id-ID" sz="1100" dirty="0">
              <a:solidFill>
                <a:srgbClr val="111C76"/>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24" name="Chevron 23">
            <a:hlinkClick r:id="rId2" action="ppaction://hlinksldjump"/>
          </p:cNvPr>
          <p:cNvSpPr/>
          <p:nvPr/>
        </p:nvSpPr>
        <p:spPr>
          <a:xfrm>
            <a:off x="5940152"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latin typeface="Caviar Dreams" panose="020B0402020204020504" pitchFamily="34" charset="0"/>
              </a:rPr>
              <a:t>Hipotesis</a:t>
            </a:r>
            <a:endParaRPr lang="id-ID" sz="1100" dirty="0">
              <a:latin typeface="Caviar Dreams" panose="020B0402020204020504" pitchFamily="34" charset="0"/>
            </a:endParaRPr>
          </a:p>
        </p:txBody>
      </p:sp>
      <p:sp>
        <p:nvSpPr>
          <p:cNvPr id="25" name="Chevron 24">
            <a:hlinkClick r:id="rId3" action="ppaction://hlinksldjump"/>
          </p:cNvPr>
          <p:cNvSpPr/>
          <p:nvPr/>
        </p:nvSpPr>
        <p:spPr>
          <a:xfrm>
            <a:off x="7089854"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bg1"/>
                </a:solidFill>
                <a:latin typeface="Caviar Dreams" panose="020B0402020204020504" pitchFamily="34" charset="0"/>
              </a:rPr>
              <a:t>Cara </a:t>
            </a:r>
            <a:r>
              <a:rPr lang="en-GB" sz="1100" dirty="0" err="1" smtClean="0">
                <a:solidFill>
                  <a:schemeClr val="bg1"/>
                </a:solidFill>
                <a:latin typeface="Caviar Dreams" panose="020B0402020204020504" pitchFamily="34" charset="0"/>
              </a:rPr>
              <a:t>Penelitian</a:t>
            </a:r>
            <a:endParaRPr lang="id-ID" sz="1100" dirty="0">
              <a:solidFill>
                <a:schemeClr val="bg1"/>
              </a:solidFill>
              <a:latin typeface="Caviar Dreams" panose="020B0402020204020504" pitchFamily="34" charset="0"/>
            </a:endParaRPr>
          </a:p>
        </p:txBody>
      </p:sp>
      <p:sp>
        <p:nvSpPr>
          <p:cNvPr id="26" name="Pentagon 25">
            <a:hlinkClick r:id="rId4"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27" name="Chevron 26">
            <a:hlinkClick r:id="rId5"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8" name="Chevron 27">
            <a:hlinkClick r:id="rId6"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9" name="Chevron 28">
            <a:hlinkClick r:id="rId7"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grpSp>
        <p:nvGrpSpPr>
          <p:cNvPr id="8" name="Group 7"/>
          <p:cNvGrpSpPr/>
          <p:nvPr/>
        </p:nvGrpSpPr>
        <p:grpSpPr>
          <a:xfrm>
            <a:off x="107504" y="1421707"/>
            <a:ext cx="8568952" cy="556416"/>
            <a:chOff x="107504" y="1421707"/>
            <a:chExt cx="8568952" cy="556416"/>
          </a:xfrm>
        </p:grpSpPr>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52328" y="1421710"/>
              <a:ext cx="5724128" cy="556413"/>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49680" r="1"/>
            <a:stretch/>
          </p:blipFill>
          <p:spPr>
            <a:xfrm flipH="1" flipV="1">
              <a:off x="107504" y="1421707"/>
              <a:ext cx="2880320" cy="556413"/>
            </a:xfrm>
            <a:prstGeom prst="rect">
              <a:avLst/>
            </a:prstGeom>
          </p:spPr>
        </p:pic>
      </p:grpSp>
      <p:grpSp>
        <p:nvGrpSpPr>
          <p:cNvPr id="16" name="Group 15"/>
          <p:cNvGrpSpPr/>
          <p:nvPr/>
        </p:nvGrpSpPr>
        <p:grpSpPr>
          <a:xfrm>
            <a:off x="899592" y="1956792"/>
            <a:ext cx="6624736" cy="2868535"/>
            <a:chOff x="899592" y="1956792"/>
            <a:chExt cx="6624736" cy="2868535"/>
          </a:xfrm>
        </p:grpSpPr>
        <p:sp>
          <p:nvSpPr>
            <p:cNvPr id="15" name="Rectangle 14"/>
            <p:cNvSpPr/>
            <p:nvPr/>
          </p:nvSpPr>
          <p:spPr>
            <a:xfrm>
              <a:off x="7241544" y="1978120"/>
              <a:ext cx="282784"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650875" indent="-285750" algn="just">
                <a:buFont typeface="Arial" panose="020B0604020202020204" pitchFamily="34" charset="0"/>
                <a:buChar char="•"/>
              </a:pPr>
              <a:endParaRPr lang="id-ID" sz="1600">
                <a:solidFill>
                  <a:srgbClr val="111C76"/>
                </a:solidFill>
                <a:latin typeface="Caviar Dreams" panose="020B0402020204020504" pitchFamily="34" charset="0"/>
              </a:endParaRPr>
            </a:p>
          </p:txBody>
        </p:sp>
        <p:sp>
          <p:nvSpPr>
            <p:cNvPr id="6" name="Rectangle 5"/>
            <p:cNvSpPr/>
            <p:nvPr/>
          </p:nvSpPr>
          <p:spPr>
            <a:xfrm>
              <a:off x="899592" y="1978120"/>
              <a:ext cx="3243884" cy="2825878"/>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65125" algn="just">
                <a:spcAft>
                  <a:spcPts val="1200"/>
                </a:spcAft>
              </a:pPr>
              <a:r>
                <a:rPr lang="en-US" sz="1600" b="1" i="1" dirty="0" smtClean="0">
                  <a:solidFill>
                    <a:srgbClr val="111C76"/>
                  </a:solidFill>
                  <a:latin typeface="Caviar Dreams" panose="020B0402020204020504"/>
                </a:rPr>
                <a:t>Open </a:t>
              </a:r>
              <a:r>
                <a:rPr lang="en-US" sz="1600" b="1" i="1" dirty="0">
                  <a:solidFill>
                    <a:srgbClr val="111C76"/>
                  </a:solidFill>
                  <a:latin typeface="Caviar Dreams" panose="020B0402020204020504"/>
                </a:rPr>
                <a:t>System Interconnection</a:t>
              </a:r>
              <a:r>
                <a:rPr lang="en-US" sz="1600" dirty="0">
                  <a:solidFill>
                    <a:srgbClr val="111C76"/>
                  </a:solidFill>
                  <a:latin typeface="Caviar Dreams" panose="020B0402020204020504"/>
                </a:rPr>
                <a:t> (OSI) model yang </a:t>
              </a:r>
              <a:r>
                <a:rPr lang="en-US" sz="1600" dirty="0" err="1">
                  <a:solidFill>
                    <a:srgbClr val="111C76"/>
                  </a:solidFill>
                  <a:latin typeface="Caviar Dreams" panose="020B0402020204020504"/>
                </a:rPr>
                <a:t>mendefinisikan</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standar</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untuk</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menghubungkan</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komputer-komputer</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dari</a:t>
              </a:r>
              <a:r>
                <a:rPr lang="en-US" sz="1600" dirty="0">
                  <a:solidFill>
                    <a:srgbClr val="111C76"/>
                  </a:solidFill>
                  <a:latin typeface="Caviar Dreams" panose="020B0402020204020504"/>
                </a:rPr>
                <a:t> vendor-vendor yang </a:t>
              </a:r>
              <a:r>
                <a:rPr lang="en-US" sz="1600" dirty="0" err="1" smtClean="0">
                  <a:solidFill>
                    <a:srgbClr val="111C76"/>
                  </a:solidFill>
                  <a:latin typeface="Caviar Dreams" panose="020B0402020204020504"/>
                </a:rPr>
                <a:t>berbeda</a:t>
              </a:r>
              <a:r>
                <a:rPr lang="en-US" sz="1600" dirty="0" smtClean="0">
                  <a:solidFill>
                    <a:srgbClr val="111C76"/>
                  </a:solidFill>
                  <a:latin typeface="Caviar Dreams" panose="020B0402020204020504"/>
                </a:rPr>
                <a:t>. Model </a:t>
              </a:r>
              <a:r>
                <a:rPr lang="en-US" sz="1600" dirty="0">
                  <a:solidFill>
                    <a:srgbClr val="111C76"/>
                  </a:solidFill>
                  <a:latin typeface="Caviar Dreams" panose="020B0402020204020504"/>
                </a:rPr>
                <a:t>OSI </a:t>
              </a:r>
              <a:r>
                <a:rPr lang="en-US" sz="1600" dirty="0" err="1" smtClean="0">
                  <a:solidFill>
                    <a:srgbClr val="111C76"/>
                  </a:solidFill>
                  <a:latin typeface="Caviar Dreams" panose="020B0402020204020504"/>
                </a:rPr>
                <a:t>oleh</a:t>
              </a:r>
              <a:r>
                <a:rPr lang="en-US" sz="1600" dirty="0" smtClean="0">
                  <a:solidFill>
                    <a:srgbClr val="111C76"/>
                  </a:solidFill>
                  <a:latin typeface="Caviar Dreams" panose="020B0402020204020504"/>
                </a:rPr>
                <a:t> IEEE </a:t>
              </a:r>
              <a:r>
                <a:rPr lang="en-US" sz="1600" dirty="0" err="1" smtClean="0">
                  <a:solidFill>
                    <a:srgbClr val="111C76"/>
                  </a:solidFill>
                  <a:latin typeface="Caviar Dreams" panose="020B0402020204020504"/>
                </a:rPr>
                <a:t>dibagi</a:t>
              </a:r>
              <a:r>
                <a:rPr lang="en-US" sz="1600" dirty="0" smtClean="0">
                  <a:solidFill>
                    <a:srgbClr val="111C76"/>
                  </a:solidFill>
                  <a:latin typeface="Caviar Dreams" panose="020B0402020204020504"/>
                </a:rPr>
                <a:t> </a:t>
              </a:r>
              <a:r>
                <a:rPr lang="en-US" sz="1600" dirty="0" err="1">
                  <a:solidFill>
                    <a:srgbClr val="111C76"/>
                  </a:solidFill>
                  <a:latin typeface="Caviar Dreams" panose="020B0402020204020504"/>
                </a:rPr>
                <a:t>m</a:t>
              </a:r>
              <a:r>
                <a:rPr lang="en-US" sz="1600" dirty="0" err="1" smtClean="0">
                  <a:solidFill>
                    <a:srgbClr val="111C76"/>
                  </a:solidFill>
                  <a:latin typeface="Caviar Dreams" panose="020B0402020204020504"/>
                </a:rPr>
                <a:t>enjadi</a:t>
              </a:r>
              <a:r>
                <a:rPr lang="en-US" sz="1600" dirty="0" smtClean="0">
                  <a:solidFill>
                    <a:srgbClr val="111C76"/>
                  </a:solidFill>
                  <a:latin typeface="Caviar Dreams" panose="020B0402020204020504"/>
                </a:rPr>
                <a:t> </a:t>
              </a:r>
              <a:r>
                <a:rPr lang="en-US" sz="1600" dirty="0">
                  <a:solidFill>
                    <a:srgbClr val="111C76"/>
                  </a:solidFill>
                  <a:latin typeface="Caviar Dreams" panose="020B0402020204020504"/>
                </a:rPr>
                <a:t>7 </a:t>
              </a:r>
              <a:r>
                <a:rPr lang="en-US" sz="1600" dirty="0" smtClean="0">
                  <a:solidFill>
                    <a:srgbClr val="111C76"/>
                  </a:solidFill>
                  <a:latin typeface="Caviar Dreams" panose="020B0402020204020504"/>
                </a:rPr>
                <a:t>layer yang </a:t>
              </a:r>
              <a:r>
                <a:rPr lang="en-US" sz="1600" dirty="0" err="1" smtClean="0">
                  <a:solidFill>
                    <a:srgbClr val="111C76"/>
                  </a:solidFill>
                  <a:latin typeface="Caviar Dreams" panose="020B0402020204020504"/>
                </a:rPr>
                <a:t>menggunakan</a:t>
              </a:r>
              <a:r>
                <a:rPr lang="en-US" sz="1600" dirty="0" smtClean="0">
                  <a:solidFill>
                    <a:srgbClr val="111C76"/>
                  </a:solidFill>
                  <a:latin typeface="Caviar Dreams" panose="020B0402020204020504"/>
                </a:rPr>
                <a:t> </a:t>
              </a:r>
              <a:r>
                <a:rPr lang="en-US" sz="1600" dirty="0" err="1" smtClean="0">
                  <a:solidFill>
                    <a:srgbClr val="111C76"/>
                  </a:solidFill>
                  <a:latin typeface="Caviar Dreams" panose="020B0402020204020504"/>
                </a:rPr>
                <a:t>protokol</a:t>
              </a:r>
              <a:r>
                <a:rPr lang="en-US" sz="1600" dirty="0" smtClean="0">
                  <a:solidFill>
                    <a:srgbClr val="111C76"/>
                  </a:solidFill>
                  <a:latin typeface="Caviar Dreams" panose="020B0402020204020504"/>
                </a:rPr>
                <a:t> </a:t>
              </a:r>
              <a:r>
                <a:rPr lang="en-US" sz="1600" dirty="0" err="1" smtClean="0">
                  <a:solidFill>
                    <a:srgbClr val="111C76"/>
                  </a:solidFill>
                  <a:latin typeface="Caviar Dreams" panose="020B0402020204020504"/>
                </a:rPr>
                <a:t>tertentu</a:t>
              </a:r>
              <a:r>
                <a:rPr lang="en-US" sz="1600" dirty="0" smtClean="0">
                  <a:solidFill>
                    <a:srgbClr val="111C76"/>
                  </a:solidFill>
                  <a:latin typeface="Caviar Dreams" panose="020B0402020204020504"/>
                </a:rPr>
                <a:t> </a:t>
              </a:r>
              <a:r>
                <a:rPr lang="en-US" sz="1600" dirty="0" err="1" smtClean="0">
                  <a:solidFill>
                    <a:srgbClr val="111C76"/>
                  </a:solidFill>
                  <a:latin typeface="Caviar Dreams" panose="020B0402020204020504"/>
                </a:rPr>
                <a:t>untuk</a:t>
              </a:r>
              <a:r>
                <a:rPr lang="en-US" sz="1600" dirty="0" smtClean="0">
                  <a:solidFill>
                    <a:srgbClr val="111C76"/>
                  </a:solidFill>
                  <a:latin typeface="Caviar Dreams" panose="020B0402020204020504"/>
                </a:rPr>
                <a:t> </a:t>
              </a:r>
              <a:r>
                <a:rPr lang="en-US" sz="1600" dirty="0" err="1" smtClean="0">
                  <a:solidFill>
                    <a:srgbClr val="111C76"/>
                  </a:solidFill>
                  <a:latin typeface="Caviar Dreams" panose="020B0402020204020504"/>
                </a:rPr>
                <a:t>berkomunikasi</a:t>
              </a:r>
              <a:r>
                <a:rPr lang="en-US" sz="1600" dirty="0" smtClean="0">
                  <a:solidFill>
                    <a:srgbClr val="111C76"/>
                  </a:solidFill>
                  <a:latin typeface="Caviar Dreams" panose="020B0402020204020504"/>
                </a:rPr>
                <a:t> </a:t>
              </a:r>
              <a:r>
                <a:rPr lang="en-US" sz="1600" dirty="0" err="1" smtClean="0">
                  <a:solidFill>
                    <a:srgbClr val="111C76"/>
                  </a:solidFill>
                  <a:latin typeface="Caviar Dreams" panose="020B0402020204020504"/>
                </a:rPr>
                <a:t>dengan</a:t>
              </a:r>
              <a:r>
                <a:rPr lang="en-US" sz="1600" dirty="0" smtClean="0">
                  <a:solidFill>
                    <a:srgbClr val="111C76"/>
                  </a:solidFill>
                  <a:latin typeface="Caviar Dreams" panose="020B0402020204020504"/>
                </a:rPr>
                <a:t> layer </a:t>
              </a:r>
              <a:r>
                <a:rPr lang="en-US" sz="1600" dirty="0">
                  <a:solidFill>
                    <a:srgbClr val="111C76"/>
                  </a:solidFill>
                  <a:latin typeface="Caviar Dreams" panose="020B0402020204020504"/>
                </a:rPr>
                <a:t>di </a:t>
              </a:r>
              <a:r>
                <a:rPr lang="en-US" sz="1600" dirty="0" err="1">
                  <a:solidFill>
                    <a:srgbClr val="111C76"/>
                  </a:solidFill>
                  <a:latin typeface="Caviar Dreams" panose="020B0402020204020504"/>
                </a:rPr>
                <a:t>atasnya</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maupun</a:t>
              </a:r>
              <a:r>
                <a:rPr lang="en-US" sz="1600" dirty="0">
                  <a:solidFill>
                    <a:srgbClr val="111C76"/>
                  </a:solidFill>
                  <a:latin typeface="Caviar Dreams" panose="020B0402020204020504"/>
                </a:rPr>
                <a:t> di </a:t>
              </a:r>
              <a:r>
                <a:rPr lang="en-US" sz="1600" dirty="0" err="1" smtClean="0">
                  <a:solidFill>
                    <a:srgbClr val="111C76"/>
                  </a:solidFill>
                  <a:latin typeface="Caviar Dreams" panose="020B0402020204020504"/>
                </a:rPr>
                <a:t>bawah</a:t>
              </a:r>
              <a:r>
                <a:rPr lang="en-US" sz="1600" dirty="0" smtClean="0">
                  <a:solidFill>
                    <a:srgbClr val="111C76"/>
                  </a:solidFill>
                  <a:latin typeface="Caviar Dreams" panose="020B0402020204020504"/>
                </a:rPr>
                <a:t> </a:t>
              </a:r>
              <a:r>
                <a:rPr lang="en-US" sz="1600" dirty="0" err="1" smtClean="0">
                  <a:solidFill>
                    <a:srgbClr val="111C76"/>
                  </a:solidFill>
                  <a:latin typeface="Caviar Dreams" panose="020B0402020204020504"/>
                </a:rPr>
                <a:t>nya</a:t>
              </a:r>
              <a:r>
                <a:rPr lang="en-US" sz="1600" dirty="0" smtClean="0">
                  <a:solidFill>
                    <a:srgbClr val="111C76"/>
                  </a:solidFill>
                  <a:latin typeface="Caviar Dreams" panose="020B0402020204020504"/>
                </a:rPr>
                <a:t> </a:t>
              </a:r>
              <a:r>
                <a:rPr lang="en-US" sz="1600" dirty="0" err="1">
                  <a:solidFill>
                    <a:srgbClr val="111C76"/>
                  </a:solidFill>
                  <a:latin typeface="Caviar Dreams" panose="020B0402020204020504"/>
                </a:rPr>
                <a:t>secara</a:t>
              </a:r>
              <a:r>
                <a:rPr lang="en-US" sz="1600" dirty="0">
                  <a:solidFill>
                    <a:srgbClr val="111C76"/>
                  </a:solidFill>
                  <a:latin typeface="Caviar Dreams" panose="020B0402020204020504"/>
                </a:rPr>
                <a:t> </a:t>
              </a:r>
              <a:r>
                <a:rPr lang="en-US" sz="1600" dirty="0" err="1" smtClean="0">
                  <a:solidFill>
                    <a:srgbClr val="111C76"/>
                  </a:solidFill>
                  <a:latin typeface="Caviar Dreams" panose="020B0402020204020504"/>
                </a:rPr>
                <a:t>langsung</a:t>
              </a:r>
              <a:r>
                <a:rPr lang="en-US" sz="1600" dirty="0" smtClean="0">
                  <a:solidFill>
                    <a:srgbClr val="111C76"/>
                  </a:solidFill>
                  <a:latin typeface="Caviar Dreams" panose="020B0402020204020504"/>
                </a:rPr>
                <a:t>.</a:t>
              </a:r>
              <a:endParaRPr lang="id-ID" sz="1600" i="1" dirty="0" smtClean="0">
                <a:solidFill>
                  <a:srgbClr val="111C76"/>
                </a:solidFill>
                <a:latin typeface="Caviar Dreams" panose="020B0402020204020504" pitchFamily="34" charset="0"/>
              </a:endParaRPr>
            </a:p>
          </p:txBody>
        </p:sp>
        <p:sp>
          <p:nvSpPr>
            <p:cNvPr id="7" name="Rectangle 6"/>
            <p:cNvSpPr/>
            <p:nvPr/>
          </p:nvSpPr>
          <p:spPr>
            <a:xfrm>
              <a:off x="1049016" y="1956792"/>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a:off x="7241544" y="1978121"/>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9" name="TextBox 8"/>
          <p:cNvSpPr txBox="1"/>
          <p:nvPr/>
        </p:nvSpPr>
        <p:spPr>
          <a:xfrm>
            <a:off x="1513315" y="1532895"/>
            <a:ext cx="985334" cy="369332"/>
          </a:xfrm>
          <a:prstGeom prst="rect">
            <a:avLst/>
          </a:prstGeom>
          <a:noFill/>
        </p:spPr>
        <p:txBody>
          <a:bodyPr wrap="none" rtlCol="0">
            <a:spAutoFit/>
          </a:bodyPr>
          <a:lstStyle/>
          <a:p>
            <a:r>
              <a:rPr lang="en-US" b="1" i="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OSI </a:t>
            </a:r>
            <a:r>
              <a:rPr lang="en-US" b="1" i="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Layer</a:t>
            </a:r>
            <a:endParaRPr lang="id-ID" b="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pic>
        <p:nvPicPr>
          <p:cNvPr id="23" name="Picture 22"/>
          <p:cNvPicPr/>
          <p:nvPr/>
        </p:nvPicPr>
        <p:blipFill>
          <a:blip r:embed="rId9" cstate="print">
            <a:extLst>
              <a:ext uri="{28A0092B-C50C-407E-A947-70E740481C1C}">
                <a14:useLocalDpi xmlns:a14="http://schemas.microsoft.com/office/drawing/2010/main" val="0"/>
              </a:ext>
            </a:extLst>
          </a:blip>
          <a:stretch>
            <a:fillRect/>
          </a:stretch>
        </p:blipFill>
        <p:spPr>
          <a:xfrm>
            <a:off x="4554232" y="2015749"/>
            <a:ext cx="3906200" cy="2860257"/>
          </a:xfrm>
          <a:prstGeom prst="rect">
            <a:avLst/>
          </a:prstGeom>
        </p:spPr>
      </p:pic>
    </p:spTree>
    <p:extLst>
      <p:ext uri="{BB962C8B-B14F-4D97-AF65-F5344CB8AC3E}">
        <p14:creationId xmlns:p14="http://schemas.microsoft.com/office/powerpoint/2010/main" val="2735770957"/>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evron 9"/>
          <p:cNvSpPr/>
          <p:nvPr/>
        </p:nvSpPr>
        <p:spPr>
          <a:xfrm>
            <a:off x="4554232" y="841761"/>
            <a:ext cx="1583788"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Landasan Teori</a:t>
            </a:r>
            <a:endParaRPr lang="id-ID" sz="1100" dirty="0">
              <a:solidFill>
                <a:srgbClr val="111C76"/>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24" name="Chevron 23">
            <a:hlinkClick r:id="rId2" action="ppaction://hlinksldjump"/>
          </p:cNvPr>
          <p:cNvSpPr/>
          <p:nvPr/>
        </p:nvSpPr>
        <p:spPr>
          <a:xfrm>
            <a:off x="5940152"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latin typeface="Caviar Dreams" panose="020B0402020204020504" pitchFamily="34" charset="0"/>
              </a:rPr>
              <a:t>Hipotesis</a:t>
            </a:r>
            <a:endParaRPr lang="id-ID" sz="1100" dirty="0">
              <a:latin typeface="Caviar Dreams" panose="020B0402020204020504" pitchFamily="34" charset="0"/>
            </a:endParaRPr>
          </a:p>
        </p:txBody>
      </p:sp>
      <p:sp>
        <p:nvSpPr>
          <p:cNvPr id="25" name="Chevron 24">
            <a:hlinkClick r:id="rId3" action="ppaction://hlinksldjump"/>
          </p:cNvPr>
          <p:cNvSpPr/>
          <p:nvPr/>
        </p:nvSpPr>
        <p:spPr>
          <a:xfrm>
            <a:off x="7089854"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bg1"/>
                </a:solidFill>
                <a:latin typeface="Caviar Dreams" panose="020B0402020204020504" pitchFamily="34" charset="0"/>
              </a:rPr>
              <a:t>Cara </a:t>
            </a:r>
            <a:r>
              <a:rPr lang="en-GB" sz="1100" dirty="0" err="1" smtClean="0">
                <a:solidFill>
                  <a:schemeClr val="bg1"/>
                </a:solidFill>
                <a:latin typeface="Caviar Dreams" panose="020B0402020204020504" pitchFamily="34" charset="0"/>
              </a:rPr>
              <a:t>Penelitian</a:t>
            </a:r>
            <a:endParaRPr lang="id-ID" sz="1100" dirty="0">
              <a:solidFill>
                <a:schemeClr val="bg1"/>
              </a:solidFill>
              <a:latin typeface="Caviar Dreams" panose="020B0402020204020504" pitchFamily="34" charset="0"/>
            </a:endParaRPr>
          </a:p>
        </p:txBody>
      </p:sp>
      <p:sp>
        <p:nvSpPr>
          <p:cNvPr id="26" name="Pentagon 25">
            <a:hlinkClick r:id="rId4"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27" name="Chevron 26">
            <a:hlinkClick r:id="rId5"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8" name="Chevron 27">
            <a:hlinkClick r:id="rId6"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9" name="Chevron 28">
            <a:hlinkClick r:id="rId7"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grpSp>
        <p:nvGrpSpPr>
          <p:cNvPr id="8" name="Group 7"/>
          <p:cNvGrpSpPr/>
          <p:nvPr/>
        </p:nvGrpSpPr>
        <p:grpSpPr>
          <a:xfrm>
            <a:off x="107504" y="1421707"/>
            <a:ext cx="8568952" cy="556416"/>
            <a:chOff x="107504" y="1421707"/>
            <a:chExt cx="8568952" cy="556416"/>
          </a:xfrm>
        </p:grpSpPr>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52328" y="1421710"/>
              <a:ext cx="5724128" cy="556413"/>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49680" r="1"/>
            <a:stretch/>
          </p:blipFill>
          <p:spPr>
            <a:xfrm flipH="1" flipV="1">
              <a:off x="107504" y="1421707"/>
              <a:ext cx="2880320" cy="556413"/>
            </a:xfrm>
            <a:prstGeom prst="rect">
              <a:avLst/>
            </a:prstGeom>
          </p:spPr>
        </p:pic>
      </p:grpSp>
      <p:sp>
        <p:nvSpPr>
          <p:cNvPr id="9" name="TextBox 8"/>
          <p:cNvSpPr txBox="1"/>
          <p:nvPr/>
        </p:nvSpPr>
        <p:spPr>
          <a:xfrm>
            <a:off x="1513315" y="1532895"/>
            <a:ext cx="3501856" cy="369332"/>
          </a:xfrm>
          <a:prstGeom prst="rect">
            <a:avLst/>
          </a:prstGeom>
          <a:noFill/>
        </p:spPr>
        <p:txBody>
          <a:bodyPr wrap="none" rtlCol="0">
            <a:spAutoFit/>
          </a:bodyPr>
          <a:lstStyle/>
          <a:p>
            <a:r>
              <a:rPr lang="it-IT" b="1" i="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Multi </a:t>
            </a:r>
            <a:r>
              <a:rPr lang="it-IT" b="1" i="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Protocol Label Switching (MPLS)</a:t>
            </a:r>
            <a:endParaRPr lang="id-ID" b="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pSp>
        <p:nvGrpSpPr>
          <p:cNvPr id="4" name="Group 3"/>
          <p:cNvGrpSpPr/>
          <p:nvPr/>
        </p:nvGrpSpPr>
        <p:grpSpPr>
          <a:xfrm>
            <a:off x="904840" y="1956792"/>
            <a:ext cx="6619488" cy="2871929"/>
            <a:chOff x="904840" y="1956792"/>
            <a:chExt cx="6619488" cy="2871929"/>
          </a:xfrm>
        </p:grpSpPr>
        <p:grpSp>
          <p:nvGrpSpPr>
            <p:cNvPr id="2" name="Group 1"/>
            <p:cNvGrpSpPr/>
            <p:nvPr/>
          </p:nvGrpSpPr>
          <p:grpSpPr>
            <a:xfrm>
              <a:off x="1049016" y="1956792"/>
              <a:ext cx="6475312" cy="2868535"/>
              <a:chOff x="1049016" y="1956792"/>
              <a:chExt cx="6475312" cy="2868535"/>
            </a:xfrm>
          </p:grpSpPr>
          <p:sp>
            <p:nvSpPr>
              <p:cNvPr id="15" name="Rectangle 14"/>
              <p:cNvSpPr/>
              <p:nvPr/>
            </p:nvSpPr>
            <p:spPr>
              <a:xfrm>
                <a:off x="7241544" y="1978120"/>
                <a:ext cx="282784"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65125" algn="just"/>
                <a:endParaRPr lang="id-ID" sz="1600" dirty="0">
                  <a:solidFill>
                    <a:srgbClr val="111C76"/>
                  </a:solidFill>
                  <a:latin typeface="Caviar Dreams" panose="020B0402020204020504" pitchFamily="34" charset="0"/>
                </a:endParaRPr>
              </a:p>
            </p:txBody>
          </p:sp>
          <p:sp>
            <p:nvSpPr>
              <p:cNvPr id="6" name="Rectangle 5"/>
              <p:cNvSpPr/>
              <p:nvPr/>
            </p:nvSpPr>
            <p:spPr>
              <a:xfrm>
                <a:off x="1187624" y="1978120"/>
                <a:ext cx="6053920" cy="2825878"/>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20000"/>
                  </a:lnSpc>
                  <a:spcAft>
                    <a:spcPts val="1200"/>
                  </a:spcAft>
                </a:pPr>
                <a:r>
                  <a:rPr lang="nn-NO" sz="1400" b="1" dirty="0">
                    <a:solidFill>
                      <a:srgbClr val="111C76"/>
                    </a:solidFill>
                    <a:latin typeface="Caviar Dreams" panose="020B0402020204020504"/>
                  </a:rPr>
                  <a:t>MPLS</a:t>
                </a:r>
                <a:r>
                  <a:rPr lang="nn-NO" sz="1400" dirty="0">
                    <a:solidFill>
                      <a:srgbClr val="111C76"/>
                    </a:solidFill>
                    <a:latin typeface="Caviar Dreams" panose="020B0402020204020504"/>
                  </a:rPr>
                  <a:t> adalah teknologi arsitektur network yang paketnya disampaikan pada jaringan </a:t>
                </a:r>
                <a:r>
                  <a:rPr lang="nn-NO" sz="1400" dirty="0" smtClean="0">
                    <a:solidFill>
                      <a:srgbClr val="111C76"/>
                    </a:solidFill>
                    <a:latin typeface="Caviar Dreams" panose="020B0402020204020504"/>
                  </a:rPr>
                  <a:t>backbone</a:t>
                </a:r>
                <a:r>
                  <a:rPr lang="nn-NO" sz="1400" dirty="0">
                    <a:solidFill>
                      <a:srgbClr val="111C76"/>
                    </a:solidFill>
                    <a:latin typeface="Caviar Dreams" panose="020B0402020204020504"/>
                  </a:rPr>
                  <a:t>. Prinsip kerja MPLS ialah menggabungkan kecepatan switching pada lapisan data link dengan kemampuan routing dan skalabilitas pada lapisan network. Cara kerjanya adalah dengan menyelipkan label di antara header lapisan data link dan lapisan network pada paket yang </a:t>
                </a:r>
                <a:r>
                  <a:rPr lang="nn-NO" sz="1400" dirty="0" smtClean="0">
                    <a:solidFill>
                      <a:srgbClr val="111C76"/>
                    </a:solidFill>
                    <a:latin typeface="Caviar Dreams" panose="020B0402020204020504"/>
                  </a:rPr>
                  <a:t>diteruskan, maka dapat dikatakan bahwa </a:t>
                </a:r>
                <a:r>
                  <a:rPr lang="it-IT" sz="1400" dirty="0">
                    <a:solidFill>
                      <a:srgbClr val="111C76"/>
                    </a:solidFill>
                    <a:latin typeface="Caviar Dreams" panose="020B0402020204020504"/>
                  </a:rPr>
                  <a:t>berada di antara lapisan kedua dan ketiga</a:t>
                </a:r>
                <a:r>
                  <a:rPr lang="nn-NO" sz="1400" dirty="0" smtClean="0">
                    <a:solidFill>
                      <a:srgbClr val="111C76"/>
                    </a:solidFill>
                    <a:latin typeface="Caviar Dreams" panose="020B0402020204020504"/>
                  </a:rPr>
                  <a:t> </a:t>
                </a:r>
                <a:r>
                  <a:rPr lang="nl-NL" sz="1400" dirty="0">
                    <a:solidFill>
                      <a:srgbClr val="111C76"/>
                    </a:solidFill>
                    <a:latin typeface="Caviar Dreams" panose="020B0402020204020504"/>
                  </a:rPr>
                  <a:t>(Permana A. R. dan Hutajulu, 2013).</a:t>
                </a:r>
                <a:endParaRPr lang="id-ID" sz="1400" dirty="0" smtClean="0">
                  <a:solidFill>
                    <a:srgbClr val="111C76"/>
                  </a:solidFill>
                  <a:latin typeface="Caviar Dreams" panose="020B0402020204020504"/>
                </a:endParaRPr>
              </a:p>
            </p:txBody>
          </p:sp>
          <p:sp>
            <p:nvSpPr>
              <p:cNvPr id="7" name="Rectangle 6"/>
              <p:cNvSpPr/>
              <p:nvPr/>
            </p:nvSpPr>
            <p:spPr>
              <a:xfrm>
                <a:off x="1049016" y="1956792"/>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a:off x="7241544" y="1978121"/>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0" name="Rectangle 19"/>
            <p:cNvSpPr/>
            <p:nvPr/>
          </p:nvSpPr>
          <p:spPr>
            <a:xfrm>
              <a:off x="904840" y="1981514"/>
              <a:ext cx="138608"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650875" indent="-285750" algn="just">
                <a:buFont typeface="Arial" panose="020B0604020202020204" pitchFamily="34" charset="0"/>
                <a:buChar char="•"/>
              </a:pPr>
              <a:endParaRPr lang="id-ID" sz="1600" dirty="0">
                <a:solidFill>
                  <a:srgbClr val="111C76"/>
                </a:solidFill>
                <a:latin typeface="Caviar Dreams" panose="020B0402020204020504" pitchFamily="34" charset="0"/>
              </a:endParaRPr>
            </a:p>
          </p:txBody>
        </p:sp>
      </p:grpSp>
    </p:spTree>
    <p:extLst>
      <p:ext uri="{BB962C8B-B14F-4D97-AF65-F5344CB8AC3E}">
        <p14:creationId xmlns:p14="http://schemas.microsoft.com/office/powerpoint/2010/main" val="3586847946"/>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evron 9"/>
          <p:cNvSpPr/>
          <p:nvPr/>
        </p:nvSpPr>
        <p:spPr>
          <a:xfrm>
            <a:off x="4554232" y="841761"/>
            <a:ext cx="1583788"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Landasan Teori</a:t>
            </a:r>
            <a:endParaRPr lang="id-ID" sz="1100" dirty="0">
              <a:solidFill>
                <a:srgbClr val="111C76"/>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24" name="Chevron 23">
            <a:hlinkClick r:id="rId3" action="ppaction://hlinksldjump"/>
          </p:cNvPr>
          <p:cNvSpPr/>
          <p:nvPr/>
        </p:nvSpPr>
        <p:spPr>
          <a:xfrm>
            <a:off x="5940152"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latin typeface="Caviar Dreams" panose="020B0402020204020504" pitchFamily="34" charset="0"/>
              </a:rPr>
              <a:t>Hipotesis</a:t>
            </a:r>
            <a:endParaRPr lang="id-ID" sz="1100" dirty="0">
              <a:latin typeface="Caviar Dreams" panose="020B0402020204020504" pitchFamily="34" charset="0"/>
            </a:endParaRPr>
          </a:p>
        </p:txBody>
      </p:sp>
      <p:sp>
        <p:nvSpPr>
          <p:cNvPr id="25" name="Chevron 24">
            <a:hlinkClick r:id="rId4" action="ppaction://hlinksldjump"/>
          </p:cNvPr>
          <p:cNvSpPr/>
          <p:nvPr/>
        </p:nvSpPr>
        <p:spPr>
          <a:xfrm>
            <a:off x="7089854"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bg1"/>
                </a:solidFill>
                <a:latin typeface="Caviar Dreams" panose="020B0402020204020504" pitchFamily="34" charset="0"/>
              </a:rPr>
              <a:t>Cara </a:t>
            </a:r>
            <a:r>
              <a:rPr lang="en-GB" sz="1100" dirty="0" err="1" smtClean="0">
                <a:solidFill>
                  <a:schemeClr val="bg1"/>
                </a:solidFill>
                <a:latin typeface="Caviar Dreams" panose="020B0402020204020504" pitchFamily="34" charset="0"/>
              </a:rPr>
              <a:t>Penelitian</a:t>
            </a:r>
            <a:endParaRPr lang="id-ID" sz="1100" dirty="0">
              <a:solidFill>
                <a:schemeClr val="bg1"/>
              </a:solidFill>
              <a:latin typeface="Caviar Dreams" panose="020B0402020204020504" pitchFamily="34" charset="0"/>
            </a:endParaRPr>
          </a:p>
        </p:txBody>
      </p:sp>
      <p:sp>
        <p:nvSpPr>
          <p:cNvPr id="26" name="Pentagon 25">
            <a:hlinkClick r:id="rId5"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27" name="Chevron 26">
            <a:hlinkClick r:id="rId6"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8" name="Chevron 27">
            <a:hlinkClick r:id="rId7"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9" name="Chevron 28">
            <a:hlinkClick r:id="rId8"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grpSp>
        <p:nvGrpSpPr>
          <p:cNvPr id="8" name="Group 7"/>
          <p:cNvGrpSpPr/>
          <p:nvPr/>
        </p:nvGrpSpPr>
        <p:grpSpPr>
          <a:xfrm>
            <a:off x="107504" y="1421707"/>
            <a:ext cx="8568952" cy="556416"/>
            <a:chOff x="107504" y="1421707"/>
            <a:chExt cx="8568952" cy="556416"/>
          </a:xfrm>
        </p:grpSpPr>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52328" y="1421710"/>
              <a:ext cx="5724128" cy="556413"/>
            </a:xfrm>
            <a:prstGeom prst="rect">
              <a:avLst/>
            </a:prstGeom>
          </p:spPr>
        </p:pic>
        <p:pic>
          <p:nvPicPr>
            <p:cNvPr id="13" name="Picture 12"/>
            <p:cNvPicPr>
              <a:picLocks noChangeAspect="1"/>
            </p:cNvPicPr>
            <p:nvPr/>
          </p:nvPicPr>
          <p:blipFill rotWithShape="1">
            <a:blip r:embed="rId9" cstate="print">
              <a:extLst>
                <a:ext uri="{28A0092B-C50C-407E-A947-70E740481C1C}">
                  <a14:useLocalDpi xmlns:a14="http://schemas.microsoft.com/office/drawing/2010/main" val="0"/>
                </a:ext>
              </a:extLst>
            </a:blip>
            <a:srcRect l="49680" r="1"/>
            <a:stretch/>
          </p:blipFill>
          <p:spPr>
            <a:xfrm flipH="1" flipV="1">
              <a:off x="107504" y="1421707"/>
              <a:ext cx="2880320" cy="556413"/>
            </a:xfrm>
            <a:prstGeom prst="rect">
              <a:avLst/>
            </a:prstGeom>
          </p:spPr>
        </p:pic>
      </p:grpSp>
      <p:sp>
        <p:nvSpPr>
          <p:cNvPr id="9" name="TextBox 8"/>
          <p:cNvSpPr txBox="1"/>
          <p:nvPr/>
        </p:nvSpPr>
        <p:spPr>
          <a:xfrm>
            <a:off x="1513315" y="1532895"/>
            <a:ext cx="1733167" cy="369332"/>
          </a:xfrm>
          <a:prstGeom prst="rect">
            <a:avLst/>
          </a:prstGeom>
          <a:noFill/>
        </p:spPr>
        <p:txBody>
          <a:bodyPr wrap="none" rtlCol="0">
            <a:spAutoFit/>
          </a:bodyPr>
          <a:lstStyle/>
          <a:p>
            <a:r>
              <a:rPr lang="it-IT" b="1" i="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Arsitektur (MPLS)</a:t>
            </a:r>
            <a:endParaRPr lang="id-ID" b="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pSp>
        <p:nvGrpSpPr>
          <p:cNvPr id="4" name="Group 3"/>
          <p:cNvGrpSpPr/>
          <p:nvPr/>
        </p:nvGrpSpPr>
        <p:grpSpPr>
          <a:xfrm>
            <a:off x="904840" y="1956792"/>
            <a:ext cx="6619488" cy="2871929"/>
            <a:chOff x="904840" y="1956792"/>
            <a:chExt cx="6619488" cy="2871929"/>
          </a:xfrm>
        </p:grpSpPr>
        <p:grpSp>
          <p:nvGrpSpPr>
            <p:cNvPr id="2" name="Group 1"/>
            <p:cNvGrpSpPr/>
            <p:nvPr/>
          </p:nvGrpSpPr>
          <p:grpSpPr>
            <a:xfrm>
              <a:off x="1049016" y="1956792"/>
              <a:ext cx="6475312" cy="2868535"/>
              <a:chOff x="1049016" y="1956792"/>
              <a:chExt cx="6475312" cy="2868535"/>
            </a:xfrm>
          </p:grpSpPr>
          <p:sp>
            <p:nvSpPr>
              <p:cNvPr id="15" name="Rectangle 14"/>
              <p:cNvSpPr/>
              <p:nvPr/>
            </p:nvSpPr>
            <p:spPr>
              <a:xfrm>
                <a:off x="7241544" y="1978120"/>
                <a:ext cx="282784"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65125" algn="just"/>
                <a:endParaRPr lang="id-ID" sz="1600" dirty="0">
                  <a:solidFill>
                    <a:srgbClr val="111C76"/>
                  </a:solidFill>
                  <a:latin typeface="Caviar Dreams" panose="020B0402020204020504" pitchFamily="34" charset="0"/>
                </a:endParaRPr>
              </a:p>
            </p:txBody>
          </p:sp>
          <p:sp>
            <p:nvSpPr>
              <p:cNvPr id="6" name="Rectangle 5"/>
              <p:cNvSpPr/>
              <p:nvPr/>
            </p:nvSpPr>
            <p:spPr>
              <a:xfrm>
                <a:off x="1187624" y="1978120"/>
                <a:ext cx="6053920" cy="2825878"/>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20000"/>
                  </a:lnSpc>
                  <a:spcAft>
                    <a:spcPts val="1200"/>
                  </a:spcAft>
                </a:pPr>
                <a:endParaRPr lang="en-GB" sz="1400" i="1" dirty="0" smtClean="0">
                  <a:solidFill>
                    <a:srgbClr val="111C76"/>
                  </a:solidFill>
                  <a:latin typeface="Caviar Dreams" panose="020B0402020204020504"/>
                </a:endParaRPr>
              </a:p>
            </p:txBody>
          </p:sp>
          <p:sp>
            <p:nvSpPr>
              <p:cNvPr id="7" name="Rectangle 6"/>
              <p:cNvSpPr/>
              <p:nvPr/>
            </p:nvSpPr>
            <p:spPr>
              <a:xfrm>
                <a:off x="1049016" y="1956792"/>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a:off x="7241544" y="1978121"/>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0" name="Rectangle 19"/>
            <p:cNvSpPr/>
            <p:nvPr/>
          </p:nvSpPr>
          <p:spPr>
            <a:xfrm>
              <a:off x="904840" y="1981514"/>
              <a:ext cx="138608"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650875" indent="-285750" algn="just">
                <a:buFont typeface="Arial" panose="020B0604020202020204" pitchFamily="34" charset="0"/>
                <a:buChar char="•"/>
              </a:pPr>
              <a:endParaRPr lang="id-ID" sz="1600" dirty="0">
                <a:solidFill>
                  <a:srgbClr val="111C76"/>
                </a:solidFill>
                <a:latin typeface="Caviar Dreams" panose="020B0402020204020504" pitchFamily="34" charset="0"/>
              </a:endParaRPr>
            </a:p>
          </p:txBody>
        </p:sp>
      </p:grpSp>
      <p:sp>
        <p:nvSpPr>
          <p:cNvPr id="16" name="Rectangle 15"/>
          <p:cNvSpPr/>
          <p:nvPr/>
        </p:nvSpPr>
        <p:spPr>
          <a:xfrm>
            <a:off x="1193192" y="2110085"/>
            <a:ext cx="5971096" cy="1021818"/>
          </a:xfrm>
          <a:prstGeom prst="rect">
            <a:avLst/>
          </a:prstGeom>
        </p:spPr>
        <p:txBody>
          <a:bodyPr wrap="square">
            <a:spAutoFit/>
          </a:bodyPr>
          <a:lstStyle/>
          <a:p>
            <a:pPr marL="285750" indent="-285750" algn="just">
              <a:lnSpc>
                <a:spcPct val="120000"/>
              </a:lnSpc>
              <a:spcAft>
                <a:spcPts val="1200"/>
              </a:spcAft>
              <a:buFont typeface="Arial" panose="020B0604020202020204" pitchFamily="34" charset="0"/>
              <a:buChar char="•"/>
            </a:pPr>
            <a:r>
              <a:rPr lang="nn-NO" sz="1400" b="1" dirty="0" smtClean="0">
                <a:solidFill>
                  <a:srgbClr val="111C76"/>
                </a:solidFill>
                <a:latin typeface="Caviar Dreams" panose="020B0402020204020504"/>
              </a:rPr>
              <a:t>Control </a:t>
            </a:r>
            <a:r>
              <a:rPr lang="nn-NO" sz="1400" b="1" dirty="0">
                <a:solidFill>
                  <a:srgbClr val="111C76"/>
                </a:solidFill>
                <a:latin typeface="Caviar Dreams" panose="020B0402020204020504"/>
              </a:rPr>
              <a:t>plane </a:t>
            </a:r>
            <a:r>
              <a:rPr lang="nn-NO" sz="1400" dirty="0">
                <a:solidFill>
                  <a:srgbClr val="111C76"/>
                </a:solidFill>
                <a:latin typeface="Caviar Dreams" panose="020B0402020204020504"/>
              </a:rPr>
              <a:t>dapat dikatakan suatu proses di mana informasi routing dan informasi control dipertukarkan antara LSP satu dengan lainnya</a:t>
            </a:r>
            <a:r>
              <a:rPr lang="nn-NO" sz="1400" dirty="0" smtClean="0">
                <a:solidFill>
                  <a:srgbClr val="111C76"/>
                </a:solidFill>
                <a:latin typeface="Caviar Dreams" panose="020B0402020204020504"/>
              </a:rPr>
              <a:t>.</a:t>
            </a:r>
          </a:p>
          <a:p>
            <a:pPr marL="285750" indent="-285750" algn="just">
              <a:lnSpc>
                <a:spcPct val="120000"/>
              </a:lnSpc>
              <a:spcAft>
                <a:spcPts val="1200"/>
              </a:spcAft>
              <a:buFont typeface="Arial" panose="020B0604020202020204" pitchFamily="34" charset="0"/>
              <a:buChar char="•"/>
            </a:pPr>
            <a:r>
              <a:rPr lang="id-ID" sz="1400" b="1" dirty="0">
                <a:solidFill>
                  <a:srgbClr val="111C76"/>
                </a:solidFill>
                <a:latin typeface="Caviar Dreams" panose="020B0402020204020504"/>
              </a:rPr>
              <a:t>Forwarding plane</a:t>
            </a:r>
            <a:r>
              <a:rPr lang="id-ID" sz="1400" dirty="0">
                <a:solidFill>
                  <a:srgbClr val="111C76"/>
                </a:solidFill>
                <a:latin typeface="Caviar Dreams" panose="020B0402020204020504"/>
              </a:rPr>
              <a:t> atau data plane bertugas untuk meneruskan paket-paket data.</a:t>
            </a:r>
          </a:p>
        </p:txBody>
      </p:sp>
      <p:pic>
        <p:nvPicPr>
          <p:cNvPr id="30" name="Picture 29"/>
          <p:cNvPicPr/>
          <p:nvPr/>
        </p:nvPicPr>
        <p:blipFill>
          <a:blip r:embed="rId10">
            <a:extLst>
              <a:ext uri="{28A0092B-C50C-407E-A947-70E740481C1C}">
                <a14:useLocalDpi xmlns:a14="http://schemas.microsoft.com/office/drawing/2010/main" val="0"/>
              </a:ext>
            </a:extLst>
          </a:blip>
          <a:stretch>
            <a:fillRect/>
          </a:stretch>
        </p:blipFill>
        <p:spPr>
          <a:xfrm>
            <a:off x="2500588" y="3131903"/>
            <a:ext cx="3471432" cy="1723515"/>
          </a:xfrm>
          <a:prstGeom prst="rect">
            <a:avLst/>
          </a:prstGeom>
        </p:spPr>
      </p:pic>
    </p:spTree>
    <p:extLst>
      <p:ext uri="{BB962C8B-B14F-4D97-AF65-F5344CB8AC3E}">
        <p14:creationId xmlns:p14="http://schemas.microsoft.com/office/powerpoint/2010/main" val="2350740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evron 9"/>
          <p:cNvSpPr/>
          <p:nvPr/>
        </p:nvSpPr>
        <p:spPr>
          <a:xfrm>
            <a:off x="4554232" y="841761"/>
            <a:ext cx="1583788"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Landasan Teori</a:t>
            </a:r>
            <a:endParaRPr lang="id-ID" sz="1100" dirty="0">
              <a:solidFill>
                <a:srgbClr val="111C76"/>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24" name="Chevron 23">
            <a:hlinkClick r:id="rId3" action="ppaction://hlinksldjump"/>
          </p:cNvPr>
          <p:cNvSpPr/>
          <p:nvPr/>
        </p:nvSpPr>
        <p:spPr>
          <a:xfrm>
            <a:off x="5940152"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latin typeface="Caviar Dreams" panose="020B0402020204020504" pitchFamily="34" charset="0"/>
              </a:rPr>
              <a:t>Hipotesis</a:t>
            </a:r>
            <a:endParaRPr lang="id-ID" sz="1100" dirty="0">
              <a:latin typeface="Caviar Dreams" panose="020B0402020204020504" pitchFamily="34" charset="0"/>
            </a:endParaRPr>
          </a:p>
        </p:txBody>
      </p:sp>
      <p:sp>
        <p:nvSpPr>
          <p:cNvPr id="25" name="Chevron 24">
            <a:hlinkClick r:id="rId4" action="ppaction://hlinksldjump"/>
          </p:cNvPr>
          <p:cNvSpPr/>
          <p:nvPr/>
        </p:nvSpPr>
        <p:spPr>
          <a:xfrm>
            <a:off x="7089854"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bg1"/>
                </a:solidFill>
                <a:latin typeface="Caviar Dreams" panose="020B0402020204020504" pitchFamily="34" charset="0"/>
              </a:rPr>
              <a:t>Cara </a:t>
            </a:r>
            <a:r>
              <a:rPr lang="en-GB" sz="1100" dirty="0" err="1" smtClean="0">
                <a:solidFill>
                  <a:schemeClr val="bg1"/>
                </a:solidFill>
                <a:latin typeface="Caviar Dreams" panose="020B0402020204020504" pitchFamily="34" charset="0"/>
              </a:rPr>
              <a:t>Penelitian</a:t>
            </a:r>
            <a:endParaRPr lang="id-ID" sz="1100" dirty="0">
              <a:solidFill>
                <a:schemeClr val="bg1"/>
              </a:solidFill>
              <a:latin typeface="Caviar Dreams" panose="020B0402020204020504" pitchFamily="34" charset="0"/>
            </a:endParaRPr>
          </a:p>
        </p:txBody>
      </p:sp>
      <p:sp>
        <p:nvSpPr>
          <p:cNvPr id="26" name="Pentagon 25">
            <a:hlinkClick r:id="rId5"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27" name="Chevron 26">
            <a:hlinkClick r:id="rId6"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8" name="Chevron 27">
            <a:hlinkClick r:id="rId7"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9" name="Chevron 28">
            <a:hlinkClick r:id="rId8"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grpSp>
        <p:nvGrpSpPr>
          <p:cNvPr id="8" name="Group 7"/>
          <p:cNvGrpSpPr/>
          <p:nvPr/>
        </p:nvGrpSpPr>
        <p:grpSpPr>
          <a:xfrm>
            <a:off x="107504" y="1421707"/>
            <a:ext cx="8568952" cy="556416"/>
            <a:chOff x="107504" y="1421707"/>
            <a:chExt cx="8568952" cy="556416"/>
          </a:xfrm>
        </p:grpSpPr>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52328" y="1421710"/>
              <a:ext cx="5724128" cy="556413"/>
            </a:xfrm>
            <a:prstGeom prst="rect">
              <a:avLst/>
            </a:prstGeom>
          </p:spPr>
        </p:pic>
        <p:pic>
          <p:nvPicPr>
            <p:cNvPr id="13" name="Picture 12"/>
            <p:cNvPicPr>
              <a:picLocks noChangeAspect="1"/>
            </p:cNvPicPr>
            <p:nvPr/>
          </p:nvPicPr>
          <p:blipFill rotWithShape="1">
            <a:blip r:embed="rId9" cstate="print">
              <a:extLst>
                <a:ext uri="{28A0092B-C50C-407E-A947-70E740481C1C}">
                  <a14:useLocalDpi xmlns:a14="http://schemas.microsoft.com/office/drawing/2010/main" val="0"/>
                </a:ext>
              </a:extLst>
            </a:blip>
            <a:srcRect l="49680" r="1"/>
            <a:stretch/>
          </p:blipFill>
          <p:spPr>
            <a:xfrm flipH="1" flipV="1">
              <a:off x="107504" y="1421707"/>
              <a:ext cx="2880320" cy="556413"/>
            </a:xfrm>
            <a:prstGeom prst="rect">
              <a:avLst/>
            </a:prstGeom>
          </p:spPr>
        </p:pic>
      </p:grpSp>
      <p:sp>
        <p:nvSpPr>
          <p:cNvPr id="9" name="TextBox 8"/>
          <p:cNvSpPr txBox="1"/>
          <p:nvPr/>
        </p:nvSpPr>
        <p:spPr>
          <a:xfrm>
            <a:off x="1513315" y="1532895"/>
            <a:ext cx="1745158" cy="369332"/>
          </a:xfrm>
          <a:prstGeom prst="rect">
            <a:avLst/>
          </a:prstGeom>
          <a:noFill/>
        </p:spPr>
        <p:txBody>
          <a:bodyPr wrap="none" rtlCol="0">
            <a:spAutoFit/>
          </a:bodyPr>
          <a:lstStyle/>
          <a:p>
            <a:r>
              <a:rPr lang="en-GB" b="1" dirty="0" err="1"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Komponen</a:t>
            </a:r>
            <a:r>
              <a:rPr lang="en-GB" b="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 </a:t>
            </a:r>
            <a:r>
              <a:rPr lang="en-GB" b="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MPLS</a:t>
            </a:r>
            <a:endParaRPr lang="id-ID" b="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pSp>
        <p:nvGrpSpPr>
          <p:cNvPr id="4" name="Group 3"/>
          <p:cNvGrpSpPr/>
          <p:nvPr/>
        </p:nvGrpSpPr>
        <p:grpSpPr>
          <a:xfrm>
            <a:off x="904840" y="1956792"/>
            <a:ext cx="6619488" cy="2871929"/>
            <a:chOff x="904840" y="1956792"/>
            <a:chExt cx="6619488" cy="2871929"/>
          </a:xfrm>
        </p:grpSpPr>
        <p:grpSp>
          <p:nvGrpSpPr>
            <p:cNvPr id="2" name="Group 1"/>
            <p:cNvGrpSpPr/>
            <p:nvPr/>
          </p:nvGrpSpPr>
          <p:grpSpPr>
            <a:xfrm>
              <a:off x="1049016" y="1956792"/>
              <a:ext cx="6475312" cy="2868535"/>
              <a:chOff x="1049016" y="1956792"/>
              <a:chExt cx="6475312" cy="2868535"/>
            </a:xfrm>
          </p:grpSpPr>
          <p:sp>
            <p:nvSpPr>
              <p:cNvPr id="15" name="Rectangle 14"/>
              <p:cNvSpPr/>
              <p:nvPr/>
            </p:nvSpPr>
            <p:spPr>
              <a:xfrm>
                <a:off x="7241544" y="1978120"/>
                <a:ext cx="282784"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65125" algn="just"/>
                <a:endParaRPr lang="id-ID" sz="1600" dirty="0">
                  <a:solidFill>
                    <a:srgbClr val="111C76"/>
                  </a:solidFill>
                  <a:latin typeface="Caviar Dreams" panose="020B0402020204020504" pitchFamily="34" charset="0"/>
                </a:endParaRPr>
              </a:p>
            </p:txBody>
          </p:sp>
          <p:sp>
            <p:nvSpPr>
              <p:cNvPr id="6" name="Rectangle 5"/>
              <p:cNvSpPr/>
              <p:nvPr/>
            </p:nvSpPr>
            <p:spPr>
              <a:xfrm>
                <a:off x="1187624" y="1978120"/>
                <a:ext cx="6053920" cy="2825878"/>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20000"/>
                  </a:lnSpc>
                  <a:spcAft>
                    <a:spcPts val="1200"/>
                  </a:spcAft>
                </a:pPr>
                <a:endParaRPr lang="en-GB" sz="1400" dirty="0" smtClean="0">
                  <a:solidFill>
                    <a:srgbClr val="111C76"/>
                  </a:solidFill>
                  <a:latin typeface="Caviar Dreams" panose="020B0402020204020504"/>
                </a:endParaRPr>
              </a:p>
            </p:txBody>
          </p:sp>
          <p:sp>
            <p:nvSpPr>
              <p:cNvPr id="7" name="Rectangle 6"/>
              <p:cNvSpPr/>
              <p:nvPr/>
            </p:nvSpPr>
            <p:spPr>
              <a:xfrm>
                <a:off x="1049016" y="1956792"/>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a:off x="7241544" y="1978121"/>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0" name="Rectangle 19"/>
            <p:cNvSpPr/>
            <p:nvPr/>
          </p:nvSpPr>
          <p:spPr>
            <a:xfrm>
              <a:off x="904840" y="1981514"/>
              <a:ext cx="138608"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650875" indent="-285750" algn="just">
                <a:buFont typeface="Arial" panose="020B0604020202020204" pitchFamily="34" charset="0"/>
                <a:buChar char="•"/>
              </a:pPr>
              <a:endParaRPr lang="id-ID" sz="1600" dirty="0">
                <a:solidFill>
                  <a:srgbClr val="111C76"/>
                </a:solidFill>
                <a:latin typeface="Caviar Dreams" panose="020B0402020204020504" pitchFamily="34" charset="0"/>
              </a:endParaRPr>
            </a:p>
          </p:txBody>
        </p:sp>
      </p:grpSp>
      <p:graphicFrame>
        <p:nvGraphicFramePr>
          <p:cNvPr id="11" name="Diagram 10"/>
          <p:cNvGraphicFramePr/>
          <p:nvPr>
            <p:extLst>
              <p:ext uri="{D42A27DB-BD31-4B8C-83A1-F6EECF244321}">
                <p14:modId xmlns:p14="http://schemas.microsoft.com/office/powerpoint/2010/main" val="2239015630"/>
              </p:ext>
            </p:extLst>
          </p:nvPr>
        </p:nvGraphicFramePr>
        <p:xfrm>
          <a:off x="1408736" y="2427734"/>
          <a:ext cx="5688632" cy="18002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301611560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evron 9"/>
          <p:cNvSpPr/>
          <p:nvPr/>
        </p:nvSpPr>
        <p:spPr>
          <a:xfrm>
            <a:off x="4554232" y="841761"/>
            <a:ext cx="1583788"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Landasan Teori</a:t>
            </a:r>
            <a:endParaRPr lang="id-ID" sz="1100" dirty="0">
              <a:solidFill>
                <a:srgbClr val="111C76"/>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24" name="Chevron 23">
            <a:hlinkClick r:id="rId3" action="ppaction://hlinksldjump"/>
          </p:cNvPr>
          <p:cNvSpPr/>
          <p:nvPr/>
        </p:nvSpPr>
        <p:spPr>
          <a:xfrm>
            <a:off x="5940152"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latin typeface="Caviar Dreams" panose="020B0402020204020504" pitchFamily="34" charset="0"/>
              </a:rPr>
              <a:t>Hipotesis</a:t>
            </a:r>
            <a:endParaRPr lang="id-ID" sz="1100" dirty="0">
              <a:latin typeface="Caviar Dreams" panose="020B0402020204020504" pitchFamily="34" charset="0"/>
            </a:endParaRPr>
          </a:p>
        </p:txBody>
      </p:sp>
      <p:sp>
        <p:nvSpPr>
          <p:cNvPr id="25" name="Chevron 24">
            <a:hlinkClick r:id="rId4" action="ppaction://hlinksldjump"/>
          </p:cNvPr>
          <p:cNvSpPr/>
          <p:nvPr/>
        </p:nvSpPr>
        <p:spPr>
          <a:xfrm>
            <a:off x="7089854"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bg1"/>
                </a:solidFill>
                <a:latin typeface="Caviar Dreams" panose="020B0402020204020504" pitchFamily="34" charset="0"/>
              </a:rPr>
              <a:t>Cara </a:t>
            </a:r>
            <a:r>
              <a:rPr lang="en-GB" sz="1100" dirty="0" err="1" smtClean="0">
                <a:solidFill>
                  <a:schemeClr val="bg1"/>
                </a:solidFill>
                <a:latin typeface="Caviar Dreams" panose="020B0402020204020504" pitchFamily="34" charset="0"/>
              </a:rPr>
              <a:t>Penelitian</a:t>
            </a:r>
            <a:endParaRPr lang="id-ID" sz="1100" dirty="0">
              <a:solidFill>
                <a:schemeClr val="bg1"/>
              </a:solidFill>
              <a:latin typeface="Caviar Dreams" panose="020B0402020204020504" pitchFamily="34" charset="0"/>
            </a:endParaRPr>
          </a:p>
        </p:txBody>
      </p:sp>
      <p:sp>
        <p:nvSpPr>
          <p:cNvPr id="26" name="Pentagon 25">
            <a:hlinkClick r:id="rId5"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27" name="Chevron 26">
            <a:hlinkClick r:id="rId6"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8" name="Chevron 27">
            <a:hlinkClick r:id="rId7"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9" name="Chevron 28">
            <a:hlinkClick r:id="rId8"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grpSp>
        <p:nvGrpSpPr>
          <p:cNvPr id="8" name="Group 7"/>
          <p:cNvGrpSpPr/>
          <p:nvPr/>
        </p:nvGrpSpPr>
        <p:grpSpPr>
          <a:xfrm>
            <a:off x="107504" y="1421707"/>
            <a:ext cx="8568952" cy="556416"/>
            <a:chOff x="107504" y="1421707"/>
            <a:chExt cx="8568952" cy="556416"/>
          </a:xfrm>
        </p:grpSpPr>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52328" y="1421710"/>
              <a:ext cx="5724128" cy="556413"/>
            </a:xfrm>
            <a:prstGeom prst="rect">
              <a:avLst/>
            </a:prstGeom>
          </p:spPr>
        </p:pic>
        <p:pic>
          <p:nvPicPr>
            <p:cNvPr id="13" name="Picture 12"/>
            <p:cNvPicPr>
              <a:picLocks noChangeAspect="1"/>
            </p:cNvPicPr>
            <p:nvPr/>
          </p:nvPicPr>
          <p:blipFill rotWithShape="1">
            <a:blip r:embed="rId9" cstate="print">
              <a:extLst>
                <a:ext uri="{28A0092B-C50C-407E-A947-70E740481C1C}">
                  <a14:useLocalDpi xmlns:a14="http://schemas.microsoft.com/office/drawing/2010/main" val="0"/>
                </a:ext>
              </a:extLst>
            </a:blip>
            <a:srcRect l="49680" r="1"/>
            <a:stretch/>
          </p:blipFill>
          <p:spPr>
            <a:xfrm flipH="1" flipV="1">
              <a:off x="107504" y="1421707"/>
              <a:ext cx="2880320" cy="556413"/>
            </a:xfrm>
            <a:prstGeom prst="rect">
              <a:avLst/>
            </a:prstGeom>
          </p:spPr>
        </p:pic>
      </p:grpSp>
      <p:sp>
        <p:nvSpPr>
          <p:cNvPr id="9" name="TextBox 8"/>
          <p:cNvSpPr txBox="1"/>
          <p:nvPr/>
        </p:nvSpPr>
        <p:spPr>
          <a:xfrm>
            <a:off x="1513315" y="1532895"/>
            <a:ext cx="1745158" cy="369332"/>
          </a:xfrm>
          <a:prstGeom prst="rect">
            <a:avLst/>
          </a:prstGeom>
          <a:noFill/>
        </p:spPr>
        <p:txBody>
          <a:bodyPr wrap="none" rtlCol="0">
            <a:spAutoFit/>
          </a:bodyPr>
          <a:lstStyle/>
          <a:p>
            <a:r>
              <a:rPr lang="en-GB" b="1" dirty="0" err="1"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Komponen</a:t>
            </a:r>
            <a:r>
              <a:rPr lang="en-GB" b="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 MPLS</a:t>
            </a:r>
            <a:endParaRPr lang="id-ID" b="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pSp>
        <p:nvGrpSpPr>
          <p:cNvPr id="4" name="Group 3"/>
          <p:cNvGrpSpPr/>
          <p:nvPr/>
        </p:nvGrpSpPr>
        <p:grpSpPr>
          <a:xfrm>
            <a:off x="904840" y="1956792"/>
            <a:ext cx="6619488" cy="2871929"/>
            <a:chOff x="904840" y="1956792"/>
            <a:chExt cx="6619488" cy="2871929"/>
          </a:xfrm>
        </p:grpSpPr>
        <p:grpSp>
          <p:nvGrpSpPr>
            <p:cNvPr id="2" name="Group 1"/>
            <p:cNvGrpSpPr/>
            <p:nvPr/>
          </p:nvGrpSpPr>
          <p:grpSpPr>
            <a:xfrm>
              <a:off x="1049016" y="1956792"/>
              <a:ext cx="6475312" cy="2868535"/>
              <a:chOff x="1049016" y="1956792"/>
              <a:chExt cx="6475312" cy="2868535"/>
            </a:xfrm>
          </p:grpSpPr>
          <p:sp>
            <p:nvSpPr>
              <p:cNvPr id="15" name="Rectangle 14"/>
              <p:cNvSpPr/>
              <p:nvPr/>
            </p:nvSpPr>
            <p:spPr>
              <a:xfrm>
                <a:off x="7241544" y="1978120"/>
                <a:ext cx="282784"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65125" algn="just"/>
                <a:endParaRPr lang="id-ID" sz="1600" dirty="0">
                  <a:solidFill>
                    <a:srgbClr val="111C76"/>
                  </a:solidFill>
                  <a:latin typeface="Caviar Dreams" panose="020B0402020204020504" pitchFamily="34" charset="0"/>
                </a:endParaRPr>
              </a:p>
            </p:txBody>
          </p:sp>
          <p:sp>
            <p:nvSpPr>
              <p:cNvPr id="6" name="Rectangle 5"/>
              <p:cNvSpPr/>
              <p:nvPr/>
            </p:nvSpPr>
            <p:spPr>
              <a:xfrm>
                <a:off x="1187624" y="1978120"/>
                <a:ext cx="6053920" cy="2825878"/>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6700" algn="just">
                  <a:spcAft>
                    <a:spcPts val="300"/>
                  </a:spcAft>
                </a:pPr>
                <a:endParaRPr lang="en-US" sz="1400" dirty="0">
                  <a:solidFill>
                    <a:schemeClr val="tx1"/>
                  </a:solidFill>
                  <a:latin typeface="Caviar Dreams" panose="020B0402020204020504"/>
                </a:endParaRPr>
              </a:p>
              <a:p>
                <a:pPr algn="just">
                  <a:lnSpc>
                    <a:spcPct val="120000"/>
                  </a:lnSpc>
                  <a:spcAft>
                    <a:spcPts val="1200"/>
                  </a:spcAft>
                </a:pPr>
                <a:endParaRPr lang="en-GB" sz="1400" dirty="0" smtClean="0">
                  <a:solidFill>
                    <a:schemeClr val="tx1"/>
                  </a:solidFill>
                  <a:latin typeface="Caviar Dreams" panose="020B0402020204020504"/>
                </a:endParaRPr>
              </a:p>
            </p:txBody>
          </p:sp>
          <p:sp>
            <p:nvSpPr>
              <p:cNvPr id="7" name="Rectangle 6"/>
              <p:cNvSpPr/>
              <p:nvPr/>
            </p:nvSpPr>
            <p:spPr>
              <a:xfrm>
                <a:off x="1049016" y="1956792"/>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a:off x="7241544" y="1978121"/>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0" name="Rectangle 19"/>
            <p:cNvSpPr/>
            <p:nvPr/>
          </p:nvSpPr>
          <p:spPr>
            <a:xfrm>
              <a:off x="904840" y="1981514"/>
              <a:ext cx="138608"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650875" indent="-285750" algn="just">
                <a:buFont typeface="Arial" panose="020B0604020202020204" pitchFamily="34" charset="0"/>
                <a:buChar char="•"/>
              </a:pPr>
              <a:endParaRPr lang="id-ID" sz="1600" dirty="0">
                <a:solidFill>
                  <a:srgbClr val="111C76"/>
                </a:solidFill>
                <a:latin typeface="Caviar Dreams" panose="020B0402020204020504" pitchFamily="34" charset="0"/>
              </a:endParaRPr>
            </a:p>
          </p:txBody>
        </p:sp>
      </p:grpSp>
      <p:pic>
        <p:nvPicPr>
          <p:cNvPr id="5" name="Picture 4"/>
          <p:cNvPicPr>
            <a:picLocks noChangeAspect="1"/>
          </p:cNvPicPr>
          <p:nvPr/>
        </p:nvPicPr>
        <p:blipFill rotWithShape="1">
          <a:blip r:embed="rId10" cstate="print">
            <a:extLst>
              <a:ext uri="{28A0092B-C50C-407E-A947-70E740481C1C}">
                <a14:useLocalDpi xmlns:a14="http://schemas.microsoft.com/office/drawing/2010/main" val="0"/>
              </a:ext>
            </a:extLst>
          </a:blip>
          <a:srcRect t="-1092" b="-1"/>
          <a:stretch/>
        </p:blipFill>
        <p:spPr>
          <a:xfrm>
            <a:off x="1193192" y="2283718"/>
            <a:ext cx="6043104" cy="2178007"/>
          </a:xfrm>
          <a:prstGeom prst="rect">
            <a:avLst/>
          </a:prstGeom>
        </p:spPr>
      </p:pic>
    </p:spTree>
    <p:extLst>
      <p:ext uri="{BB962C8B-B14F-4D97-AF65-F5344CB8AC3E}">
        <p14:creationId xmlns:p14="http://schemas.microsoft.com/office/powerpoint/2010/main" val="1817923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evron 9"/>
          <p:cNvSpPr/>
          <p:nvPr/>
        </p:nvSpPr>
        <p:spPr>
          <a:xfrm>
            <a:off x="4554232" y="841761"/>
            <a:ext cx="1583788"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Landasan Teori</a:t>
            </a:r>
            <a:endParaRPr lang="id-ID" sz="1100" dirty="0">
              <a:solidFill>
                <a:srgbClr val="111C76"/>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24" name="Chevron 23">
            <a:hlinkClick r:id="rId3" action="ppaction://hlinksldjump"/>
          </p:cNvPr>
          <p:cNvSpPr/>
          <p:nvPr/>
        </p:nvSpPr>
        <p:spPr>
          <a:xfrm>
            <a:off x="5940152"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latin typeface="Caviar Dreams" panose="020B0402020204020504" pitchFamily="34" charset="0"/>
              </a:rPr>
              <a:t>Hipotesis</a:t>
            </a:r>
            <a:endParaRPr lang="id-ID" sz="1100" dirty="0">
              <a:latin typeface="Caviar Dreams" panose="020B0402020204020504" pitchFamily="34" charset="0"/>
            </a:endParaRPr>
          </a:p>
        </p:txBody>
      </p:sp>
      <p:sp>
        <p:nvSpPr>
          <p:cNvPr id="25" name="Chevron 24">
            <a:hlinkClick r:id="rId4" action="ppaction://hlinksldjump"/>
          </p:cNvPr>
          <p:cNvSpPr/>
          <p:nvPr/>
        </p:nvSpPr>
        <p:spPr>
          <a:xfrm>
            <a:off x="7089854"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bg1"/>
                </a:solidFill>
                <a:latin typeface="Caviar Dreams" panose="020B0402020204020504" pitchFamily="34" charset="0"/>
              </a:rPr>
              <a:t>Cara </a:t>
            </a:r>
            <a:r>
              <a:rPr lang="en-GB" sz="1100" dirty="0" err="1" smtClean="0">
                <a:solidFill>
                  <a:schemeClr val="bg1"/>
                </a:solidFill>
                <a:latin typeface="Caviar Dreams" panose="020B0402020204020504" pitchFamily="34" charset="0"/>
              </a:rPr>
              <a:t>Penelitian</a:t>
            </a:r>
            <a:endParaRPr lang="id-ID" sz="1100" dirty="0">
              <a:solidFill>
                <a:schemeClr val="bg1"/>
              </a:solidFill>
              <a:latin typeface="Caviar Dreams" panose="020B0402020204020504" pitchFamily="34" charset="0"/>
            </a:endParaRPr>
          </a:p>
        </p:txBody>
      </p:sp>
      <p:sp>
        <p:nvSpPr>
          <p:cNvPr id="26" name="Pentagon 25">
            <a:hlinkClick r:id="rId5"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27" name="Chevron 26">
            <a:hlinkClick r:id="rId6"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8" name="Chevron 27">
            <a:hlinkClick r:id="rId7"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9" name="Chevron 28">
            <a:hlinkClick r:id="rId8"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grpSp>
        <p:nvGrpSpPr>
          <p:cNvPr id="8" name="Group 7"/>
          <p:cNvGrpSpPr/>
          <p:nvPr/>
        </p:nvGrpSpPr>
        <p:grpSpPr>
          <a:xfrm>
            <a:off x="107504" y="1421707"/>
            <a:ext cx="8568952" cy="556416"/>
            <a:chOff x="107504" y="1421707"/>
            <a:chExt cx="8568952" cy="556416"/>
          </a:xfrm>
        </p:grpSpPr>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52328" y="1421710"/>
              <a:ext cx="5724128" cy="556413"/>
            </a:xfrm>
            <a:prstGeom prst="rect">
              <a:avLst/>
            </a:prstGeom>
          </p:spPr>
        </p:pic>
        <p:pic>
          <p:nvPicPr>
            <p:cNvPr id="13" name="Picture 12"/>
            <p:cNvPicPr>
              <a:picLocks noChangeAspect="1"/>
            </p:cNvPicPr>
            <p:nvPr/>
          </p:nvPicPr>
          <p:blipFill rotWithShape="1">
            <a:blip r:embed="rId9" cstate="print">
              <a:extLst>
                <a:ext uri="{28A0092B-C50C-407E-A947-70E740481C1C}">
                  <a14:useLocalDpi xmlns:a14="http://schemas.microsoft.com/office/drawing/2010/main" val="0"/>
                </a:ext>
              </a:extLst>
            </a:blip>
            <a:srcRect l="49680" r="1"/>
            <a:stretch/>
          </p:blipFill>
          <p:spPr>
            <a:xfrm flipH="1" flipV="1">
              <a:off x="107504" y="1421707"/>
              <a:ext cx="2880320" cy="556413"/>
            </a:xfrm>
            <a:prstGeom prst="rect">
              <a:avLst/>
            </a:prstGeom>
          </p:spPr>
        </p:pic>
      </p:grpSp>
      <p:sp>
        <p:nvSpPr>
          <p:cNvPr id="9" name="TextBox 8"/>
          <p:cNvSpPr txBox="1"/>
          <p:nvPr/>
        </p:nvSpPr>
        <p:spPr>
          <a:xfrm>
            <a:off x="1513315" y="1532895"/>
            <a:ext cx="1829925" cy="369332"/>
          </a:xfrm>
          <a:prstGeom prst="rect">
            <a:avLst/>
          </a:prstGeom>
          <a:noFill/>
        </p:spPr>
        <p:txBody>
          <a:bodyPr wrap="none" rtlCol="0">
            <a:spAutoFit/>
          </a:bodyPr>
          <a:lstStyle/>
          <a:p>
            <a:r>
              <a:rPr lang="it-IT" b="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Prinsip Kerja MPLS</a:t>
            </a:r>
            <a:endParaRPr lang="id-ID" b="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pSp>
        <p:nvGrpSpPr>
          <p:cNvPr id="4" name="Group 3"/>
          <p:cNvGrpSpPr/>
          <p:nvPr/>
        </p:nvGrpSpPr>
        <p:grpSpPr>
          <a:xfrm>
            <a:off x="904840" y="1956792"/>
            <a:ext cx="6619488" cy="2871929"/>
            <a:chOff x="904840" y="1956792"/>
            <a:chExt cx="6619488" cy="2871929"/>
          </a:xfrm>
        </p:grpSpPr>
        <p:grpSp>
          <p:nvGrpSpPr>
            <p:cNvPr id="2" name="Group 1"/>
            <p:cNvGrpSpPr/>
            <p:nvPr/>
          </p:nvGrpSpPr>
          <p:grpSpPr>
            <a:xfrm>
              <a:off x="1049016" y="1956792"/>
              <a:ext cx="6475312" cy="2868535"/>
              <a:chOff x="1049016" y="1956792"/>
              <a:chExt cx="6475312" cy="2868535"/>
            </a:xfrm>
          </p:grpSpPr>
          <p:sp>
            <p:nvSpPr>
              <p:cNvPr id="15" name="Rectangle 14"/>
              <p:cNvSpPr/>
              <p:nvPr/>
            </p:nvSpPr>
            <p:spPr>
              <a:xfrm>
                <a:off x="7241544" y="1978120"/>
                <a:ext cx="282784"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65125" algn="just"/>
                <a:endParaRPr lang="id-ID" sz="1600" dirty="0">
                  <a:solidFill>
                    <a:srgbClr val="111C76"/>
                  </a:solidFill>
                  <a:latin typeface="Caviar Dreams" panose="020B0402020204020504" pitchFamily="34" charset="0"/>
                </a:endParaRPr>
              </a:p>
            </p:txBody>
          </p:sp>
          <p:sp>
            <p:nvSpPr>
              <p:cNvPr id="6" name="Rectangle 5"/>
              <p:cNvSpPr/>
              <p:nvPr/>
            </p:nvSpPr>
            <p:spPr>
              <a:xfrm>
                <a:off x="1187624" y="1978120"/>
                <a:ext cx="6053920" cy="2825878"/>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6700" algn="just">
                  <a:spcAft>
                    <a:spcPts val="300"/>
                  </a:spcAft>
                </a:pPr>
                <a:endParaRPr lang="en-US" sz="1400" dirty="0">
                  <a:solidFill>
                    <a:schemeClr val="tx1"/>
                  </a:solidFill>
                  <a:latin typeface="Caviar Dreams" panose="020B0402020204020504"/>
                </a:endParaRPr>
              </a:p>
              <a:p>
                <a:pPr algn="just">
                  <a:lnSpc>
                    <a:spcPct val="120000"/>
                  </a:lnSpc>
                  <a:spcAft>
                    <a:spcPts val="1200"/>
                  </a:spcAft>
                </a:pPr>
                <a:endParaRPr lang="en-GB" sz="1400" dirty="0" smtClean="0">
                  <a:solidFill>
                    <a:schemeClr val="tx1"/>
                  </a:solidFill>
                  <a:latin typeface="Caviar Dreams" panose="020B0402020204020504"/>
                </a:endParaRPr>
              </a:p>
            </p:txBody>
          </p:sp>
          <p:sp>
            <p:nvSpPr>
              <p:cNvPr id="7" name="Rectangle 6"/>
              <p:cNvSpPr/>
              <p:nvPr/>
            </p:nvSpPr>
            <p:spPr>
              <a:xfrm>
                <a:off x="1049016" y="1956792"/>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a:off x="7241544" y="1978121"/>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0" name="Rectangle 19"/>
            <p:cNvSpPr/>
            <p:nvPr/>
          </p:nvSpPr>
          <p:spPr>
            <a:xfrm>
              <a:off x="904840" y="1981514"/>
              <a:ext cx="138608"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650875" indent="-285750" algn="just">
                <a:buFont typeface="Arial" panose="020B0604020202020204" pitchFamily="34" charset="0"/>
                <a:buChar char="•"/>
              </a:pPr>
              <a:endParaRPr lang="id-ID" sz="1600" dirty="0">
                <a:solidFill>
                  <a:srgbClr val="111C76"/>
                </a:solidFill>
                <a:latin typeface="Caviar Dreams" panose="020B0402020204020504" pitchFamily="34" charset="0"/>
              </a:endParaRPr>
            </a:p>
          </p:txBody>
        </p:sp>
      </p:grpSp>
      <p:sp>
        <p:nvSpPr>
          <p:cNvPr id="16" name="Rectangle 15"/>
          <p:cNvSpPr/>
          <p:nvPr/>
        </p:nvSpPr>
        <p:spPr>
          <a:xfrm>
            <a:off x="1326232" y="2039973"/>
            <a:ext cx="5771136" cy="1938992"/>
          </a:xfrm>
          <a:prstGeom prst="rect">
            <a:avLst/>
          </a:prstGeom>
        </p:spPr>
        <p:txBody>
          <a:bodyPr wrap="square">
            <a:spAutoFit/>
          </a:bodyPr>
          <a:lstStyle/>
          <a:p>
            <a:pPr algn="just"/>
            <a:r>
              <a:rPr lang="en-US" sz="1200" b="1" i="1" dirty="0" smtClean="0">
                <a:solidFill>
                  <a:srgbClr val="111C76"/>
                </a:solidFill>
                <a:latin typeface="Caviar Dreams" panose="020B0402020204020504"/>
              </a:rPr>
              <a:t>label pushing</a:t>
            </a:r>
            <a:r>
              <a:rPr lang="en-US" sz="1200" dirty="0" smtClean="0">
                <a:solidFill>
                  <a:srgbClr val="111C76"/>
                </a:solidFill>
                <a:latin typeface="Caviar Dreams" panose="020B0402020204020504"/>
              </a:rPr>
              <a:t>: LER (</a:t>
            </a:r>
            <a:r>
              <a:rPr lang="en-US" sz="1200" i="1" dirty="0" smtClean="0">
                <a:solidFill>
                  <a:srgbClr val="111C76"/>
                </a:solidFill>
                <a:latin typeface="Caviar Dreams" panose="020B0402020204020504"/>
              </a:rPr>
              <a:t>Label Edge Route)</a:t>
            </a:r>
            <a:r>
              <a:rPr lang="en-US" sz="1200" dirty="0" smtClean="0">
                <a:solidFill>
                  <a:srgbClr val="111C76"/>
                </a:solidFill>
                <a:latin typeface="Caviar Dreams" panose="020B0402020204020504"/>
              </a:rPr>
              <a:t> </a:t>
            </a:r>
            <a:r>
              <a:rPr lang="en-US" sz="1200" dirty="0" err="1" smtClean="0">
                <a:solidFill>
                  <a:srgbClr val="111C76"/>
                </a:solidFill>
                <a:latin typeface="Caviar Dreams" panose="020B0402020204020504"/>
              </a:rPr>
              <a:t>mendorong</a:t>
            </a:r>
            <a:r>
              <a:rPr lang="en-US" sz="1200" dirty="0" smtClean="0">
                <a:solidFill>
                  <a:srgbClr val="111C76"/>
                </a:solidFill>
                <a:latin typeface="Caviar Dreams" panose="020B0402020204020504"/>
              </a:rPr>
              <a:t> </a:t>
            </a:r>
            <a:r>
              <a:rPr lang="en-US" sz="1200" dirty="0">
                <a:solidFill>
                  <a:srgbClr val="111C76"/>
                </a:solidFill>
                <a:latin typeface="Caviar Dreams" panose="020B0402020204020504"/>
              </a:rPr>
              <a:t>label yang </a:t>
            </a:r>
            <a:r>
              <a:rPr lang="en-US" sz="1200" dirty="0" err="1">
                <a:solidFill>
                  <a:srgbClr val="111C76"/>
                </a:solidFill>
                <a:latin typeface="Caviar Dreams" panose="020B0402020204020504"/>
              </a:rPr>
              <a:t>sesuai</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dengan</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paket</a:t>
            </a:r>
            <a:r>
              <a:rPr lang="en-US" sz="1200" dirty="0">
                <a:solidFill>
                  <a:srgbClr val="111C76"/>
                </a:solidFill>
                <a:latin typeface="Caviar Dreams" panose="020B0402020204020504"/>
              </a:rPr>
              <a:t> </a:t>
            </a:r>
            <a:r>
              <a:rPr lang="en-US" sz="1200" dirty="0" smtClean="0">
                <a:solidFill>
                  <a:srgbClr val="111C76"/>
                </a:solidFill>
                <a:latin typeface="Caviar Dreams" panose="020B0402020204020504"/>
              </a:rPr>
              <a:t>FEC.</a:t>
            </a:r>
          </a:p>
          <a:p>
            <a:pPr algn="just"/>
            <a:endParaRPr lang="en-US" sz="1200" dirty="0" smtClean="0">
              <a:solidFill>
                <a:srgbClr val="111C76"/>
              </a:solidFill>
              <a:latin typeface="Caviar Dreams" panose="020B0402020204020504"/>
            </a:endParaRPr>
          </a:p>
          <a:p>
            <a:pPr algn="just"/>
            <a:r>
              <a:rPr lang="en-US" sz="1200" b="1" i="1" dirty="0" smtClean="0">
                <a:solidFill>
                  <a:srgbClr val="111C76"/>
                </a:solidFill>
                <a:latin typeface="Caviar Dreams" panose="020B0402020204020504"/>
              </a:rPr>
              <a:t>label swapping</a:t>
            </a:r>
            <a:r>
              <a:rPr lang="en-US" sz="1200" i="1" dirty="0" smtClean="0">
                <a:solidFill>
                  <a:srgbClr val="111C76"/>
                </a:solidFill>
                <a:latin typeface="Caviar Dreams" panose="020B0402020204020504"/>
              </a:rPr>
              <a:t>:</a:t>
            </a:r>
            <a:r>
              <a:rPr lang="en-US" sz="1200" dirty="0" smtClean="0">
                <a:solidFill>
                  <a:srgbClr val="111C76"/>
                </a:solidFill>
                <a:latin typeface="Caviar Dreams" panose="020B0402020204020504"/>
              </a:rPr>
              <a:t> </a:t>
            </a:r>
            <a:r>
              <a:rPr lang="en-US" sz="1200" dirty="0" err="1" smtClean="0">
                <a:solidFill>
                  <a:srgbClr val="111C76"/>
                </a:solidFill>
                <a:latin typeface="Caviar Dreams" panose="020B0402020204020504"/>
              </a:rPr>
              <a:t>melakukan</a:t>
            </a:r>
            <a:r>
              <a:rPr lang="en-US" sz="1200" dirty="0" smtClean="0">
                <a:solidFill>
                  <a:srgbClr val="111C76"/>
                </a:solidFill>
                <a:latin typeface="Caviar Dreams" panose="020B0402020204020504"/>
              </a:rPr>
              <a:t> </a:t>
            </a:r>
            <a:r>
              <a:rPr lang="en-US" sz="1200" dirty="0" err="1">
                <a:solidFill>
                  <a:srgbClr val="111C76"/>
                </a:solidFill>
                <a:latin typeface="Caviar Dreams" panose="020B0402020204020504"/>
              </a:rPr>
              <a:t>pencarian</a:t>
            </a:r>
            <a:r>
              <a:rPr lang="en-US" sz="1200" dirty="0">
                <a:solidFill>
                  <a:srgbClr val="111C76"/>
                </a:solidFill>
                <a:latin typeface="Caviar Dreams" panose="020B0402020204020504"/>
              </a:rPr>
              <a:t> label </a:t>
            </a:r>
            <a:r>
              <a:rPr lang="en-US" sz="1200" dirty="0" err="1">
                <a:solidFill>
                  <a:srgbClr val="111C76"/>
                </a:solidFill>
                <a:latin typeface="Caviar Dreams" panose="020B0402020204020504"/>
              </a:rPr>
              <a:t>pada</a:t>
            </a:r>
            <a:r>
              <a:rPr lang="en-US" sz="1200" dirty="0">
                <a:solidFill>
                  <a:srgbClr val="111C76"/>
                </a:solidFill>
                <a:latin typeface="Caviar Dreams" panose="020B0402020204020504"/>
              </a:rPr>
              <a:t> label yang </a:t>
            </a:r>
            <a:r>
              <a:rPr lang="en-US" sz="1200" dirty="0" err="1">
                <a:solidFill>
                  <a:srgbClr val="111C76"/>
                </a:solidFill>
                <a:latin typeface="Caviar Dreams" panose="020B0402020204020504"/>
              </a:rPr>
              <a:t>masuk</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mencari</a:t>
            </a:r>
            <a:r>
              <a:rPr lang="en-US" sz="1200" dirty="0">
                <a:solidFill>
                  <a:srgbClr val="111C76"/>
                </a:solidFill>
                <a:latin typeface="Caviar Dreams" panose="020B0402020204020504"/>
              </a:rPr>
              <a:t> </a:t>
            </a:r>
            <a:r>
              <a:rPr lang="en-US" sz="1200" i="1" dirty="0">
                <a:solidFill>
                  <a:srgbClr val="111C76"/>
                </a:solidFill>
                <a:latin typeface="Caviar Dreams" panose="020B0402020204020504"/>
              </a:rPr>
              <a:t>outgoing interface</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dan</a:t>
            </a:r>
            <a:r>
              <a:rPr lang="en-US" sz="1200" dirty="0">
                <a:solidFill>
                  <a:srgbClr val="111C76"/>
                </a:solidFill>
                <a:latin typeface="Caviar Dreams" panose="020B0402020204020504"/>
              </a:rPr>
              <a:t> </a:t>
            </a:r>
            <a:r>
              <a:rPr lang="en-US" sz="1200" i="1" dirty="0">
                <a:solidFill>
                  <a:srgbClr val="111C76"/>
                </a:solidFill>
                <a:latin typeface="Caviar Dreams" panose="020B0402020204020504"/>
              </a:rPr>
              <a:t>outgoing label</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lalu</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menukar</a:t>
            </a:r>
            <a:r>
              <a:rPr lang="en-US" sz="1200" dirty="0">
                <a:solidFill>
                  <a:srgbClr val="111C76"/>
                </a:solidFill>
                <a:latin typeface="Caviar Dreams" panose="020B0402020204020504"/>
              </a:rPr>
              <a:t> label yang </a:t>
            </a:r>
            <a:r>
              <a:rPr lang="en-US" sz="1200" dirty="0" err="1">
                <a:solidFill>
                  <a:srgbClr val="111C76"/>
                </a:solidFill>
                <a:latin typeface="Caviar Dreams" panose="020B0402020204020504"/>
              </a:rPr>
              <a:t>diterima</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dengan</a:t>
            </a:r>
            <a:r>
              <a:rPr lang="en-US" sz="1200" dirty="0">
                <a:solidFill>
                  <a:srgbClr val="111C76"/>
                </a:solidFill>
                <a:latin typeface="Caviar Dreams" panose="020B0402020204020504"/>
              </a:rPr>
              <a:t> outgoing label yang </a:t>
            </a:r>
            <a:r>
              <a:rPr lang="en-US" sz="1200" dirty="0" err="1">
                <a:solidFill>
                  <a:srgbClr val="111C76"/>
                </a:solidFill>
                <a:latin typeface="Caviar Dreams" panose="020B0402020204020504"/>
              </a:rPr>
              <a:t>tepat</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dan</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mengirim</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paket</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ke</a:t>
            </a:r>
            <a:r>
              <a:rPr lang="en-US" sz="1200" dirty="0">
                <a:solidFill>
                  <a:srgbClr val="111C76"/>
                </a:solidFill>
                <a:latin typeface="Caviar Dreams" panose="020B0402020204020504"/>
              </a:rPr>
              <a:t> outgoing interface. LSR </a:t>
            </a:r>
            <a:r>
              <a:rPr lang="en-US" sz="1200" dirty="0" err="1">
                <a:solidFill>
                  <a:srgbClr val="111C76"/>
                </a:solidFill>
                <a:latin typeface="Caviar Dreams" panose="020B0402020204020504"/>
              </a:rPr>
              <a:t>mengetahui</a:t>
            </a:r>
            <a:r>
              <a:rPr lang="en-US" sz="1200" dirty="0">
                <a:solidFill>
                  <a:srgbClr val="111C76"/>
                </a:solidFill>
                <a:latin typeface="Caviar Dreams" panose="020B0402020204020504"/>
              </a:rPr>
              <a:t> label yang </a:t>
            </a:r>
            <a:r>
              <a:rPr lang="en-US" sz="1200" dirty="0" err="1">
                <a:solidFill>
                  <a:srgbClr val="111C76"/>
                </a:solidFill>
                <a:latin typeface="Caviar Dreams" panose="020B0402020204020504"/>
              </a:rPr>
              <a:t>diharapkan</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oleh</a:t>
            </a:r>
            <a:r>
              <a:rPr lang="en-US" sz="1200" dirty="0">
                <a:solidFill>
                  <a:srgbClr val="111C76"/>
                </a:solidFill>
                <a:latin typeface="Caviar Dreams" panose="020B0402020204020504"/>
              </a:rPr>
              <a:t> </a:t>
            </a:r>
            <a:r>
              <a:rPr lang="en-US" sz="1200" i="1" dirty="0">
                <a:solidFill>
                  <a:srgbClr val="111C76"/>
                </a:solidFill>
                <a:latin typeface="Caviar Dreams" panose="020B0402020204020504"/>
              </a:rPr>
              <a:t>downstream</a:t>
            </a:r>
            <a:r>
              <a:rPr lang="en-US" sz="1200" dirty="0">
                <a:solidFill>
                  <a:srgbClr val="111C76"/>
                </a:solidFill>
                <a:latin typeface="Caviar Dreams" panose="020B0402020204020504"/>
              </a:rPr>
              <a:t> LSR </a:t>
            </a:r>
            <a:r>
              <a:rPr lang="en-US" sz="1200" dirty="0" err="1">
                <a:solidFill>
                  <a:srgbClr val="111C76"/>
                </a:solidFill>
                <a:latin typeface="Caviar Dreams" panose="020B0402020204020504"/>
              </a:rPr>
              <a:t>dengan</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berdasarkan</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pada</a:t>
            </a:r>
            <a:r>
              <a:rPr lang="en-US" sz="1200" dirty="0">
                <a:solidFill>
                  <a:srgbClr val="111C76"/>
                </a:solidFill>
                <a:latin typeface="Caviar Dreams" panose="020B0402020204020504"/>
              </a:rPr>
              <a:t> label bindings yang </a:t>
            </a:r>
            <a:r>
              <a:rPr lang="en-US" sz="1200" dirty="0" err="1">
                <a:solidFill>
                  <a:srgbClr val="111C76"/>
                </a:solidFill>
                <a:latin typeface="Caviar Dreams" panose="020B0402020204020504"/>
              </a:rPr>
              <a:t>dipertukarkan</a:t>
            </a:r>
            <a:r>
              <a:rPr lang="en-US" sz="1200" dirty="0">
                <a:solidFill>
                  <a:srgbClr val="111C76"/>
                </a:solidFill>
                <a:latin typeface="Caviar Dreams" panose="020B0402020204020504"/>
              </a:rPr>
              <a:t> di </a:t>
            </a:r>
            <a:r>
              <a:rPr lang="en-US" sz="1200" i="1" dirty="0">
                <a:solidFill>
                  <a:srgbClr val="111C76"/>
                </a:solidFill>
                <a:latin typeface="Caviar Dreams" panose="020B0402020204020504"/>
              </a:rPr>
              <a:t>control plane </a:t>
            </a:r>
            <a:r>
              <a:rPr lang="en-US" sz="1200" dirty="0" err="1">
                <a:solidFill>
                  <a:srgbClr val="111C76"/>
                </a:solidFill>
                <a:latin typeface="Caviar Dreams" panose="020B0402020204020504"/>
              </a:rPr>
              <a:t>menggunakan</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protokol</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distribusi</a:t>
            </a:r>
            <a:r>
              <a:rPr lang="en-US" sz="1200" dirty="0">
                <a:solidFill>
                  <a:srgbClr val="111C76"/>
                </a:solidFill>
                <a:latin typeface="Caviar Dreams" panose="020B0402020204020504"/>
              </a:rPr>
              <a:t> label </a:t>
            </a:r>
            <a:r>
              <a:rPr lang="en-US" sz="1200" dirty="0" err="1" smtClean="0">
                <a:solidFill>
                  <a:srgbClr val="111C76"/>
                </a:solidFill>
                <a:latin typeface="Caviar Dreams" panose="020B0402020204020504"/>
              </a:rPr>
              <a:t>sebelum</a:t>
            </a:r>
            <a:r>
              <a:rPr lang="en-US" sz="1200" dirty="0" smtClean="0">
                <a:solidFill>
                  <a:srgbClr val="111C76"/>
                </a:solidFill>
                <a:latin typeface="Caviar Dreams" panose="020B0402020204020504"/>
              </a:rPr>
              <a:t> </a:t>
            </a:r>
            <a:r>
              <a:rPr lang="en-US" sz="1200" dirty="0" err="1">
                <a:solidFill>
                  <a:srgbClr val="111C76"/>
                </a:solidFill>
                <a:latin typeface="Caviar Dreams" panose="020B0402020204020504"/>
              </a:rPr>
              <a:t>meneruskan</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paket</a:t>
            </a:r>
            <a:r>
              <a:rPr lang="en-US" sz="1200" dirty="0">
                <a:solidFill>
                  <a:srgbClr val="111C76"/>
                </a:solidFill>
                <a:latin typeface="Caviar Dreams" panose="020B0402020204020504"/>
              </a:rPr>
              <a:t>. </a:t>
            </a:r>
            <a:endParaRPr lang="en-US" sz="1200" dirty="0" smtClean="0">
              <a:solidFill>
                <a:srgbClr val="111C76"/>
              </a:solidFill>
              <a:latin typeface="Caviar Dreams" panose="020B0402020204020504"/>
            </a:endParaRPr>
          </a:p>
          <a:p>
            <a:pPr algn="just"/>
            <a:endParaRPr lang="en-US" sz="1200" b="1" i="1" dirty="0" smtClean="0">
              <a:solidFill>
                <a:srgbClr val="111C76"/>
              </a:solidFill>
              <a:latin typeface="Caviar Dreams" panose="020B0402020204020504"/>
            </a:endParaRPr>
          </a:p>
          <a:p>
            <a:pPr algn="just"/>
            <a:r>
              <a:rPr lang="en-US" sz="1200" b="1" i="1" dirty="0" smtClean="0">
                <a:solidFill>
                  <a:srgbClr val="111C76"/>
                </a:solidFill>
                <a:latin typeface="Caviar Dreams" panose="020B0402020204020504"/>
              </a:rPr>
              <a:t>label popping</a:t>
            </a:r>
            <a:r>
              <a:rPr lang="en-US" sz="1200" dirty="0" smtClean="0">
                <a:solidFill>
                  <a:srgbClr val="111C76"/>
                </a:solidFill>
                <a:latin typeface="Caviar Dreams" panose="020B0402020204020504"/>
              </a:rPr>
              <a:t>: </a:t>
            </a:r>
            <a:r>
              <a:rPr lang="en-US" sz="1200" dirty="0" err="1" smtClean="0">
                <a:solidFill>
                  <a:srgbClr val="111C76"/>
                </a:solidFill>
                <a:latin typeface="Caviar Dreams" panose="020B0402020204020504"/>
              </a:rPr>
              <a:t>Ketika</a:t>
            </a:r>
            <a:r>
              <a:rPr lang="en-US" sz="1200" dirty="0" smtClean="0">
                <a:solidFill>
                  <a:srgbClr val="111C76"/>
                </a:solidFill>
                <a:latin typeface="Caviar Dreams" panose="020B0402020204020504"/>
              </a:rPr>
              <a:t> </a:t>
            </a:r>
            <a:r>
              <a:rPr lang="en-US" sz="1200" dirty="0" err="1">
                <a:solidFill>
                  <a:srgbClr val="111C76"/>
                </a:solidFill>
                <a:latin typeface="Caviar Dreams" panose="020B0402020204020504"/>
              </a:rPr>
              <a:t>paket</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telah</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mencapai</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ujung</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jaringan</a:t>
            </a:r>
            <a:r>
              <a:rPr lang="en-US" sz="1200" dirty="0">
                <a:solidFill>
                  <a:srgbClr val="111C76"/>
                </a:solidFill>
                <a:latin typeface="Caviar Dreams" panose="020B0402020204020504"/>
              </a:rPr>
              <a:t>, label </a:t>
            </a:r>
            <a:r>
              <a:rPr lang="en-US" sz="1200" dirty="0" err="1">
                <a:solidFill>
                  <a:srgbClr val="111C76"/>
                </a:solidFill>
                <a:latin typeface="Caviar Dreams" panose="020B0402020204020504"/>
              </a:rPr>
              <a:t>terluar</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pada</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paket</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dihapus</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lalu</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paket</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diteruskan</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ke</a:t>
            </a:r>
            <a:r>
              <a:rPr lang="en-US" sz="1200" dirty="0">
                <a:solidFill>
                  <a:srgbClr val="111C76"/>
                </a:solidFill>
                <a:latin typeface="Caviar Dreams" panose="020B0402020204020504"/>
              </a:rPr>
              <a:t> </a:t>
            </a:r>
            <a:r>
              <a:rPr lang="en-US" sz="1200" i="1" dirty="0">
                <a:solidFill>
                  <a:srgbClr val="111C76"/>
                </a:solidFill>
                <a:latin typeface="Caviar Dreams" panose="020B0402020204020504"/>
              </a:rPr>
              <a:t>hop</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selanjutnya</a:t>
            </a:r>
            <a:r>
              <a:rPr lang="en-US" sz="1200" dirty="0" smtClean="0">
                <a:solidFill>
                  <a:srgbClr val="111C76"/>
                </a:solidFill>
                <a:latin typeface="Caviar Dreams" panose="020B0402020204020504"/>
              </a:rPr>
              <a:t>.</a:t>
            </a:r>
            <a:endParaRPr lang="en-US" sz="1200" dirty="0">
              <a:solidFill>
                <a:srgbClr val="111C76"/>
              </a:solidFill>
              <a:latin typeface="Caviar Dreams" panose="020B0402020204020504"/>
            </a:endParaRPr>
          </a:p>
        </p:txBody>
      </p:sp>
    </p:spTree>
    <p:extLst>
      <p:ext uri="{BB962C8B-B14F-4D97-AF65-F5344CB8AC3E}">
        <p14:creationId xmlns:p14="http://schemas.microsoft.com/office/powerpoint/2010/main" val="3367121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evron 9"/>
          <p:cNvSpPr/>
          <p:nvPr/>
        </p:nvSpPr>
        <p:spPr>
          <a:xfrm>
            <a:off x="4554232" y="841761"/>
            <a:ext cx="1583788"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Landasan Teori</a:t>
            </a:r>
            <a:endParaRPr lang="id-ID" sz="1100" dirty="0">
              <a:solidFill>
                <a:srgbClr val="111C76"/>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24" name="Chevron 23">
            <a:hlinkClick r:id="rId3" action="ppaction://hlinksldjump"/>
          </p:cNvPr>
          <p:cNvSpPr/>
          <p:nvPr/>
        </p:nvSpPr>
        <p:spPr>
          <a:xfrm>
            <a:off x="5940152"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latin typeface="Caviar Dreams" panose="020B0402020204020504" pitchFamily="34" charset="0"/>
              </a:rPr>
              <a:t>Hipotesis</a:t>
            </a:r>
            <a:endParaRPr lang="id-ID" sz="1100" dirty="0">
              <a:latin typeface="Caviar Dreams" panose="020B0402020204020504" pitchFamily="34" charset="0"/>
            </a:endParaRPr>
          </a:p>
        </p:txBody>
      </p:sp>
      <p:sp>
        <p:nvSpPr>
          <p:cNvPr id="25" name="Chevron 24">
            <a:hlinkClick r:id="rId4" action="ppaction://hlinksldjump"/>
          </p:cNvPr>
          <p:cNvSpPr/>
          <p:nvPr/>
        </p:nvSpPr>
        <p:spPr>
          <a:xfrm>
            <a:off x="7089854"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bg1"/>
                </a:solidFill>
                <a:latin typeface="Caviar Dreams" panose="020B0402020204020504" pitchFamily="34" charset="0"/>
              </a:rPr>
              <a:t>Cara </a:t>
            </a:r>
            <a:r>
              <a:rPr lang="en-GB" sz="1100" dirty="0" err="1" smtClean="0">
                <a:solidFill>
                  <a:schemeClr val="bg1"/>
                </a:solidFill>
                <a:latin typeface="Caviar Dreams" panose="020B0402020204020504" pitchFamily="34" charset="0"/>
              </a:rPr>
              <a:t>Penelitian</a:t>
            </a:r>
            <a:endParaRPr lang="id-ID" sz="1100" dirty="0">
              <a:solidFill>
                <a:schemeClr val="bg1"/>
              </a:solidFill>
              <a:latin typeface="Caviar Dreams" panose="020B0402020204020504" pitchFamily="34" charset="0"/>
            </a:endParaRPr>
          </a:p>
        </p:txBody>
      </p:sp>
      <p:sp>
        <p:nvSpPr>
          <p:cNvPr id="26" name="Pentagon 25">
            <a:hlinkClick r:id="rId5"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27" name="Chevron 26">
            <a:hlinkClick r:id="rId6"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8" name="Chevron 27">
            <a:hlinkClick r:id="rId7"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9" name="Chevron 28">
            <a:hlinkClick r:id="rId8"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grpSp>
        <p:nvGrpSpPr>
          <p:cNvPr id="8" name="Group 7"/>
          <p:cNvGrpSpPr/>
          <p:nvPr/>
        </p:nvGrpSpPr>
        <p:grpSpPr>
          <a:xfrm>
            <a:off x="107504" y="1421707"/>
            <a:ext cx="8568952" cy="556416"/>
            <a:chOff x="107504" y="1421707"/>
            <a:chExt cx="8568952" cy="556416"/>
          </a:xfrm>
        </p:grpSpPr>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52328" y="1421710"/>
              <a:ext cx="5724128" cy="556413"/>
            </a:xfrm>
            <a:prstGeom prst="rect">
              <a:avLst/>
            </a:prstGeom>
          </p:spPr>
        </p:pic>
        <p:pic>
          <p:nvPicPr>
            <p:cNvPr id="13" name="Picture 12"/>
            <p:cNvPicPr>
              <a:picLocks noChangeAspect="1"/>
            </p:cNvPicPr>
            <p:nvPr/>
          </p:nvPicPr>
          <p:blipFill rotWithShape="1">
            <a:blip r:embed="rId9" cstate="print">
              <a:extLst>
                <a:ext uri="{28A0092B-C50C-407E-A947-70E740481C1C}">
                  <a14:useLocalDpi xmlns:a14="http://schemas.microsoft.com/office/drawing/2010/main" val="0"/>
                </a:ext>
              </a:extLst>
            </a:blip>
            <a:srcRect l="49680" r="1"/>
            <a:stretch/>
          </p:blipFill>
          <p:spPr>
            <a:xfrm flipH="1" flipV="1">
              <a:off x="107504" y="1421707"/>
              <a:ext cx="2880320" cy="556413"/>
            </a:xfrm>
            <a:prstGeom prst="rect">
              <a:avLst/>
            </a:prstGeom>
          </p:spPr>
        </p:pic>
      </p:grpSp>
      <p:sp>
        <p:nvSpPr>
          <p:cNvPr id="9" name="TextBox 8"/>
          <p:cNvSpPr txBox="1"/>
          <p:nvPr/>
        </p:nvSpPr>
        <p:spPr>
          <a:xfrm>
            <a:off x="1513315" y="1532895"/>
            <a:ext cx="2979277" cy="369332"/>
          </a:xfrm>
          <a:prstGeom prst="rect">
            <a:avLst/>
          </a:prstGeom>
          <a:noFill/>
        </p:spPr>
        <p:txBody>
          <a:bodyPr wrap="none" rtlCol="0">
            <a:spAutoFit/>
          </a:bodyPr>
          <a:lstStyle/>
          <a:p>
            <a:r>
              <a:rPr lang="it-IT" b="1" i="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Label </a:t>
            </a:r>
            <a:r>
              <a:rPr lang="it-IT" b="1" i="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Distribution Protocol </a:t>
            </a:r>
            <a:r>
              <a:rPr lang="it-IT" b="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(LDP)</a:t>
            </a:r>
            <a:endParaRPr lang="id-ID" b="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pSp>
        <p:nvGrpSpPr>
          <p:cNvPr id="4" name="Group 3"/>
          <p:cNvGrpSpPr/>
          <p:nvPr/>
        </p:nvGrpSpPr>
        <p:grpSpPr>
          <a:xfrm>
            <a:off x="904840" y="1956792"/>
            <a:ext cx="6619488" cy="2871929"/>
            <a:chOff x="904840" y="1956792"/>
            <a:chExt cx="6619488" cy="2871929"/>
          </a:xfrm>
        </p:grpSpPr>
        <p:grpSp>
          <p:nvGrpSpPr>
            <p:cNvPr id="2" name="Group 1"/>
            <p:cNvGrpSpPr/>
            <p:nvPr/>
          </p:nvGrpSpPr>
          <p:grpSpPr>
            <a:xfrm>
              <a:off x="1049016" y="1956792"/>
              <a:ext cx="6475312" cy="2868535"/>
              <a:chOff x="1049016" y="1956792"/>
              <a:chExt cx="6475312" cy="2868535"/>
            </a:xfrm>
          </p:grpSpPr>
          <p:sp>
            <p:nvSpPr>
              <p:cNvPr id="15" name="Rectangle 14"/>
              <p:cNvSpPr/>
              <p:nvPr/>
            </p:nvSpPr>
            <p:spPr>
              <a:xfrm>
                <a:off x="7241544" y="1978120"/>
                <a:ext cx="282784"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65125" algn="just"/>
                <a:endParaRPr lang="id-ID" sz="1600" dirty="0">
                  <a:solidFill>
                    <a:srgbClr val="111C76"/>
                  </a:solidFill>
                  <a:latin typeface="Caviar Dreams" panose="020B0402020204020504" pitchFamily="34" charset="0"/>
                </a:endParaRPr>
              </a:p>
            </p:txBody>
          </p:sp>
          <p:sp>
            <p:nvSpPr>
              <p:cNvPr id="6" name="Rectangle 5"/>
              <p:cNvSpPr/>
              <p:nvPr/>
            </p:nvSpPr>
            <p:spPr>
              <a:xfrm>
                <a:off x="1187624" y="1978120"/>
                <a:ext cx="6053920" cy="2825878"/>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6700" algn="just">
                  <a:spcAft>
                    <a:spcPts val="300"/>
                  </a:spcAft>
                </a:pPr>
                <a:endParaRPr lang="en-US" sz="1400" dirty="0">
                  <a:solidFill>
                    <a:schemeClr val="tx1"/>
                  </a:solidFill>
                  <a:latin typeface="Caviar Dreams" panose="020B0402020204020504"/>
                </a:endParaRPr>
              </a:p>
              <a:p>
                <a:pPr algn="just">
                  <a:lnSpc>
                    <a:spcPct val="120000"/>
                  </a:lnSpc>
                  <a:spcAft>
                    <a:spcPts val="1200"/>
                  </a:spcAft>
                </a:pPr>
                <a:endParaRPr lang="en-GB" sz="1400" dirty="0" smtClean="0">
                  <a:solidFill>
                    <a:schemeClr val="tx1"/>
                  </a:solidFill>
                  <a:latin typeface="Caviar Dreams" panose="020B0402020204020504"/>
                </a:endParaRPr>
              </a:p>
            </p:txBody>
          </p:sp>
          <p:sp>
            <p:nvSpPr>
              <p:cNvPr id="7" name="Rectangle 6"/>
              <p:cNvSpPr/>
              <p:nvPr/>
            </p:nvSpPr>
            <p:spPr>
              <a:xfrm>
                <a:off x="1049016" y="1956792"/>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a:off x="7241544" y="1978121"/>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0" name="Rectangle 19"/>
            <p:cNvSpPr/>
            <p:nvPr/>
          </p:nvSpPr>
          <p:spPr>
            <a:xfrm>
              <a:off x="904840" y="1981514"/>
              <a:ext cx="138608"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650875" indent="-285750" algn="just">
                <a:buFont typeface="Arial" panose="020B0604020202020204" pitchFamily="34" charset="0"/>
                <a:buChar char="•"/>
              </a:pPr>
              <a:endParaRPr lang="id-ID" sz="1600" dirty="0">
                <a:solidFill>
                  <a:srgbClr val="111C76"/>
                </a:solidFill>
                <a:latin typeface="Caviar Dreams" panose="020B0402020204020504" pitchFamily="34" charset="0"/>
              </a:endParaRPr>
            </a:p>
          </p:txBody>
        </p:sp>
      </p:grpSp>
      <p:sp>
        <p:nvSpPr>
          <p:cNvPr id="16" name="Rectangle 15"/>
          <p:cNvSpPr/>
          <p:nvPr/>
        </p:nvSpPr>
        <p:spPr>
          <a:xfrm>
            <a:off x="1326232" y="2039973"/>
            <a:ext cx="5771136" cy="1126462"/>
          </a:xfrm>
          <a:prstGeom prst="rect">
            <a:avLst/>
          </a:prstGeom>
        </p:spPr>
        <p:txBody>
          <a:bodyPr wrap="square">
            <a:spAutoFit/>
          </a:bodyPr>
          <a:lstStyle/>
          <a:p>
            <a:pPr algn="just">
              <a:lnSpc>
                <a:spcPct val="120000"/>
              </a:lnSpc>
              <a:spcAft>
                <a:spcPts val="600"/>
              </a:spcAft>
            </a:pPr>
            <a:r>
              <a:rPr lang="en-US" sz="1400" b="1" dirty="0">
                <a:solidFill>
                  <a:srgbClr val="111C76"/>
                </a:solidFill>
                <a:latin typeface="Caviar Dreams" panose="020B0402020204020504"/>
              </a:rPr>
              <a:t>LDP</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menyediakan</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sarana</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bagi</a:t>
            </a:r>
            <a:r>
              <a:rPr lang="en-US" sz="1400" dirty="0">
                <a:solidFill>
                  <a:srgbClr val="111C76"/>
                </a:solidFill>
                <a:latin typeface="Caviar Dreams" panose="020B0402020204020504"/>
              </a:rPr>
              <a:t> LSR </a:t>
            </a:r>
            <a:r>
              <a:rPr lang="en-US" sz="1400" dirty="0" err="1">
                <a:solidFill>
                  <a:srgbClr val="111C76"/>
                </a:solidFill>
                <a:latin typeface="Caviar Dreams" panose="020B0402020204020504"/>
              </a:rPr>
              <a:t>untuk</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melakukan</a:t>
            </a:r>
            <a:r>
              <a:rPr lang="en-US" sz="1400" dirty="0">
                <a:solidFill>
                  <a:srgbClr val="111C76"/>
                </a:solidFill>
                <a:latin typeface="Caviar Dreams" panose="020B0402020204020504"/>
              </a:rPr>
              <a:t> </a:t>
            </a:r>
            <a:r>
              <a:rPr lang="en-US" sz="1400" i="1" dirty="0">
                <a:solidFill>
                  <a:srgbClr val="111C76"/>
                </a:solidFill>
                <a:latin typeface="Caviar Dreams" panose="020B0402020204020504"/>
              </a:rPr>
              <a:t>request</a:t>
            </a:r>
            <a:r>
              <a:rPr lang="en-US" sz="1400" dirty="0">
                <a:solidFill>
                  <a:srgbClr val="111C76"/>
                </a:solidFill>
                <a:latin typeface="Caviar Dreams" panose="020B0402020204020504"/>
              </a:rPr>
              <a:t>, </a:t>
            </a:r>
            <a:r>
              <a:rPr lang="en-US" sz="1400" i="1" dirty="0">
                <a:solidFill>
                  <a:srgbClr val="111C76"/>
                </a:solidFill>
                <a:latin typeface="Caviar Dreams" panose="020B0402020204020504"/>
              </a:rPr>
              <a:t>distribute</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dan</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pelepasan</a:t>
            </a:r>
            <a:r>
              <a:rPr lang="en-US" sz="1400" dirty="0">
                <a:solidFill>
                  <a:srgbClr val="111C76"/>
                </a:solidFill>
                <a:latin typeface="Caviar Dreams" panose="020B0402020204020504"/>
              </a:rPr>
              <a:t> label prefix </a:t>
            </a:r>
            <a:r>
              <a:rPr lang="en-US" sz="1400" dirty="0" err="1">
                <a:solidFill>
                  <a:srgbClr val="111C76"/>
                </a:solidFill>
                <a:latin typeface="Caviar Dreams" panose="020B0402020204020504"/>
              </a:rPr>
              <a:t>pada</a:t>
            </a:r>
            <a:r>
              <a:rPr lang="en-US" sz="1400" dirty="0">
                <a:solidFill>
                  <a:srgbClr val="111C76"/>
                </a:solidFill>
                <a:latin typeface="Caviar Dreams" panose="020B0402020204020504"/>
              </a:rPr>
              <a:t> router yang </a:t>
            </a:r>
            <a:r>
              <a:rPr lang="en-US" sz="1400" dirty="0" err="1">
                <a:solidFill>
                  <a:srgbClr val="111C76"/>
                </a:solidFill>
                <a:latin typeface="Caviar Dreams" panose="020B0402020204020504"/>
              </a:rPr>
              <a:t>berpasangan</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Protokol</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ini</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memungkinkan</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suatu</a:t>
            </a:r>
            <a:r>
              <a:rPr lang="en-US" sz="1400" dirty="0">
                <a:solidFill>
                  <a:srgbClr val="111C76"/>
                </a:solidFill>
                <a:latin typeface="Caviar Dreams" panose="020B0402020204020504"/>
              </a:rPr>
              <a:t> LSR </a:t>
            </a:r>
            <a:r>
              <a:rPr lang="en-US" sz="1400" dirty="0" err="1">
                <a:solidFill>
                  <a:srgbClr val="111C76"/>
                </a:solidFill>
                <a:latin typeface="Caviar Dreams" panose="020B0402020204020504"/>
              </a:rPr>
              <a:t>untuk</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menginformasikan</a:t>
            </a:r>
            <a:r>
              <a:rPr lang="en-US" sz="1400" dirty="0">
                <a:solidFill>
                  <a:srgbClr val="111C76"/>
                </a:solidFill>
                <a:latin typeface="Caviar Dreams" panose="020B0402020204020504"/>
              </a:rPr>
              <a:t> LSR </a:t>
            </a:r>
            <a:r>
              <a:rPr lang="en-US" sz="1400" dirty="0" err="1">
                <a:solidFill>
                  <a:srgbClr val="111C76"/>
                </a:solidFill>
                <a:latin typeface="Caviar Dreams" panose="020B0402020204020504"/>
              </a:rPr>
              <a:t>mengenai</a:t>
            </a:r>
            <a:r>
              <a:rPr lang="en-US" sz="1400" dirty="0">
                <a:solidFill>
                  <a:srgbClr val="111C76"/>
                </a:solidFill>
                <a:latin typeface="Caviar Dreams" panose="020B0402020204020504"/>
              </a:rPr>
              <a:t> label </a:t>
            </a:r>
            <a:r>
              <a:rPr lang="en-US" sz="1400" dirty="0" smtClean="0">
                <a:solidFill>
                  <a:srgbClr val="111C76"/>
                </a:solidFill>
                <a:latin typeface="Caviar Dreams" panose="020B0402020204020504"/>
              </a:rPr>
              <a:t>binding. </a:t>
            </a:r>
            <a:r>
              <a:rPr lang="sv-SE" sz="1400" dirty="0">
                <a:solidFill>
                  <a:srgbClr val="111C76"/>
                </a:solidFill>
                <a:latin typeface="Caviar Dreams" panose="020B0402020204020504"/>
              </a:rPr>
              <a:t>Bila sepasang router telah berkomunikasi dengan LDP, maka </a:t>
            </a:r>
            <a:r>
              <a:rPr lang="sv-SE" sz="1400" dirty="0" smtClean="0">
                <a:solidFill>
                  <a:srgbClr val="111C76"/>
                </a:solidFill>
                <a:latin typeface="Caviar Dreams" panose="020B0402020204020504"/>
              </a:rPr>
              <a:t>LSP terbentuk.</a:t>
            </a:r>
            <a:endParaRPr lang="id-ID" sz="1400" dirty="0">
              <a:solidFill>
                <a:srgbClr val="111C76"/>
              </a:solidFill>
              <a:latin typeface="Caviar Dreams" panose="020B0402020204020504"/>
            </a:endParaRPr>
          </a:p>
        </p:txBody>
      </p:sp>
    </p:spTree>
    <p:extLst>
      <p:ext uri="{BB962C8B-B14F-4D97-AF65-F5344CB8AC3E}">
        <p14:creationId xmlns:p14="http://schemas.microsoft.com/office/powerpoint/2010/main" val="3602174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evron 9"/>
          <p:cNvSpPr/>
          <p:nvPr/>
        </p:nvSpPr>
        <p:spPr>
          <a:xfrm>
            <a:off x="4554232" y="841761"/>
            <a:ext cx="1583788"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Landasan Teori</a:t>
            </a:r>
            <a:endParaRPr lang="id-ID" sz="1100" dirty="0">
              <a:solidFill>
                <a:srgbClr val="111C76"/>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24" name="Chevron 23">
            <a:hlinkClick r:id="rId2" action="ppaction://hlinksldjump"/>
          </p:cNvPr>
          <p:cNvSpPr/>
          <p:nvPr/>
        </p:nvSpPr>
        <p:spPr>
          <a:xfrm>
            <a:off x="5940152"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latin typeface="Caviar Dreams" panose="020B0402020204020504" pitchFamily="34" charset="0"/>
              </a:rPr>
              <a:t>Hipotesis</a:t>
            </a:r>
            <a:endParaRPr lang="id-ID" sz="1100" dirty="0">
              <a:latin typeface="Caviar Dreams" panose="020B0402020204020504" pitchFamily="34" charset="0"/>
            </a:endParaRPr>
          </a:p>
        </p:txBody>
      </p:sp>
      <p:sp>
        <p:nvSpPr>
          <p:cNvPr id="25" name="Chevron 24">
            <a:hlinkClick r:id="rId3" action="ppaction://hlinksldjump"/>
          </p:cNvPr>
          <p:cNvSpPr/>
          <p:nvPr/>
        </p:nvSpPr>
        <p:spPr>
          <a:xfrm>
            <a:off x="7089854"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bg1"/>
                </a:solidFill>
                <a:latin typeface="Caviar Dreams" panose="020B0402020204020504" pitchFamily="34" charset="0"/>
              </a:rPr>
              <a:t>Cara </a:t>
            </a:r>
            <a:r>
              <a:rPr lang="en-GB" sz="1100" dirty="0" err="1" smtClean="0">
                <a:solidFill>
                  <a:schemeClr val="bg1"/>
                </a:solidFill>
                <a:latin typeface="Caviar Dreams" panose="020B0402020204020504" pitchFamily="34" charset="0"/>
              </a:rPr>
              <a:t>Penelitian</a:t>
            </a:r>
            <a:endParaRPr lang="id-ID" sz="1100" dirty="0">
              <a:solidFill>
                <a:schemeClr val="bg1"/>
              </a:solidFill>
              <a:latin typeface="Caviar Dreams" panose="020B0402020204020504" pitchFamily="34" charset="0"/>
            </a:endParaRPr>
          </a:p>
        </p:txBody>
      </p:sp>
      <p:sp>
        <p:nvSpPr>
          <p:cNvPr id="26" name="Pentagon 25">
            <a:hlinkClick r:id="rId4"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27" name="Chevron 26">
            <a:hlinkClick r:id="rId5"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8" name="Chevron 27">
            <a:hlinkClick r:id="rId6"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9" name="Chevron 28">
            <a:hlinkClick r:id="rId7"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grpSp>
        <p:nvGrpSpPr>
          <p:cNvPr id="8" name="Group 7"/>
          <p:cNvGrpSpPr/>
          <p:nvPr/>
        </p:nvGrpSpPr>
        <p:grpSpPr>
          <a:xfrm>
            <a:off x="107504" y="1421707"/>
            <a:ext cx="8568952" cy="556416"/>
            <a:chOff x="107504" y="1421707"/>
            <a:chExt cx="8568952" cy="556416"/>
          </a:xfrm>
        </p:grpSpPr>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52328" y="1421710"/>
              <a:ext cx="5724128" cy="556413"/>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49680" r="1"/>
            <a:stretch/>
          </p:blipFill>
          <p:spPr>
            <a:xfrm flipH="1" flipV="1">
              <a:off x="107504" y="1421707"/>
              <a:ext cx="2880320" cy="556413"/>
            </a:xfrm>
            <a:prstGeom prst="rect">
              <a:avLst/>
            </a:prstGeom>
          </p:spPr>
        </p:pic>
      </p:grpSp>
      <p:sp>
        <p:nvSpPr>
          <p:cNvPr id="9" name="TextBox 8"/>
          <p:cNvSpPr txBox="1"/>
          <p:nvPr/>
        </p:nvSpPr>
        <p:spPr>
          <a:xfrm>
            <a:off x="1513315" y="1532895"/>
            <a:ext cx="2336794" cy="369332"/>
          </a:xfrm>
          <a:prstGeom prst="rect">
            <a:avLst/>
          </a:prstGeom>
          <a:noFill/>
        </p:spPr>
        <p:txBody>
          <a:bodyPr wrap="none" rtlCol="0">
            <a:spAutoFit/>
          </a:bodyPr>
          <a:lstStyle/>
          <a:p>
            <a:r>
              <a:rPr lang="en-GB" b="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MPLS </a:t>
            </a:r>
            <a:r>
              <a:rPr lang="en-GB" b="1" i="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Traffic Engineering</a:t>
            </a:r>
            <a:endParaRPr lang="id-ID" b="1" i="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pSp>
        <p:nvGrpSpPr>
          <p:cNvPr id="4" name="Group 3"/>
          <p:cNvGrpSpPr/>
          <p:nvPr/>
        </p:nvGrpSpPr>
        <p:grpSpPr>
          <a:xfrm>
            <a:off x="904840" y="1956792"/>
            <a:ext cx="6619488" cy="2871929"/>
            <a:chOff x="904840" y="1956792"/>
            <a:chExt cx="6619488" cy="2871929"/>
          </a:xfrm>
        </p:grpSpPr>
        <p:grpSp>
          <p:nvGrpSpPr>
            <p:cNvPr id="2" name="Group 1"/>
            <p:cNvGrpSpPr/>
            <p:nvPr/>
          </p:nvGrpSpPr>
          <p:grpSpPr>
            <a:xfrm>
              <a:off x="1049016" y="1956792"/>
              <a:ext cx="6475312" cy="2868535"/>
              <a:chOff x="1049016" y="1956792"/>
              <a:chExt cx="6475312" cy="2868535"/>
            </a:xfrm>
          </p:grpSpPr>
          <p:sp>
            <p:nvSpPr>
              <p:cNvPr id="15" name="Rectangle 14"/>
              <p:cNvSpPr/>
              <p:nvPr/>
            </p:nvSpPr>
            <p:spPr>
              <a:xfrm>
                <a:off x="7241544" y="1978120"/>
                <a:ext cx="282784"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65125" algn="just"/>
                <a:endParaRPr lang="id-ID" sz="1600" dirty="0">
                  <a:solidFill>
                    <a:srgbClr val="111C76"/>
                  </a:solidFill>
                  <a:latin typeface="Caviar Dreams" panose="020B0402020204020504" pitchFamily="34" charset="0"/>
                </a:endParaRPr>
              </a:p>
            </p:txBody>
          </p:sp>
          <p:sp>
            <p:nvSpPr>
              <p:cNvPr id="6" name="Rectangle 5"/>
              <p:cNvSpPr/>
              <p:nvPr/>
            </p:nvSpPr>
            <p:spPr>
              <a:xfrm>
                <a:off x="1187624" y="1978120"/>
                <a:ext cx="6053920" cy="2825878"/>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20000"/>
                  </a:lnSpc>
                  <a:spcAft>
                    <a:spcPts val="600"/>
                  </a:spcAft>
                </a:pPr>
                <a:r>
                  <a:rPr lang="en-US" sz="1600" b="1" dirty="0">
                    <a:solidFill>
                      <a:srgbClr val="111C76"/>
                    </a:solidFill>
                    <a:latin typeface="Caviar Dreams" panose="020B0402020204020504"/>
                  </a:rPr>
                  <a:t>Traffic Engineering </a:t>
                </a:r>
                <a:r>
                  <a:rPr lang="en-US" sz="1600" dirty="0" err="1">
                    <a:solidFill>
                      <a:srgbClr val="111C76"/>
                    </a:solidFill>
                    <a:latin typeface="Caviar Dreams" panose="020B0402020204020504"/>
                  </a:rPr>
                  <a:t>yaitu</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teknik</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merekayasa</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trafik</a:t>
                </a:r>
                <a:r>
                  <a:rPr lang="en-US" sz="1600" dirty="0">
                    <a:solidFill>
                      <a:srgbClr val="111C76"/>
                    </a:solidFill>
                    <a:latin typeface="Caviar Dreams" panose="020B0402020204020504"/>
                  </a:rPr>
                  <a:t> agar </a:t>
                </a:r>
                <a:r>
                  <a:rPr lang="en-US" sz="1600" dirty="0" err="1">
                    <a:solidFill>
                      <a:srgbClr val="111C76"/>
                    </a:solidFill>
                    <a:latin typeface="Caviar Dreams" panose="020B0402020204020504"/>
                  </a:rPr>
                  <a:t>sesuai</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dengan</a:t>
                </a:r>
                <a:r>
                  <a:rPr lang="en-US" sz="1600" dirty="0">
                    <a:solidFill>
                      <a:srgbClr val="111C76"/>
                    </a:solidFill>
                    <a:latin typeface="Caviar Dreams" panose="020B0402020204020504"/>
                  </a:rPr>
                  <a:t> </a:t>
                </a:r>
                <a:r>
                  <a:rPr lang="en-US" sz="1600" dirty="0" err="1" smtClean="0">
                    <a:solidFill>
                      <a:srgbClr val="111C76"/>
                    </a:solidFill>
                    <a:latin typeface="Caviar Dreams" panose="020B0402020204020504"/>
                  </a:rPr>
                  <a:t>jaringan</a:t>
                </a:r>
                <a:r>
                  <a:rPr lang="en-US" sz="1600" dirty="0">
                    <a:solidFill>
                      <a:srgbClr val="111C76"/>
                    </a:solidFill>
                    <a:latin typeface="Caviar Dreams" panose="020B0402020204020504"/>
                  </a:rPr>
                  <a:t>. MPLS TE LSP (TE tunnels) </a:t>
                </a:r>
                <a:r>
                  <a:rPr lang="en-US" sz="1600" dirty="0" err="1">
                    <a:solidFill>
                      <a:srgbClr val="111C76"/>
                    </a:solidFill>
                    <a:latin typeface="Caviar Dreams" panose="020B0402020204020504"/>
                  </a:rPr>
                  <a:t>membiarkan</a:t>
                </a:r>
                <a:r>
                  <a:rPr lang="en-US" sz="1600" dirty="0">
                    <a:solidFill>
                      <a:srgbClr val="111C76"/>
                    </a:solidFill>
                    <a:latin typeface="Caviar Dreams" panose="020B0402020204020504"/>
                  </a:rPr>
                  <a:t> </a:t>
                </a:r>
                <a:r>
                  <a:rPr lang="en-US" sz="1600" i="1" dirty="0">
                    <a:solidFill>
                      <a:srgbClr val="111C76"/>
                    </a:solidFill>
                    <a:latin typeface="Caviar Dreams" panose="020B0402020204020504"/>
                  </a:rPr>
                  <a:t>headend</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suatu</a:t>
                </a:r>
                <a:r>
                  <a:rPr lang="en-US" sz="1600" dirty="0">
                    <a:solidFill>
                      <a:srgbClr val="111C76"/>
                    </a:solidFill>
                    <a:latin typeface="Caviar Dreams" panose="020B0402020204020504"/>
                  </a:rPr>
                  <a:t> TE tunnels </a:t>
                </a:r>
                <a:r>
                  <a:rPr lang="en-US" sz="1600" dirty="0" err="1">
                    <a:solidFill>
                      <a:srgbClr val="111C76"/>
                    </a:solidFill>
                    <a:latin typeface="Caviar Dreams" panose="020B0402020204020504"/>
                  </a:rPr>
                  <a:t>mengontrol</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jalur</a:t>
                </a:r>
                <a:r>
                  <a:rPr lang="en-US" sz="1600" dirty="0">
                    <a:solidFill>
                      <a:srgbClr val="111C76"/>
                    </a:solidFill>
                    <a:latin typeface="Caviar Dreams" panose="020B0402020204020504"/>
                  </a:rPr>
                  <a:t> yang </a:t>
                </a:r>
                <a:r>
                  <a:rPr lang="en-US" sz="1600" dirty="0" err="1">
                    <a:solidFill>
                      <a:srgbClr val="111C76"/>
                    </a:solidFill>
                    <a:latin typeface="Caviar Dreams" panose="020B0402020204020504"/>
                  </a:rPr>
                  <a:t>ditempuh</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trafik</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ke</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tujuan</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tertentu</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Metode</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ini</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lebih</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fleksibel</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dari</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pada</a:t>
                </a:r>
                <a:r>
                  <a:rPr lang="en-US" sz="1600" dirty="0">
                    <a:solidFill>
                      <a:srgbClr val="111C76"/>
                    </a:solidFill>
                    <a:latin typeface="Caviar Dreams" panose="020B0402020204020504"/>
                  </a:rPr>
                  <a:t> </a:t>
                </a:r>
                <a:r>
                  <a:rPr lang="en-US" sz="1600" i="1" dirty="0">
                    <a:solidFill>
                      <a:srgbClr val="111C76"/>
                    </a:solidFill>
                    <a:latin typeface="Caviar Dreams" panose="020B0402020204020504"/>
                  </a:rPr>
                  <a:t>forwarding </a:t>
                </a:r>
                <a:r>
                  <a:rPr lang="en-US" sz="1600" i="1" dirty="0" smtClean="0">
                    <a:solidFill>
                      <a:srgbClr val="111C76"/>
                    </a:solidFill>
                    <a:latin typeface="Caviar Dreams" panose="020B0402020204020504"/>
                  </a:rPr>
                  <a:t>traffic </a:t>
                </a:r>
                <a:r>
                  <a:rPr lang="en-US" sz="1600" dirty="0" err="1" smtClean="0">
                    <a:solidFill>
                      <a:srgbClr val="111C76"/>
                    </a:solidFill>
                    <a:latin typeface="Caviar Dreams" panose="020B0402020204020504"/>
                  </a:rPr>
                  <a:t>karena</a:t>
                </a:r>
                <a:r>
                  <a:rPr lang="en-US" sz="1600" dirty="0" smtClean="0">
                    <a:solidFill>
                      <a:srgbClr val="111C76"/>
                    </a:solidFill>
                    <a:latin typeface="Caviar Dreams" panose="020B0402020204020504"/>
                  </a:rPr>
                  <a:t> </a:t>
                </a:r>
                <a:r>
                  <a:rPr lang="en-US" sz="1600" dirty="0" err="1" smtClean="0">
                    <a:solidFill>
                      <a:srgbClr val="111C76"/>
                    </a:solidFill>
                    <a:latin typeface="Caviar Dreams" panose="020B0402020204020504"/>
                  </a:rPr>
                  <a:t>menggunakan</a:t>
                </a:r>
                <a:r>
                  <a:rPr lang="en-US" sz="1600" dirty="0">
                    <a:solidFill>
                      <a:srgbClr val="111C76"/>
                    </a:solidFill>
                    <a:latin typeface="Caviar Dreams" panose="020B0402020204020504"/>
                  </a:rPr>
                  <a:t> </a:t>
                </a:r>
                <a:r>
                  <a:rPr lang="en-US" sz="1600" i="1" dirty="0" err="1" smtClean="0">
                    <a:solidFill>
                      <a:srgbClr val="111C76"/>
                    </a:solidFill>
                    <a:latin typeface="Caviar Dreams" panose="020B0402020204020504"/>
                  </a:rPr>
                  <a:t>autoroute</a:t>
                </a:r>
                <a:r>
                  <a:rPr lang="en-US" sz="1600" i="1" dirty="0">
                    <a:solidFill>
                      <a:srgbClr val="111C76"/>
                    </a:solidFill>
                    <a:latin typeface="Caviar Dreams" panose="020B0402020204020504"/>
                  </a:rPr>
                  <a:t>. </a:t>
                </a:r>
                <a:r>
                  <a:rPr lang="en-US" sz="1600" dirty="0">
                    <a:solidFill>
                      <a:srgbClr val="111C76"/>
                    </a:solidFill>
                    <a:latin typeface="Caviar Dreams" panose="020B0402020204020504"/>
                  </a:rPr>
                  <a:t>MPLS TE </a:t>
                </a:r>
                <a:r>
                  <a:rPr lang="en-US" sz="1600" dirty="0" err="1">
                    <a:solidFill>
                      <a:srgbClr val="111C76"/>
                    </a:solidFill>
                    <a:latin typeface="Caviar Dreams" panose="020B0402020204020504"/>
                  </a:rPr>
                  <a:t>mereservasi</a:t>
                </a:r>
                <a:r>
                  <a:rPr lang="en-US" sz="1600" dirty="0">
                    <a:solidFill>
                      <a:srgbClr val="111C76"/>
                    </a:solidFill>
                    <a:latin typeface="Caviar Dreams" panose="020B0402020204020504"/>
                  </a:rPr>
                  <a:t> </a:t>
                </a:r>
                <a:r>
                  <a:rPr lang="en-US" sz="1600" i="1" dirty="0" err="1">
                    <a:solidFill>
                      <a:srgbClr val="111C76"/>
                    </a:solidFill>
                    <a:latin typeface="Caviar Dreams" panose="020B0402020204020504"/>
                  </a:rPr>
                  <a:t>bandwith</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pada</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jaringan</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saat</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membangun</a:t>
                </a:r>
                <a:r>
                  <a:rPr lang="en-US" sz="1600" dirty="0">
                    <a:solidFill>
                      <a:srgbClr val="111C76"/>
                    </a:solidFill>
                    <a:latin typeface="Caviar Dreams" panose="020B0402020204020504"/>
                  </a:rPr>
                  <a:t> </a:t>
                </a:r>
                <a:r>
                  <a:rPr lang="en-US" sz="1600" dirty="0" smtClean="0">
                    <a:solidFill>
                      <a:srgbClr val="111C76"/>
                    </a:solidFill>
                    <a:latin typeface="Caviar Dreams" panose="020B0402020204020504"/>
                  </a:rPr>
                  <a:t>LSP.</a:t>
                </a:r>
                <a:endParaRPr lang="id-ID" sz="1600" dirty="0" smtClean="0">
                  <a:solidFill>
                    <a:srgbClr val="111C76"/>
                  </a:solidFill>
                  <a:latin typeface="Caviar Dreams" panose="020B0402020204020504"/>
                </a:endParaRPr>
              </a:p>
            </p:txBody>
          </p:sp>
          <p:sp>
            <p:nvSpPr>
              <p:cNvPr id="7" name="Rectangle 6"/>
              <p:cNvSpPr/>
              <p:nvPr/>
            </p:nvSpPr>
            <p:spPr>
              <a:xfrm>
                <a:off x="1049016" y="1956792"/>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a:off x="7241544" y="1978121"/>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0" name="Rectangle 19"/>
            <p:cNvSpPr/>
            <p:nvPr/>
          </p:nvSpPr>
          <p:spPr>
            <a:xfrm>
              <a:off x="904840" y="1981514"/>
              <a:ext cx="138608"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650875" indent="-285750" algn="just">
                <a:buFont typeface="Arial" panose="020B0604020202020204" pitchFamily="34" charset="0"/>
                <a:buChar char="•"/>
              </a:pPr>
              <a:endParaRPr lang="id-ID" sz="1600" dirty="0">
                <a:solidFill>
                  <a:srgbClr val="111C76"/>
                </a:solidFill>
                <a:latin typeface="Caviar Dreams" panose="020B0402020204020504" pitchFamily="34" charset="0"/>
              </a:endParaRPr>
            </a:p>
          </p:txBody>
        </p:sp>
      </p:grpSp>
    </p:spTree>
    <p:extLst>
      <p:ext uri="{BB962C8B-B14F-4D97-AF65-F5344CB8AC3E}">
        <p14:creationId xmlns:p14="http://schemas.microsoft.com/office/powerpoint/2010/main" val="310133116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evron 9"/>
          <p:cNvSpPr/>
          <p:nvPr/>
        </p:nvSpPr>
        <p:spPr>
          <a:xfrm>
            <a:off x="4554232" y="841761"/>
            <a:ext cx="1583788"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Landasan Teori</a:t>
            </a:r>
            <a:endParaRPr lang="id-ID" sz="1100" dirty="0">
              <a:solidFill>
                <a:srgbClr val="111C76"/>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24" name="Chevron 23">
            <a:hlinkClick r:id="rId2" action="ppaction://hlinksldjump"/>
          </p:cNvPr>
          <p:cNvSpPr/>
          <p:nvPr/>
        </p:nvSpPr>
        <p:spPr>
          <a:xfrm>
            <a:off x="5940152"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latin typeface="Caviar Dreams" panose="020B0402020204020504" pitchFamily="34" charset="0"/>
              </a:rPr>
              <a:t>Hipotesis</a:t>
            </a:r>
            <a:endParaRPr lang="id-ID" sz="1100" dirty="0">
              <a:latin typeface="Caviar Dreams" panose="020B0402020204020504" pitchFamily="34" charset="0"/>
            </a:endParaRPr>
          </a:p>
        </p:txBody>
      </p:sp>
      <p:sp>
        <p:nvSpPr>
          <p:cNvPr id="25" name="Chevron 24">
            <a:hlinkClick r:id="rId3" action="ppaction://hlinksldjump"/>
          </p:cNvPr>
          <p:cNvSpPr/>
          <p:nvPr/>
        </p:nvSpPr>
        <p:spPr>
          <a:xfrm>
            <a:off x="7089854"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bg1"/>
                </a:solidFill>
                <a:latin typeface="Caviar Dreams" panose="020B0402020204020504" pitchFamily="34" charset="0"/>
              </a:rPr>
              <a:t>Cara </a:t>
            </a:r>
            <a:r>
              <a:rPr lang="en-GB" sz="1100" dirty="0" err="1" smtClean="0">
                <a:solidFill>
                  <a:schemeClr val="bg1"/>
                </a:solidFill>
                <a:latin typeface="Caviar Dreams" panose="020B0402020204020504" pitchFamily="34" charset="0"/>
              </a:rPr>
              <a:t>Penelitian</a:t>
            </a:r>
            <a:endParaRPr lang="id-ID" sz="1100" dirty="0">
              <a:solidFill>
                <a:schemeClr val="bg1"/>
              </a:solidFill>
              <a:latin typeface="Caviar Dreams" panose="020B0402020204020504" pitchFamily="34" charset="0"/>
            </a:endParaRPr>
          </a:p>
        </p:txBody>
      </p:sp>
      <p:sp>
        <p:nvSpPr>
          <p:cNvPr id="26" name="Pentagon 25">
            <a:hlinkClick r:id="rId4"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27" name="Chevron 26">
            <a:hlinkClick r:id="rId5"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8" name="Chevron 27">
            <a:hlinkClick r:id="rId6"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9" name="Chevron 28">
            <a:hlinkClick r:id="rId7"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grpSp>
        <p:nvGrpSpPr>
          <p:cNvPr id="8" name="Group 7"/>
          <p:cNvGrpSpPr/>
          <p:nvPr/>
        </p:nvGrpSpPr>
        <p:grpSpPr>
          <a:xfrm>
            <a:off x="107504" y="1421707"/>
            <a:ext cx="8568952" cy="556416"/>
            <a:chOff x="107504" y="1421707"/>
            <a:chExt cx="8568952" cy="556416"/>
          </a:xfrm>
        </p:grpSpPr>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52328" y="1421710"/>
              <a:ext cx="5724128" cy="556413"/>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49680" r="1"/>
            <a:stretch/>
          </p:blipFill>
          <p:spPr>
            <a:xfrm flipH="1" flipV="1">
              <a:off x="107504" y="1421707"/>
              <a:ext cx="2880320" cy="556413"/>
            </a:xfrm>
            <a:prstGeom prst="rect">
              <a:avLst/>
            </a:prstGeom>
          </p:spPr>
        </p:pic>
      </p:grpSp>
      <p:sp>
        <p:nvSpPr>
          <p:cNvPr id="9" name="TextBox 8"/>
          <p:cNvSpPr txBox="1"/>
          <p:nvPr/>
        </p:nvSpPr>
        <p:spPr>
          <a:xfrm>
            <a:off x="1513315" y="1532895"/>
            <a:ext cx="3020250" cy="369332"/>
          </a:xfrm>
          <a:prstGeom prst="rect">
            <a:avLst/>
          </a:prstGeom>
          <a:noFill/>
        </p:spPr>
        <p:txBody>
          <a:bodyPr wrap="none" rtlCol="0">
            <a:spAutoFit/>
          </a:bodyPr>
          <a:lstStyle/>
          <a:p>
            <a:r>
              <a:rPr lang="en-GB" b="1" i="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Voice </a:t>
            </a:r>
            <a:r>
              <a:rPr lang="en-GB" b="1" i="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over Internet Protocol (VoIP)</a:t>
            </a:r>
            <a:endParaRPr lang="id-ID" b="1" i="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pSp>
        <p:nvGrpSpPr>
          <p:cNvPr id="4" name="Group 3"/>
          <p:cNvGrpSpPr/>
          <p:nvPr/>
        </p:nvGrpSpPr>
        <p:grpSpPr>
          <a:xfrm>
            <a:off x="904840" y="1956792"/>
            <a:ext cx="6619488" cy="2871929"/>
            <a:chOff x="904840" y="1956792"/>
            <a:chExt cx="6619488" cy="2871929"/>
          </a:xfrm>
        </p:grpSpPr>
        <p:grpSp>
          <p:nvGrpSpPr>
            <p:cNvPr id="2" name="Group 1"/>
            <p:cNvGrpSpPr/>
            <p:nvPr/>
          </p:nvGrpSpPr>
          <p:grpSpPr>
            <a:xfrm>
              <a:off x="1049016" y="1956792"/>
              <a:ext cx="6475312" cy="2868535"/>
              <a:chOff x="1049016" y="1956792"/>
              <a:chExt cx="6475312" cy="2868535"/>
            </a:xfrm>
          </p:grpSpPr>
          <p:sp>
            <p:nvSpPr>
              <p:cNvPr id="15" name="Rectangle 14"/>
              <p:cNvSpPr/>
              <p:nvPr/>
            </p:nvSpPr>
            <p:spPr>
              <a:xfrm>
                <a:off x="7241544" y="1978120"/>
                <a:ext cx="282784"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65125" algn="just"/>
                <a:endParaRPr lang="id-ID" sz="1600" dirty="0">
                  <a:solidFill>
                    <a:srgbClr val="111C76"/>
                  </a:solidFill>
                  <a:latin typeface="Caviar Dreams" panose="020B0402020204020504" pitchFamily="34" charset="0"/>
                </a:endParaRPr>
              </a:p>
            </p:txBody>
          </p:sp>
          <p:sp>
            <p:nvSpPr>
              <p:cNvPr id="6" name="Rectangle 5"/>
              <p:cNvSpPr/>
              <p:nvPr/>
            </p:nvSpPr>
            <p:spPr>
              <a:xfrm>
                <a:off x="1187624" y="1978120"/>
                <a:ext cx="6053920" cy="2825878"/>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spcAft>
                    <a:spcPts val="200"/>
                  </a:spcAft>
                </a:pPr>
                <a:r>
                  <a:rPr lang="en-US" sz="1400" dirty="0">
                    <a:solidFill>
                      <a:srgbClr val="111C76"/>
                    </a:solidFill>
                    <a:latin typeface="Caviar Dreams" panose="020B0402020204020504"/>
                  </a:rPr>
                  <a:t>VoIP </a:t>
                </a:r>
                <a:r>
                  <a:rPr lang="en-US" sz="1400" dirty="0" err="1">
                    <a:solidFill>
                      <a:srgbClr val="111C76"/>
                    </a:solidFill>
                    <a:latin typeface="Caviar Dreams" panose="020B0402020204020504"/>
                  </a:rPr>
                  <a:t>adalah</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teknologi</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jaringan</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telepon</a:t>
                </a:r>
                <a:r>
                  <a:rPr lang="en-US" sz="1400" dirty="0">
                    <a:solidFill>
                      <a:srgbClr val="111C76"/>
                    </a:solidFill>
                    <a:latin typeface="Caviar Dreams" panose="020B0402020204020504"/>
                  </a:rPr>
                  <a:t> yang </a:t>
                </a:r>
                <a:r>
                  <a:rPr lang="en-US" sz="1400" dirty="0" err="1">
                    <a:solidFill>
                      <a:srgbClr val="111C76"/>
                    </a:solidFill>
                    <a:latin typeface="Caviar Dreams" panose="020B0402020204020504"/>
                  </a:rPr>
                  <a:t>menggunakan</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jalur</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komunikasi</a:t>
                </a:r>
                <a:r>
                  <a:rPr lang="en-US" sz="1400" dirty="0">
                    <a:solidFill>
                      <a:srgbClr val="111C76"/>
                    </a:solidFill>
                    <a:latin typeface="Caviar Dreams" panose="020B0402020204020504"/>
                  </a:rPr>
                  <a:t> data </a:t>
                </a:r>
                <a:r>
                  <a:rPr lang="en-US" sz="1400" dirty="0" err="1">
                    <a:solidFill>
                      <a:srgbClr val="111C76"/>
                    </a:solidFill>
                    <a:latin typeface="Caviar Dreams" panose="020B0402020204020504"/>
                  </a:rPr>
                  <a:t>sebagai</a:t>
                </a:r>
                <a:r>
                  <a:rPr lang="en-US" sz="1400" dirty="0">
                    <a:solidFill>
                      <a:srgbClr val="111C76"/>
                    </a:solidFill>
                    <a:latin typeface="Caviar Dreams" panose="020B0402020204020504"/>
                  </a:rPr>
                  <a:t> </a:t>
                </a:r>
                <a:r>
                  <a:rPr lang="en-US" sz="1400" dirty="0" smtClean="0">
                    <a:solidFill>
                      <a:srgbClr val="111C76"/>
                    </a:solidFill>
                    <a:latin typeface="Caviar Dreams" panose="020B0402020204020504"/>
                  </a:rPr>
                  <a:t>media. Cara </a:t>
                </a:r>
                <a:r>
                  <a:rPr lang="en-US" sz="1400" dirty="0" err="1">
                    <a:solidFill>
                      <a:srgbClr val="111C76"/>
                    </a:solidFill>
                    <a:latin typeface="Caviar Dreams" panose="020B0402020204020504"/>
                  </a:rPr>
                  <a:t>kerjanya</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yaitu</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dengan</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mengubah</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suara</a:t>
                </a:r>
                <a:r>
                  <a:rPr lang="en-US" sz="1400" dirty="0">
                    <a:solidFill>
                      <a:srgbClr val="111C76"/>
                    </a:solidFill>
                    <a:latin typeface="Caviar Dreams" panose="020B0402020204020504"/>
                  </a:rPr>
                  <a:t> (analog) </a:t>
                </a:r>
                <a:r>
                  <a:rPr lang="en-US" sz="1400" dirty="0" err="1">
                    <a:solidFill>
                      <a:srgbClr val="111C76"/>
                    </a:solidFill>
                    <a:latin typeface="Caviar Dreams" panose="020B0402020204020504"/>
                  </a:rPr>
                  <a:t>menjadi</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bentuk</a:t>
                </a:r>
                <a:r>
                  <a:rPr lang="en-US" sz="1400" dirty="0">
                    <a:solidFill>
                      <a:srgbClr val="111C76"/>
                    </a:solidFill>
                    <a:latin typeface="Caviar Dreams" panose="020B0402020204020504"/>
                  </a:rPr>
                  <a:t> digital </a:t>
                </a:r>
                <a:r>
                  <a:rPr lang="en-US" sz="1400" dirty="0" err="1">
                    <a:solidFill>
                      <a:srgbClr val="111C76"/>
                    </a:solidFill>
                    <a:latin typeface="Caviar Dreams" panose="020B0402020204020504"/>
                  </a:rPr>
                  <a:t>sehingga</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dapat</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dilewatkan</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pada</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jaringan</a:t>
                </a:r>
                <a:r>
                  <a:rPr lang="en-US" sz="1400" dirty="0">
                    <a:solidFill>
                      <a:srgbClr val="111C76"/>
                    </a:solidFill>
                    <a:latin typeface="Caviar Dreams" panose="020B0402020204020504"/>
                  </a:rPr>
                  <a:t> </a:t>
                </a:r>
                <a:r>
                  <a:rPr lang="en-US" sz="1400" dirty="0" smtClean="0">
                    <a:solidFill>
                      <a:srgbClr val="111C76"/>
                    </a:solidFill>
                    <a:latin typeface="Caviar Dreams" panose="020B0402020204020504"/>
                  </a:rPr>
                  <a:t>IP.</a:t>
                </a:r>
                <a:endParaRPr lang="en-US" sz="1400" dirty="0">
                  <a:solidFill>
                    <a:srgbClr val="111C76"/>
                  </a:solidFill>
                  <a:latin typeface="Caviar Dreams" panose="020B0402020204020504"/>
                </a:endParaRPr>
              </a:p>
            </p:txBody>
          </p:sp>
          <p:sp>
            <p:nvSpPr>
              <p:cNvPr id="7" name="Rectangle 6"/>
              <p:cNvSpPr/>
              <p:nvPr/>
            </p:nvSpPr>
            <p:spPr>
              <a:xfrm>
                <a:off x="1049016" y="1956792"/>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a:off x="7241544" y="1978121"/>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0" name="Rectangle 19"/>
            <p:cNvSpPr/>
            <p:nvPr/>
          </p:nvSpPr>
          <p:spPr>
            <a:xfrm>
              <a:off x="904840" y="1981514"/>
              <a:ext cx="138608"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650875" indent="-285750" algn="just">
                <a:buFont typeface="Arial" panose="020B0604020202020204" pitchFamily="34" charset="0"/>
                <a:buChar char="•"/>
              </a:pPr>
              <a:endParaRPr lang="id-ID" sz="1600" dirty="0">
                <a:solidFill>
                  <a:srgbClr val="111C76"/>
                </a:solidFill>
                <a:latin typeface="Caviar Dreams" panose="020B0402020204020504" pitchFamily="34" charset="0"/>
              </a:endParaRPr>
            </a:p>
          </p:txBody>
        </p:sp>
      </p:grpSp>
      <p:graphicFrame>
        <p:nvGraphicFramePr>
          <p:cNvPr id="11" name="Diagram 10"/>
          <p:cNvGraphicFramePr/>
          <p:nvPr>
            <p:extLst>
              <p:ext uri="{D42A27DB-BD31-4B8C-83A1-F6EECF244321}">
                <p14:modId xmlns:p14="http://schemas.microsoft.com/office/powerpoint/2010/main" val="341853123"/>
              </p:ext>
            </p:extLst>
          </p:nvPr>
        </p:nvGraphicFramePr>
        <p:xfrm>
          <a:off x="1281270" y="3097500"/>
          <a:ext cx="5883017" cy="163791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6" name="TextBox 15"/>
          <p:cNvSpPr txBox="1"/>
          <p:nvPr/>
        </p:nvSpPr>
        <p:spPr>
          <a:xfrm>
            <a:off x="2755487" y="4077176"/>
            <a:ext cx="4320479" cy="276999"/>
          </a:xfrm>
          <a:prstGeom prst="rect">
            <a:avLst/>
          </a:prstGeom>
          <a:noFill/>
        </p:spPr>
        <p:txBody>
          <a:bodyPr wrap="square" rtlCol="0">
            <a:spAutoFit/>
          </a:bodyPr>
          <a:lstStyle/>
          <a:p>
            <a:r>
              <a:rPr lang="en-US" sz="1200" dirty="0" err="1">
                <a:solidFill>
                  <a:srgbClr val="111C76"/>
                </a:solidFill>
                <a:latin typeface="Caviar Dreams" panose="020B0402020204020504"/>
              </a:rPr>
              <a:t>Aturan</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komunikasi</a:t>
            </a:r>
            <a:r>
              <a:rPr lang="en-US" sz="1200" dirty="0">
                <a:solidFill>
                  <a:srgbClr val="111C76"/>
                </a:solidFill>
                <a:latin typeface="Caviar Dreams" panose="020B0402020204020504"/>
              </a:rPr>
              <a:t> </a:t>
            </a:r>
            <a:r>
              <a:rPr lang="en-US" sz="1200" dirty="0" err="1" smtClean="0">
                <a:solidFill>
                  <a:srgbClr val="111C76"/>
                </a:solidFill>
                <a:latin typeface="Caviar Dreams" panose="020B0402020204020504"/>
              </a:rPr>
              <a:t>antara</a:t>
            </a:r>
            <a:r>
              <a:rPr lang="en-US" sz="1200" dirty="0" smtClean="0">
                <a:solidFill>
                  <a:srgbClr val="111C76"/>
                </a:solidFill>
                <a:latin typeface="Caviar Dreams" panose="020B0402020204020504"/>
              </a:rPr>
              <a:t> </a:t>
            </a:r>
            <a:r>
              <a:rPr lang="en-US" sz="1200" i="1" dirty="0">
                <a:solidFill>
                  <a:srgbClr val="111C76"/>
                </a:solidFill>
                <a:latin typeface="Caviar Dreams" panose="020B0402020204020504"/>
              </a:rPr>
              <a:t>user agent</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dengan</a:t>
            </a:r>
            <a:r>
              <a:rPr lang="en-US" sz="1200" dirty="0">
                <a:solidFill>
                  <a:srgbClr val="111C76"/>
                </a:solidFill>
                <a:latin typeface="Caviar Dreams" panose="020B0402020204020504"/>
              </a:rPr>
              <a:t> </a:t>
            </a:r>
            <a:r>
              <a:rPr lang="en-US" sz="1200" i="1" dirty="0">
                <a:solidFill>
                  <a:srgbClr val="111C76"/>
                </a:solidFill>
                <a:latin typeface="Caviar Dreams" panose="020B0402020204020504"/>
              </a:rPr>
              <a:t>proxy</a:t>
            </a:r>
            <a:endParaRPr lang="en-US" sz="1200" dirty="0">
              <a:solidFill>
                <a:srgbClr val="111C76"/>
              </a:solidFill>
              <a:latin typeface="Caviar Dreams" panose="020B0402020204020504"/>
            </a:endParaRPr>
          </a:p>
        </p:txBody>
      </p:sp>
      <p:sp>
        <p:nvSpPr>
          <p:cNvPr id="33" name="TextBox 32"/>
          <p:cNvSpPr txBox="1"/>
          <p:nvPr/>
        </p:nvSpPr>
        <p:spPr>
          <a:xfrm>
            <a:off x="2755487" y="4469077"/>
            <a:ext cx="3772794" cy="276999"/>
          </a:xfrm>
          <a:prstGeom prst="rect">
            <a:avLst/>
          </a:prstGeom>
          <a:noFill/>
        </p:spPr>
        <p:txBody>
          <a:bodyPr wrap="square" rtlCol="0">
            <a:spAutoFit/>
          </a:bodyPr>
          <a:lstStyle/>
          <a:p>
            <a:r>
              <a:rPr lang="en-US" sz="1200" dirty="0" err="1">
                <a:solidFill>
                  <a:srgbClr val="111C76"/>
                </a:solidFill>
                <a:latin typeface="Caviar Dreams" panose="020B0402020204020504"/>
              </a:rPr>
              <a:t>M</a:t>
            </a:r>
            <a:r>
              <a:rPr lang="en-US" sz="1200" dirty="0" err="1" smtClean="0">
                <a:solidFill>
                  <a:srgbClr val="111C76"/>
                </a:solidFill>
                <a:latin typeface="Caviar Dreams" panose="020B0402020204020504"/>
              </a:rPr>
              <a:t>emproses</a:t>
            </a:r>
            <a:r>
              <a:rPr lang="en-US" sz="1200" dirty="0" smtClean="0">
                <a:solidFill>
                  <a:srgbClr val="111C76"/>
                </a:solidFill>
                <a:latin typeface="Caviar Dreams" panose="020B0402020204020504"/>
              </a:rPr>
              <a:t> </a:t>
            </a:r>
            <a:r>
              <a:rPr lang="en-US" sz="1200" dirty="0" err="1">
                <a:solidFill>
                  <a:srgbClr val="111C76"/>
                </a:solidFill>
                <a:latin typeface="Caviar Dreams" panose="020B0402020204020504"/>
              </a:rPr>
              <a:t>perubahan</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sinyal</a:t>
            </a:r>
            <a:r>
              <a:rPr lang="en-US" sz="1200" dirty="0">
                <a:solidFill>
                  <a:srgbClr val="111C76"/>
                </a:solidFill>
                <a:latin typeface="Caviar Dreams" panose="020B0402020204020504"/>
              </a:rPr>
              <a:t> analog </a:t>
            </a:r>
            <a:r>
              <a:rPr lang="en-US" sz="1200" dirty="0" err="1">
                <a:solidFill>
                  <a:srgbClr val="111C76"/>
                </a:solidFill>
                <a:latin typeface="Caviar Dreams" panose="020B0402020204020504"/>
              </a:rPr>
              <a:t>menjadi</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sinyal</a:t>
            </a:r>
            <a:r>
              <a:rPr lang="en-US" sz="1200" dirty="0">
                <a:solidFill>
                  <a:srgbClr val="111C76"/>
                </a:solidFill>
                <a:latin typeface="Caviar Dreams" panose="020B0402020204020504"/>
              </a:rPr>
              <a:t> digital</a:t>
            </a:r>
          </a:p>
        </p:txBody>
      </p:sp>
    </p:spTree>
    <p:extLst>
      <p:ext uri="{BB962C8B-B14F-4D97-AF65-F5344CB8AC3E}">
        <p14:creationId xmlns:p14="http://schemas.microsoft.com/office/powerpoint/2010/main" val="424803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83244" y="855350"/>
            <a:ext cx="6120680" cy="843229"/>
          </a:xfrm>
          <a:prstGeom prst="rect">
            <a:avLst/>
          </a:prstGeom>
        </p:spPr>
      </p:pic>
      <p:grpSp>
        <p:nvGrpSpPr>
          <p:cNvPr id="3" name="Group 2"/>
          <p:cNvGrpSpPr/>
          <p:nvPr/>
        </p:nvGrpSpPr>
        <p:grpSpPr>
          <a:xfrm flipH="1">
            <a:off x="683568" y="1501681"/>
            <a:ext cx="792088" cy="2880280"/>
            <a:chOff x="7092280" y="1642423"/>
            <a:chExt cx="792088" cy="2880280"/>
          </a:xfrm>
        </p:grpSpPr>
        <p:cxnSp>
          <p:nvCxnSpPr>
            <p:cNvPr id="9" name="Straight Connector 8"/>
            <p:cNvCxnSpPr/>
            <p:nvPr/>
          </p:nvCxnSpPr>
          <p:spPr>
            <a:xfrm flipH="1">
              <a:off x="7794368" y="1678407"/>
              <a:ext cx="17992" cy="2754296"/>
            </a:xfrm>
            <a:prstGeom prst="line">
              <a:avLst/>
            </a:prstGeom>
            <a:ln w="28575">
              <a:solidFill>
                <a:srgbClr val="26A6E4"/>
              </a:solidFill>
            </a:ln>
          </p:spPr>
          <p:style>
            <a:lnRef idx="1">
              <a:schemeClr val="accent1"/>
            </a:lnRef>
            <a:fillRef idx="0">
              <a:schemeClr val="accent1"/>
            </a:fillRef>
            <a:effectRef idx="0">
              <a:schemeClr val="accent1"/>
            </a:effectRef>
            <a:fontRef idx="minor">
              <a:schemeClr val="tx1"/>
            </a:fontRef>
          </p:style>
        </p:cxnSp>
        <p:sp>
          <p:nvSpPr>
            <p:cNvPr id="10" name="Flowchart: Connector 9"/>
            <p:cNvSpPr/>
            <p:nvPr/>
          </p:nvSpPr>
          <p:spPr>
            <a:xfrm>
              <a:off x="7704368" y="1642423"/>
              <a:ext cx="180000" cy="180000"/>
            </a:xfrm>
            <a:prstGeom prst="flowChartConnector">
              <a:avLst/>
            </a:prstGeom>
            <a:solidFill>
              <a:schemeClr val="bg1"/>
            </a:solidFill>
            <a:ln>
              <a:solidFill>
                <a:srgbClr val="26A6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7" name="Group 36"/>
            <p:cNvGrpSpPr/>
            <p:nvPr/>
          </p:nvGrpSpPr>
          <p:grpSpPr>
            <a:xfrm>
              <a:off x="7092280" y="2034397"/>
              <a:ext cx="720080" cy="2488306"/>
              <a:chOff x="7452320" y="1919628"/>
              <a:chExt cx="720080" cy="2488306"/>
            </a:xfrm>
          </p:grpSpPr>
          <p:cxnSp>
            <p:nvCxnSpPr>
              <p:cNvPr id="12" name="Straight Connector 11"/>
              <p:cNvCxnSpPr/>
              <p:nvPr/>
            </p:nvCxnSpPr>
            <p:spPr>
              <a:xfrm flipH="1">
                <a:off x="7596336" y="2009628"/>
                <a:ext cx="576064" cy="0"/>
              </a:xfrm>
              <a:prstGeom prst="line">
                <a:avLst/>
              </a:prstGeom>
              <a:ln w="28575">
                <a:solidFill>
                  <a:srgbClr val="26A6E4"/>
                </a:solidFill>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7452320" y="1919628"/>
                <a:ext cx="180000" cy="180000"/>
              </a:xfrm>
              <a:prstGeom prst="flowChartConnector">
                <a:avLst/>
              </a:prstGeom>
              <a:solidFill>
                <a:srgbClr val="F9C534"/>
              </a:solidFill>
              <a:ln>
                <a:solidFill>
                  <a:srgbClr val="26A6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7" name="Straight Connector 16"/>
              <p:cNvCxnSpPr/>
              <p:nvPr/>
            </p:nvCxnSpPr>
            <p:spPr>
              <a:xfrm flipH="1">
                <a:off x="7581304" y="2373718"/>
                <a:ext cx="576064" cy="0"/>
              </a:xfrm>
              <a:prstGeom prst="line">
                <a:avLst/>
              </a:prstGeom>
              <a:ln w="28575">
                <a:solidFill>
                  <a:srgbClr val="26A6E4"/>
                </a:solidFill>
              </a:ln>
            </p:spPr>
            <p:style>
              <a:lnRef idx="1">
                <a:schemeClr val="accent1"/>
              </a:lnRef>
              <a:fillRef idx="0">
                <a:schemeClr val="accent1"/>
              </a:fillRef>
              <a:effectRef idx="0">
                <a:schemeClr val="accent1"/>
              </a:effectRef>
              <a:fontRef idx="minor">
                <a:schemeClr val="tx1"/>
              </a:fontRef>
            </p:style>
          </p:cxnSp>
          <p:sp>
            <p:nvSpPr>
              <p:cNvPr id="18" name="Flowchart: Connector 17"/>
              <p:cNvSpPr/>
              <p:nvPr/>
            </p:nvSpPr>
            <p:spPr>
              <a:xfrm>
                <a:off x="7452320" y="2283718"/>
                <a:ext cx="180000" cy="180000"/>
              </a:xfrm>
              <a:prstGeom prst="flowChartConnector">
                <a:avLst/>
              </a:prstGeom>
              <a:solidFill>
                <a:srgbClr val="F9C534"/>
              </a:solidFill>
              <a:ln>
                <a:solidFill>
                  <a:srgbClr val="26A6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20" name="Straight Connector 19"/>
              <p:cNvCxnSpPr/>
              <p:nvPr/>
            </p:nvCxnSpPr>
            <p:spPr>
              <a:xfrm flipH="1">
                <a:off x="7587340" y="2741900"/>
                <a:ext cx="576064" cy="0"/>
              </a:xfrm>
              <a:prstGeom prst="line">
                <a:avLst/>
              </a:prstGeom>
              <a:ln w="28575">
                <a:solidFill>
                  <a:srgbClr val="26A6E4"/>
                </a:solidFill>
              </a:ln>
            </p:spPr>
            <p:style>
              <a:lnRef idx="1">
                <a:schemeClr val="accent1"/>
              </a:lnRef>
              <a:fillRef idx="0">
                <a:schemeClr val="accent1"/>
              </a:fillRef>
              <a:effectRef idx="0">
                <a:schemeClr val="accent1"/>
              </a:effectRef>
              <a:fontRef idx="minor">
                <a:schemeClr val="tx1"/>
              </a:fontRef>
            </p:style>
          </p:cxnSp>
          <p:sp>
            <p:nvSpPr>
              <p:cNvPr id="21" name="Flowchart: Connector 20"/>
              <p:cNvSpPr/>
              <p:nvPr/>
            </p:nvSpPr>
            <p:spPr>
              <a:xfrm>
                <a:off x="7452320" y="2651900"/>
                <a:ext cx="180000" cy="180000"/>
              </a:xfrm>
              <a:prstGeom prst="flowChartConnector">
                <a:avLst/>
              </a:prstGeom>
              <a:solidFill>
                <a:srgbClr val="F9C534"/>
              </a:solidFill>
              <a:ln>
                <a:solidFill>
                  <a:srgbClr val="26A6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23" name="Straight Connector 22"/>
              <p:cNvCxnSpPr/>
              <p:nvPr/>
            </p:nvCxnSpPr>
            <p:spPr>
              <a:xfrm flipH="1">
                <a:off x="7587340" y="3129822"/>
                <a:ext cx="576064" cy="0"/>
              </a:xfrm>
              <a:prstGeom prst="line">
                <a:avLst/>
              </a:prstGeom>
              <a:ln w="28575">
                <a:solidFill>
                  <a:srgbClr val="26A6E4"/>
                </a:solidFill>
              </a:ln>
            </p:spPr>
            <p:style>
              <a:lnRef idx="1">
                <a:schemeClr val="accent1"/>
              </a:lnRef>
              <a:fillRef idx="0">
                <a:schemeClr val="accent1"/>
              </a:fillRef>
              <a:effectRef idx="0">
                <a:schemeClr val="accent1"/>
              </a:effectRef>
              <a:fontRef idx="minor">
                <a:schemeClr val="tx1"/>
              </a:fontRef>
            </p:style>
          </p:cxnSp>
          <p:sp>
            <p:nvSpPr>
              <p:cNvPr id="24" name="Flowchart: Connector 23"/>
              <p:cNvSpPr/>
              <p:nvPr/>
            </p:nvSpPr>
            <p:spPr>
              <a:xfrm>
                <a:off x="7452320" y="3039822"/>
                <a:ext cx="180000" cy="180000"/>
              </a:xfrm>
              <a:prstGeom prst="flowChartConnector">
                <a:avLst/>
              </a:prstGeom>
              <a:solidFill>
                <a:srgbClr val="F9C534"/>
              </a:solidFill>
              <a:ln>
                <a:solidFill>
                  <a:srgbClr val="26A6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26" name="Straight Connector 25"/>
              <p:cNvCxnSpPr/>
              <p:nvPr/>
            </p:nvCxnSpPr>
            <p:spPr>
              <a:xfrm flipH="1">
                <a:off x="7596336" y="3525846"/>
                <a:ext cx="576064" cy="0"/>
              </a:xfrm>
              <a:prstGeom prst="line">
                <a:avLst/>
              </a:prstGeom>
              <a:ln w="28575">
                <a:solidFill>
                  <a:srgbClr val="26A6E4"/>
                </a:solidFill>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7452320" y="3435846"/>
                <a:ext cx="180000" cy="180000"/>
              </a:xfrm>
              <a:prstGeom prst="flowChartConnector">
                <a:avLst/>
              </a:prstGeom>
              <a:solidFill>
                <a:srgbClr val="F9C534"/>
              </a:solidFill>
              <a:ln>
                <a:solidFill>
                  <a:srgbClr val="26A6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29" name="Straight Connector 28"/>
              <p:cNvCxnSpPr/>
              <p:nvPr/>
            </p:nvCxnSpPr>
            <p:spPr>
              <a:xfrm flipH="1">
                <a:off x="7596336" y="3921870"/>
                <a:ext cx="576064" cy="0"/>
              </a:xfrm>
              <a:prstGeom prst="line">
                <a:avLst/>
              </a:prstGeom>
              <a:ln w="28575">
                <a:solidFill>
                  <a:srgbClr val="26A6E4"/>
                </a:solidFill>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7452320" y="3831870"/>
                <a:ext cx="180000" cy="180000"/>
              </a:xfrm>
              <a:prstGeom prst="flowChartConnector">
                <a:avLst/>
              </a:prstGeom>
              <a:solidFill>
                <a:srgbClr val="F9C534"/>
              </a:solidFill>
              <a:ln>
                <a:solidFill>
                  <a:srgbClr val="26A6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32" name="Straight Connector 31"/>
              <p:cNvCxnSpPr/>
              <p:nvPr/>
            </p:nvCxnSpPr>
            <p:spPr>
              <a:xfrm flipH="1">
                <a:off x="7578344" y="4317934"/>
                <a:ext cx="576064" cy="0"/>
              </a:xfrm>
              <a:prstGeom prst="line">
                <a:avLst/>
              </a:prstGeom>
              <a:ln w="28575">
                <a:solidFill>
                  <a:srgbClr val="26A6E4"/>
                </a:solidFill>
              </a:ln>
            </p:spPr>
            <p:style>
              <a:lnRef idx="1">
                <a:schemeClr val="accent1"/>
              </a:lnRef>
              <a:fillRef idx="0">
                <a:schemeClr val="accent1"/>
              </a:fillRef>
              <a:effectRef idx="0">
                <a:schemeClr val="accent1"/>
              </a:effectRef>
              <a:fontRef idx="minor">
                <a:schemeClr val="tx1"/>
              </a:fontRef>
            </p:style>
          </p:cxnSp>
          <p:sp>
            <p:nvSpPr>
              <p:cNvPr id="33" name="Flowchart: Connector 32"/>
              <p:cNvSpPr/>
              <p:nvPr/>
            </p:nvSpPr>
            <p:spPr>
              <a:xfrm>
                <a:off x="7470352" y="4227934"/>
                <a:ext cx="180000" cy="180000"/>
              </a:xfrm>
              <a:prstGeom prst="flowChartConnector">
                <a:avLst/>
              </a:prstGeom>
              <a:solidFill>
                <a:srgbClr val="F9C534"/>
              </a:solidFill>
              <a:ln>
                <a:solidFill>
                  <a:srgbClr val="26A6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sp>
        <p:nvSpPr>
          <p:cNvPr id="38" name="Rectangle 37"/>
          <p:cNvSpPr/>
          <p:nvPr/>
        </p:nvSpPr>
        <p:spPr>
          <a:xfrm>
            <a:off x="845576" y="848241"/>
            <a:ext cx="2166760" cy="646331"/>
          </a:xfrm>
          <a:prstGeom prst="rect">
            <a:avLst/>
          </a:prstGeom>
          <a:noFill/>
        </p:spPr>
        <p:txBody>
          <a:bodyPr wrap="square" lIns="91440" tIns="45720" rIns="91440" bIns="45720">
            <a:spAutoFit/>
          </a:bodyPr>
          <a:lstStyle/>
          <a:p>
            <a:pPr algn="ctr"/>
            <a:r>
              <a:rPr lang="id-ID" sz="3600" b="0" cap="none" spc="0" dirty="0" smtClean="0">
                <a:ln w="0">
                  <a:solidFill>
                    <a:schemeClr val="bg1"/>
                  </a:solidFill>
                </a:ln>
                <a:solidFill>
                  <a:schemeClr val="bg1"/>
                </a:solidFill>
                <a:effectLst>
                  <a:outerShdw blurRad="38100" dist="19050" dir="2700000" algn="tl" rotWithShape="0">
                    <a:schemeClr val="dk1">
                      <a:alpha val="40000"/>
                    </a:schemeClr>
                  </a:outerShdw>
                </a:effectLst>
                <a:latin typeface="Adobe Gothic Std B" panose="020B0800000000000000" pitchFamily="34" charset="-128"/>
                <a:ea typeface="Adobe Gothic Std B" panose="020B0800000000000000" pitchFamily="34" charset="-128"/>
              </a:rPr>
              <a:t>OUTLINE</a:t>
            </a:r>
            <a:endParaRPr lang="en-US" sz="3600" b="0" cap="none" spc="0" dirty="0">
              <a:ln w="0">
                <a:solidFill>
                  <a:schemeClr val="bg1"/>
                </a:solidFill>
              </a:ln>
              <a:solidFill>
                <a:schemeClr val="bg1"/>
              </a:solidFill>
              <a:effectLst>
                <a:outerShdw blurRad="38100" dist="19050" dir="2700000" algn="tl" rotWithShape="0">
                  <a:schemeClr val="dk1">
                    <a:alpha val="40000"/>
                  </a:schemeClr>
                </a:outerShdw>
              </a:effectLst>
              <a:latin typeface="Adobe Gothic Std B" panose="020B0800000000000000" pitchFamily="34" charset="-128"/>
              <a:ea typeface="Adobe Gothic Std B" panose="020B0800000000000000" pitchFamily="34" charset="-128"/>
            </a:endParaRPr>
          </a:p>
        </p:txBody>
      </p:sp>
      <p:sp>
        <p:nvSpPr>
          <p:cNvPr id="40" name="TextBox 39"/>
          <p:cNvSpPr txBox="1"/>
          <p:nvPr/>
        </p:nvSpPr>
        <p:spPr>
          <a:xfrm>
            <a:off x="5520916" y="227424"/>
            <a:ext cx="2725906"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41" name="Rectangle 40"/>
          <p:cNvSpPr/>
          <p:nvPr/>
        </p:nvSpPr>
        <p:spPr>
          <a:xfrm>
            <a:off x="21007" y="177661"/>
            <a:ext cx="5271073" cy="461665"/>
          </a:xfrm>
          <a:prstGeom prst="rect">
            <a:avLst/>
          </a:prstGeom>
        </p:spPr>
        <p:txBody>
          <a:bodyPr wrap="square">
            <a:spAutoFit/>
          </a:bodyPr>
          <a:lstStyle/>
          <a:p>
            <a:pPr>
              <a:lnSpc>
                <a:spcPct val="150000"/>
              </a:lnSpc>
            </a:pPr>
            <a:r>
              <a:rPr lang="id-ID" sz="800" dirty="0" smtClean="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smtClean="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2" name="Rectangle 1">
            <a:hlinkClick r:id="rId3" action="ppaction://hlinksldjump"/>
          </p:cNvPr>
          <p:cNvSpPr/>
          <p:nvPr/>
        </p:nvSpPr>
        <p:spPr>
          <a:xfrm>
            <a:off x="1475656" y="1783600"/>
            <a:ext cx="1586012" cy="400110"/>
          </a:xfrm>
          <a:prstGeom prst="rect">
            <a:avLst/>
          </a:prstGeom>
        </p:spPr>
        <p:txBody>
          <a:bodyPr wrap="none">
            <a:spAutoFit/>
          </a:bodyPr>
          <a:lstStyle/>
          <a:p>
            <a:pPr algn="ctr"/>
            <a:r>
              <a:rPr lang="id-ID" sz="2000" dirty="0">
                <a:solidFill>
                  <a:srgbClr val="1AA1E2"/>
                </a:solidFill>
                <a:latin typeface="Humanst521 Lt BT" panose="020B0402020204020304" pitchFamily="34" charset="0"/>
              </a:rPr>
              <a:t>Latar Belakang</a:t>
            </a:r>
          </a:p>
        </p:txBody>
      </p:sp>
      <p:sp>
        <p:nvSpPr>
          <p:cNvPr id="25" name="Rectangle 24">
            <a:hlinkClick r:id="rId4" action="ppaction://hlinksldjump"/>
          </p:cNvPr>
          <p:cNvSpPr/>
          <p:nvPr/>
        </p:nvSpPr>
        <p:spPr>
          <a:xfrm>
            <a:off x="1490688" y="2148448"/>
            <a:ext cx="1932260" cy="400110"/>
          </a:xfrm>
          <a:prstGeom prst="rect">
            <a:avLst/>
          </a:prstGeom>
        </p:spPr>
        <p:txBody>
          <a:bodyPr wrap="none">
            <a:spAutoFit/>
          </a:bodyPr>
          <a:lstStyle/>
          <a:p>
            <a:pPr algn="ctr"/>
            <a:r>
              <a:rPr lang="id-ID" sz="2000" dirty="0" smtClean="0">
                <a:solidFill>
                  <a:srgbClr val="1AA1E2"/>
                </a:solidFill>
                <a:latin typeface="Humanst521 Lt BT" panose="020B0402020204020304" pitchFamily="34" charset="0"/>
              </a:rPr>
              <a:t>Rumusan Masalah</a:t>
            </a:r>
            <a:endParaRPr lang="id-ID" sz="2000" dirty="0">
              <a:solidFill>
                <a:srgbClr val="1AA1E2"/>
              </a:solidFill>
              <a:latin typeface="Humanst521 Lt BT" panose="020B0402020204020304" pitchFamily="34" charset="0"/>
            </a:endParaRPr>
          </a:p>
        </p:txBody>
      </p:sp>
      <p:sp>
        <p:nvSpPr>
          <p:cNvPr id="28" name="Rectangle 27">
            <a:hlinkClick r:id="rId5" action="ppaction://hlinksldjump"/>
          </p:cNvPr>
          <p:cNvSpPr/>
          <p:nvPr/>
        </p:nvSpPr>
        <p:spPr>
          <a:xfrm>
            <a:off x="1475656" y="2526905"/>
            <a:ext cx="2126031" cy="400110"/>
          </a:xfrm>
          <a:prstGeom prst="rect">
            <a:avLst/>
          </a:prstGeom>
        </p:spPr>
        <p:txBody>
          <a:bodyPr wrap="none">
            <a:spAutoFit/>
          </a:bodyPr>
          <a:lstStyle/>
          <a:p>
            <a:pPr algn="ctr"/>
            <a:r>
              <a:rPr lang="id-ID" sz="2000" dirty="0" smtClean="0">
                <a:solidFill>
                  <a:srgbClr val="1AA1E2"/>
                </a:solidFill>
                <a:latin typeface="Humanst521 Lt BT" panose="020B0402020204020304" pitchFamily="34" charset="0"/>
              </a:rPr>
              <a:t>Tujuan Proyek Akhir</a:t>
            </a:r>
            <a:endParaRPr lang="id-ID" sz="2000" dirty="0">
              <a:solidFill>
                <a:srgbClr val="1AA1E2"/>
              </a:solidFill>
              <a:latin typeface="Humanst521 Lt BT" panose="020B0402020204020304" pitchFamily="34" charset="0"/>
            </a:endParaRPr>
          </a:p>
        </p:txBody>
      </p:sp>
      <p:sp>
        <p:nvSpPr>
          <p:cNvPr id="31" name="Rectangle 30">
            <a:hlinkClick r:id="rId6" action="ppaction://hlinksldjump"/>
          </p:cNvPr>
          <p:cNvSpPr/>
          <p:nvPr/>
        </p:nvSpPr>
        <p:spPr>
          <a:xfrm>
            <a:off x="1463792" y="2897865"/>
            <a:ext cx="1782860" cy="400110"/>
          </a:xfrm>
          <a:prstGeom prst="rect">
            <a:avLst/>
          </a:prstGeom>
        </p:spPr>
        <p:txBody>
          <a:bodyPr wrap="none">
            <a:spAutoFit/>
          </a:bodyPr>
          <a:lstStyle/>
          <a:p>
            <a:pPr algn="ctr"/>
            <a:r>
              <a:rPr lang="id-ID" sz="2000" dirty="0" smtClean="0">
                <a:solidFill>
                  <a:srgbClr val="1AA1E2"/>
                </a:solidFill>
                <a:latin typeface="Humanst521 Lt BT" panose="020B0402020204020304" pitchFamily="34" charset="0"/>
              </a:rPr>
              <a:t>Tinjauan Pustaka</a:t>
            </a:r>
            <a:endParaRPr lang="id-ID" sz="2000" dirty="0">
              <a:solidFill>
                <a:srgbClr val="1AA1E2"/>
              </a:solidFill>
              <a:latin typeface="Humanst521 Lt BT" panose="020B0402020204020304" pitchFamily="34" charset="0"/>
            </a:endParaRPr>
          </a:p>
        </p:txBody>
      </p:sp>
      <p:sp>
        <p:nvSpPr>
          <p:cNvPr id="34" name="Rectangle 33">
            <a:hlinkClick r:id="rId7" action="ppaction://hlinksldjump"/>
          </p:cNvPr>
          <p:cNvSpPr/>
          <p:nvPr/>
        </p:nvSpPr>
        <p:spPr>
          <a:xfrm>
            <a:off x="1490688" y="3305472"/>
            <a:ext cx="1640578" cy="400110"/>
          </a:xfrm>
          <a:prstGeom prst="rect">
            <a:avLst/>
          </a:prstGeom>
        </p:spPr>
        <p:txBody>
          <a:bodyPr wrap="none">
            <a:spAutoFit/>
          </a:bodyPr>
          <a:lstStyle/>
          <a:p>
            <a:pPr algn="ctr"/>
            <a:r>
              <a:rPr lang="id-ID" sz="2000" dirty="0" smtClean="0">
                <a:solidFill>
                  <a:srgbClr val="1AA1E2"/>
                </a:solidFill>
                <a:latin typeface="Humanst521 Lt BT" panose="020B0402020204020304" pitchFamily="34" charset="0"/>
              </a:rPr>
              <a:t>Landasan Teori</a:t>
            </a:r>
            <a:endParaRPr lang="id-ID" sz="2000" dirty="0">
              <a:solidFill>
                <a:srgbClr val="1AA1E2"/>
              </a:solidFill>
              <a:latin typeface="Humanst521 Lt BT" panose="020B0402020204020304" pitchFamily="34" charset="0"/>
            </a:endParaRPr>
          </a:p>
        </p:txBody>
      </p:sp>
      <p:sp>
        <p:nvSpPr>
          <p:cNvPr id="35" name="Rectangle 34">
            <a:hlinkClick r:id="rId8" action="ppaction://hlinksldjump"/>
          </p:cNvPr>
          <p:cNvSpPr/>
          <p:nvPr/>
        </p:nvSpPr>
        <p:spPr>
          <a:xfrm>
            <a:off x="1475656" y="3696414"/>
            <a:ext cx="1095173" cy="400110"/>
          </a:xfrm>
          <a:prstGeom prst="rect">
            <a:avLst/>
          </a:prstGeom>
        </p:spPr>
        <p:txBody>
          <a:bodyPr wrap="none">
            <a:spAutoFit/>
          </a:bodyPr>
          <a:lstStyle/>
          <a:p>
            <a:pPr algn="ctr"/>
            <a:r>
              <a:rPr lang="en-GB" sz="2000" dirty="0" err="1" smtClean="0">
                <a:solidFill>
                  <a:srgbClr val="1AA1E2"/>
                </a:solidFill>
                <a:latin typeface="Humanst521 Lt BT" panose="020B0402020204020304" pitchFamily="34" charset="0"/>
              </a:rPr>
              <a:t>Hipotesis</a:t>
            </a:r>
            <a:endParaRPr lang="id-ID" sz="2000" dirty="0">
              <a:solidFill>
                <a:srgbClr val="1AA1E2"/>
              </a:solidFill>
              <a:latin typeface="Humanst521 Lt BT" panose="020B0402020204020304" pitchFamily="34" charset="0"/>
            </a:endParaRPr>
          </a:p>
        </p:txBody>
      </p:sp>
      <p:sp>
        <p:nvSpPr>
          <p:cNvPr id="36" name="Rectangle 35">
            <a:hlinkClick r:id="rId9" action="ppaction://hlinksldjump"/>
          </p:cNvPr>
          <p:cNvSpPr/>
          <p:nvPr/>
        </p:nvSpPr>
        <p:spPr>
          <a:xfrm>
            <a:off x="1475656" y="4084956"/>
            <a:ext cx="1637372" cy="400110"/>
          </a:xfrm>
          <a:prstGeom prst="rect">
            <a:avLst/>
          </a:prstGeom>
        </p:spPr>
        <p:txBody>
          <a:bodyPr wrap="none">
            <a:spAutoFit/>
          </a:bodyPr>
          <a:lstStyle/>
          <a:p>
            <a:pPr algn="ctr"/>
            <a:r>
              <a:rPr lang="en-GB" sz="2000" dirty="0" smtClean="0">
                <a:solidFill>
                  <a:srgbClr val="1AA1E2"/>
                </a:solidFill>
                <a:latin typeface="Humanst521 Lt BT" panose="020B0402020204020304" pitchFamily="34" charset="0"/>
              </a:rPr>
              <a:t>Cara </a:t>
            </a:r>
            <a:r>
              <a:rPr lang="en-GB" sz="2000" dirty="0" err="1" smtClean="0">
                <a:solidFill>
                  <a:srgbClr val="1AA1E2"/>
                </a:solidFill>
                <a:latin typeface="Humanst521 Lt BT" panose="020B0402020204020304" pitchFamily="34" charset="0"/>
              </a:rPr>
              <a:t>Penelitian</a:t>
            </a:r>
            <a:endParaRPr lang="id-ID" sz="2000" dirty="0">
              <a:solidFill>
                <a:srgbClr val="1AA1E2"/>
              </a:solidFill>
              <a:latin typeface="Humanst521 Lt BT" panose="020B0402020204020304" pitchFamily="34" charset="0"/>
            </a:endParaRPr>
          </a:p>
        </p:txBody>
      </p:sp>
    </p:spTree>
    <p:extLst>
      <p:ext uri="{BB962C8B-B14F-4D97-AF65-F5344CB8AC3E}">
        <p14:creationId xmlns:p14="http://schemas.microsoft.com/office/powerpoint/2010/main" val="27629946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25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25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25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25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25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2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8" grpId="0"/>
      <p:bldP spid="31" grpId="0"/>
      <p:bldP spid="34" grpId="0"/>
      <p:bldP spid="35" grpId="0"/>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evron 9"/>
          <p:cNvSpPr/>
          <p:nvPr/>
        </p:nvSpPr>
        <p:spPr>
          <a:xfrm>
            <a:off x="4554232" y="841761"/>
            <a:ext cx="1583788"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Landasan Teori</a:t>
            </a:r>
            <a:endParaRPr lang="id-ID" sz="1100" dirty="0">
              <a:solidFill>
                <a:srgbClr val="111C76"/>
              </a:solidFill>
              <a:latin typeface="Caviar Dreams" panose="020B0402020204020504" pitchFamily="34" charset="0"/>
            </a:endParaRPr>
          </a:p>
        </p:txBody>
      </p:sp>
      <p:sp>
        <p:nvSpPr>
          <p:cNvPr id="12" name="TextBox 11"/>
          <p:cNvSpPr txBox="1"/>
          <p:nvPr/>
        </p:nvSpPr>
        <p:spPr>
          <a:xfrm>
            <a:off x="5652184" y="227424"/>
            <a:ext cx="2594638"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24" name="Chevron 23">
            <a:hlinkClick r:id="rId2" action="ppaction://hlinksldjump"/>
          </p:cNvPr>
          <p:cNvSpPr/>
          <p:nvPr/>
        </p:nvSpPr>
        <p:spPr>
          <a:xfrm>
            <a:off x="5940152"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latin typeface="Caviar Dreams" panose="020B0402020204020504" pitchFamily="34" charset="0"/>
              </a:rPr>
              <a:t>Hipotesis</a:t>
            </a:r>
            <a:endParaRPr lang="id-ID" sz="1100" dirty="0">
              <a:latin typeface="Caviar Dreams" panose="020B0402020204020504" pitchFamily="34" charset="0"/>
            </a:endParaRPr>
          </a:p>
        </p:txBody>
      </p:sp>
      <p:sp>
        <p:nvSpPr>
          <p:cNvPr id="25" name="Chevron 24">
            <a:hlinkClick r:id="rId3" action="ppaction://hlinksldjump"/>
          </p:cNvPr>
          <p:cNvSpPr/>
          <p:nvPr/>
        </p:nvSpPr>
        <p:spPr>
          <a:xfrm>
            <a:off x="7089854"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bg1"/>
                </a:solidFill>
                <a:latin typeface="Caviar Dreams" panose="020B0402020204020504" pitchFamily="34" charset="0"/>
              </a:rPr>
              <a:t>Cara </a:t>
            </a:r>
            <a:r>
              <a:rPr lang="en-GB" sz="1100" dirty="0" err="1" smtClean="0">
                <a:solidFill>
                  <a:schemeClr val="bg1"/>
                </a:solidFill>
                <a:latin typeface="Caviar Dreams" panose="020B0402020204020504" pitchFamily="34" charset="0"/>
              </a:rPr>
              <a:t>Penelitian</a:t>
            </a:r>
            <a:endParaRPr lang="id-ID" sz="1100" dirty="0">
              <a:solidFill>
                <a:schemeClr val="bg1"/>
              </a:solidFill>
              <a:latin typeface="Caviar Dreams" panose="020B0402020204020504" pitchFamily="34" charset="0"/>
            </a:endParaRPr>
          </a:p>
        </p:txBody>
      </p:sp>
      <p:sp>
        <p:nvSpPr>
          <p:cNvPr id="26" name="Pentagon 25">
            <a:hlinkClick r:id="rId4"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27" name="Chevron 26">
            <a:hlinkClick r:id="rId5"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8" name="Chevron 27">
            <a:hlinkClick r:id="rId6"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9" name="Chevron 28">
            <a:hlinkClick r:id="rId7"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grpSp>
        <p:nvGrpSpPr>
          <p:cNvPr id="8" name="Group 7"/>
          <p:cNvGrpSpPr/>
          <p:nvPr/>
        </p:nvGrpSpPr>
        <p:grpSpPr>
          <a:xfrm>
            <a:off x="107504" y="1421707"/>
            <a:ext cx="8568952" cy="556416"/>
            <a:chOff x="107504" y="1421707"/>
            <a:chExt cx="8568952" cy="556416"/>
          </a:xfrm>
        </p:grpSpPr>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52328" y="1421710"/>
              <a:ext cx="5724128" cy="556413"/>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49680" r="1"/>
            <a:stretch/>
          </p:blipFill>
          <p:spPr>
            <a:xfrm flipH="1" flipV="1">
              <a:off x="107504" y="1421707"/>
              <a:ext cx="2880320" cy="556413"/>
            </a:xfrm>
            <a:prstGeom prst="rect">
              <a:avLst/>
            </a:prstGeom>
          </p:spPr>
        </p:pic>
      </p:grpSp>
      <p:sp>
        <p:nvSpPr>
          <p:cNvPr id="9" name="TextBox 8"/>
          <p:cNvSpPr txBox="1"/>
          <p:nvPr/>
        </p:nvSpPr>
        <p:spPr>
          <a:xfrm>
            <a:off x="1513315" y="1532895"/>
            <a:ext cx="1391728" cy="369332"/>
          </a:xfrm>
          <a:prstGeom prst="rect">
            <a:avLst/>
          </a:prstGeom>
          <a:noFill/>
        </p:spPr>
        <p:txBody>
          <a:bodyPr wrap="none" rtlCol="0">
            <a:spAutoFit/>
          </a:bodyPr>
          <a:lstStyle/>
          <a:p>
            <a:r>
              <a:rPr lang="en-GB" b="1" dirty="0" err="1"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Protokol</a:t>
            </a:r>
            <a:r>
              <a:rPr lang="en-GB" b="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 VoIP</a:t>
            </a:r>
            <a:endParaRPr lang="id-ID" b="1" i="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pSp>
        <p:nvGrpSpPr>
          <p:cNvPr id="4" name="Group 3"/>
          <p:cNvGrpSpPr/>
          <p:nvPr/>
        </p:nvGrpSpPr>
        <p:grpSpPr>
          <a:xfrm>
            <a:off x="904840" y="1956792"/>
            <a:ext cx="6619488" cy="2871929"/>
            <a:chOff x="904840" y="1956792"/>
            <a:chExt cx="6619488" cy="2871929"/>
          </a:xfrm>
        </p:grpSpPr>
        <p:grpSp>
          <p:nvGrpSpPr>
            <p:cNvPr id="2" name="Group 1"/>
            <p:cNvGrpSpPr/>
            <p:nvPr/>
          </p:nvGrpSpPr>
          <p:grpSpPr>
            <a:xfrm>
              <a:off x="1049016" y="1956792"/>
              <a:ext cx="6475312" cy="2868535"/>
              <a:chOff x="1049016" y="1956792"/>
              <a:chExt cx="6475312" cy="2868535"/>
            </a:xfrm>
          </p:grpSpPr>
          <p:sp>
            <p:nvSpPr>
              <p:cNvPr id="15" name="Rectangle 14"/>
              <p:cNvSpPr/>
              <p:nvPr/>
            </p:nvSpPr>
            <p:spPr>
              <a:xfrm>
                <a:off x="7241544" y="1978120"/>
                <a:ext cx="282784"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65125" algn="just"/>
                <a:endParaRPr lang="id-ID" sz="1600" dirty="0">
                  <a:solidFill>
                    <a:srgbClr val="111C76"/>
                  </a:solidFill>
                  <a:latin typeface="Caviar Dreams" panose="020B0402020204020504" pitchFamily="34" charset="0"/>
                </a:endParaRPr>
              </a:p>
            </p:txBody>
          </p:sp>
          <p:sp>
            <p:nvSpPr>
              <p:cNvPr id="6" name="Rectangle 5"/>
              <p:cNvSpPr/>
              <p:nvPr/>
            </p:nvSpPr>
            <p:spPr>
              <a:xfrm>
                <a:off x="1180373" y="1978120"/>
                <a:ext cx="6053920" cy="2825878"/>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20000"/>
                  </a:lnSpc>
                  <a:spcAft>
                    <a:spcPts val="400"/>
                  </a:spcAft>
                </a:pPr>
                <a:r>
                  <a:rPr lang="en-US" sz="1400" b="1" dirty="0" smtClean="0">
                    <a:solidFill>
                      <a:srgbClr val="111C76"/>
                    </a:solidFill>
                    <a:latin typeface="Caviar Dreams" panose="020B0402020204020504"/>
                  </a:rPr>
                  <a:t>Session </a:t>
                </a:r>
                <a:r>
                  <a:rPr lang="en-US" sz="1400" b="1" dirty="0" err="1" smtClean="0">
                    <a:solidFill>
                      <a:srgbClr val="111C76"/>
                    </a:solidFill>
                    <a:latin typeface="Caviar Dreams" panose="020B0402020204020504"/>
                  </a:rPr>
                  <a:t>Initiatin</a:t>
                </a:r>
                <a:r>
                  <a:rPr lang="en-US" sz="1400" b="1" dirty="0" smtClean="0">
                    <a:solidFill>
                      <a:srgbClr val="111C76"/>
                    </a:solidFill>
                    <a:latin typeface="Caviar Dreams" panose="020B0402020204020504"/>
                  </a:rPr>
                  <a:t> Protocol (SIP)</a:t>
                </a:r>
                <a:r>
                  <a:rPr lang="en-US" sz="1400" dirty="0" smtClean="0">
                    <a:solidFill>
                      <a:srgbClr val="111C76"/>
                    </a:solidFill>
                    <a:latin typeface="Caviar Dreams" panose="020B0402020204020504"/>
                  </a:rPr>
                  <a:t> </a:t>
                </a:r>
                <a:r>
                  <a:rPr lang="en-US" sz="1400" dirty="0" err="1">
                    <a:solidFill>
                      <a:srgbClr val="111C76"/>
                    </a:solidFill>
                    <a:latin typeface="Caviar Dreams" panose="020B0402020204020504"/>
                  </a:rPr>
                  <a:t>merupakan</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protokol</a:t>
                </a:r>
                <a:r>
                  <a:rPr lang="en-US" sz="1400" dirty="0">
                    <a:solidFill>
                      <a:srgbClr val="111C76"/>
                    </a:solidFill>
                    <a:latin typeface="Caviar Dreams" panose="020B0402020204020504"/>
                  </a:rPr>
                  <a:t> </a:t>
                </a:r>
                <a:r>
                  <a:rPr lang="en-US" sz="1400" dirty="0" err="1" smtClean="0">
                    <a:solidFill>
                      <a:srgbClr val="111C76"/>
                    </a:solidFill>
                    <a:latin typeface="Caviar Dreams" panose="020B0402020204020504"/>
                  </a:rPr>
                  <a:t>dengan</a:t>
                </a:r>
                <a:r>
                  <a:rPr lang="en-US" sz="1400" dirty="0" smtClean="0">
                    <a:solidFill>
                      <a:srgbClr val="111C76"/>
                    </a:solidFill>
                    <a:latin typeface="Caviar Dreams" panose="020B0402020204020504"/>
                  </a:rPr>
                  <a:t> </a:t>
                </a:r>
                <a:r>
                  <a:rPr lang="en-US" sz="1400" dirty="0" err="1" smtClean="0">
                    <a:solidFill>
                      <a:srgbClr val="111C76"/>
                    </a:solidFill>
                    <a:latin typeface="Caviar Dreams" panose="020B0402020204020504"/>
                  </a:rPr>
                  <a:t>standar</a:t>
                </a:r>
                <a:r>
                  <a:rPr lang="en-US" sz="1400" dirty="0" smtClean="0">
                    <a:solidFill>
                      <a:srgbClr val="111C76"/>
                    </a:solidFill>
                    <a:latin typeface="Caviar Dreams" panose="020B0402020204020504"/>
                  </a:rPr>
                  <a:t> RFC 3261 yang </a:t>
                </a:r>
                <a:r>
                  <a:rPr lang="en-US" sz="1400" dirty="0" err="1">
                    <a:solidFill>
                      <a:srgbClr val="111C76"/>
                    </a:solidFill>
                    <a:latin typeface="Caviar Dreams" panose="020B0402020204020504"/>
                  </a:rPr>
                  <a:t>berada</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pada</a:t>
                </a:r>
                <a:r>
                  <a:rPr lang="en-US" sz="1400" dirty="0">
                    <a:solidFill>
                      <a:srgbClr val="111C76"/>
                    </a:solidFill>
                    <a:latin typeface="Caviar Dreams" panose="020B0402020204020504"/>
                  </a:rPr>
                  <a:t> layer </a:t>
                </a:r>
                <a:r>
                  <a:rPr lang="en-US" sz="1400" dirty="0" err="1">
                    <a:solidFill>
                      <a:srgbClr val="111C76"/>
                    </a:solidFill>
                    <a:latin typeface="Caviar Dreams" panose="020B0402020204020504"/>
                  </a:rPr>
                  <a:t>aplikasi</a:t>
                </a:r>
                <a:r>
                  <a:rPr lang="en-US" sz="1400" dirty="0">
                    <a:solidFill>
                      <a:srgbClr val="111C76"/>
                    </a:solidFill>
                    <a:latin typeface="Caviar Dreams" panose="020B0402020204020504"/>
                  </a:rPr>
                  <a:t> yang </a:t>
                </a:r>
                <a:r>
                  <a:rPr lang="en-US" sz="1400" dirty="0" err="1">
                    <a:solidFill>
                      <a:srgbClr val="111C76"/>
                    </a:solidFill>
                    <a:latin typeface="Caviar Dreams" panose="020B0402020204020504"/>
                  </a:rPr>
                  <a:t>mendefinisikan</a:t>
                </a:r>
                <a:r>
                  <a:rPr lang="en-US" sz="1400" dirty="0">
                    <a:solidFill>
                      <a:srgbClr val="111C76"/>
                    </a:solidFill>
                    <a:latin typeface="Caviar Dreams" panose="020B0402020204020504"/>
                  </a:rPr>
                  <a:t> proses </a:t>
                </a:r>
                <a:r>
                  <a:rPr lang="en-US" sz="1400" dirty="0" err="1">
                    <a:solidFill>
                      <a:srgbClr val="111C76"/>
                    </a:solidFill>
                    <a:latin typeface="Caviar Dreams" panose="020B0402020204020504"/>
                  </a:rPr>
                  <a:t>awal</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pengubahan</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dan</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pengakhiran</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pemutusan</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suatu</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sesi</a:t>
                </a:r>
                <a:r>
                  <a:rPr lang="en-US" sz="1400" dirty="0">
                    <a:solidFill>
                      <a:srgbClr val="111C76"/>
                    </a:solidFill>
                    <a:latin typeface="Caviar Dreams" panose="020B0402020204020504"/>
                  </a:rPr>
                  <a:t> </a:t>
                </a:r>
                <a:r>
                  <a:rPr lang="en-US" sz="1400" dirty="0" err="1">
                    <a:solidFill>
                      <a:srgbClr val="111C76"/>
                    </a:solidFill>
                    <a:latin typeface="Caviar Dreams" panose="020B0402020204020504"/>
                  </a:rPr>
                  <a:t>komunikasi</a:t>
                </a:r>
                <a:r>
                  <a:rPr lang="en-US" sz="1400" dirty="0">
                    <a:solidFill>
                      <a:srgbClr val="111C76"/>
                    </a:solidFill>
                    <a:latin typeface="Caviar Dreams" panose="020B0402020204020504"/>
                  </a:rPr>
                  <a:t> multimedia</a:t>
                </a:r>
                <a:r>
                  <a:rPr lang="en-US" sz="1400" dirty="0" smtClean="0">
                    <a:solidFill>
                      <a:srgbClr val="111C76"/>
                    </a:solidFill>
                    <a:latin typeface="Caviar Dreams" panose="020B0402020204020504"/>
                  </a:rPr>
                  <a:t>.</a:t>
                </a:r>
              </a:p>
              <a:p>
                <a:pPr algn="just">
                  <a:lnSpc>
                    <a:spcPct val="120000"/>
                  </a:lnSpc>
                  <a:spcAft>
                    <a:spcPts val="400"/>
                  </a:spcAft>
                </a:pPr>
                <a:r>
                  <a:rPr lang="id-ID" sz="1400" dirty="0">
                    <a:solidFill>
                      <a:srgbClr val="111C76"/>
                    </a:solidFill>
                    <a:latin typeface="Caviar Dreams" panose="020B0402020204020504"/>
                  </a:rPr>
                  <a:t>Suatu sistem yang menggunakan SIP terdiri atas komponen yang terbagi dalam client/server dan elemen individual jaringan. </a:t>
                </a:r>
                <a:r>
                  <a:rPr lang="id-ID" sz="1400" b="1" i="1" dirty="0">
                    <a:solidFill>
                      <a:srgbClr val="111C76"/>
                    </a:solidFill>
                    <a:latin typeface="Caviar Dreams" panose="020B0402020204020504"/>
                  </a:rPr>
                  <a:t>Client</a:t>
                </a:r>
                <a:r>
                  <a:rPr lang="id-ID" sz="1400" dirty="0">
                    <a:solidFill>
                      <a:srgbClr val="111C76"/>
                    </a:solidFill>
                    <a:latin typeface="Caviar Dreams" panose="020B0402020204020504"/>
                  </a:rPr>
                  <a:t> merupakan elemen jaringan yang mengirim dan menerima request dan renponse SIP dan berinteraksi dengan pengguna. </a:t>
                </a:r>
                <a:r>
                  <a:rPr lang="id-ID" sz="1400" b="1" i="1" dirty="0">
                    <a:solidFill>
                      <a:srgbClr val="111C76"/>
                    </a:solidFill>
                    <a:latin typeface="Caviar Dreams" panose="020B0402020204020504"/>
                  </a:rPr>
                  <a:t>Server</a:t>
                </a:r>
                <a:r>
                  <a:rPr lang="id-ID" sz="1400" dirty="0">
                    <a:solidFill>
                      <a:srgbClr val="111C76"/>
                    </a:solidFill>
                    <a:latin typeface="Caviar Dreams" panose="020B0402020204020504"/>
                  </a:rPr>
                  <a:t> adalah elemen jaringan yang menerima request dan mengirim kembali respon kepada pengirim request. </a:t>
                </a:r>
                <a:endParaRPr lang="id-ID" sz="1400" dirty="0" smtClean="0">
                  <a:solidFill>
                    <a:srgbClr val="111C76"/>
                  </a:solidFill>
                  <a:latin typeface="Caviar Dreams" panose="020B0402020204020504"/>
                </a:endParaRPr>
              </a:p>
            </p:txBody>
          </p:sp>
          <p:sp>
            <p:nvSpPr>
              <p:cNvPr id="7" name="Rectangle 6"/>
              <p:cNvSpPr/>
              <p:nvPr/>
            </p:nvSpPr>
            <p:spPr>
              <a:xfrm>
                <a:off x="1049016" y="1956792"/>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a:off x="7241544" y="1978121"/>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0" name="Rectangle 19"/>
            <p:cNvSpPr/>
            <p:nvPr/>
          </p:nvSpPr>
          <p:spPr>
            <a:xfrm>
              <a:off x="904840" y="1981514"/>
              <a:ext cx="138608"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650875" indent="-285750" algn="just">
                <a:buFont typeface="Arial" panose="020B0604020202020204" pitchFamily="34" charset="0"/>
                <a:buChar char="•"/>
              </a:pPr>
              <a:endParaRPr lang="id-ID" sz="1600" dirty="0">
                <a:solidFill>
                  <a:srgbClr val="111C76"/>
                </a:solidFill>
                <a:latin typeface="Caviar Dreams" panose="020B0402020204020504" pitchFamily="34" charset="0"/>
              </a:endParaRPr>
            </a:p>
          </p:txBody>
        </p:sp>
      </p:grpSp>
    </p:spTree>
    <p:extLst>
      <p:ext uri="{BB962C8B-B14F-4D97-AF65-F5344CB8AC3E}">
        <p14:creationId xmlns:p14="http://schemas.microsoft.com/office/powerpoint/2010/main" val="145887966"/>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evron 9"/>
          <p:cNvSpPr/>
          <p:nvPr/>
        </p:nvSpPr>
        <p:spPr>
          <a:xfrm>
            <a:off x="4554232" y="841761"/>
            <a:ext cx="1583788"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Landasan Teori</a:t>
            </a:r>
            <a:endParaRPr lang="id-ID" sz="1100" dirty="0">
              <a:solidFill>
                <a:srgbClr val="111C76"/>
              </a:solidFill>
              <a:latin typeface="Caviar Dreams" panose="020B0402020204020504" pitchFamily="34" charset="0"/>
            </a:endParaRPr>
          </a:p>
        </p:txBody>
      </p:sp>
      <p:sp>
        <p:nvSpPr>
          <p:cNvPr id="12" name="TextBox 11"/>
          <p:cNvSpPr txBox="1"/>
          <p:nvPr/>
        </p:nvSpPr>
        <p:spPr>
          <a:xfrm>
            <a:off x="5652184" y="227424"/>
            <a:ext cx="2594638"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24" name="Chevron 23">
            <a:hlinkClick r:id="rId2" action="ppaction://hlinksldjump"/>
          </p:cNvPr>
          <p:cNvSpPr/>
          <p:nvPr/>
        </p:nvSpPr>
        <p:spPr>
          <a:xfrm>
            <a:off x="5940152"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latin typeface="Caviar Dreams" panose="020B0402020204020504" pitchFamily="34" charset="0"/>
              </a:rPr>
              <a:t>Hipotesis</a:t>
            </a:r>
            <a:endParaRPr lang="id-ID" sz="1100" dirty="0">
              <a:latin typeface="Caviar Dreams" panose="020B0402020204020504" pitchFamily="34" charset="0"/>
            </a:endParaRPr>
          </a:p>
        </p:txBody>
      </p:sp>
      <p:sp>
        <p:nvSpPr>
          <p:cNvPr id="25" name="Chevron 24">
            <a:hlinkClick r:id="rId3" action="ppaction://hlinksldjump"/>
          </p:cNvPr>
          <p:cNvSpPr/>
          <p:nvPr/>
        </p:nvSpPr>
        <p:spPr>
          <a:xfrm>
            <a:off x="7089854"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bg1"/>
                </a:solidFill>
                <a:latin typeface="Caviar Dreams" panose="020B0402020204020504" pitchFamily="34" charset="0"/>
              </a:rPr>
              <a:t>Cara </a:t>
            </a:r>
            <a:r>
              <a:rPr lang="en-GB" sz="1100" dirty="0" err="1" smtClean="0">
                <a:solidFill>
                  <a:schemeClr val="bg1"/>
                </a:solidFill>
                <a:latin typeface="Caviar Dreams" panose="020B0402020204020504" pitchFamily="34" charset="0"/>
              </a:rPr>
              <a:t>Penelitian</a:t>
            </a:r>
            <a:endParaRPr lang="id-ID" sz="1100" dirty="0">
              <a:solidFill>
                <a:schemeClr val="bg1"/>
              </a:solidFill>
              <a:latin typeface="Caviar Dreams" panose="020B0402020204020504" pitchFamily="34" charset="0"/>
            </a:endParaRPr>
          </a:p>
        </p:txBody>
      </p:sp>
      <p:sp>
        <p:nvSpPr>
          <p:cNvPr id="26" name="Pentagon 25">
            <a:hlinkClick r:id="rId4"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27" name="Chevron 26">
            <a:hlinkClick r:id="rId5"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8" name="Chevron 27">
            <a:hlinkClick r:id="rId6"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9" name="Chevron 28">
            <a:hlinkClick r:id="rId7"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grpSp>
        <p:nvGrpSpPr>
          <p:cNvPr id="8" name="Group 7"/>
          <p:cNvGrpSpPr/>
          <p:nvPr/>
        </p:nvGrpSpPr>
        <p:grpSpPr>
          <a:xfrm>
            <a:off x="107504" y="1421707"/>
            <a:ext cx="8568952" cy="556416"/>
            <a:chOff x="107504" y="1421707"/>
            <a:chExt cx="8568952" cy="556416"/>
          </a:xfrm>
        </p:grpSpPr>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52328" y="1421710"/>
              <a:ext cx="5724128" cy="556413"/>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49680" r="1"/>
            <a:stretch/>
          </p:blipFill>
          <p:spPr>
            <a:xfrm flipH="1" flipV="1">
              <a:off x="107504" y="1421707"/>
              <a:ext cx="2880320" cy="556413"/>
            </a:xfrm>
            <a:prstGeom prst="rect">
              <a:avLst/>
            </a:prstGeom>
          </p:spPr>
        </p:pic>
      </p:grpSp>
      <p:sp>
        <p:nvSpPr>
          <p:cNvPr id="9" name="TextBox 8"/>
          <p:cNvSpPr txBox="1"/>
          <p:nvPr/>
        </p:nvSpPr>
        <p:spPr>
          <a:xfrm>
            <a:off x="1513315" y="1532895"/>
            <a:ext cx="2897716" cy="369332"/>
          </a:xfrm>
          <a:prstGeom prst="rect">
            <a:avLst/>
          </a:prstGeom>
          <a:noFill/>
        </p:spPr>
        <p:txBody>
          <a:bodyPr wrap="none" rtlCol="0">
            <a:spAutoFit/>
          </a:bodyPr>
          <a:lstStyle/>
          <a:p>
            <a:r>
              <a:rPr lang="en-GB" b="1" dirty="0" err="1"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Konsep</a:t>
            </a:r>
            <a:r>
              <a:rPr lang="en-GB" b="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 </a:t>
            </a:r>
            <a:r>
              <a:rPr lang="en-GB" b="1" i="1" dirty="0" err="1"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Bandwith</a:t>
            </a:r>
            <a:r>
              <a:rPr lang="en-GB" b="1" i="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 </a:t>
            </a:r>
            <a:r>
              <a:rPr lang="en-GB" b="1" i="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Management</a:t>
            </a:r>
            <a:endParaRPr lang="id-ID" b="1" i="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pSp>
        <p:nvGrpSpPr>
          <p:cNvPr id="4" name="Group 3"/>
          <p:cNvGrpSpPr/>
          <p:nvPr/>
        </p:nvGrpSpPr>
        <p:grpSpPr>
          <a:xfrm>
            <a:off x="899592" y="1902227"/>
            <a:ext cx="6619488" cy="2871929"/>
            <a:chOff x="904840" y="1956792"/>
            <a:chExt cx="6619488" cy="2871929"/>
          </a:xfrm>
        </p:grpSpPr>
        <p:grpSp>
          <p:nvGrpSpPr>
            <p:cNvPr id="2" name="Group 1"/>
            <p:cNvGrpSpPr/>
            <p:nvPr/>
          </p:nvGrpSpPr>
          <p:grpSpPr>
            <a:xfrm>
              <a:off x="1049016" y="1956792"/>
              <a:ext cx="6475312" cy="2868535"/>
              <a:chOff x="1049016" y="1956792"/>
              <a:chExt cx="6475312" cy="2868535"/>
            </a:xfrm>
          </p:grpSpPr>
          <p:sp>
            <p:nvSpPr>
              <p:cNvPr id="15" name="Rectangle 14"/>
              <p:cNvSpPr/>
              <p:nvPr/>
            </p:nvSpPr>
            <p:spPr>
              <a:xfrm>
                <a:off x="7241544" y="1978120"/>
                <a:ext cx="282784"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65125" algn="just"/>
                <a:endParaRPr lang="id-ID" sz="1600" dirty="0">
                  <a:solidFill>
                    <a:srgbClr val="111C76"/>
                  </a:solidFill>
                  <a:latin typeface="Caviar Dreams" panose="020B0402020204020504" pitchFamily="34" charset="0"/>
                </a:endParaRPr>
              </a:p>
            </p:txBody>
          </p:sp>
          <p:sp>
            <p:nvSpPr>
              <p:cNvPr id="6" name="Rectangle 5"/>
              <p:cNvSpPr/>
              <p:nvPr/>
            </p:nvSpPr>
            <p:spPr>
              <a:xfrm>
                <a:off x="1180373" y="1978120"/>
                <a:ext cx="6053920" cy="2825878"/>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20000"/>
                  </a:lnSpc>
                  <a:spcAft>
                    <a:spcPts val="400"/>
                  </a:spcAft>
                </a:pPr>
                <a:r>
                  <a:rPr lang="en-GB" sz="1400" b="1" i="1" dirty="0">
                    <a:solidFill>
                      <a:srgbClr val="111C76"/>
                    </a:solidFill>
                    <a:latin typeface="Caviar Dreams" panose="020B0402020204020504"/>
                  </a:rPr>
                  <a:t>Bandwidth management </a:t>
                </a:r>
                <a:r>
                  <a:rPr lang="en-GB" sz="1400" dirty="0" err="1">
                    <a:solidFill>
                      <a:srgbClr val="111C76"/>
                    </a:solidFill>
                    <a:latin typeface="Caviar Dreams" panose="020B0402020204020504"/>
                  </a:rPr>
                  <a:t>merupakan</a:t>
                </a:r>
                <a:r>
                  <a:rPr lang="en-GB" sz="1400" dirty="0">
                    <a:solidFill>
                      <a:srgbClr val="111C76"/>
                    </a:solidFill>
                    <a:latin typeface="Caviar Dreams" panose="020B0402020204020504"/>
                  </a:rPr>
                  <a:t> </a:t>
                </a:r>
                <a:r>
                  <a:rPr lang="en-GB" sz="1400" dirty="0" err="1">
                    <a:solidFill>
                      <a:srgbClr val="111C76"/>
                    </a:solidFill>
                    <a:latin typeface="Caviar Dreams" panose="020B0402020204020504"/>
                  </a:rPr>
                  <a:t>suatu</a:t>
                </a:r>
                <a:r>
                  <a:rPr lang="en-GB" sz="1400" dirty="0">
                    <a:solidFill>
                      <a:srgbClr val="111C76"/>
                    </a:solidFill>
                    <a:latin typeface="Caviar Dreams" panose="020B0402020204020504"/>
                  </a:rPr>
                  <a:t> </a:t>
                </a:r>
                <a:r>
                  <a:rPr lang="en-GB" sz="1400" dirty="0" err="1">
                    <a:solidFill>
                      <a:srgbClr val="111C76"/>
                    </a:solidFill>
                    <a:latin typeface="Caviar Dreams" panose="020B0402020204020504"/>
                  </a:rPr>
                  <a:t>cara</a:t>
                </a:r>
                <a:r>
                  <a:rPr lang="en-GB" sz="1400" dirty="0">
                    <a:solidFill>
                      <a:srgbClr val="111C76"/>
                    </a:solidFill>
                    <a:latin typeface="Caviar Dreams" panose="020B0402020204020504"/>
                  </a:rPr>
                  <a:t> </a:t>
                </a:r>
                <a:r>
                  <a:rPr lang="en-GB" sz="1400" dirty="0" err="1">
                    <a:solidFill>
                      <a:srgbClr val="111C76"/>
                    </a:solidFill>
                    <a:latin typeface="Caviar Dreams" panose="020B0402020204020504"/>
                  </a:rPr>
                  <a:t>untuk</a:t>
                </a:r>
                <a:r>
                  <a:rPr lang="en-GB" sz="1400" dirty="0">
                    <a:solidFill>
                      <a:srgbClr val="111C76"/>
                    </a:solidFill>
                    <a:latin typeface="Caviar Dreams" panose="020B0402020204020504"/>
                  </a:rPr>
                  <a:t> </a:t>
                </a:r>
                <a:r>
                  <a:rPr lang="en-GB" sz="1400" dirty="0" err="1">
                    <a:solidFill>
                      <a:srgbClr val="111C76"/>
                    </a:solidFill>
                    <a:latin typeface="Caviar Dreams" panose="020B0402020204020504"/>
                  </a:rPr>
                  <a:t>mengatur</a:t>
                </a:r>
                <a:r>
                  <a:rPr lang="en-GB" sz="1400" dirty="0">
                    <a:solidFill>
                      <a:srgbClr val="111C76"/>
                    </a:solidFill>
                    <a:latin typeface="Caviar Dreams" panose="020B0402020204020504"/>
                  </a:rPr>
                  <a:t> </a:t>
                </a:r>
                <a:r>
                  <a:rPr lang="en-GB" sz="1400" dirty="0" err="1">
                    <a:solidFill>
                      <a:srgbClr val="111C76"/>
                    </a:solidFill>
                    <a:latin typeface="Caviar Dreams" panose="020B0402020204020504"/>
                  </a:rPr>
                  <a:t>berbagai</a:t>
                </a:r>
                <a:r>
                  <a:rPr lang="en-GB" sz="1400" dirty="0">
                    <a:solidFill>
                      <a:srgbClr val="111C76"/>
                    </a:solidFill>
                    <a:latin typeface="Caviar Dreams" panose="020B0402020204020504"/>
                  </a:rPr>
                  <a:t> </a:t>
                </a:r>
                <a:r>
                  <a:rPr lang="en-GB" sz="1400" dirty="0" err="1">
                    <a:solidFill>
                      <a:srgbClr val="111C76"/>
                    </a:solidFill>
                    <a:latin typeface="Caviar Dreams" panose="020B0402020204020504"/>
                  </a:rPr>
                  <a:t>jenis</a:t>
                </a:r>
                <a:r>
                  <a:rPr lang="en-GB" sz="1400" dirty="0">
                    <a:solidFill>
                      <a:srgbClr val="111C76"/>
                    </a:solidFill>
                    <a:latin typeface="Caviar Dreams" panose="020B0402020204020504"/>
                  </a:rPr>
                  <a:t> </a:t>
                </a:r>
                <a:r>
                  <a:rPr lang="en-GB" sz="1400" dirty="0" err="1">
                    <a:solidFill>
                      <a:srgbClr val="111C76"/>
                    </a:solidFill>
                    <a:latin typeface="Caviar Dreams" panose="020B0402020204020504"/>
                  </a:rPr>
                  <a:t>jaringan</a:t>
                </a:r>
                <a:r>
                  <a:rPr lang="en-GB" sz="1400" dirty="0">
                    <a:solidFill>
                      <a:srgbClr val="111C76"/>
                    </a:solidFill>
                    <a:latin typeface="Caviar Dreams" panose="020B0402020204020504"/>
                  </a:rPr>
                  <a:t> </a:t>
                </a:r>
                <a:r>
                  <a:rPr lang="en-GB" sz="1400" dirty="0" err="1">
                    <a:solidFill>
                      <a:srgbClr val="111C76"/>
                    </a:solidFill>
                    <a:latin typeface="Caviar Dreams" panose="020B0402020204020504"/>
                  </a:rPr>
                  <a:t>dengan</a:t>
                </a:r>
                <a:r>
                  <a:rPr lang="en-GB" sz="1400" dirty="0">
                    <a:solidFill>
                      <a:srgbClr val="111C76"/>
                    </a:solidFill>
                    <a:latin typeface="Caviar Dreams" panose="020B0402020204020504"/>
                  </a:rPr>
                  <a:t> </a:t>
                </a:r>
                <a:r>
                  <a:rPr lang="en-GB" sz="1400" dirty="0" err="1">
                    <a:solidFill>
                      <a:srgbClr val="111C76"/>
                    </a:solidFill>
                    <a:latin typeface="Caviar Dreams" panose="020B0402020204020504"/>
                  </a:rPr>
                  <a:t>menerapkan</a:t>
                </a:r>
                <a:r>
                  <a:rPr lang="en-GB" sz="1400" dirty="0">
                    <a:solidFill>
                      <a:srgbClr val="111C76"/>
                    </a:solidFill>
                    <a:latin typeface="Caviar Dreams" panose="020B0402020204020504"/>
                  </a:rPr>
                  <a:t> </a:t>
                </a:r>
                <a:r>
                  <a:rPr lang="en-GB" sz="1400" dirty="0" err="1" smtClean="0">
                    <a:solidFill>
                      <a:srgbClr val="111C76"/>
                    </a:solidFill>
                    <a:latin typeface="Caviar Dreams" panose="020B0402020204020504"/>
                  </a:rPr>
                  <a:t>QoS</a:t>
                </a:r>
                <a:r>
                  <a:rPr lang="en-GB" sz="1400" dirty="0" smtClean="0">
                    <a:solidFill>
                      <a:srgbClr val="111C76"/>
                    </a:solidFill>
                    <a:latin typeface="Caviar Dreams" panose="020B0402020204020504"/>
                  </a:rPr>
                  <a:t> </a:t>
                </a:r>
                <a:r>
                  <a:rPr lang="en-GB" sz="1400" dirty="0" err="1">
                    <a:solidFill>
                      <a:srgbClr val="111C76"/>
                    </a:solidFill>
                    <a:latin typeface="Caviar Dreams" panose="020B0402020204020504"/>
                  </a:rPr>
                  <a:t>untuk</a:t>
                </a:r>
                <a:r>
                  <a:rPr lang="en-GB" sz="1400" dirty="0">
                    <a:solidFill>
                      <a:srgbClr val="111C76"/>
                    </a:solidFill>
                    <a:latin typeface="Caviar Dreams" panose="020B0402020204020504"/>
                  </a:rPr>
                  <a:t> </a:t>
                </a:r>
                <a:r>
                  <a:rPr lang="en-GB" sz="1400" dirty="0" err="1">
                    <a:solidFill>
                      <a:srgbClr val="111C76"/>
                    </a:solidFill>
                    <a:latin typeface="Caviar Dreams" panose="020B0402020204020504"/>
                  </a:rPr>
                  <a:t>menetapkan</a:t>
                </a:r>
                <a:r>
                  <a:rPr lang="en-GB" sz="1400" dirty="0">
                    <a:solidFill>
                      <a:srgbClr val="111C76"/>
                    </a:solidFill>
                    <a:latin typeface="Caviar Dreams" panose="020B0402020204020504"/>
                  </a:rPr>
                  <a:t> </a:t>
                </a:r>
                <a:r>
                  <a:rPr lang="en-GB" sz="1400" dirty="0" err="1">
                    <a:solidFill>
                      <a:srgbClr val="111C76"/>
                    </a:solidFill>
                    <a:latin typeface="Caviar Dreams" panose="020B0402020204020504"/>
                  </a:rPr>
                  <a:t>tipe</a:t>
                </a:r>
                <a:r>
                  <a:rPr lang="en-GB" sz="1400" dirty="0">
                    <a:solidFill>
                      <a:srgbClr val="111C76"/>
                    </a:solidFill>
                    <a:latin typeface="Caviar Dreams" panose="020B0402020204020504"/>
                  </a:rPr>
                  <a:t> </a:t>
                </a:r>
                <a:r>
                  <a:rPr lang="en-GB" sz="1400" dirty="0" err="1">
                    <a:solidFill>
                      <a:srgbClr val="111C76"/>
                    </a:solidFill>
                    <a:latin typeface="Caviar Dreams" panose="020B0402020204020504"/>
                  </a:rPr>
                  <a:t>trafik</a:t>
                </a:r>
                <a:r>
                  <a:rPr lang="en-GB" sz="1400" dirty="0">
                    <a:solidFill>
                      <a:srgbClr val="111C76"/>
                    </a:solidFill>
                    <a:latin typeface="Caviar Dreams" panose="020B0402020204020504"/>
                  </a:rPr>
                  <a:t> </a:t>
                </a:r>
                <a:r>
                  <a:rPr lang="en-GB" sz="1400" dirty="0" err="1" smtClean="0">
                    <a:solidFill>
                      <a:srgbClr val="111C76"/>
                    </a:solidFill>
                    <a:latin typeface="Caviar Dreams" panose="020B0402020204020504"/>
                  </a:rPr>
                  <a:t>jaringan</a:t>
                </a:r>
                <a:r>
                  <a:rPr lang="en-GB" sz="1400" dirty="0">
                    <a:solidFill>
                      <a:srgbClr val="111C76"/>
                    </a:solidFill>
                    <a:latin typeface="Caviar Dreams" panose="020B0402020204020504"/>
                  </a:rPr>
                  <a:t> </a:t>
                </a:r>
                <a:r>
                  <a:rPr lang="en-GB" sz="1400" dirty="0" smtClean="0">
                    <a:solidFill>
                      <a:srgbClr val="111C76"/>
                    </a:solidFill>
                    <a:latin typeface="Caviar Dreams" panose="020B0402020204020504"/>
                  </a:rPr>
                  <a:t>(</a:t>
                </a:r>
                <a:r>
                  <a:rPr lang="en-GB" sz="1400" dirty="0" err="1" smtClean="0">
                    <a:solidFill>
                      <a:srgbClr val="111C76"/>
                    </a:solidFill>
                    <a:latin typeface="Caviar Dreams" panose="020B0402020204020504"/>
                  </a:rPr>
                  <a:t>Alfon</a:t>
                </a:r>
                <a:r>
                  <a:rPr lang="en-GB" sz="1400" dirty="0" smtClean="0">
                    <a:solidFill>
                      <a:srgbClr val="111C76"/>
                    </a:solidFill>
                    <a:latin typeface="Caviar Dreams" panose="020B0402020204020504"/>
                  </a:rPr>
                  <a:t> </a:t>
                </a:r>
                <a:r>
                  <a:rPr lang="en-GB" sz="1400" dirty="0" err="1" smtClean="0">
                    <a:solidFill>
                      <a:srgbClr val="111C76"/>
                    </a:solidFill>
                    <a:latin typeface="Caviar Dreams" panose="020B0402020204020504"/>
                  </a:rPr>
                  <a:t>Indra</a:t>
                </a:r>
                <a:r>
                  <a:rPr lang="en-GB" sz="1400" dirty="0" smtClean="0">
                    <a:solidFill>
                      <a:srgbClr val="111C76"/>
                    </a:solidFill>
                    <a:latin typeface="Caviar Dreams" panose="020B0402020204020504"/>
                  </a:rPr>
                  <a:t> </a:t>
                </a:r>
                <a:r>
                  <a:rPr lang="en-GB" sz="1400" dirty="0" err="1" smtClean="0">
                    <a:solidFill>
                      <a:srgbClr val="111C76"/>
                    </a:solidFill>
                    <a:latin typeface="Caviar Dreams" panose="020B0402020204020504"/>
                  </a:rPr>
                  <a:t>Wijaya</a:t>
                </a:r>
                <a:r>
                  <a:rPr lang="en-GB" sz="1400" dirty="0" smtClean="0">
                    <a:solidFill>
                      <a:srgbClr val="111C76"/>
                    </a:solidFill>
                    <a:latin typeface="Caviar Dreams" panose="020B0402020204020504"/>
                  </a:rPr>
                  <a:t>, 2013). </a:t>
                </a:r>
                <a:r>
                  <a:rPr lang="en-GB" sz="1400" dirty="0" err="1">
                    <a:solidFill>
                      <a:srgbClr val="111C76"/>
                    </a:solidFill>
                    <a:latin typeface="Caviar Dreams" panose="020B0402020204020504"/>
                  </a:rPr>
                  <a:t>Teknik</a:t>
                </a:r>
                <a:r>
                  <a:rPr lang="en-GB" sz="1400" dirty="0">
                    <a:solidFill>
                      <a:srgbClr val="111C76"/>
                    </a:solidFill>
                    <a:latin typeface="Caviar Dreams" panose="020B0402020204020504"/>
                  </a:rPr>
                  <a:t> </a:t>
                </a:r>
                <a:r>
                  <a:rPr lang="en-GB" sz="1400" i="1" dirty="0">
                    <a:solidFill>
                      <a:srgbClr val="111C76"/>
                    </a:solidFill>
                    <a:latin typeface="Caviar Dreams" panose="020B0402020204020504"/>
                  </a:rPr>
                  <a:t>bandwidth management </a:t>
                </a:r>
                <a:r>
                  <a:rPr lang="en-GB" sz="1400" dirty="0" err="1">
                    <a:solidFill>
                      <a:srgbClr val="111C76"/>
                    </a:solidFill>
                    <a:latin typeface="Caviar Dreams" panose="020B0402020204020504"/>
                  </a:rPr>
                  <a:t>dilakukan</a:t>
                </a:r>
                <a:r>
                  <a:rPr lang="en-GB" sz="1400" dirty="0">
                    <a:solidFill>
                      <a:srgbClr val="111C76"/>
                    </a:solidFill>
                    <a:latin typeface="Caviar Dreams" panose="020B0402020204020504"/>
                  </a:rPr>
                  <a:t> </a:t>
                </a:r>
                <a:r>
                  <a:rPr lang="en-GB" sz="1400" dirty="0" err="1">
                    <a:solidFill>
                      <a:srgbClr val="111C76"/>
                    </a:solidFill>
                    <a:latin typeface="Caviar Dreams" panose="020B0402020204020504"/>
                  </a:rPr>
                  <a:t>dengan</a:t>
                </a:r>
                <a:r>
                  <a:rPr lang="en-GB" sz="1400" dirty="0">
                    <a:solidFill>
                      <a:srgbClr val="111C76"/>
                    </a:solidFill>
                    <a:latin typeface="Caviar Dreams" panose="020B0402020204020504"/>
                  </a:rPr>
                  <a:t>: </a:t>
                </a:r>
                <a:r>
                  <a:rPr lang="en-GB" sz="1400" i="1" dirty="0">
                    <a:solidFill>
                      <a:srgbClr val="111C76"/>
                    </a:solidFill>
                    <a:latin typeface="Caviar Dreams" panose="020B0402020204020504"/>
                  </a:rPr>
                  <a:t>scheduling </a:t>
                </a:r>
                <a:r>
                  <a:rPr lang="en-GB" sz="1400" i="1" dirty="0" err="1">
                    <a:solidFill>
                      <a:srgbClr val="111C76"/>
                    </a:solidFill>
                    <a:latin typeface="Caviar Dreams" panose="020B0402020204020504"/>
                  </a:rPr>
                  <a:t>alghoritm</a:t>
                </a:r>
                <a:r>
                  <a:rPr lang="en-GB" sz="1400" i="1" dirty="0">
                    <a:solidFill>
                      <a:srgbClr val="111C76"/>
                    </a:solidFill>
                    <a:latin typeface="Caviar Dreams" panose="020B0402020204020504"/>
                  </a:rPr>
                  <a:t>, traffic </a:t>
                </a:r>
                <a:r>
                  <a:rPr lang="en-GB" sz="1400" i="1" dirty="0" err="1">
                    <a:solidFill>
                      <a:srgbClr val="111C76"/>
                    </a:solidFill>
                    <a:latin typeface="Caviar Dreams" panose="020B0402020204020504"/>
                  </a:rPr>
                  <a:t>shapping</a:t>
                </a:r>
                <a:r>
                  <a:rPr lang="en-GB" sz="1400" dirty="0">
                    <a:solidFill>
                      <a:srgbClr val="111C76"/>
                    </a:solidFill>
                    <a:latin typeface="Caviar Dreams" panose="020B0402020204020504"/>
                  </a:rPr>
                  <a:t>, </a:t>
                </a:r>
                <a:r>
                  <a:rPr lang="en-GB" sz="1400" dirty="0" err="1">
                    <a:solidFill>
                      <a:srgbClr val="111C76"/>
                    </a:solidFill>
                    <a:latin typeface="Caviar Dreams" panose="020B0402020204020504"/>
                  </a:rPr>
                  <a:t>limitasi</a:t>
                </a:r>
                <a:r>
                  <a:rPr lang="en-GB" sz="1400" dirty="0">
                    <a:solidFill>
                      <a:srgbClr val="111C76"/>
                    </a:solidFill>
                    <a:latin typeface="Caviar Dreams" panose="020B0402020204020504"/>
                  </a:rPr>
                  <a:t> </a:t>
                </a:r>
                <a:r>
                  <a:rPr lang="en-GB" sz="1400" i="1" dirty="0">
                    <a:solidFill>
                      <a:srgbClr val="111C76"/>
                    </a:solidFill>
                    <a:latin typeface="Caviar Dreams" panose="020B0402020204020504"/>
                  </a:rPr>
                  <a:t>bandwidth</a:t>
                </a:r>
                <a:r>
                  <a:rPr lang="en-GB" sz="1400" dirty="0">
                    <a:solidFill>
                      <a:srgbClr val="111C76"/>
                    </a:solidFill>
                    <a:latin typeface="Caviar Dreams" panose="020B0402020204020504"/>
                  </a:rPr>
                  <a:t>, </a:t>
                </a:r>
                <a:r>
                  <a:rPr lang="en-GB" sz="1400" dirty="0" err="1">
                    <a:solidFill>
                      <a:srgbClr val="111C76"/>
                    </a:solidFill>
                    <a:latin typeface="Caviar Dreams" panose="020B0402020204020504"/>
                  </a:rPr>
                  <a:t>dan</a:t>
                </a:r>
                <a:r>
                  <a:rPr lang="en-GB" sz="1400" dirty="0">
                    <a:solidFill>
                      <a:srgbClr val="111C76"/>
                    </a:solidFill>
                    <a:latin typeface="Caviar Dreams" panose="020B0402020204020504"/>
                  </a:rPr>
                  <a:t> </a:t>
                </a:r>
                <a:r>
                  <a:rPr lang="en-GB" sz="1400" dirty="0" err="1">
                    <a:solidFill>
                      <a:srgbClr val="111C76"/>
                    </a:solidFill>
                    <a:latin typeface="Caviar Dreams" panose="020B0402020204020504"/>
                  </a:rPr>
                  <a:t>teknik</a:t>
                </a:r>
                <a:r>
                  <a:rPr lang="en-GB" sz="1400" dirty="0">
                    <a:solidFill>
                      <a:srgbClr val="111C76"/>
                    </a:solidFill>
                    <a:latin typeface="Caviar Dreams" panose="020B0402020204020504"/>
                  </a:rPr>
                  <a:t> </a:t>
                </a:r>
                <a:r>
                  <a:rPr lang="en-GB" sz="1400" dirty="0" err="1">
                    <a:solidFill>
                      <a:srgbClr val="111C76"/>
                    </a:solidFill>
                    <a:latin typeface="Caviar Dreams" panose="020B0402020204020504"/>
                  </a:rPr>
                  <a:t>antrian</a:t>
                </a:r>
                <a:r>
                  <a:rPr lang="en-GB" sz="1400" dirty="0">
                    <a:solidFill>
                      <a:srgbClr val="111C76"/>
                    </a:solidFill>
                    <a:latin typeface="Caviar Dreams" panose="020B0402020204020504"/>
                  </a:rPr>
                  <a:t>. </a:t>
                </a:r>
              </a:p>
              <a:p>
                <a:pPr algn="just">
                  <a:spcAft>
                    <a:spcPts val="400"/>
                  </a:spcAft>
                </a:pPr>
                <a:r>
                  <a:rPr lang="en-GB" sz="1400" dirty="0" err="1">
                    <a:solidFill>
                      <a:srgbClr val="111C76"/>
                    </a:solidFill>
                    <a:latin typeface="Caviar Dreams" panose="020B0402020204020504"/>
                  </a:rPr>
                  <a:t>Teknik</a:t>
                </a:r>
                <a:r>
                  <a:rPr lang="en-GB" sz="1400" dirty="0">
                    <a:solidFill>
                      <a:srgbClr val="111C76"/>
                    </a:solidFill>
                    <a:latin typeface="Caviar Dreams" panose="020B0402020204020504"/>
                  </a:rPr>
                  <a:t> </a:t>
                </a:r>
                <a:r>
                  <a:rPr lang="en-GB" sz="1400" dirty="0" err="1" smtClean="0">
                    <a:solidFill>
                      <a:srgbClr val="111C76"/>
                    </a:solidFill>
                    <a:latin typeface="Caviar Dreams" panose="020B0402020204020504"/>
                  </a:rPr>
                  <a:t>antrian</a:t>
                </a:r>
                <a:r>
                  <a:rPr lang="en-GB" sz="1400" dirty="0" smtClean="0">
                    <a:solidFill>
                      <a:srgbClr val="111C76"/>
                    </a:solidFill>
                    <a:latin typeface="Caviar Dreams" panose="020B0402020204020504"/>
                  </a:rPr>
                  <a:t> </a:t>
                </a:r>
                <a:r>
                  <a:rPr lang="en-GB" sz="1400" dirty="0">
                    <a:solidFill>
                      <a:srgbClr val="111C76"/>
                    </a:solidFill>
                    <a:latin typeface="Caviar Dreams" panose="020B0402020204020504"/>
                  </a:rPr>
                  <a:t>(queueing disciplines) yang di-support </a:t>
                </a:r>
                <a:r>
                  <a:rPr lang="en-GB" sz="1400" dirty="0" err="1">
                    <a:solidFill>
                      <a:srgbClr val="111C76"/>
                    </a:solidFill>
                    <a:latin typeface="Caviar Dreams" panose="020B0402020204020504"/>
                  </a:rPr>
                  <a:t>oleh</a:t>
                </a:r>
                <a:r>
                  <a:rPr lang="en-GB" sz="1400" dirty="0">
                    <a:solidFill>
                      <a:srgbClr val="111C76"/>
                    </a:solidFill>
                    <a:latin typeface="Caviar Dreams" panose="020B0402020204020504"/>
                  </a:rPr>
                  <a:t> </a:t>
                </a:r>
                <a:r>
                  <a:rPr lang="en-GB" sz="1400" dirty="0" err="1">
                    <a:solidFill>
                      <a:srgbClr val="111C76"/>
                    </a:solidFill>
                    <a:latin typeface="Caviar Dreams" panose="020B0402020204020504"/>
                  </a:rPr>
                  <a:t>MikroTik</a:t>
                </a:r>
                <a:r>
                  <a:rPr lang="en-GB" sz="1400" dirty="0">
                    <a:solidFill>
                      <a:srgbClr val="111C76"/>
                    </a:solidFill>
                    <a:latin typeface="Caviar Dreams" panose="020B0402020204020504"/>
                  </a:rPr>
                  <a:t> </a:t>
                </a:r>
                <a:r>
                  <a:rPr lang="en-GB" sz="1400" dirty="0" err="1">
                    <a:solidFill>
                      <a:srgbClr val="111C76"/>
                    </a:solidFill>
                    <a:latin typeface="Caviar Dreams" panose="020B0402020204020504"/>
                  </a:rPr>
                  <a:t>RouterOS</a:t>
                </a:r>
                <a:r>
                  <a:rPr lang="en-GB" sz="1400" dirty="0">
                    <a:solidFill>
                      <a:srgbClr val="111C76"/>
                    </a:solidFill>
                    <a:latin typeface="Caviar Dreams" panose="020B0402020204020504"/>
                  </a:rPr>
                  <a:t> </a:t>
                </a:r>
                <a:r>
                  <a:rPr lang="en-GB" sz="1400" dirty="0" err="1" smtClean="0">
                    <a:solidFill>
                      <a:srgbClr val="111C76"/>
                    </a:solidFill>
                    <a:latin typeface="Caviar Dreams" panose="020B0402020204020504"/>
                  </a:rPr>
                  <a:t>adalah</a:t>
                </a:r>
                <a:r>
                  <a:rPr lang="en-GB" sz="1400" dirty="0" smtClean="0">
                    <a:solidFill>
                      <a:srgbClr val="111C76"/>
                    </a:solidFill>
                    <a:latin typeface="Caviar Dreams" panose="020B0402020204020504"/>
                  </a:rPr>
                  <a:t>:</a:t>
                </a:r>
              </a:p>
              <a:p>
                <a:pPr marL="285750" indent="-285750" algn="just">
                  <a:spcAft>
                    <a:spcPts val="400"/>
                  </a:spcAft>
                  <a:buFont typeface="Arial" panose="020B0604020202020204" pitchFamily="34" charset="0"/>
                  <a:buChar char="•"/>
                </a:pPr>
                <a:r>
                  <a:rPr lang="en-GB" sz="1400" dirty="0" smtClean="0">
                    <a:solidFill>
                      <a:srgbClr val="111C76"/>
                    </a:solidFill>
                    <a:latin typeface="Caviar Dreams" panose="020B0402020204020504"/>
                  </a:rPr>
                  <a:t>PFIFO </a:t>
                </a:r>
                <a:r>
                  <a:rPr lang="en-GB" sz="1400" dirty="0">
                    <a:solidFill>
                      <a:srgbClr val="111C76"/>
                    </a:solidFill>
                    <a:latin typeface="Caviar Dreams" panose="020B0402020204020504"/>
                  </a:rPr>
                  <a:t>(</a:t>
                </a:r>
                <a:r>
                  <a:rPr lang="en-GB" sz="1400" i="1" dirty="0">
                    <a:solidFill>
                      <a:srgbClr val="111C76"/>
                    </a:solidFill>
                    <a:latin typeface="Caviar Dreams" panose="020B0402020204020504"/>
                  </a:rPr>
                  <a:t>Packets </a:t>
                </a:r>
                <a:r>
                  <a:rPr lang="en-GB" sz="1400" i="1" dirty="0" smtClean="0">
                    <a:solidFill>
                      <a:srgbClr val="111C76"/>
                    </a:solidFill>
                    <a:latin typeface="Caviar Dreams" panose="020B0402020204020504"/>
                  </a:rPr>
                  <a:t>First-In-First-Out</a:t>
                </a:r>
                <a:r>
                  <a:rPr lang="en-GB" sz="1400" dirty="0" smtClean="0">
                    <a:solidFill>
                      <a:srgbClr val="111C76"/>
                    </a:solidFill>
                    <a:latin typeface="Caviar Dreams" panose="020B0402020204020504"/>
                  </a:rPr>
                  <a:t>)</a:t>
                </a:r>
              </a:p>
              <a:p>
                <a:pPr marL="285750" indent="-285750" algn="just">
                  <a:spcAft>
                    <a:spcPts val="400"/>
                  </a:spcAft>
                  <a:buFont typeface="Arial" panose="020B0604020202020204" pitchFamily="34" charset="0"/>
                  <a:buChar char="•"/>
                </a:pPr>
                <a:r>
                  <a:rPr lang="en-GB" sz="1400" dirty="0" smtClean="0">
                    <a:solidFill>
                      <a:srgbClr val="111C76"/>
                    </a:solidFill>
                    <a:latin typeface="Caviar Dreams" panose="020B0402020204020504"/>
                  </a:rPr>
                  <a:t>BFIFO </a:t>
                </a:r>
                <a:r>
                  <a:rPr lang="en-GB" sz="1400" dirty="0">
                    <a:solidFill>
                      <a:srgbClr val="111C76"/>
                    </a:solidFill>
                    <a:latin typeface="Caviar Dreams" panose="020B0402020204020504"/>
                  </a:rPr>
                  <a:t>(</a:t>
                </a:r>
                <a:r>
                  <a:rPr lang="en-GB" sz="1400" i="1" dirty="0">
                    <a:solidFill>
                      <a:srgbClr val="111C76"/>
                    </a:solidFill>
                    <a:latin typeface="Caviar Dreams" panose="020B0402020204020504"/>
                  </a:rPr>
                  <a:t>Bytes </a:t>
                </a:r>
                <a:r>
                  <a:rPr lang="en-GB" sz="1400" i="1" dirty="0" smtClean="0">
                    <a:solidFill>
                      <a:srgbClr val="111C76"/>
                    </a:solidFill>
                    <a:latin typeface="Caviar Dreams" panose="020B0402020204020504"/>
                  </a:rPr>
                  <a:t>First-In-First-Out</a:t>
                </a:r>
                <a:r>
                  <a:rPr lang="en-GB" sz="1400" dirty="0" smtClean="0">
                    <a:solidFill>
                      <a:srgbClr val="111C76"/>
                    </a:solidFill>
                    <a:latin typeface="Caviar Dreams" panose="020B0402020204020504"/>
                  </a:rPr>
                  <a:t>)</a:t>
                </a:r>
              </a:p>
              <a:p>
                <a:pPr marL="285750" indent="-285750" algn="just">
                  <a:spcAft>
                    <a:spcPts val="400"/>
                  </a:spcAft>
                  <a:buFont typeface="Arial" panose="020B0604020202020204" pitchFamily="34" charset="0"/>
                  <a:buChar char="•"/>
                </a:pPr>
                <a:r>
                  <a:rPr lang="en-GB" sz="1400" dirty="0" smtClean="0">
                    <a:solidFill>
                      <a:srgbClr val="111C76"/>
                    </a:solidFill>
                    <a:latin typeface="Caviar Dreams" panose="020B0402020204020504"/>
                  </a:rPr>
                  <a:t>SFQ </a:t>
                </a:r>
                <a:r>
                  <a:rPr lang="en-GB" sz="1400" dirty="0">
                    <a:solidFill>
                      <a:srgbClr val="111C76"/>
                    </a:solidFill>
                    <a:latin typeface="Caviar Dreams" panose="020B0402020204020504"/>
                  </a:rPr>
                  <a:t>(</a:t>
                </a:r>
                <a:r>
                  <a:rPr lang="en-GB" sz="1400" i="1" dirty="0">
                    <a:solidFill>
                      <a:srgbClr val="111C76"/>
                    </a:solidFill>
                    <a:latin typeface="Caviar Dreams" panose="020B0402020204020504"/>
                  </a:rPr>
                  <a:t>Stochastic Fairness </a:t>
                </a:r>
                <a:r>
                  <a:rPr lang="en-GB" sz="1400" i="1" dirty="0" smtClean="0">
                    <a:solidFill>
                      <a:srgbClr val="111C76"/>
                    </a:solidFill>
                    <a:latin typeface="Caviar Dreams" panose="020B0402020204020504"/>
                  </a:rPr>
                  <a:t>Queueing</a:t>
                </a:r>
                <a:r>
                  <a:rPr lang="en-GB" sz="1400" dirty="0" smtClean="0">
                    <a:solidFill>
                      <a:srgbClr val="111C76"/>
                    </a:solidFill>
                    <a:latin typeface="Caviar Dreams" panose="020B0402020204020504"/>
                  </a:rPr>
                  <a:t>)</a:t>
                </a:r>
              </a:p>
              <a:p>
                <a:pPr marL="285750" indent="-285750" algn="just">
                  <a:spcAft>
                    <a:spcPts val="400"/>
                  </a:spcAft>
                  <a:buFont typeface="Arial" panose="020B0604020202020204" pitchFamily="34" charset="0"/>
                  <a:buChar char="•"/>
                </a:pPr>
                <a:r>
                  <a:rPr lang="en-GB" sz="1400" dirty="0" smtClean="0">
                    <a:solidFill>
                      <a:srgbClr val="111C76"/>
                    </a:solidFill>
                    <a:latin typeface="Caviar Dreams" panose="020B0402020204020504"/>
                  </a:rPr>
                  <a:t>RED </a:t>
                </a:r>
                <a:r>
                  <a:rPr lang="en-GB" sz="1400" dirty="0">
                    <a:solidFill>
                      <a:srgbClr val="111C76"/>
                    </a:solidFill>
                    <a:latin typeface="Caviar Dreams" panose="020B0402020204020504"/>
                  </a:rPr>
                  <a:t>(</a:t>
                </a:r>
                <a:r>
                  <a:rPr lang="en-GB" sz="1400" i="1" dirty="0">
                    <a:solidFill>
                      <a:srgbClr val="111C76"/>
                    </a:solidFill>
                    <a:latin typeface="Caviar Dreams" panose="020B0402020204020504"/>
                  </a:rPr>
                  <a:t>Random Early </a:t>
                </a:r>
                <a:r>
                  <a:rPr lang="en-GB" sz="1400" i="1" dirty="0" smtClean="0">
                    <a:solidFill>
                      <a:srgbClr val="111C76"/>
                    </a:solidFill>
                    <a:latin typeface="Caviar Dreams" panose="020B0402020204020504"/>
                  </a:rPr>
                  <a:t>Detect</a:t>
                </a:r>
                <a:r>
                  <a:rPr lang="en-GB" sz="1400" dirty="0" smtClean="0">
                    <a:solidFill>
                      <a:srgbClr val="111C76"/>
                    </a:solidFill>
                    <a:latin typeface="Caviar Dreams" panose="020B0402020204020504"/>
                  </a:rPr>
                  <a:t>)</a:t>
                </a:r>
              </a:p>
              <a:p>
                <a:pPr marL="285750" indent="-285750" algn="just">
                  <a:spcAft>
                    <a:spcPts val="400"/>
                  </a:spcAft>
                  <a:buFont typeface="Arial" panose="020B0604020202020204" pitchFamily="34" charset="0"/>
                  <a:buChar char="•"/>
                </a:pPr>
                <a:r>
                  <a:rPr lang="en-GB" sz="1400" dirty="0" smtClean="0">
                    <a:solidFill>
                      <a:srgbClr val="111C76"/>
                    </a:solidFill>
                    <a:latin typeface="Caviar Dreams" panose="020B0402020204020504"/>
                  </a:rPr>
                  <a:t>PCQ </a:t>
                </a:r>
                <a:r>
                  <a:rPr lang="en-GB" sz="1400" dirty="0">
                    <a:solidFill>
                      <a:srgbClr val="111C76"/>
                    </a:solidFill>
                    <a:latin typeface="Caviar Dreams" panose="020B0402020204020504"/>
                  </a:rPr>
                  <a:t>(</a:t>
                </a:r>
                <a:r>
                  <a:rPr lang="en-GB" sz="1400" i="1" dirty="0">
                    <a:solidFill>
                      <a:srgbClr val="111C76"/>
                    </a:solidFill>
                    <a:latin typeface="Caviar Dreams" panose="020B0402020204020504"/>
                  </a:rPr>
                  <a:t>Per Connection </a:t>
                </a:r>
                <a:r>
                  <a:rPr lang="en-GB" sz="1400" i="1" dirty="0" smtClean="0">
                    <a:solidFill>
                      <a:srgbClr val="111C76"/>
                    </a:solidFill>
                    <a:latin typeface="Caviar Dreams" panose="020B0402020204020504"/>
                  </a:rPr>
                  <a:t>Queue</a:t>
                </a:r>
                <a:r>
                  <a:rPr lang="en-GB" sz="1400" dirty="0" smtClean="0">
                    <a:solidFill>
                      <a:srgbClr val="111C76"/>
                    </a:solidFill>
                    <a:latin typeface="Caviar Dreams" panose="020B0402020204020504"/>
                  </a:rPr>
                  <a:t>)</a:t>
                </a:r>
              </a:p>
              <a:p>
                <a:pPr marL="285750" indent="-285750" algn="just">
                  <a:spcAft>
                    <a:spcPts val="400"/>
                  </a:spcAft>
                  <a:buFont typeface="Arial" panose="020B0604020202020204" pitchFamily="34" charset="0"/>
                  <a:buChar char="•"/>
                </a:pPr>
                <a:r>
                  <a:rPr lang="en-GB" sz="1400" dirty="0" smtClean="0">
                    <a:solidFill>
                      <a:srgbClr val="111C76"/>
                    </a:solidFill>
                    <a:latin typeface="Caviar Dreams" panose="020B0402020204020504"/>
                  </a:rPr>
                  <a:t>HTB </a:t>
                </a:r>
                <a:r>
                  <a:rPr lang="en-GB" sz="1400" dirty="0">
                    <a:solidFill>
                      <a:srgbClr val="111C76"/>
                    </a:solidFill>
                    <a:latin typeface="Caviar Dreams" panose="020B0402020204020504"/>
                  </a:rPr>
                  <a:t>(</a:t>
                </a:r>
                <a:r>
                  <a:rPr lang="en-GB" sz="1400" i="1" dirty="0">
                    <a:solidFill>
                      <a:srgbClr val="111C76"/>
                    </a:solidFill>
                    <a:latin typeface="Caviar Dreams" panose="020B0402020204020504"/>
                  </a:rPr>
                  <a:t>Hierarchical Token Bucket</a:t>
                </a:r>
                <a:r>
                  <a:rPr lang="en-GB" sz="1400" dirty="0">
                    <a:solidFill>
                      <a:srgbClr val="111C76"/>
                    </a:solidFill>
                    <a:latin typeface="Caviar Dreams" panose="020B0402020204020504"/>
                  </a:rPr>
                  <a:t>).</a:t>
                </a:r>
                <a:endParaRPr lang="en-GB" sz="1400" dirty="0" smtClean="0">
                  <a:solidFill>
                    <a:srgbClr val="111C76"/>
                  </a:solidFill>
                  <a:latin typeface="Caviar Dreams" panose="020B0402020204020504"/>
                </a:endParaRPr>
              </a:p>
            </p:txBody>
          </p:sp>
          <p:sp>
            <p:nvSpPr>
              <p:cNvPr id="7" name="Rectangle 6"/>
              <p:cNvSpPr/>
              <p:nvPr/>
            </p:nvSpPr>
            <p:spPr>
              <a:xfrm>
                <a:off x="1049016" y="1956792"/>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a:off x="7241544" y="1978121"/>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0" name="Rectangle 19"/>
            <p:cNvSpPr/>
            <p:nvPr/>
          </p:nvSpPr>
          <p:spPr>
            <a:xfrm>
              <a:off x="904840" y="1981514"/>
              <a:ext cx="138608"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650875" indent="-285750" algn="just">
                <a:buFont typeface="Arial" panose="020B0604020202020204" pitchFamily="34" charset="0"/>
                <a:buChar char="•"/>
              </a:pPr>
              <a:endParaRPr lang="id-ID" sz="1600" dirty="0">
                <a:solidFill>
                  <a:srgbClr val="111C76"/>
                </a:solidFill>
                <a:latin typeface="Caviar Dreams" panose="020B0402020204020504" pitchFamily="34" charset="0"/>
              </a:endParaRPr>
            </a:p>
          </p:txBody>
        </p:sp>
      </p:grpSp>
    </p:spTree>
    <p:extLst>
      <p:ext uri="{BB962C8B-B14F-4D97-AF65-F5344CB8AC3E}">
        <p14:creationId xmlns:p14="http://schemas.microsoft.com/office/powerpoint/2010/main" val="675932857"/>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evron 9"/>
          <p:cNvSpPr/>
          <p:nvPr/>
        </p:nvSpPr>
        <p:spPr>
          <a:xfrm>
            <a:off x="4554232" y="841761"/>
            <a:ext cx="1583788"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Landasan Teori</a:t>
            </a:r>
            <a:endParaRPr lang="id-ID" sz="1100" dirty="0">
              <a:solidFill>
                <a:srgbClr val="111C76"/>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24" name="Chevron 23">
            <a:hlinkClick r:id="rId2" action="ppaction://hlinksldjump"/>
          </p:cNvPr>
          <p:cNvSpPr/>
          <p:nvPr/>
        </p:nvSpPr>
        <p:spPr>
          <a:xfrm>
            <a:off x="5940152"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latin typeface="Caviar Dreams" panose="020B0402020204020504" pitchFamily="34" charset="0"/>
              </a:rPr>
              <a:t>Hipotesis</a:t>
            </a:r>
            <a:endParaRPr lang="id-ID" sz="1100" dirty="0">
              <a:latin typeface="Caviar Dreams" panose="020B0402020204020504" pitchFamily="34" charset="0"/>
            </a:endParaRPr>
          </a:p>
        </p:txBody>
      </p:sp>
      <p:sp>
        <p:nvSpPr>
          <p:cNvPr id="25" name="Chevron 24">
            <a:hlinkClick r:id="rId3" action="ppaction://hlinksldjump"/>
          </p:cNvPr>
          <p:cNvSpPr/>
          <p:nvPr/>
        </p:nvSpPr>
        <p:spPr>
          <a:xfrm>
            <a:off x="7089854"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bg1"/>
                </a:solidFill>
                <a:latin typeface="Caviar Dreams" panose="020B0402020204020504" pitchFamily="34" charset="0"/>
              </a:rPr>
              <a:t>Cara </a:t>
            </a:r>
            <a:r>
              <a:rPr lang="en-GB" sz="1100" dirty="0" err="1" smtClean="0">
                <a:solidFill>
                  <a:schemeClr val="bg1"/>
                </a:solidFill>
                <a:latin typeface="Caviar Dreams" panose="020B0402020204020504" pitchFamily="34" charset="0"/>
              </a:rPr>
              <a:t>Penelitian</a:t>
            </a:r>
            <a:endParaRPr lang="id-ID" sz="1100" dirty="0">
              <a:solidFill>
                <a:schemeClr val="bg1"/>
              </a:solidFill>
              <a:latin typeface="Caviar Dreams" panose="020B0402020204020504" pitchFamily="34" charset="0"/>
            </a:endParaRPr>
          </a:p>
        </p:txBody>
      </p:sp>
      <p:sp>
        <p:nvSpPr>
          <p:cNvPr id="26" name="Pentagon 25">
            <a:hlinkClick r:id="rId4"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27" name="Chevron 26">
            <a:hlinkClick r:id="rId5"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8" name="Chevron 27">
            <a:hlinkClick r:id="rId6"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9" name="Chevron 28">
            <a:hlinkClick r:id="rId7"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grpSp>
        <p:nvGrpSpPr>
          <p:cNvPr id="8" name="Group 7"/>
          <p:cNvGrpSpPr/>
          <p:nvPr/>
        </p:nvGrpSpPr>
        <p:grpSpPr>
          <a:xfrm>
            <a:off x="107504" y="1421707"/>
            <a:ext cx="8568952" cy="556416"/>
            <a:chOff x="107504" y="1421707"/>
            <a:chExt cx="8568952" cy="556416"/>
          </a:xfrm>
        </p:grpSpPr>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52328" y="1421710"/>
              <a:ext cx="5724128" cy="556413"/>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49680" r="1"/>
            <a:stretch/>
          </p:blipFill>
          <p:spPr>
            <a:xfrm flipH="1" flipV="1">
              <a:off x="107504" y="1421707"/>
              <a:ext cx="2880320" cy="556413"/>
            </a:xfrm>
            <a:prstGeom prst="rect">
              <a:avLst/>
            </a:prstGeom>
          </p:spPr>
        </p:pic>
      </p:grpSp>
      <p:sp>
        <p:nvSpPr>
          <p:cNvPr id="9" name="TextBox 8"/>
          <p:cNvSpPr txBox="1"/>
          <p:nvPr/>
        </p:nvSpPr>
        <p:spPr>
          <a:xfrm>
            <a:off x="1513315" y="1532895"/>
            <a:ext cx="3182025" cy="369332"/>
          </a:xfrm>
          <a:prstGeom prst="rect">
            <a:avLst/>
          </a:prstGeom>
          <a:noFill/>
        </p:spPr>
        <p:txBody>
          <a:bodyPr wrap="none" rtlCol="0">
            <a:spAutoFit/>
          </a:bodyPr>
          <a:lstStyle/>
          <a:p>
            <a:r>
              <a:rPr lang="en-GB" b="1" i="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Hierarchical </a:t>
            </a:r>
            <a:r>
              <a:rPr lang="en-GB" b="1" i="1" dirty="0" err="1"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Tocken</a:t>
            </a:r>
            <a:r>
              <a:rPr lang="en-GB" b="1" i="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 Bucket </a:t>
            </a:r>
            <a:r>
              <a:rPr lang="en-GB" b="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(HTB)</a:t>
            </a:r>
            <a:endParaRPr lang="id-ID" b="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pSp>
        <p:nvGrpSpPr>
          <p:cNvPr id="4" name="Group 3"/>
          <p:cNvGrpSpPr/>
          <p:nvPr/>
        </p:nvGrpSpPr>
        <p:grpSpPr>
          <a:xfrm>
            <a:off x="904840" y="1956792"/>
            <a:ext cx="6619488" cy="2871929"/>
            <a:chOff x="904840" y="1956792"/>
            <a:chExt cx="6619488" cy="2871929"/>
          </a:xfrm>
        </p:grpSpPr>
        <p:grpSp>
          <p:nvGrpSpPr>
            <p:cNvPr id="2" name="Group 1"/>
            <p:cNvGrpSpPr/>
            <p:nvPr/>
          </p:nvGrpSpPr>
          <p:grpSpPr>
            <a:xfrm>
              <a:off x="1049016" y="1956792"/>
              <a:ext cx="6475312" cy="2868535"/>
              <a:chOff x="1049016" y="1956792"/>
              <a:chExt cx="6475312" cy="2868535"/>
            </a:xfrm>
          </p:grpSpPr>
          <p:sp>
            <p:nvSpPr>
              <p:cNvPr id="15" name="Rectangle 14"/>
              <p:cNvSpPr/>
              <p:nvPr/>
            </p:nvSpPr>
            <p:spPr>
              <a:xfrm>
                <a:off x="7241544" y="1978120"/>
                <a:ext cx="282784"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65125" algn="just"/>
                <a:endParaRPr lang="id-ID" sz="1600" dirty="0">
                  <a:solidFill>
                    <a:srgbClr val="111C76"/>
                  </a:solidFill>
                  <a:latin typeface="Caviar Dreams" panose="020B0402020204020504" pitchFamily="34" charset="0"/>
                </a:endParaRPr>
              </a:p>
            </p:txBody>
          </p:sp>
          <p:sp>
            <p:nvSpPr>
              <p:cNvPr id="6" name="Rectangle 5"/>
              <p:cNvSpPr/>
              <p:nvPr/>
            </p:nvSpPr>
            <p:spPr>
              <a:xfrm>
                <a:off x="1180373" y="1978120"/>
                <a:ext cx="6053920" cy="2825878"/>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600" b="1" dirty="0">
                    <a:solidFill>
                      <a:srgbClr val="111C76"/>
                    </a:solidFill>
                    <a:latin typeface="Caviar Dreams" panose="020B0402020204020504"/>
                  </a:rPr>
                  <a:t>HTB</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memberikan</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fasilitas</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pembatasan</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trafik</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pada</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setiap</a:t>
                </a:r>
                <a:r>
                  <a:rPr lang="en-US" sz="1600" dirty="0">
                    <a:solidFill>
                      <a:srgbClr val="111C76"/>
                    </a:solidFill>
                    <a:latin typeface="Caviar Dreams" panose="020B0402020204020504"/>
                  </a:rPr>
                  <a:t> level </a:t>
                </a:r>
                <a:r>
                  <a:rPr lang="en-US" sz="1600" dirty="0" err="1">
                    <a:solidFill>
                      <a:srgbClr val="111C76"/>
                    </a:solidFill>
                    <a:latin typeface="Caviar Dreams" panose="020B0402020204020504"/>
                  </a:rPr>
                  <a:t>ataupun</a:t>
                </a:r>
                <a:r>
                  <a:rPr lang="en-US" sz="1600" dirty="0">
                    <a:solidFill>
                      <a:srgbClr val="111C76"/>
                    </a:solidFill>
                    <a:latin typeface="Caviar Dreams" panose="020B0402020204020504"/>
                  </a:rPr>
                  <a:t> </a:t>
                </a:r>
                <a:r>
                  <a:rPr lang="en-US" sz="1600" dirty="0" err="1" smtClean="0">
                    <a:solidFill>
                      <a:srgbClr val="111C76"/>
                    </a:solidFill>
                    <a:latin typeface="Caviar Dreams" panose="020B0402020204020504"/>
                  </a:rPr>
                  <a:t>klasifikasinya</a:t>
                </a:r>
                <a:r>
                  <a:rPr lang="en-US" sz="1600" dirty="0" smtClean="0">
                    <a:solidFill>
                      <a:srgbClr val="111C76"/>
                    </a:solidFill>
                    <a:latin typeface="Caviar Dreams" panose="020B0402020204020504"/>
                  </a:rPr>
                  <a:t> </a:t>
                </a:r>
                <a:r>
                  <a:rPr lang="en-US" sz="1600" dirty="0" err="1">
                    <a:solidFill>
                      <a:srgbClr val="111C76"/>
                    </a:solidFill>
                    <a:latin typeface="Caviar Dreams" panose="020B0402020204020504"/>
                  </a:rPr>
                  <a:t>sehingga</a:t>
                </a:r>
                <a:r>
                  <a:rPr lang="en-US" sz="1600" dirty="0">
                    <a:solidFill>
                      <a:srgbClr val="111C76"/>
                    </a:solidFill>
                    <a:latin typeface="Caviar Dreams" panose="020B0402020204020504"/>
                  </a:rPr>
                  <a:t> </a:t>
                </a:r>
                <a:r>
                  <a:rPr lang="en-US" sz="1600" i="1" dirty="0">
                    <a:solidFill>
                      <a:srgbClr val="111C76"/>
                    </a:solidFill>
                    <a:latin typeface="Caviar Dreams" panose="020B0402020204020504"/>
                  </a:rPr>
                  <a:t>bandwidth</a:t>
                </a:r>
                <a:r>
                  <a:rPr lang="en-US" sz="1600" dirty="0">
                    <a:solidFill>
                      <a:srgbClr val="111C76"/>
                    </a:solidFill>
                    <a:latin typeface="Caviar Dreams" panose="020B0402020204020504"/>
                  </a:rPr>
                  <a:t> yang </a:t>
                </a:r>
                <a:r>
                  <a:rPr lang="en-US" sz="1600" dirty="0" err="1">
                    <a:solidFill>
                      <a:srgbClr val="111C76"/>
                    </a:solidFill>
                    <a:latin typeface="Caviar Dreams" panose="020B0402020204020504"/>
                  </a:rPr>
                  <a:t>tidak</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terpakai</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dapat</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digunakan</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oleh</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klasifikasi</a:t>
                </a:r>
                <a:r>
                  <a:rPr lang="en-US" sz="1600" dirty="0">
                    <a:solidFill>
                      <a:srgbClr val="111C76"/>
                    </a:solidFill>
                    <a:latin typeface="Caviar Dreams" panose="020B0402020204020504"/>
                  </a:rPr>
                  <a:t> lain yang </a:t>
                </a:r>
                <a:r>
                  <a:rPr lang="en-US" sz="1600" dirty="0" err="1">
                    <a:solidFill>
                      <a:srgbClr val="111C76"/>
                    </a:solidFill>
                    <a:latin typeface="Caviar Dreams" panose="020B0402020204020504"/>
                  </a:rPr>
                  <a:t>lebih</a:t>
                </a:r>
                <a:r>
                  <a:rPr lang="en-US" sz="1600" dirty="0">
                    <a:solidFill>
                      <a:srgbClr val="111C76"/>
                    </a:solidFill>
                    <a:latin typeface="Caviar Dreams" panose="020B0402020204020504"/>
                  </a:rPr>
                  <a:t> </a:t>
                </a:r>
                <a:r>
                  <a:rPr lang="en-US" sz="1600" dirty="0" err="1" smtClean="0">
                    <a:solidFill>
                      <a:srgbClr val="111C76"/>
                    </a:solidFill>
                    <a:latin typeface="Caviar Dreams" panose="020B0402020204020504"/>
                  </a:rPr>
                  <a:t>rendah</a:t>
                </a:r>
                <a:r>
                  <a:rPr lang="en-US" sz="1600" dirty="0" smtClean="0">
                    <a:solidFill>
                      <a:srgbClr val="111C76"/>
                    </a:solidFill>
                    <a:latin typeface="Caviar Dreams" panose="020B0402020204020504"/>
                  </a:rPr>
                  <a:t> </a:t>
                </a:r>
                <a:r>
                  <a:rPr lang="en-US" sz="1600" dirty="0" err="1" smtClean="0">
                    <a:solidFill>
                      <a:srgbClr val="111C76"/>
                    </a:solidFill>
                    <a:latin typeface="Caviar Dreams" panose="020B0402020204020504"/>
                  </a:rPr>
                  <a:t>sehingga</a:t>
                </a:r>
                <a:r>
                  <a:rPr lang="en-US" sz="1600" dirty="0" smtClean="0">
                    <a:solidFill>
                      <a:srgbClr val="111C76"/>
                    </a:solidFill>
                    <a:latin typeface="Caviar Dreams" panose="020B0402020204020504"/>
                  </a:rPr>
                  <a:t> </a:t>
                </a:r>
                <a:r>
                  <a:rPr lang="en-US" sz="1600" dirty="0" err="1" smtClean="0">
                    <a:solidFill>
                      <a:srgbClr val="111C76"/>
                    </a:solidFill>
                    <a:latin typeface="Caviar Dreams" panose="020B0402020204020504"/>
                  </a:rPr>
                  <a:t>mendapatkan</a:t>
                </a:r>
                <a:r>
                  <a:rPr lang="en-US" sz="1600" dirty="0" smtClean="0">
                    <a:solidFill>
                      <a:srgbClr val="111C76"/>
                    </a:solidFill>
                    <a:latin typeface="Caviar Dreams" panose="020B0402020204020504"/>
                  </a:rPr>
                  <a:t> extra </a:t>
                </a:r>
                <a:r>
                  <a:rPr lang="en-US" sz="1600" dirty="0" err="1" smtClean="0">
                    <a:solidFill>
                      <a:srgbClr val="111C76"/>
                    </a:solidFill>
                    <a:latin typeface="Caviar Dreams" panose="020B0402020204020504"/>
                  </a:rPr>
                  <a:t>bandwith</a:t>
                </a:r>
                <a:r>
                  <a:rPr lang="en-US" sz="1600" dirty="0" smtClean="0">
                    <a:solidFill>
                      <a:srgbClr val="111C76"/>
                    </a:solidFill>
                    <a:latin typeface="Caviar Dreams" panose="020B0402020204020504"/>
                  </a:rPr>
                  <a:t>. </a:t>
                </a:r>
                <a:r>
                  <a:rPr lang="en-US" sz="1600" dirty="0" err="1">
                    <a:solidFill>
                      <a:srgbClr val="111C76"/>
                    </a:solidFill>
                    <a:latin typeface="Caviar Dreams" panose="020B0402020204020504"/>
                  </a:rPr>
                  <a:t>Terdapat</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dasar</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kelas</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hirarki</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dalam</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teknik</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antrian</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ini</a:t>
                </a:r>
                <a:r>
                  <a:rPr lang="en-US" sz="1600" dirty="0">
                    <a:solidFill>
                      <a:srgbClr val="111C76"/>
                    </a:solidFill>
                    <a:latin typeface="Caviar Dreams" panose="020B0402020204020504"/>
                  </a:rPr>
                  <a:t>, </a:t>
                </a:r>
                <a:r>
                  <a:rPr lang="en-US" sz="1600" dirty="0" err="1" smtClean="0">
                    <a:solidFill>
                      <a:srgbClr val="111C76"/>
                    </a:solidFill>
                    <a:latin typeface="Caviar Dreams" panose="020B0402020204020504"/>
                  </a:rPr>
                  <a:t>yaitu</a:t>
                </a:r>
                <a:r>
                  <a:rPr lang="en-US" sz="1600" dirty="0" smtClean="0">
                    <a:solidFill>
                      <a:srgbClr val="111C76"/>
                    </a:solidFill>
                    <a:latin typeface="Caviar Dreams" panose="020B0402020204020504"/>
                  </a:rPr>
                  <a:t>:</a:t>
                </a:r>
              </a:p>
              <a:p>
                <a:pPr algn="just"/>
                <a:r>
                  <a:rPr lang="en-US" sz="1600" b="1" dirty="0" smtClean="0">
                    <a:solidFill>
                      <a:srgbClr val="111C76"/>
                    </a:solidFill>
                    <a:latin typeface="Caviar Dreams" panose="020B0402020204020504"/>
                  </a:rPr>
                  <a:t>Root</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puncak</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hirarki</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sebagai</a:t>
                </a:r>
                <a:r>
                  <a:rPr lang="en-US" sz="1600" dirty="0">
                    <a:solidFill>
                      <a:srgbClr val="111C76"/>
                    </a:solidFill>
                    <a:latin typeface="Caviar Dreams" panose="020B0402020204020504"/>
                  </a:rPr>
                  <a:t> </a:t>
                </a:r>
                <a:r>
                  <a:rPr lang="en-US" sz="1600" dirty="0" err="1" smtClean="0">
                    <a:solidFill>
                      <a:srgbClr val="111C76"/>
                    </a:solidFill>
                    <a:latin typeface="Caviar Dreams" panose="020B0402020204020504"/>
                  </a:rPr>
                  <a:t>tempat</a:t>
                </a:r>
                <a:r>
                  <a:rPr lang="en-US" sz="1600" dirty="0" smtClean="0">
                    <a:solidFill>
                      <a:srgbClr val="111C76"/>
                    </a:solidFill>
                    <a:latin typeface="Caviar Dreams" panose="020B0402020204020504"/>
                  </a:rPr>
                  <a:t> </a:t>
                </a:r>
                <a:r>
                  <a:rPr lang="en-US" sz="1600" dirty="0" err="1">
                    <a:solidFill>
                      <a:srgbClr val="111C76"/>
                    </a:solidFill>
                    <a:latin typeface="Caviar Dreams" panose="020B0402020204020504"/>
                  </a:rPr>
                  <a:t>keluarnya</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semua</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trafik</a:t>
                </a:r>
                <a:endParaRPr lang="en-US" sz="1600" dirty="0" smtClean="0">
                  <a:solidFill>
                    <a:srgbClr val="111C76"/>
                  </a:solidFill>
                  <a:latin typeface="Caviar Dreams" panose="020B0402020204020504"/>
                </a:endParaRPr>
              </a:p>
              <a:p>
                <a:pPr algn="just"/>
                <a:r>
                  <a:rPr lang="en-US" sz="1600" b="1" dirty="0" smtClean="0">
                    <a:solidFill>
                      <a:srgbClr val="111C76"/>
                    </a:solidFill>
                    <a:latin typeface="Caviar Dreams" panose="020B0402020204020504"/>
                  </a:rPr>
                  <a:t>Inner</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menyampaikan</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informasi</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mengenai</a:t>
                </a:r>
                <a:r>
                  <a:rPr lang="en-US" sz="1600" dirty="0">
                    <a:solidFill>
                      <a:srgbClr val="111C76"/>
                    </a:solidFill>
                    <a:latin typeface="Caviar Dreams" panose="020B0402020204020504"/>
                  </a:rPr>
                  <a:t> bandwidth yang </a:t>
                </a:r>
                <a:r>
                  <a:rPr lang="en-US" sz="1600" dirty="0" err="1">
                    <a:solidFill>
                      <a:srgbClr val="111C76"/>
                    </a:solidFill>
                    <a:latin typeface="Caviar Dreams" panose="020B0402020204020504"/>
                  </a:rPr>
                  <a:t>lebih</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untuk</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dibagi</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ke</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kelas</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anak</a:t>
                </a:r>
                <a:endParaRPr lang="en-US" sz="1600" dirty="0">
                  <a:solidFill>
                    <a:srgbClr val="111C76"/>
                  </a:solidFill>
                  <a:latin typeface="Caviar Dreams" panose="020B0402020204020504"/>
                </a:endParaRPr>
              </a:p>
              <a:p>
                <a:pPr algn="just"/>
                <a:r>
                  <a:rPr lang="en-US" sz="1600" b="1" dirty="0" smtClean="0">
                    <a:solidFill>
                      <a:srgbClr val="111C76"/>
                    </a:solidFill>
                    <a:latin typeface="Caviar Dreams" panose="020B0402020204020504"/>
                  </a:rPr>
                  <a:t>Leaf</a:t>
                </a:r>
                <a:r>
                  <a:rPr lang="en-US" sz="1600" dirty="0" smtClean="0">
                    <a:solidFill>
                      <a:srgbClr val="111C76"/>
                    </a:solidFill>
                    <a:latin typeface="Caviar Dreams" panose="020B0402020204020504"/>
                  </a:rPr>
                  <a:t>: </a:t>
                </a:r>
                <a:r>
                  <a:rPr lang="it-IT" sz="1600" dirty="0">
                    <a:solidFill>
                      <a:srgbClr val="111C76"/>
                    </a:solidFill>
                    <a:latin typeface="Caviar Dreams" panose="020B0402020204020504"/>
                  </a:rPr>
                  <a:t>mengontrol lalu lintas di </a:t>
                </a:r>
                <a:r>
                  <a:rPr lang="it-IT" sz="1600" dirty="0" smtClean="0">
                    <a:solidFill>
                      <a:srgbClr val="111C76"/>
                    </a:solidFill>
                    <a:latin typeface="Caviar Dreams" panose="020B0402020204020504"/>
                  </a:rPr>
                  <a:t>dalamnya </a:t>
                </a:r>
                <a:r>
                  <a:rPr lang="it-IT" sz="1600" dirty="0">
                    <a:solidFill>
                      <a:srgbClr val="111C76"/>
                    </a:solidFill>
                    <a:latin typeface="Caviar Dreams" panose="020B0402020204020504"/>
                  </a:rPr>
                  <a:t>dengan klasifikasi menggunakan </a:t>
                </a:r>
                <a:r>
                  <a:rPr lang="it-IT" sz="1600" dirty="0" smtClean="0">
                    <a:solidFill>
                      <a:srgbClr val="111C76"/>
                    </a:solidFill>
                    <a:latin typeface="Caviar Dreams" panose="020B0402020204020504"/>
                  </a:rPr>
                  <a:t>filter</a:t>
                </a:r>
                <a:r>
                  <a:rPr lang="it-IT" sz="1600" dirty="0">
                    <a:solidFill>
                      <a:srgbClr val="111C76"/>
                    </a:solidFill>
                    <a:latin typeface="Caviar Dreams" panose="020B0402020204020504"/>
                  </a:rPr>
                  <a:t>, sehingga diketahui jenis trafik dan prioritasnya</a:t>
                </a:r>
                <a:endParaRPr lang="en-US" sz="1600" dirty="0">
                  <a:solidFill>
                    <a:srgbClr val="111C76"/>
                  </a:solidFill>
                  <a:latin typeface="Caviar Dreams" panose="020B0402020204020504"/>
                </a:endParaRPr>
              </a:p>
            </p:txBody>
          </p:sp>
          <p:sp>
            <p:nvSpPr>
              <p:cNvPr id="7" name="Rectangle 6"/>
              <p:cNvSpPr/>
              <p:nvPr/>
            </p:nvSpPr>
            <p:spPr>
              <a:xfrm>
                <a:off x="1049016" y="1956792"/>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a:off x="7241544" y="1978121"/>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0" name="Rectangle 19"/>
            <p:cNvSpPr/>
            <p:nvPr/>
          </p:nvSpPr>
          <p:spPr>
            <a:xfrm>
              <a:off x="904840" y="1981514"/>
              <a:ext cx="138608"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650875" indent="-285750" algn="just">
                <a:buFont typeface="Arial" panose="020B0604020202020204" pitchFamily="34" charset="0"/>
                <a:buChar char="•"/>
              </a:pPr>
              <a:endParaRPr lang="id-ID" sz="1600" dirty="0">
                <a:solidFill>
                  <a:srgbClr val="111C76"/>
                </a:solidFill>
                <a:latin typeface="Caviar Dreams" panose="020B0402020204020504" pitchFamily="34" charset="0"/>
              </a:endParaRPr>
            </a:p>
          </p:txBody>
        </p:sp>
      </p:grpSp>
    </p:spTree>
    <p:extLst>
      <p:ext uri="{BB962C8B-B14F-4D97-AF65-F5344CB8AC3E}">
        <p14:creationId xmlns:p14="http://schemas.microsoft.com/office/powerpoint/2010/main" val="1281792322"/>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evron 9"/>
          <p:cNvSpPr/>
          <p:nvPr/>
        </p:nvSpPr>
        <p:spPr>
          <a:xfrm>
            <a:off x="4554232" y="841761"/>
            <a:ext cx="1583788"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Landasan Teori</a:t>
            </a:r>
            <a:endParaRPr lang="id-ID" sz="1100" dirty="0">
              <a:solidFill>
                <a:srgbClr val="111C76"/>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24" name="Chevron 23">
            <a:hlinkClick r:id="rId2" action="ppaction://hlinksldjump"/>
          </p:cNvPr>
          <p:cNvSpPr/>
          <p:nvPr/>
        </p:nvSpPr>
        <p:spPr>
          <a:xfrm>
            <a:off x="5940152"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latin typeface="Caviar Dreams" panose="020B0402020204020504" pitchFamily="34" charset="0"/>
              </a:rPr>
              <a:t>Hipotesis</a:t>
            </a:r>
            <a:endParaRPr lang="id-ID" sz="1100" dirty="0">
              <a:latin typeface="Caviar Dreams" panose="020B0402020204020504" pitchFamily="34" charset="0"/>
            </a:endParaRPr>
          </a:p>
        </p:txBody>
      </p:sp>
      <p:sp>
        <p:nvSpPr>
          <p:cNvPr id="25" name="Chevron 24">
            <a:hlinkClick r:id="rId3" action="ppaction://hlinksldjump"/>
          </p:cNvPr>
          <p:cNvSpPr/>
          <p:nvPr/>
        </p:nvSpPr>
        <p:spPr>
          <a:xfrm>
            <a:off x="7089854"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bg1"/>
                </a:solidFill>
                <a:latin typeface="Caviar Dreams" panose="020B0402020204020504" pitchFamily="34" charset="0"/>
              </a:rPr>
              <a:t>Cara </a:t>
            </a:r>
            <a:r>
              <a:rPr lang="en-GB" sz="1100" dirty="0" err="1" smtClean="0">
                <a:solidFill>
                  <a:schemeClr val="bg1"/>
                </a:solidFill>
                <a:latin typeface="Caviar Dreams" panose="020B0402020204020504" pitchFamily="34" charset="0"/>
              </a:rPr>
              <a:t>Penelitian</a:t>
            </a:r>
            <a:endParaRPr lang="id-ID" sz="1100" dirty="0">
              <a:solidFill>
                <a:schemeClr val="bg1"/>
              </a:solidFill>
              <a:latin typeface="Caviar Dreams" panose="020B0402020204020504" pitchFamily="34" charset="0"/>
            </a:endParaRPr>
          </a:p>
        </p:txBody>
      </p:sp>
      <p:sp>
        <p:nvSpPr>
          <p:cNvPr id="26" name="Pentagon 25">
            <a:hlinkClick r:id="rId4"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27" name="Chevron 26">
            <a:hlinkClick r:id="rId5"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8" name="Chevron 27">
            <a:hlinkClick r:id="rId6"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9" name="Chevron 28">
            <a:hlinkClick r:id="rId7"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grpSp>
        <p:nvGrpSpPr>
          <p:cNvPr id="8" name="Group 7"/>
          <p:cNvGrpSpPr/>
          <p:nvPr/>
        </p:nvGrpSpPr>
        <p:grpSpPr>
          <a:xfrm>
            <a:off x="107504" y="1421707"/>
            <a:ext cx="8568952" cy="556416"/>
            <a:chOff x="107504" y="1421707"/>
            <a:chExt cx="8568952" cy="556416"/>
          </a:xfrm>
        </p:grpSpPr>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52328" y="1421710"/>
              <a:ext cx="5724128" cy="556413"/>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49680" r="1"/>
            <a:stretch/>
          </p:blipFill>
          <p:spPr>
            <a:xfrm flipH="1" flipV="1">
              <a:off x="107504" y="1421707"/>
              <a:ext cx="2880320" cy="556413"/>
            </a:xfrm>
            <a:prstGeom prst="rect">
              <a:avLst/>
            </a:prstGeom>
          </p:spPr>
        </p:pic>
      </p:grpSp>
      <p:sp>
        <p:nvSpPr>
          <p:cNvPr id="9" name="TextBox 8"/>
          <p:cNvSpPr txBox="1"/>
          <p:nvPr/>
        </p:nvSpPr>
        <p:spPr>
          <a:xfrm>
            <a:off x="1396811" y="1515247"/>
            <a:ext cx="1297022" cy="369332"/>
          </a:xfrm>
          <a:prstGeom prst="rect">
            <a:avLst/>
          </a:prstGeom>
          <a:noFill/>
        </p:spPr>
        <p:txBody>
          <a:bodyPr wrap="none" rtlCol="0">
            <a:spAutoFit/>
          </a:bodyPr>
          <a:lstStyle/>
          <a:p>
            <a:r>
              <a:rPr lang="en-GB" b="1" i="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Token Bucket</a:t>
            </a:r>
            <a:endParaRPr lang="id-ID" b="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pSp>
        <p:nvGrpSpPr>
          <p:cNvPr id="4" name="Group 3"/>
          <p:cNvGrpSpPr/>
          <p:nvPr/>
        </p:nvGrpSpPr>
        <p:grpSpPr>
          <a:xfrm>
            <a:off x="904840" y="1956792"/>
            <a:ext cx="6619488" cy="2871929"/>
            <a:chOff x="904840" y="1956792"/>
            <a:chExt cx="6619488" cy="2871929"/>
          </a:xfrm>
        </p:grpSpPr>
        <p:grpSp>
          <p:nvGrpSpPr>
            <p:cNvPr id="2" name="Group 1"/>
            <p:cNvGrpSpPr/>
            <p:nvPr/>
          </p:nvGrpSpPr>
          <p:grpSpPr>
            <a:xfrm>
              <a:off x="1049016" y="1956792"/>
              <a:ext cx="6475312" cy="2868535"/>
              <a:chOff x="1049016" y="1956792"/>
              <a:chExt cx="6475312" cy="2868535"/>
            </a:xfrm>
          </p:grpSpPr>
          <p:sp>
            <p:nvSpPr>
              <p:cNvPr id="15" name="Rectangle 14"/>
              <p:cNvSpPr/>
              <p:nvPr/>
            </p:nvSpPr>
            <p:spPr>
              <a:xfrm>
                <a:off x="7241544" y="1978120"/>
                <a:ext cx="282784"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65125" algn="just"/>
                <a:endParaRPr lang="id-ID" sz="1600" dirty="0">
                  <a:solidFill>
                    <a:srgbClr val="111C76"/>
                  </a:solidFill>
                  <a:latin typeface="Caviar Dreams" panose="020B0402020204020504" pitchFamily="34" charset="0"/>
                </a:endParaRPr>
              </a:p>
            </p:txBody>
          </p:sp>
          <p:sp>
            <p:nvSpPr>
              <p:cNvPr id="6" name="Rectangle 5"/>
              <p:cNvSpPr/>
              <p:nvPr/>
            </p:nvSpPr>
            <p:spPr>
              <a:xfrm>
                <a:off x="1180373" y="1978120"/>
                <a:ext cx="6053920" cy="2825878"/>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sz="1600" dirty="0">
                  <a:solidFill>
                    <a:srgbClr val="111C76"/>
                  </a:solidFill>
                  <a:latin typeface="Caviar Dreams" panose="020B0402020204020504"/>
                </a:endParaRPr>
              </a:p>
            </p:txBody>
          </p:sp>
          <p:sp>
            <p:nvSpPr>
              <p:cNvPr id="7" name="Rectangle 6"/>
              <p:cNvSpPr/>
              <p:nvPr/>
            </p:nvSpPr>
            <p:spPr>
              <a:xfrm>
                <a:off x="1049016" y="1956792"/>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a:off x="7241544" y="1978121"/>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0" name="Rectangle 19"/>
            <p:cNvSpPr/>
            <p:nvPr/>
          </p:nvSpPr>
          <p:spPr>
            <a:xfrm>
              <a:off x="904840" y="1981514"/>
              <a:ext cx="138608"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650875" indent="-285750" algn="just">
                <a:buFont typeface="Arial" panose="020B0604020202020204" pitchFamily="34" charset="0"/>
                <a:buChar char="•"/>
              </a:pPr>
              <a:endParaRPr lang="id-ID" sz="1600" dirty="0">
                <a:solidFill>
                  <a:srgbClr val="111C76"/>
                </a:solidFill>
                <a:latin typeface="Caviar Dreams" panose="020B0402020204020504" pitchFamily="34" charset="0"/>
              </a:endParaRPr>
            </a:p>
          </p:txBody>
        </p:sp>
      </p:grpSp>
      <p:pic>
        <p:nvPicPr>
          <p:cNvPr id="22" name="Picture 21"/>
          <p:cNvPicPr/>
          <p:nvPr/>
        </p:nvPicPr>
        <p:blipFill rotWithShape="1">
          <a:blip r:embed="rId9" cstate="print">
            <a:extLst>
              <a:ext uri="{28A0092B-C50C-407E-A947-70E740481C1C}">
                <a14:useLocalDpi xmlns:a14="http://schemas.microsoft.com/office/drawing/2010/main" val="0"/>
              </a:ext>
            </a:extLst>
          </a:blip>
          <a:srcRect r="5682"/>
          <a:stretch/>
        </p:blipFill>
        <p:spPr bwMode="auto">
          <a:xfrm>
            <a:off x="1698141" y="2006678"/>
            <a:ext cx="4907030" cy="3008426"/>
          </a:xfrm>
          <a:prstGeom prst="rect">
            <a:avLst/>
          </a:prstGeom>
          <a:ln>
            <a:noFill/>
          </a:ln>
          <a:extLst>
            <a:ext uri="{53640926-AAD7-44d8-BBD7-CCE9431645EC}">
              <a14:shadowObscured xmlns:lc="http://schemas.openxmlformats.org/drawingml/2006/lockedCanvas" xmlns:cx="http://schemas.microsoft.com/office/drawing/2014/chartex" xmlns:w16se="http://schemas.microsoft.com/office/word/2015/wordml/symex" xmlns:a14="http://schemas.microsoft.com/office/drawing/2010/main" xmlns:w="http://schemas.openxmlformats.org/wordprocessingml/2006/main" xmlns:w10="urn:schemas-microsoft-com:office:word" xmlns:v="urn:schemas-microsoft-com:vml" xmlns:o="urn:schemas-microsoft-com:office:office" xmlns:mv="urn:schemas-microsoft-com:mac:vml" xmlns:mo="http://schemas.microsoft.com/office/mac/office/2008/main" xmlns=""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ext>
          </a:extLst>
        </p:spPr>
      </p:pic>
      <p:sp>
        <p:nvSpPr>
          <p:cNvPr id="5" name="TextBox 4"/>
          <p:cNvSpPr txBox="1"/>
          <p:nvPr/>
        </p:nvSpPr>
        <p:spPr>
          <a:xfrm>
            <a:off x="6267067" y="2297089"/>
            <a:ext cx="997389" cy="461665"/>
          </a:xfrm>
          <a:prstGeom prst="rect">
            <a:avLst/>
          </a:prstGeom>
          <a:noFill/>
        </p:spPr>
        <p:txBody>
          <a:bodyPr wrap="none" rtlCol="0">
            <a:spAutoFit/>
          </a:bodyPr>
          <a:lstStyle/>
          <a:p>
            <a:r>
              <a:rPr lang="en-US" sz="1200" b="1" dirty="0" smtClean="0">
                <a:latin typeface="Caviar Dreams" panose="020B0402020204020504"/>
              </a:rPr>
              <a:t>Token: bps</a:t>
            </a:r>
          </a:p>
          <a:p>
            <a:r>
              <a:rPr lang="en-US" sz="1200" b="1" dirty="0" smtClean="0">
                <a:latin typeface="Caviar Dreams" panose="020B0402020204020504"/>
              </a:rPr>
              <a:t>Bucket: buffer</a:t>
            </a:r>
            <a:endParaRPr lang="en-US" sz="1200" b="1" dirty="0">
              <a:latin typeface="Caviar Dreams" panose="020B0402020204020504"/>
            </a:endParaRPr>
          </a:p>
        </p:txBody>
      </p:sp>
    </p:spTree>
    <p:extLst>
      <p:ext uri="{BB962C8B-B14F-4D97-AF65-F5344CB8AC3E}">
        <p14:creationId xmlns:p14="http://schemas.microsoft.com/office/powerpoint/2010/main" val="4091417873"/>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evron 9"/>
          <p:cNvSpPr/>
          <p:nvPr/>
        </p:nvSpPr>
        <p:spPr>
          <a:xfrm>
            <a:off x="4554232" y="841761"/>
            <a:ext cx="1583788"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Landasan Teori</a:t>
            </a:r>
            <a:endParaRPr lang="id-ID" sz="1100" dirty="0">
              <a:solidFill>
                <a:srgbClr val="111C76"/>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24" name="Chevron 23">
            <a:hlinkClick r:id="rId2" action="ppaction://hlinksldjump"/>
          </p:cNvPr>
          <p:cNvSpPr/>
          <p:nvPr/>
        </p:nvSpPr>
        <p:spPr>
          <a:xfrm>
            <a:off x="5940152"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latin typeface="Caviar Dreams" panose="020B0402020204020504" pitchFamily="34" charset="0"/>
              </a:rPr>
              <a:t>Hipotesis</a:t>
            </a:r>
            <a:endParaRPr lang="id-ID" sz="1100" dirty="0">
              <a:latin typeface="Caviar Dreams" panose="020B0402020204020504" pitchFamily="34" charset="0"/>
            </a:endParaRPr>
          </a:p>
        </p:txBody>
      </p:sp>
      <p:sp>
        <p:nvSpPr>
          <p:cNvPr id="25" name="Chevron 24">
            <a:hlinkClick r:id="rId3" action="ppaction://hlinksldjump"/>
          </p:cNvPr>
          <p:cNvSpPr/>
          <p:nvPr/>
        </p:nvSpPr>
        <p:spPr>
          <a:xfrm>
            <a:off x="7089854"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bg1"/>
                </a:solidFill>
                <a:latin typeface="Caviar Dreams" panose="020B0402020204020504" pitchFamily="34" charset="0"/>
              </a:rPr>
              <a:t>Cara </a:t>
            </a:r>
            <a:r>
              <a:rPr lang="en-GB" sz="1100" dirty="0" err="1" smtClean="0">
                <a:solidFill>
                  <a:schemeClr val="bg1"/>
                </a:solidFill>
                <a:latin typeface="Caviar Dreams" panose="020B0402020204020504" pitchFamily="34" charset="0"/>
              </a:rPr>
              <a:t>Penelitian</a:t>
            </a:r>
            <a:endParaRPr lang="id-ID" sz="1100" dirty="0">
              <a:solidFill>
                <a:schemeClr val="bg1"/>
              </a:solidFill>
              <a:latin typeface="Caviar Dreams" panose="020B0402020204020504" pitchFamily="34" charset="0"/>
            </a:endParaRPr>
          </a:p>
        </p:txBody>
      </p:sp>
      <p:sp>
        <p:nvSpPr>
          <p:cNvPr id="26" name="Pentagon 25">
            <a:hlinkClick r:id="rId4"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27" name="Chevron 26">
            <a:hlinkClick r:id="rId5"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8" name="Chevron 27">
            <a:hlinkClick r:id="rId6"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9" name="Chevron 28">
            <a:hlinkClick r:id="rId7"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grpSp>
        <p:nvGrpSpPr>
          <p:cNvPr id="8" name="Group 7"/>
          <p:cNvGrpSpPr/>
          <p:nvPr/>
        </p:nvGrpSpPr>
        <p:grpSpPr>
          <a:xfrm>
            <a:off x="107504" y="1421707"/>
            <a:ext cx="8568952" cy="556416"/>
            <a:chOff x="107504" y="1421707"/>
            <a:chExt cx="8568952" cy="556416"/>
          </a:xfrm>
        </p:grpSpPr>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52328" y="1421710"/>
              <a:ext cx="5724128" cy="556413"/>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49680" r="1"/>
            <a:stretch/>
          </p:blipFill>
          <p:spPr>
            <a:xfrm flipH="1" flipV="1">
              <a:off x="107504" y="1421707"/>
              <a:ext cx="2880320" cy="556413"/>
            </a:xfrm>
            <a:prstGeom prst="rect">
              <a:avLst/>
            </a:prstGeom>
          </p:spPr>
        </p:pic>
      </p:grpSp>
      <p:sp>
        <p:nvSpPr>
          <p:cNvPr id="9" name="TextBox 8"/>
          <p:cNvSpPr txBox="1"/>
          <p:nvPr/>
        </p:nvSpPr>
        <p:spPr>
          <a:xfrm>
            <a:off x="1513315" y="1532895"/>
            <a:ext cx="2727221" cy="369332"/>
          </a:xfrm>
          <a:prstGeom prst="rect">
            <a:avLst/>
          </a:prstGeom>
          <a:noFill/>
        </p:spPr>
        <p:txBody>
          <a:bodyPr wrap="none" rtlCol="0">
            <a:spAutoFit/>
          </a:bodyPr>
          <a:lstStyle/>
          <a:p>
            <a:r>
              <a:rPr lang="en-GB" b="1" i="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Per Connection Queue </a:t>
            </a:r>
            <a:r>
              <a:rPr lang="en-GB" b="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(PCQ)</a:t>
            </a:r>
            <a:endParaRPr lang="id-ID" b="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pSp>
        <p:nvGrpSpPr>
          <p:cNvPr id="4" name="Group 3"/>
          <p:cNvGrpSpPr/>
          <p:nvPr/>
        </p:nvGrpSpPr>
        <p:grpSpPr>
          <a:xfrm>
            <a:off x="904840" y="1956792"/>
            <a:ext cx="6619488" cy="2871929"/>
            <a:chOff x="904840" y="1956792"/>
            <a:chExt cx="6619488" cy="2871929"/>
          </a:xfrm>
        </p:grpSpPr>
        <p:grpSp>
          <p:nvGrpSpPr>
            <p:cNvPr id="2" name="Group 1"/>
            <p:cNvGrpSpPr/>
            <p:nvPr/>
          </p:nvGrpSpPr>
          <p:grpSpPr>
            <a:xfrm>
              <a:off x="1049016" y="1956792"/>
              <a:ext cx="6475312" cy="2868535"/>
              <a:chOff x="1049016" y="1956792"/>
              <a:chExt cx="6475312" cy="2868535"/>
            </a:xfrm>
          </p:grpSpPr>
          <p:sp>
            <p:nvSpPr>
              <p:cNvPr id="15" name="Rectangle 14"/>
              <p:cNvSpPr/>
              <p:nvPr/>
            </p:nvSpPr>
            <p:spPr>
              <a:xfrm>
                <a:off x="7241544" y="1978120"/>
                <a:ext cx="282784"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65125" algn="just"/>
                <a:endParaRPr lang="id-ID" sz="1600" dirty="0">
                  <a:solidFill>
                    <a:srgbClr val="111C76"/>
                  </a:solidFill>
                  <a:latin typeface="Caviar Dreams" panose="020B0402020204020504" pitchFamily="34" charset="0"/>
                </a:endParaRPr>
              </a:p>
            </p:txBody>
          </p:sp>
          <p:sp>
            <p:nvSpPr>
              <p:cNvPr id="6" name="Rectangle 5"/>
              <p:cNvSpPr/>
              <p:nvPr/>
            </p:nvSpPr>
            <p:spPr>
              <a:xfrm>
                <a:off x="1180373" y="1978120"/>
                <a:ext cx="6053920" cy="2825878"/>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sz="1600" dirty="0">
                  <a:solidFill>
                    <a:srgbClr val="111C76"/>
                  </a:solidFill>
                  <a:latin typeface="Caviar Dreams" panose="020B0402020204020504"/>
                </a:endParaRPr>
              </a:p>
            </p:txBody>
          </p:sp>
          <p:sp>
            <p:nvSpPr>
              <p:cNvPr id="7" name="Rectangle 6"/>
              <p:cNvSpPr/>
              <p:nvPr/>
            </p:nvSpPr>
            <p:spPr>
              <a:xfrm>
                <a:off x="1049016" y="1956792"/>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a:off x="7241544" y="1978121"/>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0" name="Rectangle 19"/>
            <p:cNvSpPr/>
            <p:nvPr/>
          </p:nvSpPr>
          <p:spPr>
            <a:xfrm>
              <a:off x="904840" y="1981514"/>
              <a:ext cx="138608"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650875" indent="-285750" algn="just">
                <a:buFont typeface="Arial" panose="020B0604020202020204" pitchFamily="34" charset="0"/>
                <a:buChar char="•"/>
              </a:pPr>
              <a:endParaRPr lang="id-ID" sz="1600" dirty="0">
                <a:solidFill>
                  <a:srgbClr val="111C76"/>
                </a:solidFill>
                <a:latin typeface="Caviar Dreams" panose="020B0402020204020504" pitchFamily="34" charset="0"/>
              </a:endParaRPr>
            </a:p>
          </p:txBody>
        </p:sp>
      </p:grpSp>
      <p:sp>
        <p:nvSpPr>
          <p:cNvPr id="11" name="Rectangle 10"/>
          <p:cNvSpPr/>
          <p:nvPr/>
        </p:nvSpPr>
        <p:spPr>
          <a:xfrm>
            <a:off x="1187623" y="2059228"/>
            <a:ext cx="3317357" cy="1754326"/>
          </a:xfrm>
          <a:prstGeom prst="rect">
            <a:avLst/>
          </a:prstGeom>
        </p:spPr>
        <p:txBody>
          <a:bodyPr wrap="square">
            <a:spAutoFit/>
          </a:bodyPr>
          <a:lstStyle/>
          <a:p>
            <a:pPr algn="just"/>
            <a:r>
              <a:rPr lang="en-US" sz="1200" b="1" dirty="0">
                <a:solidFill>
                  <a:srgbClr val="111C76"/>
                </a:solidFill>
                <a:latin typeface="Caviar Dreams" panose="020B0402020204020504"/>
              </a:rPr>
              <a:t>PCQ</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bekerja</a:t>
            </a:r>
            <a:r>
              <a:rPr lang="en-US" sz="1200" dirty="0">
                <a:solidFill>
                  <a:srgbClr val="111C76"/>
                </a:solidFill>
                <a:latin typeface="Caviar Dreams" panose="020B0402020204020504"/>
              </a:rPr>
              <a:t> </a:t>
            </a:r>
            <a:r>
              <a:rPr lang="en-US" sz="1200" dirty="0" err="1" smtClean="0">
                <a:solidFill>
                  <a:srgbClr val="111C76"/>
                </a:solidFill>
                <a:latin typeface="Caviar Dreams" panose="020B0402020204020504"/>
              </a:rPr>
              <a:t>dengan</a:t>
            </a:r>
            <a:r>
              <a:rPr lang="en-US" sz="1200" dirty="0" smtClean="0">
                <a:solidFill>
                  <a:srgbClr val="111C76"/>
                </a:solidFill>
                <a:latin typeface="Caviar Dreams" panose="020B0402020204020504"/>
              </a:rPr>
              <a:t> </a:t>
            </a:r>
            <a:r>
              <a:rPr lang="en-US" sz="1200" dirty="0" err="1" smtClean="0">
                <a:solidFill>
                  <a:srgbClr val="111C76"/>
                </a:solidFill>
                <a:latin typeface="Caviar Dreams" panose="020B0402020204020504"/>
              </a:rPr>
              <a:t>membuat</a:t>
            </a:r>
            <a:r>
              <a:rPr lang="en-US" sz="1200" dirty="0" smtClean="0">
                <a:solidFill>
                  <a:srgbClr val="111C76"/>
                </a:solidFill>
                <a:latin typeface="Caviar Dreams" panose="020B0402020204020504"/>
              </a:rPr>
              <a:t> </a:t>
            </a:r>
            <a:r>
              <a:rPr lang="en-US" sz="1200" dirty="0">
                <a:solidFill>
                  <a:srgbClr val="111C76"/>
                </a:solidFill>
                <a:latin typeface="Caviar Dreams" panose="020B0402020204020504"/>
              </a:rPr>
              <a:t>sub-stream </a:t>
            </a:r>
            <a:r>
              <a:rPr lang="en-US" sz="1200" dirty="0" err="1">
                <a:solidFill>
                  <a:srgbClr val="111C76"/>
                </a:solidFill>
                <a:latin typeface="Caviar Dreams" panose="020B0402020204020504"/>
              </a:rPr>
              <a:t>berdasarkan</a:t>
            </a:r>
            <a:r>
              <a:rPr lang="en-US" sz="1200" dirty="0">
                <a:solidFill>
                  <a:srgbClr val="111C76"/>
                </a:solidFill>
                <a:latin typeface="Caviar Dreams" panose="020B0402020204020504"/>
              </a:rPr>
              <a:t> parameter </a:t>
            </a:r>
            <a:r>
              <a:rPr lang="en-US" sz="1200" dirty="0" err="1">
                <a:solidFill>
                  <a:srgbClr val="111C76"/>
                </a:solidFill>
                <a:latin typeface="Caviar Dreams" panose="020B0402020204020504"/>
              </a:rPr>
              <a:t>pcq</a:t>
            </a:r>
            <a:r>
              <a:rPr lang="en-US" sz="1200" dirty="0">
                <a:solidFill>
                  <a:srgbClr val="111C76"/>
                </a:solidFill>
                <a:latin typeface="Caviar Dreams" panose="020B0402020204020504"/>
              </a:rPr>
              <a:t>-classifier yang </a:t>
            </a:r>
            <a:r>
              <a:rPr lang="en-US" sz="1200" dirty="0" err="1">
                <a:solidFill>
                  <a:srgbClr val="111C76"/>
                </a:solidFill>
                <a:latin typeface="Caviar Dreams" panose="020B0402020204020504"/>
              </a:rPr>
              <a:t>dapat</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berupa</a:t>
            </a:r>
            <a:r>
              <a:rPr lang="en-US" sz="1200" dirty="0">
                <a:solidFill>
                  <a:srgbClr val="111C76"/>
                </a:solidFill>
                <a:latin typeface="Caviar Dreams" panose="020B0402020204020504"/>
              </a:rPr>
              <a:t> </a:t>
            </a:r>
            <a:r>
              <a:rPr lang="en-US" sz="1200" dirty="0" smtClean="0">
                <a:solidFill>
                  <a:srgbClr val="111C76"/>
                </a:solidFill>
                <a:latin typeface="Caviar Dreams" panose="020B0402020204020504"/>
              </a:rPr>
              <a:t>IP Address </a:t>
            </a:r>
            <a:r>
              <a:rPr lang="en-US" sz="1200" dirty="0" err="1">
                <a:solidFill>
                  <a:srgbClr val="111C76"/>
                </a:solidFill>
                <a:latin typeface="Caviar Dreams" panose="020B0402020204020504"/>
              </a:rPr>
              <a:t>pengirim</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berdasarkan</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pengirim</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src</a:t>
            </a:r>
            <a:r>
              <a:rPr lang="en-US" sz="1200" dirty="0">
                <a:solidFill>
                  <a:srgbClr val="111C76"/>
                </a:solidFill>
                <a:latin typeface="Caviar Dreams" panose="020B0402020204020504"/>
              </a:rPr>
              <a:t>-address), IP Address </a:t>
            </a:r>
            <a:r>
              <a:rPr lang="en-US" sz="1200" dirty="0" err="1">
                <a:solidFill>
                  <a:srgbClr val="111C76"/>
                </a:solidFill>
                <a:latin typeface="Caviar Dreams" panose="020B0402020204020504"/>
              </a:rPr>
              <a:t>tujuan</a:t>
            </a:r>
            <a:r>
              <a:rPr lang="en-US" sz="1200" dirty="0">
                <a:solidFill>
                  <a:srgbClr val="111C76"/>
                </a:solidFill>
                <a:latin typeface="Caviar Dreams" panose="020B0402020204020504"/>
              </a:rPr>
              <a:t> (</a:t>
            </a:r>
            <a:r>
              <a:rPr lang="en-US" sz="1200" dirty="0" err="1" smtClean="0">
                <a:solidFill>
                  <a:srgbClr val="111C76"/>
                </a:solidFill>
                <a:latin typeface="Caviar Dreams" panose="020B0402020204020504"/>
              </a:rPr>
              <a:t>dst</a:t>
            </a:r>
            <a:r>
              <a:rPr lang="en-US" sz="1200" dirty="0" smtClean="0">
                <a:solidFill>
                  <a:srgbClr val="111C76"/>
                </a:solidFill>
                <a:latin typeface="Caviar Dreams" panose="020B0402020204020504"/>
              </a:rPr>
              <a:t>-address), Port </a:t>
            </a:r>
            <a:r>
              <a:rPr lang="en-US" sz="1200" dirty="0" err="1">
                <a:solidFill>
                  <a:srgbClr val="111C76"/>
                </a:solidFill>
                <a:latin typeface="Caviar Dreams" panose="020B0402020204020504"/>
              </a:rPr>
              <a:t>pengirim</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src</a:t>
            </a:r>
            <a:r>
              <a:rPr lang="en-US" sz="1200" dirty="0">
                <a:solidFill>
                  <a:srgbClr val="111C76"/>
                </a:solidFill>
                <a:latin typeface="Caviar Dreams" panose="020B0402020204020504"/>
              </a:rPr>
              <a:t>-port) </a:t>
            </a:r>
            <a:r>
              <a:rPr lang="en-US" sz="1200" dirty="0" err="1">
                <a:solidFill>
                  <a:srgbClr val="111C76"/>
                </a:solidFill>
                <a:latin typeface="Caviar Dreams" panose="020B0402020204020504"/>
              </a:rPr>
              <a:t>maupun</a:t>
            </a:r>
            <a:r>
              <a:rPr lang="en-US" sz="1200" dirty="0">
                <a:solidFill>
                  <a:srgbClr val="111C76"/>
                </a:solidFill>
                <a:latin typeface="Caviar Dreams" panose="020B0402020204020504"/>
              </a:rPr>
              <a:t> Port </a:t>
            </a:r>
            <a:r>
              <a:rPr lang="en-US" sz="1200" dirty="0" err="1">
                <a:solidFill>
                  <a:srgbClr val="111C76"/>
                </a:solidFill>
                <a:latin typeface="Caviar Dreams" panose="020B0402020204020504"/>
              </a:rPr>
              <a:t>tujuan</a:t>
            </a:r>
            <a:r>
              <a:rPr lang="en-US" sz="1200" dirty="0">
                <a:solidFill>
                  <a:srgbClr val="111C76"/>
                </a:solidFill>
                <a:latin typeface="Caviar Dreams" panose="020B0402020204020504"/>
              </a:rPr>
              <a:t> (</a:t>
            </a:r>
            <a:r>
              <a:rPr lang="en-US" sz="1200" dirty="0" err="1">
                <a:solidFill>
                  <a:srgbClr val="111C76"/>
                </a:solidFill>
                <a:latin typeface="Caviar Dreams" panose="020B0402020204020504"/>
              </a:rPr>
              <a:t>dst</a:t>
            </a:r>
            <a:r>
              <a:rPr lang="en-US" sz="1200" dirty="0">
                <a:solidFill>
                  <a:srgbClr val="111C76"/>
                </a:solidFill>
                <a:latin typeface="Caviar Dreams" panose="020B0402020204020504"/>
              </a:rPr>
              <a:t>-port</a:t>
            </a:r>
            <a:r>
              <a:rPr lang="en-US" sz="1200" dirty="0" smtClean="0">
                <a:solidFill>
                  <a:srgbClr val="111C76"/>
                </a:solidFill>
                <a:latin typeface="Caviar Dreams" panose="020B0402020204020504"/>
              </a:rPr>
              <a:t>). </a:t>
            </a:r>
            <a:r>
              <a:rPr lang="nb-NO" sz="1200" b="1" dirty="0">
                <a:solidFill>
                  <a:srgbClr val="111C76"/>
                </a:solidFill>
                <a:latin typeface="Caviar Dreams" panose="020B0402020204020504"/>
              </a:rPr>
              <a:t>PCQ Classifier </a:t>
            </a:r>
            <a:r>
              <a:rPr lang="nb-NO" sz="1200" dirty="0">
                <a:solidFill>
                  <a:srgbClr val="111C76"/>
                </a:solidFill>
                <a:latin typeface="Caviar Dreams" panose="020B0402020204020504"/>
              </a:rPr>
              <a:t>berfungsi mengklasifikasikan arah </a:t>
            </a:r>
            <a:r>
              <a:rPr lang="nb-NO" sz="1200" dirty="0" smtClean="0">
                <a:solidFill>
                  <a:srgbClr val="111C76"/>
                </a:solidFill>
                <a:latin typeface="Caviar Dreams" panose="020B0402020204020504"/>
              </a:rPr>
              <a:t>koneksi (upload atau download</a:t>
            </a:r>
            <a:r>
              <a:rPr lang="nb-NO" sz="1200" dirty="0">
                <a:solidFill>
                  <a:srgbClr val="111C76"/>
                </a:solidFill>
                <a:latin typeface="Caviar Dreams" panose="020B0402020204020504"/>
              </a:rPr>
              <a:t>). </a:t>
            </a:r>
            <a:r>
              <a:rPr lang="nb-NO" sz="1200" b="1" dirty="0">
                <a:solidFill>
                  <a:srgbClr val="111C76"/>
                </a:solidFill>
                <a:latin typeface="Caviar Dreams" panose="020B0402020204020504"/>
              </a:rPr>
              <a:t>PCQ rate</a:t>
            </a:r>
            <a:r>
              <a:rPr lang="nb-NO" sz="1200" dirty="0">
                <a:solidFill>
                  <a:srgbClr val="111C76"/>
                </a:solidFill>
                <a:latin typeface="Caviar Dreams" panose="020B0402020204020504"/>
              </a:rPr>
              <a:t> berfungsi untuk membatasi bandwidth maksimum yang </a:t>
            </a:r>
            <a:r>
              <a:rPr lang="nb-NO" sz="1200" dirty="0" smtClean="0">
                <a:solidFill>
                  <a:srgbClr val="111C76"/>
                </a:solidFill>
                <a:latin typeface="Caviar Dreams" panose="020B0402020204020504"/>
              </a:rPr>
              <a:t>bisadidapatkan</a:t>
            </a:r>
            <a:r>
              <a:rPr lang="nb-NO" sz="1200" dirty="0">
                <a:solidFill>
                  <a:srgbClr val="111C76"/>
                </a:solidFill>
                <a:latin typeface="Caviar Dreams" panose="020B0402020204020504"/>
              </a:rPr>
              <a:t>.</a:t>
            </a:r>
            <a:endParaRPr lang="en-US" sz="1200" dirty="0">
              <a:solidFill>
                <a:srgbClr val="111C76"/>
              </a:solidFill>
              <a:latin typeface="Caviar Dreams" panose="020B0402020204020504"/>
            </a:endParaRPr>
          </a:p>
        </p:txBody>
      </p:sp>
      <p:pic>
        <p:nvPicPr>
          <p:cNvPr id="17" name="Picture 16"/>
          <p:cNvPicPr>
            <a:picLocks noChangeAspect="1"/>
          </p:cNvPicPr>
          <p:nvPr/>
        </p:nvPicPr>
        <p:blipFill>
          <a:blip r:embed="rId9"/>
          <a:stretch>
            <a:fillRect/>
          </a:stretch>
        </p:blipFill>
        <p:spPr>
          <a:xfrm>
            <a:off x="4512232" y="1992606"/>
            <a:ext cx="2604319" cy="2775578"/>
          </a:xfrm>
          <a:prstGeom prst="rect">
            <a:avLst/>
          </a:prstGeom>
        </p:spPr>
      </p:pic>
    </p:spTree>
    <p:extLst>
      <p:ext uri="{BB962C8B-B14F-4D97-AF65-F5344CB8AC3E}">
        <p14:creationId xmlns:p14="http://schemas.microsoft.com/office/powerpoint/2010/main" val="703779827"/>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evron 9"/>
          <p:cNvSpPr/>
          <p:nvPr/>
        </p:nvSpPr>
        <p:spPr>
          <a:xfrm>
            <a:off x="4554232" y="841761"/>
            <a:ext cx="1583788"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Landasan Teori</a:t>
            </a:r>
            <a:endParaRPr lang="id-ID" sz="1100" dirty="0">
              <a:solidFill>
                <a:srgbClr val="111C76"/>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24" name="Chevron 23">
            <a:hlinkClick r:id="rId2" action="ppaction://hlinksldjump"/>
          </p:cNvPr>
          <p:cNvSpPr/>
          <p:nvPr/>
        </p:nvSpPr>
        <p:spPr>
          <a:xfrm>
            <a:off x="5940152"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latin typeface="Caviar Dreams" panose="020B0402020204020504" pitchFamily="34" charset="0"/>
              </a:rPr>
              <a:t>Hipotesis</a:t>
            </a:r>
            <a:endParaRPr lang="id-ID" sz="1100" dirty="0">
              <a:latin typeface="Caviar Dreams" panose="020B0402020204020504" pitchFamily="34" charset="0"/>
            </a:endParaRPr>
          </a:p>
        </p:txBody>
      </p:sp>
      <p:sp>
        <p:nvSpPr>
          <p:cNvPr id="25" name="Chevron 24">
            <a:hlinkClick r:id="rId3" action="ppaction://hlinksldjump"/>
          </p:cNvPr>
          <p:cNvSpPr/>
          <p:nvPr/>
        </p:nvSpPr>
        <p:spPr>
          <a:xfrm>
            <a:off x="7089854"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bg1"/>
                </a:solidFill>
                <a:latin typeface="Caviar Dreams" panose="020B0402020204020504" pitchFamily="34" charset="0"/>
              </a:rPr>
              <a:t>Cara </a:t>
            </a:r>
            <a:r>
              <a:rPr lang="en-GB" sz="1100" dirty="0" err="1" smtClean="0">
                <a:solidFill>
                  <a:schemeClr val="bg1"/>
                </a:solidFill>
                <a:latin typeface="Caviar Dreams" panose="020B0402020204020504" pitchFamily="34" charset="0"/>
              </a:rPr>
              <a:t>Penelitian</a:t>
            </a:r>
            <a:endParaRPr lang="id-ID" sz="1100" dirty="0">
              <a:solidFill>
                <a:schemeClr val="bg1"/>
              </a:solidFill>
              <a:latin typeface="Caviar Dreams" panose="020B0402020204020504" pitchFamily="34" charset="0"/>
            </a:endParaRPr>
          </a:p>
        </p:txBody>
      </p:sp>
      <p:sp>
        <p:nvSpPr>
          <p:cNvPr id="26" name="Pentagon 25">
            <a:hlinkClick r:id="rId4"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27" name="Chevron 26">
            <a:hlinkClick r:id="rId5"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8" name="Chevron 27">
            <a:hlinkClick r:id="rId6"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9" name="Chevron 28">
            <a:hlinkClick r:id="rId7"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grpSp>
        <p:nvGrpSpPr>
          <p:cNvPr id="8" name="Group 7"/>
          <p:cNvGrpSpPr/>
          <p:nvPr/>
        </p:nvGrpSpPr>
        <p:grpSpPr>
          <a:xfrm>
            <a:off x="107504" y="1421707"/>
            <a:ext cx="8568952" cy="556416"/>
            <a:chOff x="107504" y="1421707"/>
            <a:chExt cx="8568952" cy="556416"/>
          </a:xfrm>
        </p:grpSpPr>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52328" y="1421710"/>
              <a:ext cx="5724128" cy="556413"/>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49680" r="1"/>
            <a:stretch/>
          </p:blipFill>
          <p:spPr>
            <a:xfrm flipH="1" flipV="1">
              <a:off x="107504" y="1421707"/>
              <a:ext cx="2880320" cy="556413"/>
            </a:xfrm>
            <a:prstGeom prst="rect">
              <a:avLst/>
            </a:prstGeom>
          </p:spPr>
        </p:pic>
      </p:grpSp>
      <p:sp>
        <p:nvSpPr>
          <p:cNvPr id="9" name="TextBox 8"/>
          <p:cNvSpPr txBox="1"/>
          <p:nvPr/>
        </p:nvSpPr>
        <p:spPr>
          <a:xfrm>
            <a:off x="1513315" y="1532895"/>
            <a:ext cx="1921680" cy="369332"/>
          </a:xfrm>
          <a:prstGeom prst="rect">
            <a:avLst/>
          </a:prstGeom>
          <a:noFill/>
        </p:spPr>
        <p:txBody>
          <a:bodyPr wrap="none" rtlCol="0">
            <a:spAutoFit/>
          </a:bodyPr>
          <a:lstStyle/>
          <a:p>
            <a:r>
              <a:rPr lang="en-GB" b="1" dirty="0" err="1"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MikroTik</a:t>
            </a:r>
            <a:r>
              <a:rPr lang="en-GB" b="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 </a:t>
            </a:r>
            <a:r>
              <a:rPr lang="en-GB" b="1" dirty="0" err="1"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RouterOS</a:t>
            </a:r>
            <a:endParaRPr lang="id-ID" b="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pSp>
        <p:nvGrpSpPr>
          <p:cNvPr id="4" name="Group 3"/>
          <p:cNvGrpSpPr/>
          <p:nvPr/>
        </p:nvGrpSpPr>
        <p:grpSpPr>
          <a:xfrm>
            <a:off x="904840" y="1956792"/>
            <a:ext cx="6619488" cy="2871929"/>
            <a:chOff x="904840" y="1956792"/>
            <a:chExt cx="6619488" cy="2871929"/>
          </a:xfrm>
        </p:grpSpPr>
        <p:grpSp>
          <p:nvGrpSpPr>
            <p:cNvPr id="2" name="Group 1"/>
            <p:cNvGrpSpPr/>
            <p:nvPr/>
          </p:nvGrpSpPr>
          <p:grpSpPr>
            <a:xfrm>
              <a:off x="1049016" y="1956792"/>
              <a:ext cx="6475312" cy="2868535"/>
              <a:chOff x="1049016" y="1956792"/>
              <a:chExt cx="6475312" cy="2868535"/>
            </a:xfrm>
          </p:grpSpPr>
          <p:sp>
            <p:nvSpPr>
              <p:cNvPr id="15" name="Rectangle 14"/>
              <p:cNvSpPr/>
              <p:nvPr/>
            </p:nvSpPr>
            <p:spPr>
              <a:xfrm>
                <a:off x="7241544" y="1978120"/>
                <a:ext cx="282784"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65125" algn="just"/>
                <a:endParaRPr lang="id-ID" sz="1600" dirty="0">
                  <a:solidFill>
                    <a:srgbClr val="111C76"/>
                  </a:solidFill>
                  <a:latin typeface="Caviar Dreams" panose="020B0402020204020504" pitchFamily="34" charset="0"/>
                </a:endParaRPr>
              </a:p>
            </p:txBody>
          </p:sp>
          <p:sp>
            <p:nvSpPr>
              <p:cNvPr id="6" name="Rectangle 5"/>
              <p:cNvSpPr/>
              <p:nvPr/>
            </p:nvSpPr>
            <p:spPr>
              <a:xfrm>
                <a:off x="1180374" y="1978120"/>
                <a:ext cx="3246464" cy="2825878"/>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600" b="1" dirty="0" err="1">
                    <a:solidFill>
                      <a:srgbClr val="111C76"/>
                    </a:solidFill>
                    <a:latin typeface="Caviar Dreams" panose="020B0402020204020504"/>
                  </a:rPr>
                  <a:t>MikroTik</a:t>
                </a:r>
                <a:r>
                  <a:rPr lang="en-US" sz="1600" b="1" dirty="0">
                    <a:solidFill>
                      <a:srgbClr val="111C76"/>
                    </a:solidFill>
                    <a:latin typeface="Caviar Dreams" panose="020B0402020204020504"/>
                  </a:rPr>
                  <a:t> </a:t>
                </a:r>
                <a:r>
                  <a:rPr lang="en-US" sz="1600" b="1" dirty="0" err="1">
                    <a:solidFill>
                      <a:srgbClr val="111C76"/>
                    </a:solidFill>
                    <a:latin typeface="Caviar Dreams" panose="020B0402020204020504"/>
                  </a:rPr>
                  <a:t>RouterOS</a:t>
                </a:r>
                <a:r>
                  <a:rPr lang="en-US" sz="1600" b="1" dirty="0">
                    <a:solidFill>
                      <a:srgbClr val="111C76"/>
                    </a:solidFill>
                    <a:latin typeface="Caviar Dreams" panose="020B0402020204020504"/>
                  </a:rPr>
                  <a:t> </a:t>
                </a:r>
                <a:r>
                  <a:rPr lang="en-US" sz="1600" dirty="0" err="1">
                    <a:solidFill>
                      <a:srgbClr val="111C76"/>
                    </a:solidFill>
                    <a:latin typeface="Caviar Dreams" panose="020B0402020204020504"/>
                  </a:rPr>
                  <a:t>merupakan</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sistem</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operasi</a:t>
                </a:r>
                <a:r>
                  <a:rPr lang="en-US" sz="1600" dirty="0">
                    <a:solidFill>
                      <a:srgbClr val="111C76"/>
                    </a:solidFill>
                    <a:latin typeface="Caviar Dreams" panose="020B0402020204020504"/>
                  </a:rPr>
                  <a:t> Linux base yang </a:t>
                </a:r>
                <a:r>
                  <a:rPr lang="en-US" sz="1600" dirty="0" err="1">
                    <a:solidFill>
                      <a:srgbClr val="111C76"/>
                    </a:solidFill>
                    <a:latin typeface="Caviar Dreams" panose="020B0402020204020504"/>
                  </a:rPr>
                  <a:t>mampu</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menjadikan</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komputer</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sebagai</a:t>
                </a:r>
                <a:r>
                  <a:rPr lang="en-US" sz="1600" dirty="0">
                    <a:solidFill>
                      <a:srgbClr val="111C76"/>
                    </a:solidFill>
                    <a:latin typeface="Caviar Dreams" panose="020B0402020204020504"/>
                  </a:rPr>
                  <a:t> network </a:t>
                </a:r>
                <a:r>
                  <a:rPr lang="en-US" sz="1600" dirty="0" smtClean="0">
                    <a:solidFill>
                      <a:srgbClr val="111C76"/>
                    </a:solidFill>
                    <a:latin typeface="Caviar Dreams" panose="020B0402020204020504"/>
                  </a:rPr>
                  <a:t>router. </a:t>
                </a:r>
                <a:r>
                  <a:rPr lang="en-US" sz="1600" dirty="0" err="1" smtClean="0">
                    <a:solidFill>
                      <a:srgbClr val="111C76"/>
                    </a:solidFill>
                    <a:latin typeface="Caviar Dreams" panose="020B0402020204020504"/>
                  </a:rPr>
                  <a:t>Proyek</a:t>
                </a:r>
                <a:r>
                  <a:rPr lang="en-US" sz="1600" dirty="0" smtClean="0">
                    <a:solidFill>
                      <a:srgbClr val="111C76"/>
                    </a:solidFill>
                    <a:latin typeface="Caviar Dreams" panose="020B0402020204020504"/>
                  </a:rPr>
                  <a:t> </a:t>
                </a:r>
                <a:r>
                  <a:rPr lang="en-US" sz="1600" dirty="0" err="1">
                    <a:solidFill>
                      <a:srgbClr val="111C76"/>
                    </a:solidFill>
                    <a:latin typeface="Caviar Dreams" panose="020B0402020204020504"/>
                  </a:rPr>
                  <a:t>akhir</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ini</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menggunakan</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perangkat</a:t>
                </a:r>
                <a:r>
                  <a:rPr lang="en-US" sz="1600" dirty="0">
                    <a:solidFill>
                      <a:srgbClr val="111C76"/>
                    </a:solidFill>
                    <a:latin typeface="Caviar Dreams" panose="020B0402020204020504"/>
                  </a:rPr>
                  <a:t> </a:t>
                </a:r>
                <a:r>
                  <a:rPr lang="en-US" sz="1600" b="1" dirty="0" err="1">
                    <a:solidFill>
                      <a:srgbClr val="111C76"/>
                    </a:solidFill>
                    <a:latin typeface="Caviar Dreams" panose="020B0402020204020504"/>
                  </a:rPr>
                  <a:t>MikroTik</a:t>
                </a:r>
                <a:r>
                  <a:rPr lang="en-US" sz="1600" b="1" dirty="0">
                    <a:solidFill>
                      <a:srgbClr val="111C76"/>
                    </a:solidFill>
                    <a:latin typeface="Caviar Dreams" panose="020B0402020204020504"/>
                  </a:rPr>
                  <a:t> RB951-2n</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mendukung</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penggunaan</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Sistem</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Operasi</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RouterOS</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versi</a:t>
                </a:r>
                <a:r>
                  <a:rPr lang="en-US" sz="1600" dirty="0">
                    <a:solidFill>
                      <a:srgbClr val="111C76"/>
                    </a:solidFill>
                    <a:latin typeface="Caviar Dreams" panose="020B0402020204020504"/>
                  </a:rPr>
                  <a:t> 6 </a:t>
                </a:r>
                <a:r>
                  <a:rPr lang="en-US" sz="1600" dirty="0" err="1">
                    <a:solidFill>
                      <a:srgbClr val="111C76"/>
                    </a:solidFill>
                    <a:latin typeface="Caviar Dreams" panose="020B0402020204020504"/>
                  </a:rPr>
                  <a:t>sehingga</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mampu</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untuk</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mengimplementasikan</a:t>
                </a:r>
                <a:r>
                  <a:rPr lang="en-US" sz="1600" dirty="0">
                    <a:solidFill>
                      <a:srgbClr val="111C76"/>
                    </a:solidFill>
                    <a:latin typeface="Caviar Dreams" panose="020B0402020204020504"/>
                  </a:rPr>
                  <a:t> </a:t>
                </a:r>
                <a:r>
                  <a:rPr lang="en-US" sz="1600" i="1" dirty="0">
                    <a:solidFill>
                      <a:srgbClr val="111C76"/>
                    </a:solidFill>
                    <a:latin typeface="Caviar Dreams" panose="020B0402020204020504"/>
                  </a:rPr>
                  <a:t>traffic queueing</a:t>
                </a:r>
                <a:r>
                  <a:rPr lang="en-US" sz="1600" dirty="0">
                    <a:solidFill>
                      <a:srgbClr val="111C76"/>
                    </a:solidFill>
                    <a:latin typeface="Caviar Dreams" panose="020B0402020204020504"/>
                  </a:rPr>
                  <a:t>.</a:t>
                </a:r>
              </a:p>
              <a:p>
                <a:pPr algn="just"/>
                <a:endParaRPr lang="en-US" sz="1600" dirty="0">
                  <a:solidFill>
                    <a:srgbClr val="111C76"/>
                  </a:solidFill>
                  <a:latin typeface="Caviar Dreams" panose="020B0402020204020504"/>
                </a:endParaRPr>
              </a:p>
            </p:txBody>
          </p:sp>
          <p:sp>
            <p:nvSpPr>
              <p:cNvPr id="7" name="Rectangle 6"/>
              <p:cNvSpPr/>
              <p:nvPr/>
            </p:nvSpPr>
            <p:spPr>
              <a:xfrm>
                <a:off x="1049016" y="1956792"/>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a:off x="7241544" y="1978121"/>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0" name="Rectangle 19"/>
            <p:cNvSpPr/>
            <p:nvPr/>
          </p:nvSpPr>
          <p:spPr>
            <a:xfrm>
              <a:off x="904840" y="1981514"/>
              <a:ext cx="138608"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650875" indent="-285750" algn="just">
                <a:buFont typeface="Arial" panose="020B0604020202020204" pitchFamily="34" charset="0"/>
                <a:buChar char="•"/>
              </a:pPr>
              <a:endParaRPr lang="id-ID" sz="1600" dirty="0">
                <a:solidFill>
                  <a:srgbClr val="111C76"/>
                </a:solidFill>
                <a:latin typeface="Caviar Dreams" panose="020B0402020204020504" pitchFamily="34" charset="0"/>
              </a:endParaRPr>
            </a:p>
          </p:txBody>
        </p:sp>
      </p:grpSp>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23366" y="2033468"/>
            <a:ext cx="2791858" cy="2791858"/>
          </a:xfrm>
          <a:prstGeom prst="rect">
            <a:avLst/>
          </a:prstGeom>
        </p:spPr>
      </p:pic>
      <p:sp>
        <p:nvSpPr>
          <p:cNvPr id="30" name="TextBox 29"/>
          <p:cNvSpPr txBox="1"/>
          <p:nvPr/>
        </p:nvSpPr>
        <p:spPr>
          <a:xfrm>
            <a:off x="5431723" y="4418640"/>
            <a:ext cx="1936941" cy="369332"/>
          </a:xfrm>
          <a:prstGeom prst="rect">
            <a:avLst/>
          </a:prstGeom>
          <a:noFill/>
        </p:spPr>
        <p:txBody>
          <a:bodyPr wrap="none" rtlCol="0">
            <a:spAutoFit/>
          </a:bodyPr>
          <a:lstStyle/>
          <a:p>
            <a:r>
              <a:rPr lang="en-US" b="1" dirty="0" err="1">
                <a:solidFill>
                  <a:srgbClr val="111C76"/>
                </a:solidFill>
                <a:latin typeface="Caviar Dreams" panose="020B0402020204020504"/>
              </a:rPr>
              <a:t>MikroTik</a:t>
            </a:r>
            <a:r>
              <a:rPr lang="en-US" b="1" dirty="0">
                <a:solidFill>
                  <a:srgbClr val="111C76"/>
                </a:solidFill>
                <a:latin typeface="Caviar Dreams" panose="020B0402020204020504"/>
              </a:rPr>
              <a:t> RB951-2n</a:t>
            </a:r>
            <a:endParaRPr lang="en-US" dirty="0"/>
          </a:p>
        </p:txBody>
      </p:sp>
    </p:spTree>
    <p:extLst>
      <p:ext uri="{BB962C8B-B14F-4D97-AF65-F5344CB8AC3E}">
        <p14:creationId xmlns:p14="http://schemas.microsoft.com/office/powerpoint/2010/main" val="3658771214"/>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evron 9"/>
          <p:cNvSpPr/>
          <p:nvPr/>
        </p:nvSpPr>
        <p:spPr>
          <a:xfrm>
            <a:off x="4554232" y="841761"/>
            <a:ext cx="1583788"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Landasan Teori</a:t>
            </a:r>
            <a:endParaRPr lang="id-ID" sz="1100" dirty="0">
              <a:solidFill>
                <a:srgbClr val="111C76"/>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24" name="Chevron 23">
            <a:hlinkClick r:id="rId2" action="ppaction://hlinksldjump"/>
          </p:cNvPr>
          <p:cNvSpPr/>
          <p:nvPr/>
        </p:nvSpPr>
        <p:spPr>
          <a:xfrm>
            <a:off x="5940152"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latin typeface="Caviar Dreams" panose="020B0402020204020504" pitchFamily="34" charset="0"/>
              </a:rPr>
              <a:t>Hipotesis</a:t>
            </a:r>
            <a:endParaRPr lang="id-ID" sz="1100" dirty="0">
              <a:latin typeface="Caviar Dreams" panose="020B0402020204020504" pitchFamily="34" charset="0"/>
            </a:endParaRPr>
          </a:p>
        </p:txBody>
      </p:sp>
      <p:sp>
        <p:nvSpPr>
          <p:cNvPr id="25" name="Chevron 24">
            <a:hlinkClick r:id="rId3" action="ppaction://hlinksldjump"/>
          </p:cNvPr>
          <p:cNvSpPr/>
          <p:nvPr/>
        </p:nvSpPr>
        <p:spPr>
          <a:xfrm>
            <a:off x="7089854"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bg1"/>
                </a:solidFill>
                <a:latin typeface="Caviar Dreams" panose="020B0402020204020504" pitchFamily="34" charset="0"/>
              </a:rPr>
              <a:t>Cara </a:t>
            </a:r>
            <a:r>
              <a:rPr lang="en-GB" sz="1100" dirty="0" err="1" smtClean="0">
                <a:solidFill>
                  <a:schemeClr val="bg1"/>
                </a:solidFill>
                <a:latin typeface="Caviar Dreams" panose="020B0402020204020504" pitchFamily="34" charset="0"/>
              </a:rPr>
              <a:t>Penelitian</a:t>
            </a:r>
            <a:endParaRPr lang="id-ID" sz="1100" dirty="0">
              <a:solidFill>
                <a:schemeClr val="bg1"/>
              </a:solidFill>
              <a:latin typeface="Caviar Dreams" panose="020B0402020204020504" pitchFamily="34" charset="0"/>
            </a:endParaRPr>
          </a:p>
        </p:txBody>
      </p:sp>
      <p:sp>
        <p:nvSpPr>
          <p:cNvPr id="26" name="Pentagon 25">
            <a:hlinkClick r:id="rId4"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27" name="Chevron 26">
            <a:hlinkClick r:id="rId5"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8" name="Chevron 27">
            <a:hlinkClick r:id="rId6"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9" name="Chevron 28">
            <a:hlinkClick r:id="rId7"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grpSp>
        <p:nvGrpSpPr>
          <p:cNvPr id="8" name="Group 7"/>
          <p:cNvGrpSpPr/>
          <p:nvPr/>
        </p:nvGrpSpPr>
        <p:grpSpPr>
          <a:xfrm>
            <a:off x="179512" y="1439353"/>
            <a:ext cx="8568952" cy="556416"/>
            <a:chOff x="107504" y="1421707"/>
            <a:chExt cx="8568952" cy="556416"/>
          </a:xfrm>
        </p:grpSpPr>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52328" y="1421710"/>
              <a:ext cx="5724128" cy="556413"/>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49680" r="1"/>
            <a:stretch/>
          </p:blipFill>
          <p:spPr>
            <a:xfrm flipH="1" flipV="1">
              <a:off x="107504" y="1421707"/>
              <a:ext cx="2880320" cy="556413"/>
            </a:xfrm>
            <a:prstGeom prst="rect">
              <a:avLst/>
            </a:prstGeom>
          </p:spPr>
        </p:pic>
      </p:grpSp>
      <p:sp>
        <p:nvSpPr>
          <p:cNvPr id="9" name="TextBox 8"/>
          <p:cNvSpPr txBox="1"/>
          <p:nvPr/>
        </p:nvSpPr>
        <p:spPr>
          <a:xfrm>
            <a:off x="1513315" y="1532895"/>
            <a:ext cx="3288016" cy="369332"/>
          </a:xfrm>
          <a:prstGeom prst="rect">
            <a:avLst/>
          </a:prstGeom>
          <a:noFill/>
        </p:spPr>
        <p:txBody>
          <a:bodyPr wrap="none" rtlCol="0">
            <a:spAutoFit/>
          </a:bodyPr>
          <a:lstStyle/>
          <a:p>
            <a:r>
              <a:rPr lang="en-GB" b="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Asterisk, X-</a:t>
            </a:r>
            <a:r>
              <a:rPr lang="en-GB" b="1" dirty="0" err="1"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Lite</a:t>
            </a:r>
            <a:r>
              <a:rPr lang="en-GB" b="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 </a:t>
            </a:r>
            <a:r>
              <a:rPr lang="en-GB" b="1" dirty="0" err="1"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dan</a:t>
            </a:r>
            <a:r>
              <a:rPr lang="en-GB" b="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 Linksys PAP2T</a:t>
            </a:r>
            <a:endParaRPr lang="id-ID" b="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pSp>
        <p:nvGrpSpPr>
          <p:cNvPr id="4" name="Group 3"/>
          <p:cNvGrpSpPr/>
          <p:nvPr/>
        </p:nvGrpSpPr>
        <p:grpSpPr>
          <a:xfrm>
            <a:off x="904840" y="1956792"/>
            <a:ext cx="6619488" cy="2871929"/>
            <a:chOff x="904840" y="1956792"/>
            <a:chExt cx="6619488" cy="2871929"/>
          </a:xfrm>
        </p:grpSpPr>
        <p:grpSp>
          <p:nvGrpSpPr>
            <p:cNvPr id="2" name="Group 1"/>
            <p:cNvGrpSpPr/>
            <p:nvPr/>
          </p:nvGrpSpPr>
          <p:grpSpPr>
            <a:xfrm>
              <a:off x="1049016" y="1956792"/>
              <a:ext cx="6475312" cy="2868535"/>
              <a:chOff x="1049016" y="1956792"/>
              <a:chExt cx="6475312" cy="2868535"/>
            </a:xfrm>
          </p:grpSpPr>
          <p:sp>
            <p:nvSpPr>
              <p:cNvPr id="15" name="Rectangle 14"/>
              <p:cNvSpPr/>
              <p:nvPr/>
            </p:nvSpPr>
            <p:spPr>
              <a:xfrm>
                <a:off x="7241544" y="1978120"/>
                <a:ext cx="282784"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65125" algn="just"/>
                <a:endParaRPr lang="id-ID" sz="1600" dirty="0">
                  <a:solidFill>
                    <a:srgbClr val="111C76"/>
                  </a:solidFill>
                  <a:latin typeface="Caviar Dreams" panose="020B0402020204020504" pitchFamily="34" charset="0"/>
                </a:endParaRPr>
              </a:p>
            </p:txBody>
          </p:sp>
          <p:sp>
            <p:nvSpPr>
              <p:cNvPr id="6" name="Rectangle 5"/>
              <p:cNvSpPr/>
              <p:nvPr/>
            </p:nvSpPr>
            <p:spPr>
              <a:xfrm>
                <a:off x="1180373" y="1978120"/>
                <a:ext cx="3716171" cy="2825878"/>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buFont typeface="Arial" panose="020B0604020202020204" pitchFamily="34" charset="0"/>
                  <a:buChar char="•"/>
                </a:pPr>
                <a:r>
                  <a:rPr lang="en-US" sz="1600" b="1" dirty="0">
                    <a:solidFill>
                      <a:srgbClr val="111C76"/>
                    </a:solidFill>
                    <a:latin typeface="Caviar Dreams" panose="020B0402020204020504"/>
                  </a:rPr>
                  <a:t>Asterisk</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merupakan</a:t>
                </a:r>
                <a:r>
                  <a:rPr lang="en-US" sz="1600" dirty="0">
                    <a:solidFill>
                      <a:srgbClr val="111C76"/>
                    </a:solidFill>
                    <a:latin typeface="Caviar Dreams" panose="020B0402020204020504"/>
                  </a:rPr>
                  <a:t> software yang </a:t>
                </a:r>
                <a:r>
                  <a:rPr lang="en-US" sz="1600" dirty="0" err="1">
                    <a:solidFill>
                      <a:srgbClr val="111C76"/>
                    </a:solidFill>
                    <a:latin typeface="Caviar Dreams" panose="020B0402020204020504"/>
                  </a:rPr>
                  <a:t>mengadaptasi</a:t>
                </a:r>
                <a:r>
                  <a:rPr lang="en-US" sz="1600" dirty="0">
                    <a:solidFill>
                      <a:srgbClr val="111C76"/>
                    </a:solidFill>
                    <a:latin typeface="Caviar Dreams" panose="020B0402020204020504"/>
                  </a:rPr>
                  <a:t> Private Branch Exchange (PBX) </a:t>
                </a:r>
                <a:r>
                  <a:rPr lang="en-US" sz="1600" dirty="0" err="1">
                    <a:solidFill>
                      <a:srgbClr val="111C76"/>
                    </a:solidFill>
                    <a:latin typeface="Caviar Dreams" panose="020B0402020204020504"/>
                  </a:rPr>
                  <a:t>sehingga</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memungkinkan</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untuk</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membangun</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jaringan</a:t>
                </a:r>
                <a:r>
                  <a:rPr lang="en-US" sz="1600" dirty="0">
                    <a:solidFill>
                      <a:srgbClr val="111C76"/>
                    </a:solidFill>
                    <a:latin typeface="Caviar Dreams" panose="020B0402020204020504"/>
                  </a:rPr>
                  <a:t> </a:t>
                </a:r>
                <a:r>
                  <a:rPr lang="en-US" sz="1600" dirty="0" err="1" smtClean="0">
                    <a:solidFill>
                      <a:srgbClr val="111C76"/>
                    </a:solidFill>
                    <a:latin typeface="Caviar Dreams" panose="020B0402020204020504"/>
                  </a:rPr>
                  <a:t>telepon</a:t>
                </a:r>
                <a:endParaRPr lang="en-US" sz="1600" dirty="0" smtClean="0">
                  <a:solidFill>
                    <a:srgbClr val="111C76"/>
                  </a:solidFill>
                  <a:latin typeface="Caviar Dreams" panose="020B0402020204020504"/>
                </a:endParaRPr>
              </a:p>
              <a:p>
                <a:pPr marL="285750" indent="-285750" algn="just">
                  <a:buFont typeface="Arial" panose="020B0604020202020204" pitchFamily="34" charset="0"/>
                  <a:buChar char="•"/>
                </a:pPr>
                <a:r>
                  <a:rPr lang="en-US" sz="1600" b="1" dirty="0">
                    <a:solidFill>
                      <a:srgbClr val="111C76"/>
                    </a:solidFill>
                    <a:latin typeface="Caviar Dreams" panose="020B0402020204020504"/>
                  </a:rPr>
                  <a:t>X-Lite</a:t>
                </a:r>
                <a:r>
                  <a:rPr lang="en-US" sz="1600" dirty="0">
                    <a:solidFill>
                      <a:srgbClr val="111C76"/>
                    </a:solidFill>
                    <a:latin typeface="Caviar Dreams" panose="020B0402020204020504"/>
                  </a:rPr>
                  <a:t> </a:t>
                </a:r>
                <a:r>
                  <a:rPr lang="en-US" sz="1600" dirty="0" err="1" smtClean="0">
                    <a:solidFill>
                      <a:srgbClr val="111C76"/>
                    </a:solidFill>
                    <a:latin typeface="Caviar Dreams" panose="020B0402020204020504"/>
                  </a:rPr>
                  <a:t>adalah</a:t>
                </a:r>
                <a:r>
                  <a:rPr lang="en-US" sz="1600" dirty="0" smtClean="0">
                    <a:solidFill>
                      <a:srgbClr val="111C76"/>
                    </a:solidFill>
                    <a:latin typeface="Caviar Dreams" panose="020B0402020204020504"/>
                  </a:rPr>
                  <a:t> </a:t>
                </a:r>
                <a:r>
                  <a:rPr lang="en-US" sz="1600" dirty="0" err="1">
                    <a:solidFill>
                      <a:srgbClr val="111C76"/>
                    </a:solidFill>
                    <a:latin typeface="Caviar Dreams" panose="020B0402020204020504"/>
                  </a:rPr>
                  <a:t>perangkat</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lunak</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berbasis</a:t>
                </a:r>
                <a:r>
                  <a:rPr lang="en-US" sz="1600" dirty="0">
                    <a:solidFill>
                      <a:srgbClr val="111C76"/>
                    </a:solidFill>
                    <a:latin typeface="Caviar Dreams" panose="020B0402020204020504"/>
                  </a:rPr>
                  <a:t> </a:t>
                </a:r>
                <a:r>
                  <a:rPr lang="en-US" sz="1600" i="1" dirty="0">
                    <a:solidFill>
                      <a:srgbClr val="111C76"/>
                    </a:solidFill>
                    <a:latin typeface="Caviar Dreams" panose="020B0402020204020504"/>
                  </a:rPr>
                  <a:t>freeware</a:t>
                </a:r>
                <a:r>
                  <a:rPr lang="en-US" sz="1600" dirty="0">
                    <a:solidFill>
                      <a:srgbClr val="111C76"/>
                    </a:solidFill>
                    <a:latin typeface="Caviar Dreams" panose="020B0402020204020504"/>
                  </a:rPr>
                  <a:t> yang </a:t>
                </a:r>
                <a:r>
                  <a:rPr lang="en-US" sz="1600" dirty="0" err="1">
                    <a:solidFill>
                      <a:srgbClr val="111C76"/>
                    </a:solidFill>
                    <a:latin typeface="Caviar Dreams" panose="020B0402020204020504"/>
                  </a:rPr>
                  <a:t>digunakan</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sebagai</a:t>
                </a:r>
                <a:r>
                  <a:rPr lang="en-US" sz="1600" dirty="0">
                    <a:solidFill>
                      <a:srgbClr val="111C76"/>
                    </a:solidFill>
                    <a:latin typeface="Caviar Dreams" panose="020B0402020204020504"/>
                  </a:rPr>
                  <a:t> VoIP soft phone. Soft phone yang </a:t>
                </a:r>
                <a:r>
                  <a:rPr lang="en-US" sz="1600" dirty="0" err="1">
                    <a:solidFill>
                      <a:srgbClr val="111C76"/>
                    </a:solidFill>
                    <a:latin typeface="Caviar Dreams" panose="020B0402020204020504"/>
                  </a:rPr>
                  <a:t>menggunakan</a:t>
                </a:r>
                <a:r>
                  <a:rPr lang="en-US" sz="1600" dirty="0">
                    <a:solidFill>
                      <a:srgbClr val="111C76"/>
                    </a:solidFill>
                    <a:latin typeface="Caviar Dreams" panose="020B0402020204020504"/>
                  </a:rPr>
                  <a:t> Session Initiation Protocol (SIP) </a:t>
                </a:r>
                <a:endParaRPr lang="en-US" sz="1600" dirty="0" smtClean="0">
                  <a:solidFill>
                    <a:srgbClr val="111C76"/>
                  </a:solidFill>
                  <a:latin typeface="Caviar Dreams" panose="020B0402020204020504"/>
                </a:endParaRPr>
              </a:p>
              <a:p>
                <a:pPr marL="285750" indent="-285750" algn="just">
                  <a:buFont typeface="Arial" panose="020B0604020202020204" pitchFamily="34" charset="0"/>
                  <a:buChar char="•"/>
                </a:pPr>
                <a:r>
                  <a:rPr lang="en-US" sz="1600" b="1" dirty="0">
                    <a:solidFill>
                      <a:srgbClr val="111C76"/>
                    </a:solidFill>
                    <a:latin typeface="Caviar Dreams" panose="020B0402020204020504"/>
                  </a:rPr>
                  <a:t>Linksys PAP2T </a:t>
                </a:r>
                <a:r>
                  <a:rPr lang="en-US" sz="1600" dirty="0" err="1">
                    <a:solidFill>
                      <a:srgbClr val="111C76"/>
                    </a:solidFill>
                    <a:latin typeface="Caviar Dreams" panose="020B0402020204020504"/>
                  </a:rPr>
                  <a:t>merupakan</a:t>
                </a:r>
                <a:r>
                  <a:rPr lang="en-US" sz="1600" dirty="0">
                    <a:solidFill>
                      <a:srgbClr val="111C76"/>
                    </a:solidFill>
                    <a:latin typeface="Caviar Dreams" panose="020B0402020204020504"/>
                  </a:rPr>
                  <a:t> adapter </a:t>
                </a:r>
                <a:r>
                  <a:rPr lang="en-US" sz="1600" dirty="0" err="1">
                    <a:solidFill>
                      <a:srgbClr val="111C76"/>
                    </a:solidFill>
                    <a:latin typeface="Caviar Dreams" panose="020B0402020204020504"/>
                  </a:rPr>
                  <a:t>telepon</a:t>
                </a:r>
                <a:r>
                  <a:rPr lang="en-US" sz="1600" dirty="0">
                    <a:solidFill>
                      <a:srgbClr val="111C76"/>
                    </a:solidFill>
                    <a:latin typeface="Caviar Dreams" panose="020B0402020204020504"/>
                  </a:rPr>
                  <a:t> analog yang </a:t>
                </a:r>
                <a:r>
                  <a:rPr lang="en-US" sz="1600" dirty="0" err="1">
                    <a:solidFill>
                      <a:srgbClr val="111C76"/>
                    </a:solidFill>
                    <a:latin typeface="Caviar Dreams" panose="020B0402020204020504"/>
                  </a:rPr>
                  <a:t>memungkinkan</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layanan</a:t>
                </a:r>
                <a:r>
                  <a:rPr lang="en-US" sz="1600" dirty="0">
                    <a:solidFill>
                      <a:srgbClr val="111C76"/>
                    </a:solidFill>
                    <a:latin typeface="Caviar Dreams" panose="020B0402020204020504"/>
                  </a:rPr>
                  <a:t> VoIP </a:t>
                </a:r>
                <a:r>
                  <a:rPr lang="en-US" sz="1600" dirty="0" err="1">
                    <a:solidFill>
                      <a:srgbClr val="111C76"/>
                    </a:solidFill>
                    <a:latin typeface="Caviar Dreams" panose="020B0402020204020504"/>
                  </a:rPr>
                  <a:t>melalui</a:t>
                </a:r>
                <a:r>
                  <a:rPr lang="en-US" sz="1600" dirty="0">
                    <a:solidFill>
                      <a:srgbClr val="111C76"/>
                    </a:solidFill>
                    <a:latin typeface="Caviar Dreams" panose="020B0402020204020504"/>
                  </a:rPr>
                  <a:t> </a:t>
                </a:r>
                <a:r>
                  <a:rPr lang="en-US" sz="1600" dirty="0" err="1">
                    <a:solidFill>
                      <a:srgbClr val="111C76"/>
                    </a:solidFill>
                    <a:latin typeface="Caviar Dreams" panose="020B0402020204020504"/>
                  </a:rPr>
                  <a:t>koneksi</a:t>
                </a:r>
                <a:r>
                  <a:rPr lang="en-US" sz="1600" dirty="0">
                    <a:solidFill>
                      <a:srgbClr val="111C76"/>
                    </a:solidFill>
                    <a:latin typeface="Caviar Dreams" panose="020B0402020204020504"/>
                  </a:rPr>
                  <a:t> internet</a:t>
                </a:r>
                <a:r>
                  <a:rPr lang="en-US" sz="1600" dirty="0" smtClean="0">
                    <a:solidFill>
                      <a:srgbClr val="111C76"/>
                    </a:solidFill>
                    <a:latin typeface="Caviar Dreams" panose="020B0402020204020504"/>
                  </a:rPr>
                  <a:t>.</a:t>
                </a:r>
                <a:endParaRPr lang="en-US" sz="1600" dirty="0">
                  <a:solidFill>
                    <a:srgbClr val="111C76"/>
                  </a:solidFill>
                  <a:latin typeface="Caviar Dreams" panose="020B0402020204020504"/>
                </a:endParaRPr>
              </a:p>
            </p:txBody>
          </p:sp>
          <p:sp>
            <p:nvSpPr>
              <p:cNvPr id="7" name="Rectangle 6"/>
              <p:cNvSpPr/>
              <p:nvPr/>
            </p:nvSpPr>
            <p:spPr>
              <a:xfrm>
                <a:off x="1049016" y="1956792"/>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a:off x="7241544" y="1978121"/>
                <a:ext cx="138608" cy="2847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0" name="Rectangle 19"/>
            <p:cNvSpPr/>
            <p:nvPr/>
          </p:nvSpPr>
          <p:spPr>
            <a:xfrm>
              <a:off x="904840" y="1981514"/>
              <a:ext cx="138608" cy="2847207"/>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650875" indent="-285750" algn="just">
                <a:buFont typeface="Arial" panose="020B0604020202020204" pitchFamily="34" charset="0"/>
                <a:buChar char="•"/>
              </a:pPr>
              <a:endParaRPr lang="id-ID" sz="1600" dirty="0">
                <a:solidFill>
                  <a:srgbClr val="111C76"/>
                </a:solidFill>
                <a:latin typeface="Caviar Dreams" panose="020B0402020204020504" pitchFamily="34" charset="0"/>
              </a:endParaRPr>
            </a:p>
          </p:txBody>
        </p:sp>
      </p:grpSp>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48064" y="2192945"/>
            <a:ext cx="3175000" cy="2374900"/>
          </a:xfrm>
          <a:prstGeom prst="rect">
            <a:avLst/>
          </a:prstGeom>
        </p:spPr>
      </p:pic>
      <p:sp>
        <p:nvSpPr>
          <p:cNvPr id="11" name="TextBox 10"/>
          <p:cNvSpPr txBox="1"/>
          <p:nvPr/>
        </p:nvSpPr>
        <p:spPr>
          <a:xfrm>
            <a:off x="7219800" y="4327254"/>
            <a:ext cx="1472134" cy="369332"/>
          </a:xfrm>
          <a:prstGeom prst="rect">
            <a:avLst/>
          </a:prstGeom>
          <a:noFill/>
        </p:spPr>
        <p:txBody>
          <a:bodyPr wrap="none" rtlCol="0">
            <a:spAutoFit/>
          </a:bodyPr>
          <a:lstStyle/>
          <a:p>
            <a:r>
              <a:rPr lang="en-US" dirty="0" smtClean="0"/>
              <a:t>Linksys PAP2T</a:t>
            </a:r>
            <a:endParaRPr lang="en-US" dirty="0"/>
          </a:p>
        </p:txBody>
      </p:sp>
    </p:spTree>
    <p:extLst>
      <p:ext uri="{BB962C8B-B14F-4D97-AF65-F5344CB8AC3E}">
        <p14:creationId xmlns:p14="http://schemas.microsoft.com/office/powerpoint/2010/main" val="3348222297"/>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evron 9"/>
          <p:cNvSpPr/>
          <p:nvPr/>
        </p:nvSpPr>
        <p:spPr>
          <a:xfrm>
            <a:off x="4554232" y="841761"/>
            <a:ext cx="1583788"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Landasan Teori</a:t>
            </a:r>
            <a:endParaRPr lang="id-ID" sz="1100" dirty="0">
              <a:solidFill>
                <a:srgbClr val="111C76"/>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24" name="Chevron 23">
            <a:hlinkClick r:id="rId3" action="ppaction://hlinksldjump"/>
          </p:cNvPr>
          <p:cNvSpPr/>
          <p:nvPr/>
        </p:nvSpPr>
        <p:spPr>
          <a:xfrm>
            <a:off x="7135241" y="843261"/>
            <a:ext cx="1379203"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Cara Penelitian</a:t>
            </a:r>
            <a:endParaRPr lang="id-ID" sz="1100" dirty="0">
              <a:latin typeface="Caviar Dreams" panose="020B0402020204020504" pitchFamily="34" charset="0"/>
            </a:endParaRPr>
          </a:p>
        </p:txBody>
      </p:sp>
      <p:sp>
        <p:nvSpPr>
          <p:cNvPr id="25" name="Chevron 24">
            <a:hlinkClick r:id="rId4" action="ppaction://hlinksldjump"/>
          </p:cNvPr>
          <p:cNvSpPr/>
          <p:nvPr/>
        </p:nvSpPr>
        <p:spPr>
          <a:xfrm>
            <a:off x="5940312"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solidFill>
                  <a:schemeClr val="bg1"/>
                </a:solidFill>
                <a:latin typeface="Caviar Dreams" panose="020B0402020204020504" pitchFamily="34" charset="0"/>
              </a:rPr>
              <a:t>Hipotesis</a:t>
            </a:r>
            <a:endParaRPr lang="id-ID" sz="1100" dirty="0">
              <a:solidFill>
                <a:schemeClr val="bg1"/>
              </a:solidFill>
              <a:latin typeface="Caviar Dreams" panose="020B0402020204020504" pitchFamily="34" charset="0"/>
            </a:endParaRPr>
          </a:p>
        </p:txBody>
      </p:sp>
      <p:sp>
        <p:nvSpPr>
          <p:cNvPr id="26" name="Pentagon 25">
            <a:hlinkClick r:id="rId5"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27" name="Chevron 26">
            <a:hlinkClick r:id="rId6"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8" name="Chevron 27">
            <a:hlinkClick r:id="rId7"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9" name="Chevron 28">
            <a:hlinkClick r:id="rId8"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grpSp>
        <p:nvGrpSpPr>
          <p:cNvPr id="5" name="Group 4"/>
          <p:cNvGrpSpPr/>
          <p:nvPr/>
        </p:nvGrpSpPr>
        <p:grpSpPr>
          <a:xfrm>
            <a:off x="107504" y="1419619"/>
            <a:ext cx="4644596" cy="504059"/>
            <a:chOff x="107504" y="1419619"/>
            <a:chExt cx="5040560" cy="558501"/>
          </a:xfrm>
        </p:grpSpPr>
        <p:pic>
          <p:nvPicPr>
            <p:cNvPr id="3" name="Picture 2"/>
            <p:cNvPicPr>
              <a:picLocks noChangeAspect="1"/>
            </p:cNvPicPr>
            <p:nvPr/>
          </p:nvPicPr>
          <p:blipFill rotWithShape="1">
            <a:blip r:embed="rId9" cstate="print">
              <a:extLst>
                <a:ext uri="{28A0092B-C50C-407E-A947-70E740481C1C}">
                  <a14:useLocalDpi xmlns:a14="http://schemas.microsoft.com/office/drawing/2010/main" val="0"/>
                </a:ext>
              </a:extLst>
            </a:blip>
            <a:srcRect l="49681" t="-375"/>
            <a:stretch/>
          </p:blipFill>
          <p:spPr>
            <a:xfrm>
              <a:off x="2267744" y="1419619"/>
              <a:ext cx="2880320" cy="558501"/>
            </a:xfrm>
            <a:prstGeom prst="rect">
              <a:avLst/>
            </a:prstGeom>
          </p:spPr>
        </p:pic>
        <p:pic>
          <p:nvPicPr>
            <p:cNvPr id="13" name="Picture 12"/>
            <p:cNvPicPr>
              <a:picLocks noChangeAspect="1"/>
            </p:cNvPicPr>
            <p:nvPr/>
          </p:nvPicPr>
          <p:blipFill rotWithShape="1">
            <a:blip r:embed="rId9" cstate="print">
              <a:extLst>
                <a:ext uri="{28A0092B-C50C-407E-A947-70E740481C1C}">
                  <a14:useLocalDpi xmlns:a14="http://schemas.microsoft.com/office/drawing/2010/main" val="0"/>
                </a:ext>
              </a:extLst>
            </a:blip>
            <a:srcRect l="49680" r="1"/>
            <a:stretch/>
          </p:blipFill>
          <p:spPr>
            <a:xfrm flipH="1" flipV="1">
              <a:off x="107504" y="1421707"/>
              <a:ext cx="2880320" cy="556413"/>
            </a:xfrm>
            <a:prstGeom prst="rect">
              <a:avLst/>
            </a:prstGeom>
          </p:spPr>
        </p:pic>
        <p:sp>
          <p:nvSpPr>
            <p:cNvPr id="9" name="TextBox 8"/>
            <p:cNvSpPr txBox="1"/>
            <p:nvPr/>
          </p:nvSpPr>
          <p:spPr>
            <a:xfrm>
              <a:off x="1521978" y="1523287"/>
              <a:ext cx="2336576" cy="375120"/>
            </a:xfrm>
            <a:prstGeom prst="rect">
              <a:avLst/>
            </a:prstGeom>
            <a:noFill/>
          </p:spPr>
          <p:txBody>
            <a:bodyPr wrap="none" rtlCol="0">
              <a:spAutoFit/>
            </a:bodyPr>
            <a:lstStyle/>
            <a:p>
              <a:r>
                <a:rPr lang="id-ID" sz="1600" b="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PARAMETER KINERJA</a:t>
              </a:r>
              <a:endParaRPr lang="id-ID" sz="1600" b="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pSp>
      <p:grpSp>
        <p:nvGrpSpPr>
          <p:cNvPr id="17" name="Group 16"/>
          <p:cNvGrpSpPr/>
          <p:nvPr/>
        </p:nvGrpSpPr>
        <p:grpSpPr>
          <a:xfrm>
            <a:off x="107950" y="2016125"/>
            <a:ext cx="4320034" cy="2042838"/>
            <a:chOff x="107950" y="2016125"/>
            <a:chExt cx="4320034" cy="2042838"/>
          </a:xfrm>
        </p:grpSpPr>
        <p:graphicFrame>
          <p:nvGraphicFramePr>
            <p:cNvPr id="23" name="Object 22"/>
            <p:cNvGraphicFramePr>
              <a:graphicFrameLocks noChangeAspect="1"/>
            </p:cNvGraphicFramePr>
            <p:nvPr>
              <p:extLst>
                <p:ext uri="{D42A27DB-BD31-4B8C-83A1-F6EECF244321}">
                  <p14:modId xmlns:p14="http://schemas.microsoft.com/office/powerpoint/2010/main" val="3279779228"/>
                </p:ext>
              </p:extLst>
            </p:nvPr>
          </p:nvGraphicFramePr>
          <p:xfrm>
            <a:off x="107950" y="2016125"/>
            <a:ext cx="3611563" cy="660400"/>
          </p:xfrm>
          <a:graphic>
            <a:graphicData uri="http://schemas.openxmlformats.org/presentationml/2006/ole">
              <mc:AlternateContent xmlns:mc="http://schemas.openxmlformats.org/markup-compatibility/2006">
                <mc:Choice xmlns:v="urn:schemas-microsoft-com:vml" Requires="v">
                  <p:oleObj spid="_x0000_s3985" name="CorelDRAW" r:id="rId10" imgW="2543040" imgH="466200" progId="CorelDraw.Graphic.17">
                    <p:embed/>
                  </p:oleObj>
                </mc:Choice>
                <mc:Fallback>
                  <p:oleObj name="CorelDRAW" r:id="rId10" imgW="2543040" imgH="466200" progId="CorelDraw.Graphic.17">
                    <p:embed/>
                    <p:pic>
                      <p:nvPicPr>
                        <p:cNvPr id="2" name="Object 1"/>
                        <p:cNvPicPr/>
                        <p:nvPr/>
                      </p:nvPicPr>
                      <p:blipFill>
                        <a:blip r:embed="rId11"/>
                        <a:stretch>
                          <a:fillRect/>
                        </a:stretch>
                      </p:blipFill>
                      <p:spPr>
                        <a:xfrm>
                          <a:off x="107950" y="2016125"/>
                          <a:ext cx="3611563" cy="660400"/>
                        </a:xfrm>
                        <a:prstGeom prst="rect">
                          <a:avLst/>
                        </a:prstGeom>
                      </p:spPr>
                    </p:pic>
                  </p:oleObj>
                </mc:Fallback>
              </mc:AlternateContent>
            </a:graphicData>
          </a:graphic>
        </p:graphicFrame>
        <p:sp>
          <p:nvSpPr>
            <p:cNvPr id="11" name="Rectangle 10"/>
            <p:cNvSpPr/>
            <p:nvPr/>
          </p:nvSpPr>
          <p:spPr>
            <a:xfrm>
              <a:off x="827584" y="2058402"/>
              <a:ext cx="619080" cy="338554"/>
            </a:xfrm>
            <a:prstGeom prst="rect">
              <a:avLst/>
            </a:prstGeom>
          </p:spPr>
          <p:txBody>
            <a:bodyPr wrap="none">
              <a:spAutoFit/>
            </a:bodyPr>
            <a:lstStyle/>
            <a:p>
              <a:r>
                <a:rPr lang="en-GB" sz="1600" b="1" i="1"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Delay</a:t>
              </a:r>
              <a:endParaRPr lang="id-ID" sz="1600" b="1" i="1"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sp>
          <p:nvSpPr>
            <p:cNvPr id="16" name="Rectangle 15"/>
            <p:cNvSpPr/>
            <p:nvPr/>
          </p:nvSpPr>
          <p:spPr>
            <a:xfrm>
              <a:off x="704954" y="2393892"/>
              <a:ext cx="3723030" cy="1665071"/>
            </a:xfrm>
            <a:prstGeom prst="rect">
              <a:avLst/>
            </a:prstGeom>
          </p:spPr>
          <p:txBody>
            <a:bodyPr wrap="square">
              <a:spAutoFit/>
            </a:bodyPr>
            <a:lstStyle/>
            <a:p>
              <a:pPr algn="just"/>
              <a:r>
                <a:rPr lang="en-GB" sz="1400" dirty="0" err="1" smtClean="0">
                  <a:solidFill>
                    <a:srgbClr val="111C76"/>
                  </a:solidFill>
                  <a:latin typeface="Caviar Dreams" panose="020B0402020204020504" pitchFamily="34" charset="0"/>
                  <a:ea typeface="Calibri" panose="020F0502020204030204" pitchFamily="34" charset="0"/>
                </a:rPr>
                <a:t>Jumlah</a:t>
              </a:r>
              <a:r>
                <a:rPr lang="en-GB" sz="1400" dirty="0" smtClean="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waktu</a:t>
              </a:r>
              <a:r>
                <a:rPr lang="en-GB" sz="1400" dirty="0">
                  <a:solidFill>
                    <a:srgbClr val="111C76"/>
                  </a:solidFill>
                  <a:latin typeface="Caviar Dreams" panose="020B0402020204020504" pitchFamily="34" charset="0"/>
                  <a:ea typeface="Calibri" panose="020F0502020204030204" pitchFamily="34" charset="0"/>
                </a:rPr>
                <a:t> yang </a:t>
              </a:r>
              <a:r>
                <a:rPr lang="en-GB" sz="1400" dirty="0" err="1">
                  <a:solidFill>
                    <a:srgbClr val="111C76"/>
                  </a:solidFill>
                  <a:latin typeface="Caviar Dreams" panose="020B0402020204020504" pitchFamily="34" charset="0"/>
                  <a:ea typeface="Calibri" panose="020F0502020204030204" pitchFamily="34" charset="0"/>
                </a:rPr>
                <a:t>diperlukan</a:t>
              </a:r>
              <a:r>
                <a:rPr lang="en-GB" sz="1400" dirty="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oleh</a:t>
              </a:r>
              <a:r>
                <a:rPr lang="en-GB" sz="1400" dirty="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paket</a:t>
              </a:r>
              <a:r>
                <a:rPr lang="en-GB" sz="1400" dirty="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untuk</a:t>
              </a:r>
              <a:r>
                <a:rPr lang="en-GB" sz="1400" dirty="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sampai</a:t>
              </a:r>
              <a:r>
                <a:rPr lang="en-GB" sz="1400" dirty="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ke</a:t>
              </a:r>
              <a:r>
                <a:rPr lang="en-GB" sz="1400" dirty="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tujuan</a:t>
              </a:r>
              <a:r>
                <a:rPr lang="en-GB" sz="1400" dirty="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Aplikasi</a:t>
              </a:r>
              <a:r>
                <a:rPr lang="en-GB" sz="1400" dirty="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percakapan</a:t>
              </a:r>
              <a:r>
                <a:rPr lang="en-GB" sz="1400" dirty="0">
                  <a:solidFill>
                    <a:srgbClr val="111C76"/>
                  </a:solidFill>
                  <a:latin typeface="Caviar Dreams" panose="020B0402020204020504" pitchFamily="34" charset="0"/>
                  <a:ea typeface="Calibri" panose="020F0502020204030204" pitchFamily="34" charset="0"/>
                </a:rPr>
                <a:t> real-time </a:t>
              </a:r>
              <a:r>
                <a:rPr lang="en-GB" sz="1400" dirty="0" err="1">
                  <a:solidFill>
                    <a:srgbClr val="111C76"/>
                  </a:solidFill>
                  <a:latin typeface="Caviar Dreams" panose="020B0402020204020504" pitchFamily="34" charset="0"/>
                  <a:ea typeface="Calibri" panose="020F0502020204030204" pitchFamily="34" charset="0"/>
                </a:rPr>
                <a:t>seperti</a:t>
              </a:r>
              <a:r>
                <a:rPr lang="en-GB" sz="1400" dirty="0">
                  <a:solidFill>
                    <a:srgbClr val="111C76"/>
                  </a:solidFill>
                  <a:latin typeface="Caviar Dreams" panose="020B0402020204020504" pitchFamily="34" charset="0"/>
                  <a:ea typeface="Calibri" panose="020F0502020204030204" pitchFamily="34" charset="0"/>
                </a:rPr>
                <a:t> VoIP, delay yang </a:t>
              </a:r>
              <a:r>
                <a:rPr lang="en-GB" sz="1400" dirty="0" err="1">
                  <a:solidFill>
                    <a:srgbClr val="111C76"/>
                  </a:solidFill>
                  <a:latin typeface="Caviar Dreams" panose="020B0402020204020504" pitchFamily="34" charset="0"/>
                  <a:ea typeface="Calibri" panose="020F0502020204030204" pitchFamily="34" charset="0"/>
                </a:rPr>
                <a:t>direkomendasikan</a:t>
              </a:r>
              <a:r>
                <a:rPr lang="en-GB" sz="1400" dirty="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oleh</a:t>
              </a:r>
              <a:r>
                <a:rPr lang="en-GB" sz="1400" dirty="0">
                  <a:solidFill>
                    <a:srgbClr val="111C76"/>
                  </a:solidFill>
                  <a:latin typeface="Caviar Dreams" panose="020B0402020204020504" pitchFamily="34" charset="0"/>
                  <a:ea typeface="Calibri" panose="020F0502020204030204" pitchFamily="34" charset="0"/>
                </a:rPr>
                <a:t> International	Telecommunication	Union Telecommunication (ITU-T) </a:t>
              </a:r>
              <a:r>
                <a:rPr lang="en-GB" sz="1400" dirty="0" err="1">
                  <a:solidFill>
                    <a:srgbClr val="111C76"/>
                  </a:solidFill>
                  <a:latin typeface="Caviar Dreams" panose="020B0402020204020504" pitchFamily="34" charset="0"/>
                  <a:ea typeface="Calibri" panose="020F0502020204030204" pitchFamily="34" charset="0"/>
                </a:rPr>
                <a:t>adalah</a:t>
              </a:r>
              <a:r>
                <a:rPr lang="en-GB" sz="1400" dirty="0">
                  <a:solidFill>
                    <a:srgbClr val="111C76"/>
                  </a:solidFill>
                  <a:latin typeface="Caviar Dreams" panose="020B0402020204020504" pitchFamily="34" charset="0"/>
                  <a:ea typeface="Calibri" panose="020F0502020204030204" pitchFamily="34" charset="0"/>
                </a:rPr>
                <a:t> 150 </a:t>
              </a:r>
              <a:r>
                <a:rPr lang="en-GB" sz="1400" dirty="0" err="1">
                  <a:solidFill>
                    <a:srgbClr val="111C76"/>
                  </a:solidFill>
                  <a:latin typeface="Caviar Dreams" panose="020B0402020204020504" pitchFamily="34" charset="0"/>
                  <a:ea typeface="Calibri" panose="020F0502020204030204" pitchFamily="34" charset="0"/>
                </a:rPr>
                <a:t>ms</a:t>
              </a:r>
              <a:r>
                <a:rPr lang="en-GB" sz="1400" dirty="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sampai</a:t>
              </a:r>
              <a:r>
                <a:rPr lang="en-GB" sz="1400" dirty="0">
                  <a:solidFill>
                    <a:srgbClr val="111C76"/>
                  </a:solidFill>
                  <a:latin typeface="Caviar Dreams" panose="020B0402020204020504" pitchFamily="34" charset="0"/>
                  <a:ea typeface="Calibri" panose="020F0502020204030204" pitchFamily="34" charset="0"/>
                </a:rPr>
                <a:t> 400 </a:t>
              </a:r>
              <a:r>
                <a:rPr lang="en-GB" sz="1400" dirty="0" err="1">
                  <a:solidFill>
                    <a:srgbClr val="111C76"/>
                  </a:solidFill>
                  <a:latin typeface="Caviar Dreams" panose="020B0402020204020504" pitchFamily="34" charset="0"/>
                  <a:ea typeface="Calibri" panose="020F0502020204030204" pitchFamily="34" charset="0"/>
                </a:rPr>
                <a:t>ms</a:t>
              </a:r>
              <a:r>
                <a:rPr lang="en-GB" sz="1400" dirty="0">
                  <a:solidFill>
                    <a:srgbClr val="111C76"/>
                  </a:solidFill>
                  <a:latin typeface="Caviar Dreams" panose="020B0402020204020504" pitchFamily="34" charset="0"/>
                  <a:ea typeface="Calibri" panose="020F0502020204030204" pitchFamily="34" charset="0"/>
                </a:rPr>
                <a:t>.</a:t>
              </a:r>
              <a:endParaRPr lang="en-GB" sz="1400" dirty="0" smtClean="0">
                <a:solidFill>
                  <a:srgbClr val="111C76"/>
                </a:solidFill>
                <a:latin typeface="Caviar Dreams" panose="020B0402020204020504" pitchFamily="34" charset="0"/>
                <a:ea typeface="Calibri" panose="020F0502020204030204" pitchFamily="34" charset="0"/>
              </a:endParaRPr>
            </a:p>
            <a:p>
              <a:pPr algn="just">
                <a:lnSpc>
                  <a:spcPct val="130000"/>
                </a:lnSpc>
              </a:pPr>
              <a:endParaRPr lang="id-ID" sz="1400" dirty="0">
                <a:solidFill>
                  <a:srgbClr val="111C76"/>
                </a:solidFill>
                <a:latin typeface="Caviar Dreams" panose="020B0402020204020504" pitchFamily="34" charset="0"/>
              </a:endParaRPr>
            </a:p>
          </p:txBody>
        </p:sp>
      </p:grpSp>
      <p:grpSp>
        <p:nvGrpSpPr>
          <p:cNvPr id="21" name="Group 20"/>
          <p:cNvGrpSpPr/>
          <p:nvPr/>
        </p:nvGrpSpPr>
        <p:grpSpPr>
          <a:xfrm>
            <a:off x="4635018" y="2015357"/>
            <a:ext cx="4354831" cy="1762869"/>
            <a:chOff x="4635018" y="2015357"/>
            <a:chExt cx="4354831" cy="1762869"/>
          </a:xfrm>
        </p:grpSpPr>
        <p:graphicFrame>
          <p:nvGraphicFramePr>
            <p:cNvPr id="32" name="Object 31"/>
            <p:cNvGraphicFramePr>
              <a:graphicFrameLocks noChangeAspect="1"/>
            </p:cNvGraphicFramePr>
            <p:nvPr>
              <p:extLst>
                <p:ext uri="{D42A27DB-BD31-4B8C-83A1-F6EECF244321}">
                  <p14:modId xmlns:p14="http://schemas.microsoft.com/office/powerpoint/2010/main" val="1525055791"/>
                </p:ext>
              </p:extLst>
            </p:nvPr>
          </p:nvGraphicFramePr>
          <p:xfrm>
            <a:off x="4635018" y="2015357"/>
            <a:ext cx="3611803" cy="661072"/>
          </p:xfrm>
          <a:graphic>
            <a:graphicData uri="http://schemas.openxmlformats.org/presentationml/2006/ole">
              <mc:AlternateContent xmlns:mc="http://schemas.openxmlformats.org/markup-compatibility/2006">
                <mc:Choice xmlns:v="urn:schemas-microsoft-com:vml" Requires="v">
                  <p:oleObj spid="_x0000_s3986" name="CorelDRAW" r:id="rId12" imgW="2543040" imgH="466200" progId="CorelDraw.Graphic.17">
                    <p:embed/>
                  </p:oleObj>
                </mc:Choice>
                <mc:Fallback>
                  <p:oleObj name="CorelDRAW" r:id="rId12" imgW="2543040" imgH="466200" progId="CorelDraw.Graphic.17">
                    <p:embed/>
                    <p:pic>
                      <p:nvPicPr>
                        <p:cNvPr id="23" name="Object 22"/>
                        <p:cNvPicPr/>
                        <p:nvPr/>
                      </p:nvPicPr>
                      <p:blipFill>
                        <a:blip r:embed="rId11"/>
                        <a:stretch>
                          <a:fillRect/>
                        </a:stretch>
                      </p:blipFill>
                      <p:spPr>
                        <a:xfrm>
                          <a:off x="4635018" y="2015357"/>
                          <a:ext cx="3611803" cy="661072"/>
                        </a:xfrm>
                        <a:prstGeom prst="rect">
                          <a:avLst/>
                        </a:prstGeom>
                      </p:spPr>
                    </p:pic>
                  </p:oleObj>
                </mc:Fallback>
              </mc:AlternateContent>
            </a:graphicData>
          </a:graphic>
        </p:graphicFrame>
        <p:sp>
          <p:nvSpPr>
            <p:cNvPr id="33" name="Rectangle 32"/>
            <p:cNvSpPr/>
            <p:nvPr/>
          </p:nvSpPr>
          <p:spPr>
            <a:xfrm>
              <a:off x="5355098" y="2058402"/>
              <a:ext cx="537327" cy="338554"/>
            </a:xfrm>
            <a:prstGeom prst="rect">
              <a:avLst/>
            </a:prstGeom>
          </p:spPr>
          <p:txBody>
            <a:bodyPr wrap="none">
              <a:spAutoFit/>
            </a:bodyPr>
            <a:lstStyle/>
            <a:p>
              <a:r>
                <a:rPr lang="en-GB" sz="1600" b="1" i="1"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Jitter</a:t>
              </a:r>
              <a:endParaRPr lang="id-ID" sz="1600" b="1" i="1"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sp>
          <p:nvSpPr>
            <p:cNvPr id="37" name="Rectangle 36"/>
            <p:cNvSpPr/>
            <p:nvPr/>
          </p:nvSpPr>
          <p:spPr>
            <a:xfrm>
              <a:off x="5266819" y="2393231"/>
              <a:ext cx="3723030" cy="1384995"/>
            </a:xfrm>
            <a:prstGeom prst="rect">
              <a:avLst/>
            </a:prstGeom>
          </p:spPr>
          <p:txBody>
            <a:bodyPr wrap="square">
              <a:spAutoFit/>
            </a:bodyPr>
            <a:lstStyle/>
            <a:p>
              <a:pPr algn="just"/>
              <a:r>
                <a:rPr lang="id-ID" sz="1400" dirty="0">
                  <a:solidFill>
                    <a:srgbClr val="111C76"/>
                  </a:solidFill>
                  <a:latin typeface="Caviar Dreams" panose="020B0402020204020504" pitchFamily="34" charset="0"/>
                  <a:ea typeface="Calibri" panose="020F0502020204030204" pitchFamily="34" charset="0"/>
                </a:rPr>
                <a:t>Jitter atau variasi delay adalah ukuran variabilitas end-to-end delay seluruh jaringan. Nilai jitter digunakan sebagai parameter kualitas kondisi jaringan untuk melihat kondisi jaringan dalam rentang waktu yang </a:t>
              </a:r>
              <a:r>
                <a:rPr lang="id-ID" sz="1400" dirty="0" smtClean="0">
                  <a:solidFill>
                    <a:srgbClr val="111C76"/>
                  </a:solidFill>
                  <a:latin typeface="Caviar Dreams" panose="020B0402020204020504" pitchFamily="34" charset="0"/>
                  <a:ea typeface="Calibri" panose="020F0502020204030204" pitchFamily="34" charset="0"/>
                </a:rPr>
                <a:t>berbeda</a:t>
              </a:r>
              <a:r>
                <a:rPr lang="en-US" sz="1400" dirty="0" smtClean="0">
                  <a:solidFill>
                    <a:srgbClr val="111C76"/>
                  </a:solidFill>
                  <a:latin typeface="Caviar Dreams" panose="020B0402020204020504" pitchFamily="34" charset="0"/>
                  <a:ea typeface="Calibri" panose="020F0502020204030204" pitchFamily="34" charset="0"/>
                </a:rPr>
                <a:t>. </a:t>
              </a:r>
              <a:r>
                <a:rPr lang="en-US" sz="1400" dirty="0" err="1" smtClean="0">
                  <a:solidFill>
                    <a:srgbClr val="111C76"/>
                  </a:solidFill>
                  <a:latin typeface="Caviar Dreams" panose="020B0402020204020504" pitchFamily="34" charset="0"/>
                  <a:ea typeface="Calibri" panose="020F0502020204030204" pitchFamily="34" charset="0"/>
                </a:rPr>
                <a:t>Kategori</a:t>
              </a:r>
              <a:r>
                <a:rPr lang="en-US" sz="1400" dirty="0" smtClean="0">
                  <a:solidFill>
                    <a:srgbClr val="111C76"/>
                  </a:solidFill>
                  <a:latin typeface="Caviar Dreams" panose="020B0402020204020504" pitchFamily="34" charset="0"/>
                  <a:ea typeface="Calibri" panose="020F0502020204030204" pitchFamily="34" charset="0"/>
                </a:rPr>
                <a:t> </a:t>
              </a:r>
              <a:r>
                <a:rPr lang="en-US" sz="1400" dirty="0" err="1" smtClean="0">
                  <a:solidFill>
                    <a:srgbClr val="111C76"/>
                  </a:solidFill>
                  <a:latin typeface="Caviar Dreams" panose="020B0402020204020504" pitchFamily="34" charset="0"/>
                  <a:ea typeface="Calibri" panose="020F0502020204030204" pitchFamily="34" charset="0"/>
                </a:rPr>
                <a:t>yag</a:t>
              </a:r>
              <a:r>
                <a:rPr lang="en-US" sz="1400" dirty="0" smtClean="0">
                  <a:solidFill>
                    <a:srgbClr val="111C76"/>
                  </a:solidFill>
                  <a:latin typeface="Caviar Dreams" panose="020B0402020204020504" pitchFamily="34" charset="0"/>
                  <a:ea typeface="Calibri" panose="020F0502020204030204" pitchFamily="34" charset="0"/>
                </a:rPr>
                <a:t> </a:t>
              </a:r>
              <a:r>
                <a:rPr lang="en-US" sz="1400" dirty="0" err="1" smtClean="0">
                  <a:solidFill>
                    <a:srgbClr val="111C76"/>
                  </a:solidFill>
                  <a:latin typeface="Caviar Dreams" panose="020B0402020204020504" pitchFamily="34" charset="0"/>
                  <a:ea typeface="Calibri" panose="020F0502020204030204" pitchFamily="34" charset="0"/>
                </a:rPr>
                <a:t>baik</a:t>
              </a:r>
              <a:r>
                <a:rPr lang="en-US" sz="1400" dirty="0" smtClean="0">
                  <a:solidFill>
                    <a:srgbClr val="111C76"/>
                  </a:solidFill>
                  <a:latin typeface="Caviar Dreams" panose="020B0402020204020504" pitchFamily="34" charset="0"/>
                  <a:ea typeface="Calibri" panose="020F0502020204030204" pitchFamily="34" charset="0"/>
                </a:rPr>
                <a:t> </a:t>
              </a:r>
              <a:r>
                <a:rPr lang="en-US" sz="1400" dirty="0" err="1" smtClean="0">
                  <a:solidFill>
                    <a:srgbClr val="111C76"/>
                  </a:solidFill>
                  <a:latin typeface="Caviar Dreams" panose="020B0402020204020504" pitchFamily="34" charset="0"/>
                  <a:ea typeface="Calibri" panose="020F0502020204030204" pitchFamily="34" charset="0"/>
                </a:rPr>
                <a:t>adalah</a:t>
              </a:r>
              <a:r>
                <a:rPr lang="en-US" sz="1400" dirty="0" smtClean="0">
                  <a:solidFill>
                    <a:srgbClr val="111C76"/>
                  </a:solidFill>
                  <a:latin typeface="Caviar Dreams" panose="020B0402020204020504" pitchFamily="34" charset="0"/>
                  <a:ea typeface="Calibri" panose="020F0502020204030204" pitchFamily="34" charset="0"/>
                </a:rPr>
                <a:t> jitter </a:t>
              </a:r>
              <a:r>
                <a:rPr lang="en-US" sz="1400" dirty="0" err="1" smtClean="0">
                  <a:solidFill>
                    <a:srgbClr val="111C76"/>
                  </a:solidFill>
                  <a:latin typeface="Caviar Dreams" panose="020B0402020204020504" pitchFamily="34" charset="0"/>
                  <a:ea typeface="Calibri" panose="020F0502020204030204" pitchFamily="34" charset="0"/>
                </a:rPr>
                <a:t>dengan</a:t>
              </a:r>
              <a:r>
                <a:rPr lang="en-US" sz="1400" dirty="0" smtClean="0">
                  <a:solidFill>
                    <a:srgbClr val="111C76"/>
                  </a:solidFill>
                  <a:latin typeface="Caviar Dreams" panose="020B0402020204020504" pitchFamily="34" charset="0"/>
                  <a:ea typeface="Calibri" panose="020F0502020204030204" pitchFamily="34" charset="0"/>
                </a:rPr>
                <a:t> </a:t>
              </a:r>
              <a:r>
                <a:rPr lang="en-US" sz="1400" dirty="0" err="1" smtClean="0">
                  <a:solidFill>
                    <a:srgbClr val="111C76"/>
                  </a:solidFill>
                  <a:latin typeface="Caviar Dreams" panose="020B0402020204020504" pitchFamily="34" charset="0"/>
                  <a:ea typeface="Calibri" panose="020F0502020204030204" pitchFamily="34" charset="0"/>
                </a:rPr>
                <a:t>nilai</a:t>
              </a:r>
              <a:r>
                <a:rPr lang="en-US" sz="1400" dirty="0" smtClean="0">
                  <a:solidFill>
                    <a:srgbClr val="111C76"/>
                  </a:solidFill>
                  <a:latin typeface="Caviar Dreams" panose="020B0402020204020504" pitchFamily="34" charset="0"/>
                  <a:ea typeface="Calibri" panose="020F0502020204030204" pitchFamily="34" charset="0"/>
                </a:rPr>
                <a:t> 0 </a:t>
              </a:r>
              <a:r>
                <a:rPr lang="en-US" sz="1400" dirty="0" err="1" smtClean="0">
                  <a:solidFill>
                    <a:srgbClr val="111C76"/>
                  </a:solidFill>
                  <a:latin typeface="Caviar Dreams" panose="020B0402020204020504" pitchFamily="34" charset="0"/>
                  <a:ea typeface="Calibri" panose="020F0502020204030204" pitchFamily="34" charset="0"/>
                </a:rPr>
                <a:t>ms.</a:t>
              </a:r>
              <a:endParaRPr lang="en-GB" sz="1400" dirty="0">
                <a:solidFill>
                  <a:srgbClr val="0D0D0D"/>
                </a:solidFill>
                <a:latin typeface="Caviar Dreams" panose="020B0402020204020504" pitchFamily="34" charset="0"/>
              </a:endParaRPr>
            </a:p>
          </p:txBody>
        </p:sp>
      </p:grpSp>
      <p:pic>
        <p:nvPicPr>
          <p:cNvPr id="30" name="Picture 29"/>
          <p:cNvPicPr/>
          <p:nvPr/>
        </p:nvPicPr>
        <p:blipFill>
          <a:blip r:embed="rId13"/>
          <a:stretch>
            <a:fillRect/>
          </a:stretch>
        </p:blipFill>
        <p:spPr>
          <a:xfrm>
            <a:off x="5124513" y="4049755"/>
            <a:ext cx="4021455" cy="388620"/>
          </a:xfrm>
          <a:prstGeom prst="rect">
            <a:avLst/>
          </a:prstGeom>
        </p:spPr>
      </p:pic>
      <p:pic>
        <p:nvPicPr>
          <p:cNvPr id="31" name="Picture 30"/>
          <p:cNvPicPr/>
          <p:nvPr/>
        </p:nvPicPr>
        <p:blipFill>
          <a:blip r:embed="rId14"/>
          <a:stretch>
            <a:fillRect/>
          </a:stretch>
        </p:blipFill>
        <p:spPr>
          <a:xfrm>
            <a:off x="743272" y="3873860"/>
            <a:ext cx="2709545" cy="370205"/>
          </a:xfrm>
          <a:prstGeom prst="rect">
            <a:avLst/>
          </a:prstGeom>
        </p:spPr>
      </p:pic>
    </p:spTree>
    <p:extLst>
      <p:ext uri="{BB962C8B-B14F-4D97-AF65-F5344CB8AC3E}">
        <p14:creationId xmlns:p14="http://schemas.microsoft.com/office/powerpoint/2010/main" val="2274576548"/>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evron 9"/>
          <p:cNvSpPr/>
          <p:nvPr/>
        </p:nvSpPr>
        <p:spPr>
          <a:xfrm>
            <a:off x="4554232" y="841761"/>
            <a:ext cx="1583788"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Landasan Teori</a:t>
            </a:r>
            <a:endParaRPr lang="id-ID" sz="1100" dirty="0">
              <a:solidFill>
                <a:srgbClr val="111C76"/>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24" name="Chevron 23">
            <a:hlinkClick r:id="rId3" action="ppaction://hlinksldjump"/>
          </p:cNvPr>
          <p:cNvSpPr/>
          <p:nvPr/>
        </p:nvSpPr>
        <p:spPr>
          <a:xfrm>
            <a:off x="7135241" y="843261"/>
            <a:ext cx="1379203"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Cara Penelitian</a:t>
            </a:r>
            <a:endParaRPr lang="id-ID" sz="1100" dirty="0">
              <a:latin typeface="Caviar Dreams" panose="020B0402020204020504" pitchFamily="34" charset="0"/>
            </a:endParaRPr>
          </a:p>
        </p:txBody>
      </p:sp>
      <p:sp>
        <p:nvSpPr>
          <p:cNvPr id="25" name="Chevron 24">
            <a:hlinkClick r:id="rId4" action="ppaction://hlinksldjump"/>
          </p:cNvPr>
          <p:cNvSpPr/>
          <p:nvPr/>
        </p:nvSpPr>
        <p:spPr>
          <a:xfrm>
            <a:off x="5940312"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solidFill>
                  <a:schemeClr val="bg1"/>
                </a:solidFill>
                <a:latin typeface="Caviar Dreams" panose="020B0402020204020504" pitchFamily="34" charset="0"/>
              </a:rPr>
              <a:t>Hipotesis</a:t>
            </a:r>
            <a:endParaRPr lang="id-ID" sz="1100" dirty="0">
              <a:solidFill>
                <a:schemeClr val="bg1"/>
              </a:solidFill>
              <a:latin typeface="Caviar Dreams" panose="020B0402020204020504" pitchFamily="34" charset="0"/>
            </a:endParaRPr>
          </a:p>
        </p:txBody>
      </p:sp>
      <p:sp>
        <p:nvSpPr>
          <p:cNvPr id="26" name="Pentagon 25">
            <a:hlinkClick r:id="rId5"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27" name="Chevron 26">
            <a:hlinkClick r:id="rId6"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8" name="Chevron 27">
            <a:hlinkClick r:id="rId7"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9" name="Chevron 28">
            <a:hlinkClick r:id="rId8"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grpSp>
        <p:nvGrpSpPr>
          <p:cNvPr id="5" name="Group 4"/>
          <p:cNvGrpSpPr/>
          <p:nvPr/>
        </p:nvGrpSpPr>
        <p:grpSpPr>
          <a:xfrm>
            <a:off x="107504" y="1419619"/>
            <a:ext cx="4644596" cy="504059"/>
            <a:chOff x="107504" y="1419619"/>
            <a:chExt cx="5040560" cy="558501"/>
          </a:xfrm>
        </p:grpSpPr>
        <p:pic>
          <p:nvPicPr>
            <p:cNvPr id="3" name="Picture 2"/>
            <p:cNvPicPr>
              <a:picLocks noChangeAspect="1"/>
            </p:cNvPicPr>
            <p:nvPr/>
          </p:nvPicPr>
          <p:blipFill rotWithShape="1">
            <a:blip r:embed="rId9" cstate="print">
              <a:extLst>
                <a:ext uri="{28A0092B-C50C-407E-A947-70E740481C1C}">
                  <a14:useLocalDpi xmlns:a14="http://schemas.microsoft.com/office/drawing/2010/main" val="0"/>
                </a:ext>
              </a:extLst>
            </a:blip>
            <a:srcRect l="49681" t="-375"/>
            <a:stretch/>
          </p:blipFill>
          <p:spPr>
            <a:xfrm>
              <a:off x="2267744" y="1419619"/>
              <a:ext cx="2880320" cy="558501"/>
            </a:xfrm>
            <a:prstGeom prst="rect">
              <a:avLst/>
            </a:prstGeom>
          </p:spPr>
        </p:pic>
        <p:pic>
          <p:nvPicPr>
            <p:cNvPr id="13" name="Picture 12"/>
            <p:cNvPicPr>
              <a:picLocks noChangeAspect="1"/>
            </p:cNvPicPr>
            <p:nvPr/>
          </p:nvPicPr>
          <p:blipFill rotWithShape="1">
            <a:blip r:embed="rId9" cstate="print">
              <a:extLst>
                <a:ext uri="{28A0092B-C50C-407E-A947-70E740481C1C}">
                  <a14:useLocalDpi xmlns:a14="http://schemas.microsoft.com/office/drawing/2010/main" val="0"/>
                </a:ext>
              </a:extLst>
            </a:blip>
            <a:srcRect l="49680" r="1"/>
            <a:stretch/>
          </p:blipFill>
          <p:spPr>
            <a:xfrm flipH="1" flipV="1">
              <a:off x="107504" y="1421707"/>
              <a:ext cx="2880320" cy="556413"/>
            </a:xfrm>
            <a:prstGeom prst="rect">
              <a:avLst/>
            </a:prstGeom>
          </p:spPr>
        </p:pic>
        <p:sp>
          <p:nvSpPr>
            <p:cNvPr id="9" name="TextBox 8"/>
            <p:cNvSpPr txBox="1"/>
            <p:nvPr/>
          </p:nvSpPr>
          <p:spPr>
            <a:xfrm>
              <a:off x="1521978" y="1523287"/>
              <a:ext cx="2336576" cy="375120"/>
            </a:xfrm>
            <a:prstGeom prst="rect">
              <a:avLst/>
            </a:prstGeom>
            <a:noFill/>
          </p:spPr>
          <p:txBody>
            <a:bodyPr wrap="none" rtlCol="0">
              <a:spAutoFit/>
            </a:bodyPr>
            <a:lstStyle/>
            <a:p>
              <a:r>
                <a:rPr lang="id-ID" sz="1600" b="1" dirty="0" smtClean="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rPr>
                <a:t>PARAMETER KINERJA</a:t>
              </a:r>
              <a:endParaRPr lang="id-ID" sz="1600" b="1" dirty="0">
                <a:solidFill>
                  <a:schemeClr val="bg1"/>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pSp>
      <p:grpSp>
        <p:nvGrpSpPr>
          <p:cNvPr id="17" name="Group 16"/>
          <p:cNvGrpSpPr/>
          <p:nvPr/>
        </p:nvGrpSpPr>
        <p:grpSpPr>
          <a:xfrm>
            <a:off x="107950" y="2016125"/>
            <a:ext cx="4320034" cy="1485763"/>
            <a:chOff x="107950" y="2016125"/>
            <a:chExt cx="4320034" cy="1485763"/>
          </a:xfrm>
        </p:grpSpPr>
        <p:graphicFrame>
          <p:nvGraphicFramePr>
            <p:cNvPr id="23" name="Object 22"/>
            <p:cNvGraphicFramePr>
              <a:graphicFrameLocks noChangeAspect="1"/>
            </p:cNvGraphicFramePr>
            <p:nvPr>
              <p:extLst>
                <p:ext uri="{D42A27DB-BD31-4B8C-83A1-F6EECF244321}">
                  <p14:modId xmlns:p14="http://schemas.microsoft.com/office/powerpoint/2010/main" val="3279779228"/>
                </p:ext>
              </p:extLst>
            </p:nvPr>
          </p:nvGraphicFramePr>
          <p:xfrm>
            <a:off x="107950" y="2016125"/>
            <a:ext cx="3611563" cy="660400"/>
          </p:xfrm>
          <a:graphic>
            <a:graphicData uri="http://schemas.openxmlformats.org/presentationml/2006/ole">
              <mc:AlternateContent xmlns:mc="http://schemas.openxmlformats.org/markup-compatibility/2006">
                <mc:Choice xmlns:v="urn:schemas-microsoft-com:vml" Requires="v">
                  <p:oleObj spid="_x0000_s12496" name="CorelDRAW" r:id="rId10" imgW="2543040" imgH="466200" progId="CorelDraw.Graphic.17">
                    <p:embed/>
                  </p:oleObj>
                </mc:Choice>
                <mc:Fallback>
                  <p:oleObj name="CorelDRAW" r:id="rId10" imgW="2543040" imgH="466200" progId="CorelDraw.Graphic.17">
                    <p:embed/>
                    <p:pic>
                      <p:nvPicPr>
                        <p:cNvPr id="0" name=""/>
                        <p:cNvPicPr/>
                        <p:nvPr/>
                      </p:nvPicPr>
                      <p:blipFill>
                        <a:blip r:embed="rId11"/>
                        <a:stretch>
                          <a:fillRect/>
                        </a:stretch>
                      </p:blipFill>
                      <p:spPr>
                        <a:xfrm>
                          <a:off x="107950" y="2016125"/>
                          <a:ext cx="3611563" cy="660400"/>
                        </a:xfrm>
                        <a:prstGeom prst="rect">
                          <a:avLst/>
                        </a:prstGeom>
                      </p:spPr>
                    </p:pic>
                  </p:oleObj>
                </mc:Fallback>
              </mc:AlternateContent>
            </a:graphicData>
          </a:graphic>
        </p:graphicFrame>
        <p:sp>
          <p:nvSpPr>
            <p:cNvPr id="11" name="Rectangle 10"/>
            <p:cNvSpPr/>
            <p:nvPr/>
          </p:nvSpPr>
          <p:spPr>
            <a:xfrm>
              <a:off x="827584" y="2058402"/>
              <a:ext cx="1038682" cy="338554"/>
            </a:xfrm>
            <a:prstGeom prst="rect">
              <a:avLst/>
            </a:prstGeom>
          </p:spPr>
          <p:txBody>
            <a:bodyPr wrap="none">
              <a:spAutoFit/>
            </a:bodyPr>
            <a:lstStyle/>
            <a:p>
              <a:r>
                <a:rPr lang="en-GB" sz="1600" b="1" i="1"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Packet Loss</a:t>
              </a:r>
              <a:endParaRPr lang="id-ID" sz="1600" b="1" i="1"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sp>
          <p:nvSpPr>
            <p:cNvPr id="16" name="Rectangle 15"/>
            <p:cNvSpPr/>
            <p:nvPr/>
          </p:nvSpPr>
          <p:spPr>
            <a:xfrm>
              <a:off x="704954" y="2393892"/>
              <a:ext cx="3723030" cy="1107996"/>
            </a:xfrm>
            <a:prstGeom prst="rect">
              <a:avLst/>
            </a:prstGeom>
          </p:spPr>
          <p:txBody>
            <a:bodyPr wrap="square">
              <a:spAutoFit/>
            </a:bodyPr>
            <a:lstStyle/>
            <a:p>
              <a:pPr algn="just"/>
              <a:r>
                <a:rPr lang="en-GB" sz="1400" dirty="0" err="1" smtClean="0">
                  <a:solidFill>
                    <a:srgbClr val="111C76"/>
                  </a:solidFill>
                  <a:latin typeface="Caviar Dreams" panose="020B0402020204020504" pitchFamily="34" charset="0"/>
                  <a:ea typeface="Calibri" panose="020F0502020204030204" pitchFamily="34" charset="0"/>
                </a:rPr>
                <a:t>Ukuran</a:t>
              </a:r>
              <a:r>
                <a:rPr lang="en-GB" sz="1400" dirty="0" smtClean="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jumlah</a:t>
              </a:r>
              <a:r>
                <a:rPr lang="en-GB" sz="1400" dirty="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paket</a:t>
              </a:r>
              <a:r>
                <a:rPr lang="en-GB" sz="1400" dirty="0">
                  <a:solidFill>
                    <a:srgbClr val="111C76"/>
                  </a:solidFill>
                  <a:latin typeface="Caviar Dreams" panose="020B0402020204020504" pitchFamily="34" charset="0"/>
                  <a:ea typeface="Calibri" panose="020F0502020204030204" pitchFamily="34" charset="0"/>
                </a:rPr>
                <a:t> yang </a:t>
              </a:r>
              <a:r>
                <a:rPr lang="en-GB" sz="1400" dirty="0" err="1">
                  <a:solidFill>
                    <a:srgbClr val="111C76"/>
                  </a:solidFill>
                  <a:latin typeface="Caviar Dreams" panose="020B0402020204020504" pitchFamily="34" charset="0"/>
                  <a:ea typeface="Calibri" panose="020F0502020204030204" pitchFamily="34" charset="0"/>
                </a:rPr>
                <a:t>tidak</a:t>
              </a:r>
              <a:r>
                <a:rPr lang="en-GB" sz="1400" dirty="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diterima</a:t>
              </a:r>
              <a:r>
                <a:rPr lang="en-GB" sz="1400" dirty="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dibandingkan</a:t>
              </a:r>
              <a:r>
                <a:rPr lang="en-GB" sz="1400" dirty="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dengan</a:t>
              </a:r>
              <a:r>
                <a:rPr lang="en-GB" sz="1400" dirty="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jumlah</a:t>
              </a:r>
              <a:r>
                <a:rPr lang="en-GB" sz="1400" dirty="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seluruh</a:t>
              </a:r>
              <a:r>
                <a:rPr lang="en-GB" sz="1400" dirty="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paket</a:t>
              </a:r>
              <a:r>
                <a:rPr lang="en-GB" sz="1400" dirty="0">
                  <a:solidFill>
                    <a:srgbClr val="111C76"/>
                  </a:solidFill>
                  <a:latin typeface="Caviar Dreams" panose="020B0402020204020504" pitchFamily="34" charset="0"/>
                  <a:ea typeface="Calibri" panose="020F0502020204030204" pitchFamily="34" charset="0"/>
                </a:rPr>
                <a:t> yang </a:t>
              </a:r>
              <a:r>
                <a:rPr lang="en-GB" sz="1400" dirty="0" err="1">
                  <a:solidFill>
                    <a:srgbClr val="111C76"/>
                  </a:solidFill>
                  <a:latin typeface="Caviar Dreams" panose="020B0402020204020504" pitchFamily="34" charset="0"/>
                  <a:ea typeface="Calibri" panose="020F0502020204030204" pitchFamily="34" charset="0"/>
                </a:rPr>
                <a:t>ditransmisikan</a:t>
              </a:r>
              <a:r>
                <a:rPr lang="en-GB" sz="1400" dirty="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Suatu</a:t>
              </a:r>
              <a:r>
                <a:rPr lang="en-GB" sz="1400" dirty="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jaringan</a:t>
              </a:r>
              <a:r>
                <a:rPr lang="en-GB" sz="1400" dirty="0">
                  <a:solidFill>
                    <a:srgbClr val="111C76"/>
                  </a:solidFill>
                  <a:latin typeface="Caviar Dreams" panose="020B0402020204020504" pitchFamily="34" charset="0"/>
                  <a:ea typeface="Calibri" panose="020F0502020204030204" pitchFamily="34" charset="0"/>
                </a:rPr>
                <a:t> yang </a:t>
              </a:r>
              <a:r>
                <a:rPr lang="en-GB" sz="1400" dirty="0" err="1">
                  <a:solidFill>
                    <a:srgbClr val="111C76"/>
                  </a:solidFill>
                  <a:latin typeface="Caviar Dreams" panose="020B0402020204020504" pitchFamily="34" charset="0"/>
                  <a:ea typeface="Calibri" panose="020F0502020204030204" pitchFamily="34" charset="0"/>
                </a:rPr>
                <a:t>baik</a:t>
              </a:r>
              <a:r>
                <a:rPr lang="en-GB" sz="1400" dirty="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akan</a:t>
              </a:r>
              <a:r>
                <a:rPr lang="en-GB" sz="1400" dirty="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menghasilkan</a:t>
              </a:r>
              <a:r>
                <a:rPr lang="en-GB" sz="1400" dirty="0">
                  <a:solidFill>
                    <a:srgbClr val="111C76"/>
                  </a:solidFill>
                  <a:latin typeface="Caviar Dreams" panose="020B0402020204020504" pitchFamily="34" charset="0"/>
                  <a:ea typeface="Calibri" panose="020F0502020204030204" pitchFamily="34" charset="0"/>
                </a:rPr>
                <a:t> packet loss </a:t>
              </a:r>
              <a:r>
                <a:rPr lang="en-GB" sz="1400" dirty="0" err="1">
                  <a:solidFill>
                    <a:srgbClr val="111C76"/>
                  </a:solidFill>
                  <a:latin typeface="Caviar Dreams" panose="020B0402020204020504" pitchFamily="34" charset="0"/>
                  <a:ea typeface="Calibri" panose="020F0502020204030204" pitchFamily="34" charset="0"/>
                </a:rPr>
                <a:t>dengan</a:t>
              </a:r>
              <a:r>
                <a:rPr lang="en-GB" sz="1400" dirty="0">
                  <a:solidFill>
                    <a:srgbClr val="111C76"/>
                  </a:solidFill>
                  <a:latin typeface="Caviar Dreams" panose="020B0402020204020504" pitchFamily="34" charset="0"/>
                  <a:ea typeface="Calibri" panose="020F0502020204030204" pitchFamily="34" charset="0"/>
                </a:rPr>
                <a:t> </a:t>
              </a:r>
              <a:r>
                <a:rPr lang="en-GB" sz="1400" dirty="0" err="1">
                  <a:solidFill>
                    <a:srgbClr val="111C76"/>
                  </a:solidFill>
                  <a:latin typeface="Caviar Dreams" panose="020B0402020204020504" pitchFamily="34" charset="0"/>
                  <a:ea typeface="Calibri" panose="020F0502020204030204" pitchFamily="34" charset="0"/>
                </a:rPr>
                <a:t>nilai</a:t>
              </a:r>
              <a:r>
                <a:rPr lang="en-GB" sz="1400" dirty="0">
                  <a:solidFill>
                    <a:srgbClr val="111C76"/>
                  </a:solidFill>
                  <a:latin typeface="Caviar Dreams" panose="020B0402020204020504" pitchFamily="34" charset="0"/>
                  <a:ea typeface="Calibri" panose="020F0502020204030204" pitchFamily="34" charset="0"/>
                </a:rPr>
                <a:t> </a:t>
              </a:r>
              <a:r>
                <a:rPr lang="en-GB" sz="1400" dirty="0" smtClean="0">
                  <a:solidFill>
                    <a:srgbClr val="111C76"/>
                  </a:solidFill>
                  <a:latin typeface="Caviar Dreams" panose="020B0402020204020504" pitchFamily="34" charset="0"/>
                  <a:ea typeface="Calibri" panose="020F0502020204030204" pitchFamily="34" charset="0"/>
                </a:rPr>
                <a:t>0%-2%.</a:t>
              </a:r>
            </a:p>
            <a:p>
              <a:endParaRPr lang="en-US" sz="1000" dirty="0">
                <a:solidFill>
                  <a:srgbClr val="111C76"/>
                </a:solidFill>
                <a:latin typeface="Caviar Dreams" panose="020B0402020204020504"/>
              </a:endParaRPr>
            </a:p>
          </p:txBody>
        </p:sp>
      </p:grpSp>
      <p:grpSp>
        <p:nvGrpSpPr>
          <p:cNvPr id="21" name="Group 20"/>
          <p:cNvGrpSpPr/>
          <p:nvPr/>
        </p:nvGrpSpPr>
        <p:grpSpPr>
          <a:xfrm>
            <a:off x="4635018" y="2015357"/>
            <a:ext cx="4354831" cy="1762869"/>
            <a:chOff x="4635018" y="2015357"/>
            <a:chExt cx="4354831" cy="1762869"/>
          </a:xfrm>
        </p:grpSpPr>
        <p:graphicFrame>
          <p:nvGraphicFramePr>
            <p:cNvPr id="32" name="Object 31"/>
            <p:cNvGraphicFramePr>
              <a:graphicFrameLocks noChangeAspect="1"/>
            </p:cNvGraphicFramePr>
            <p:nvPr>
              <p:extLst>
                <p:ext uri="{D42A27DB-BD31-4B8C-83A1-F6EECF244321}">
                  <p14:modId xmlns:p14="http://schemas.microsoft.com/office/powerpoint/2010/main" val="1525055791"/>
                </p:ext>
              </p:extLst>
            </p:nvPr>
          </p:nvGraphicFramePr>
          <p:xfrm>
            <a:off x="4635018" y="2015357"/>
            <a:ext cx="3611803" cy="661072"/>
          </p:xfrm>
          <a:graphic>
            <a:graphicData uri="http://schemas.openxmlformats.org/presentationml/2006/ole">
              <mc:AlternateContent xmlns:mc="http://schemas.openxmlformats.org/markup-compatibility/2006">
                <mc:Choice xmlns:v="urn:schemas-microsoft-com:vml" Requires="v">
                  <p:oleObj spid="_x0000_s12497" name="CorelDRAW" r:id="rId12" imgW="2543040" imgH="466200" progId="CorelDraw.Graphic.17">
                    <p:embed/>
                  </p:oleObj>
                </mc:Choice>
                <mc:Fallback>
                  <p:oleObj name="CorelDRAW" r:id="rId12" imgW="2543040" imgH="466200" progId="CorelDraw.Graphic.17">
                    <p:embed/>
                    <p:pic>
                      <p:nvPicPr>
                        <p:cNvPr id="0" name=""/>
                        <p:cNvPicPr/>
                        <p:nvPr/>
                      </p:nvPicPr>
                      <p:blipFill>
                        <a:blip r:embed="rId11"/>
                        <a:stretch>
                          <a:fillRect/>
                        </a:stretch>
                      </p:blipFill>
                      <p:spPr>
                        <a:xfrm>
                          <a:off x="4635018" y="2015357"/>
                          <a:ext cx="3611803" cy="661072"/>
                        </a:xfrm>
                        <a:prstGeom prst="rect">
                          <a:avLst/>
                        </a:prstGeom>
                      </p:spPr>
                    </p:pic>
                  </p:oleObj>
                </mc:Fallback>
              </mc:AlternateContent>
            </a:graphicData>
          </a:graphic>
        </p:graphicFrame>
        <p:sp>
          <p:nvSpPr>
            <p:cNvPr id="33" name="Rectangle 32"/>
            <p:cNvSpPr/>
            <p:nvPr/>
          </p:nvSpPr>
          <p:spPr>
            <a:xfrm>
              <a:off x="5355098" y="2058402"/>
              <a:ext cx="1035861" cy="338554"/>
            </a:xfrm>
            <a:prstGeom prst="rect">
              <a:avLst/>
            </a:prstGeom>
          </p:spPr>
          <p:txBody>
            <a:bodyPr wrap="none">
              <a:spAutoFit/>
            </a:bodyPr>
            <a:lstStyle/>
            <a:p>
              <a:r>
                <a:rPr lang="en-GB" sz="1600" b="1" i="1"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Throughput</a:t>
              </a:r>
              <a:endParaRPr lang="id-ID" sz="1600" b="1" i="1"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sp>
          <p:nvSpPr>
            <p:cNvPr id="37" name="Rectangle 36"/>
            <p:cNvSpPr/>
            <p:nvPr/>
          </p:nvSpPr>
          <p:spPr>
            <a:xfrm>
              <a:off x="5266819" y="2393231"/>
              <a:ext cx="3723030" cy="1384995"/>
            </a:xfrm>
            <a:prstGeom prst="rect">
              <a:avLst/>
            </a:prstGeom>
          </p:spPr>
          <p:txBody>
            <a:bodyPr wrap="square">
              <a:spAutoFit/>
            </a:bodyPr>
            <a:lstStyle/>
            <a:p>
              <a:pPr algn="just"/>
              <a:r>
                <a:rPr lang="en-US" sz="1400" dirty="0" smtClean="0">
                  <a:solidFill>
                    <a:srgbClr val="111C76"/>
                  </a:solidFill>
                  <a:latin typeface="Caviar Dreams" panose="020B0402020204020504" pitchFamily="34" charset="0"/>
                  <a:ea typeface="Calibri" panose="020F0502020204030204" pitchFamily="34" charset="0"/>
                </a:rPr>
                <a:t>U</a:t>
              </a:r>
              <a:r>
                <a:rPr lang="id-ID" sz="1400" dirty="0" smtClean="0">
                  <a:solidFill>
                    <a:srgbClr val="111C76"/>
                  </a:solidFill>
                  <a:latin typeface="Caviar Dreams" panose="020B0402020204020504" pitchFamily="34" charset="0"/>
                  <a:ea typeface="Calibri" panose="020F0502020204030204" pitchFamily="34" charset="0"/>
                </a:rPr>
                <a:t>kuran </a:t>
              </a:r>
              <a:r>
                <a:rPr lang="id-ID" sz="1400" dirty="0">
                  <a:solidFill>
                    <a:srgbClr val="111C76"/>
                  </a:solidFill>
                  <a:latin typeface="Caviar Dreams" panose="020B0402020204020504" pitchFamily="34" charset="0"/>
                  <a:ea typeface="Calibri" panose="020F0502020204030204" pitchFamily="34" charset="0"/>
                </a:rPr>
                <a:t>keberhasilan secara aktual di dalam pengiriman paket pada jaringan komputer oleh suatu perangkat, dilihat dari berapa banyak paket yang berhasil dikirimkan dalam kurun waktu satu detik</a:t>
              </a:r>
              <a:r>
                <a:rPr lang="id-ID" sz="1400" dirty="0" smtClean="0">
                  <a:solidFill>
                    <a:srgbClr val="111C76"/>
                  </a:solidFill>
                  <a:latin typeface="Caviar Dreams" panose="020B0402020204020504" pitchFamily="34" charset="0"/>
                  <a:ea typeface="Calibri" panose="020F0502020204030204" pitchFamily="34" charset="0"/>
                </a:rPr>
                <a:t>.</a:t>
              </a:r>
              <a:r>
                <a:rPr lang="en-US" sz="1400" dirty="0">
                  <a:solidFill>
                    <a:srgbClr val="111C76"/>
                  </a:solidFill>
                  <a:latin typeface="Caviar Dreams" panose="020B0402020204020504" pitchFamily="34" charset="0"/>
                  <a:ea typeface="Calibri" panose="020F0502020204030204" pitchFamily="34" charset="0"/>
                </a:rPr>
                <a:t> 76%-100</a:t>
              </a:r>
              <a:r>
                <a:rPr lang="en-US" sz="1400" dirty="0" smtClean="0">
                  <a:solidFill>
                    <a:srgbClr val="111C76"/>
                  </a:solidFill>
                  <a:latin typeface="Caviar Dreams" panose="020B0402020204020504" pitchFamily="34" charset="0"/>
                  <a:ea typeface="Calibri" panose="020F0502020204030204" pitchFamily="34" charset="0"/>
                </a:rPr>
                <a:t>% </a:t>
              </a:r>
              <a:r>
                <a:rPr lang="en-US" sz="1400" dirty="0" err="1" smtClean="0">
                  <a:solidFill>
                    <a:srgbClr val="111C76"/>
                  </a:solidFill>
                  <a:latin typeface="Caviar Dreams" panose="020B0402020204020504" pitchFamily="34" charset="0"/>
                  <a:ea typeface="Calibri" panose="020F0502020204030204" pitchFamily="34" charset="0"/>
                </a:rPr>
                <a:t>adalah</a:t>
              </a:r>
              <a:r>
                <a:rPr lang="en-US" sz="1400" dirty="0" smtClean="0">
                  <a:solidFill>
                    <a:srgbClr val="111C76"/>
                  </a:solidFill>
                  <a:latin typeface="Caviar Dreams" panose="020B0402020204020504" pitchFamily="34" charset="0"/>
                  <a:ea typeface="Calibri" panose="020F0502020204030204" pitchFamily="34" charset="0"/>
                </a:rPr>
                <a:t> </a:t>
              </a:r>
              <a:r>
                <a:rPr lang="en-US" sz="1400" dirty="0" err="1" smtClean="0">
                  <a:solidFill>
                    <a:srgbClr val="111C76"/>
                  </a:solidFill>
                  <a:latin typeface="Caviar Dreams" panose="020B0402020204020504" pitchFamily="34" charset="0"/>
                  <a:ea typeface="Calibri" panose="020F0502020204030204" pitchFamily="34" charset="0"/>
                </a:rPr>
                <a:t>kisaran</a:t>
              </a:r>
              <a:r>
                <a:rPr lang="en-US" sz="1400" dirty="0" smtClean="0">
                  <a:solidFill>
                    <a:srgbClr val="111C76"/>
                  </a:solidFill>
                  <a:latin typeface="Caviar Dreams" panose="020B0402020204020504" pitchFamily="34" charset="0"/>
                  <a:ea typeface="Calibri" panose="020F0502020204030204" pitchFamily="34" charset="0"/>
                </a:rPr>
                <a:t> throughput yang </a:t>
              </a:r>
              <a:r>
                <a:rPr lang="en-US" sz="1400" dirty="0" err="1" smtClean="0">
                  <a:solidFill>
                    <a:srgbClr val="111C76"/>
                  </a:solidFill>
                  <a:latin typeface="Caviar Dreams" panose="020B0402020204020504" pitchFamily="34" charset="0"/>
                  <a:ea typeface="Calibri" panose="020F0502020204030204" pitchFamily="34" charset="0"/>
                </a:rPr>
                <a:t>baik</a:t>
              </a:r>
              <a:r>
                <a:rPr lang="en-US" sz="1400" dirty="0" smtClean="0">
                  <a:solidFill>
                    <a:srgbClr val="111C76"/>
                  </a:solidFill>
                  <a:latin typeface="Caviar Dreams" panose="020B0402020204020504" pitchFamily="34" charset="0"/>
                  <a:ea typeface="Calibri" panose="020F0502020204030204" pitchFamily="34" charset="0"/>
                </a:rPr>
                <a:t>.</a:t>
              </a:r>
              <a:endParaRPr lang="en-GB" sz="1400" dirty="0">
                <a:solidFill>
                  <a:srgbClr val="111C76"/>
                </a:solidFill>
                <a:latin typeface="Caviar Dreams" panose="020B0402020204020504" pitchFamily="34" charset="0"/>
              </a:endParaRPr>
            </a:p>
          </p:txBody>
        </p:sp>
      </p:grpSp>
      <p:pic>
        <p:nvPicPr>
          <p:cNvPr id="30" name="Picture 29"/>
          <p:cNvPicPr/>
          <p:nvPr/>
        </p:nvPicPr>
        <p:blipFill>
          <a:blip r:embed="rId13"/>
          <a:stretch>
            <a:fillRect/>
          </a:stretch>
        </p:blipFill>
        <p:spPr>
          <a:xfrm>
            <a:off x="5292080" y="3907655"/>
            <a:ext cx="2759710" cy="681990"/>
          </a:xfrm>
          <a:prstGeom prst="rect">
            <a:avLst/>
          </a:prstGeom>
        </p:spPr>
      </p:pic>
      <p:pic>
        <p:nvPicPr>
          <p:cNvPr id="31" name="Picture 30"/>
          <p:cNvPicPr/>
          <p:nvPr/>
        </p:nvPicPr>
        <p:blipFill>
          <a:blip r:embed="rId14"/>
          <a:stretch>
            <a:fillRect/>
          </a:stretch>
        </p:blipFill>
        <p:spPr>
          <a:xfrm>
            <a:off x="724932" y="3568968"/>
            <a:ext cx="3524885" cy="352425"/>
          </a:xfrm>
          <a:prstGeom prst="rect">
            <a:avLst/>
          </a:prstGeom>
        </p:spPr>
      </p:pic>
    </p:spTree>
    <p:extLst>
      <p:ext uri="{BB962C8B-B14F-4D97-AF65-F5344CB8AC3E}">
        <p14:creationId xmlns:p14="http://schemas.microsoft.com/office/powerpoint/2010/main" val="493661662"/>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3" name="Chevron 12"/>
          <p:cNvSpPr/>
          <p:nvPr/>
        </p:nvSpPr>
        <p:spPr>
          <a:xfrm>
            <a:off x="6005913" y="841761"/>
            <a:ext cx="1365566"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50" dirty="0" smtClean="0">
                <a:solidFill>
                  <a:srgbClr val="111C76"/>
                </a:solidFill>
                <a:latin typeface="Caviar Dreams" panose="020B0402020204020504" pitchFamily="34" charset="0"/>
              </a:rPr>
              <a:t>Hipotesis</a:t>
            </a:r>
            <a:endParaRPr lang="id-ID" sz="1050" dirty="0">
              <a:solidFill>
                <a:srgbClr val="111C76"/>
              </a:solidFill>
              <a:latin typeface="Caviar Dreams" panose="020B0402020204020504" pitchFamily="34"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17" name="Pentagon 16">
            <a:hlinkClick r:id="rId3"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18" name="Chevron 17">
            <a:hlinkClick r:id="rId4"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19" name="Chevron 18">
            <a:hlinkClick r:id="rId5"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0" name="Chevron 19">
            <a:hlinkClick r:id="rId6"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sp>
        <p:nvSpPr>
          <p:cNvPr id="21" name="Chevron 20">
            <a:hlinkClick r:id="rId7" action="ppaction://hlinksldjump"/>
          </p:cNvPr>
          <p:cNvSpPr/>
          <p:nvPr/>
        </p:nvSpPr>
        <p:spPr>
          <a:xfrm>
            <a:off x="4499992" y="841761"/>
            <a:ext cx="1728192"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Landasan Teori</a:t>
            </a:r>
            <a:endParaRPr lang="id-ID" sz="1100" dirty="0">
              <a:latin typeface="Caviar Dreams" panose="020B0402020204020504" pitchFamily="34" charset="0"/>
            </a:endParaRPr>
          </a:p>
        </p:txBody>
      </p:sp>
      <p:sp>
        <p:nvSpPr>
          <p:cNvPr id="22" name="Chevron 21">
            <a:hlinkClick r:id="rId8" action="ppaction://hlinksldjump"/>
          </p:cNvPr>
          <p:cNvSpPr/>
          <p:nvPr/>
        </p:nvSpPr>
        <p:spPr>
          <a:xfrm>
            <a:off x="7164448" y="843124"/>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Cara Penelitian</a:t>
            </a:r>
            <a:endParaRPr lang="id-ID" sz="1100" dirty="0">
              <a:latin typeface="Caviar Dreams" panose="020B0402020204020504" pitchFamily="34" charset="0"/>
            </a:endParaRPr>
          </a:p>
        </p:txBody>
      </p:sp>
      <p:grpSp>
        <p:nvGrpSpPr>
          <p:cNvPr id="54" name="Group 53"/>
          <p:cNvGrpSpPr/>
          <p:nvPr/>
        </p:nvGrpSpPr>
        <p:grpSpPr>
          <a:xfrm>
            <a:off x="375524" y="2590234"/>
            <a:ext cx="8093459" cy="773580"/>
            <a:chOff x="375524" y="2375435"/>
            <a:chExt cx="8093459" cy="773580"/>
          </a:xfrm>
        </p:grpSpPr>
        <p:grpSp>
          <p:nvGrpSpPr>
            <p:cNvPr id="36" name="Group 35"/>
            <p:cNvGrpSpPr/>
            <p:nvPr/>
          </p:nvGrpSpPr>
          <p:grpSpPr>
            <a:xfrm>
              <a:off x="414585" y="2375435"/>
              <a:ext cx="8054398" cy="773580"/>
              <a:chOff x="414585" y="1587064"/>
              <a:chExt cx="8054398" cy="773580"/>
            </a:xfrm>
          </p:grpSpPr>
          <p:graphicFrame>
            <p:nvGraphicFramePr>
              <p:cNvPr id="37" name="Object 36"/>
              <p:cNvGraphicFramePr>
                <a:graphicFrameLocks noChangeAspect="1"/>
              </p:cNvGraphicFramePr>
              <p:nvPr>
                <p:extLst>
                  <p:ext uri="{D42A27DB-BD31-4B8C-83A1-F6EECF244321}">
                    <p14:modId xmlns:p14="http://schemas.microsoft.com/office/powerpoint/2010/main" val="2459313526"/>
                  </p:ext>
                </p:extLst>
              </p:nvPr>
            </p:nvGraphicFramePr>
            <p:xfrm>
              <a:off x="2799400" y="1591982"/>
              <a:ext cx="5669583" cy="768662"/>
            </p:xfrm>
            <a:graphic>
              <a:graphicData uri="http://schemas.openxmlformats.org/presentationml/2006/ole">
                <mc:AlternateContent xmlns:mc="http://schemas.openxmlformats.org/markup-compatibility/2006">
                  <mc:Choice xmlns:v="urn:schemas-microsoft-com:vml" Requires="v">
                    <p:oleObj spid="_x0000_s12201" name="CorelDRAW" r:id="rId9" imgW="3207733" imgH="434287" progId="CorelDraw.Graphic.17">
                      <p:embed/>
                    </p:oleObj>
                  </mc:Choice>
                  <mc:Fallback>
                    <p:oleObj name="CorelDRAW" r:id="rId9" imgW="3207733" imgH="434287" progId="CorelDraw.Graphic.17">
                      <p:embed/>
                      <p:pic>
                        <p:nvPicPr>
                          <p:cNvPr id="5" name="Object 4"/>
                          <p:cNvPicPr/>
                          <p:nvPr/>
                        </p:nvPicPr>
                        <p:blipFill>
                          <a:blip r:embed="rId10"/>
                          <a:stretch>
                            <a:fillRect/>
                          </a:stretch>
                        </p:blipFill>
                        <p:spPr>
                          <a:xfrm>
                            <a:off x="2799400" y="1591982"/>
                            <a:ext cx="5669583" cy="768662"/>
                          </a:xfrm>
                          <a:prstGeom prst="rect">
                            <a:avLst/>
                          </a:prstGeom>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790863508"/>
                  </p:ext>
                </p:extLst>
              </p:nvPr>
            </p:nvGraphicFramePr>
            <p:xfrm>
              <a:off x="414585" y="1587064"/>
              <a:ext cx="5669583" cy="768662"/>
            </p:xfrm>
            <a:graphic>
              <a:graphicData uri="http://schemas.openxmlformats.org/presentationml/2006/ole">
                <mc:AlternateContent xmlns:mc="http://schemas.openxmlformats.org/markup-compatibility/2006">
                  <mc:Choice xmlns:v="urn:schemas-microsoft-com:vml" Requires="v">
                    <p:oleObj spid="_x0000_s12202" name="CorelDRAW" r:id="rId11" imgW="2742480" imgH="371880" progId="CorelDraw.Graphic.17">
                      <p:embed/>
                    </p:oleObj>
                  </mc:Choice>
                  <mc:Fallback>
                    <p:oleObj name="CorelDRAW" r:id="rId11" imgW="2742480" imgH="371880" progId="CorelDraw.Graphic.17">
                      <p:embed/>
                      <p:pic>
                        <p:nvPicPr>
                          <p:cNvPr id="35" name="Object 34"/>
                          <p:cNvPicPr/>
                          <p:nvPr/>
                        </p:nvPicPr>
                        <p:blipFill>
                          <a:blip r:embed="rId12"/>
                          <a:stretch>
                            <a:fillRect/>
                          </a:stretch>
                        </p:blipFill>
                        <p:spPr>
                          <a:xfrm>
                            <a:off x="414585" y="1587064"/>
                            <a:ext cx="5669583" cy="768662"/>
                          </a:xfrm>
                          <a:prstGeom prst="rect">
                            <a:avLst/>
                          </a:prstGeom>
                        </p:spPr>
                      </p:pic>
                    </p:oleObj>
                  </mc:Fallback>
                </mc:AlternateContent>
              </a:graphicData>
            </a:graphic>
          </p:graphicFrame>
        </p:grpSp>
        <p:sp>
          <p:nvSpPr>
            <p:cNvPr id="45" name="TextBox 44"/>
            <p:cNvSpPr txBox="1"/>
            <p:nvPr/>
          </p:nvSpPr>
          <p:spPr>
            <a:xfrm>
              <a:off x="375524" y="2498156"/>
              <a:ext cx="7445533" cy="523220"/>
            </a:xfrm>
            <a:prstGeom prst="rect">
              <a:avLst/>
            </a:prstGeom>
            <a:noFill/>
          </p:spPr>
          <p:txBody>
            <a:bodyPr wrap="square" rtlCol="0">
              <a:spAutoFit/>
            </a:bodyPr>
            <a:lstStyle/>
            <a:p>
              <a:pPr algn="just"/>
              <a:r>
                <a:rPr lang="en-GB" sz="1400" dirty="0" err="1" smtClean="0">
                  <a:latin typeface="Caviar Dreams" panose="020B0402020204020504" pitchFamily="34" charset="0"/>
                </a:rPr>
                <a:t>Implementasi</a:t>
              </a:r>
              <a:r>
                <a:rPr lang="en-GB" sz="1400" dirty="0" smtClean="0">
                  <a:latin typeface="Caviar Dreams" panose="020B0402020204020504" pitchFamily="34" charset="0"/>
                </a:rPr>
                <a:t> </a:t>
              </a:r>
              <a:r>
                <a:rPr lang="en-GB" sz="1400" dirty="0">
                  <a:latin typeface="Caviar Dreams" panose="020B0402020204020504" pitchFamily="34" charset="0"/>
                </a:rPr>
                <a:t>HTB </a:t>
              </a:r>
              <a:r>
                <a:rPr lang="en-GB" sz="1400" dirty="0" err="1">
                  <a:latin typeface="Caviar Dreams" panose="020B0402020204020504" pitchFamily="34" charset="0"/>
                </a:rPr>
                <a:t>menghasilkan</a:t>
              </a:r>
              <a:r>
                <a:rPr lang="en-GB" sz="1400" dirty="0">
                  <a:latin typeface="Caviar Dreams" panose="020B0402020204020504" pitchFamily="34" charset="0"/>
                </a:rPr>
                <a:t> </a:t>
              </a:r>
              <a:r>
                <a:rPr lang="en-GB" sz="1400" dirty="0" err="1">
                  <a:latin typeface="Caviar Dreams" panose="020B0402020204020504" pitchFamily="34" charset="0"/>
                </a:rPr>
                <a:t>nilai</a:t>
              </a:r>
              <a:r>
                <a:rPr lang="en-GB" sz="1400" dirty="0">
                  <a:latin typeface="Caviar Dreams" panose="020B0402020204020504" pitchFamily="34" charset="0"/>
                </a:rPr>
                <a:t> </a:t>
              </a:r>
              <a:r>
                <a:rPr lang="en-GB" sz="1400" dirty="0" err="1">
                  <a:latin typeface="Caviar Dreams" panose="020B0402020204020504" pitchFamily="34" charset="0"/>
                </a:rPr>
                <a:t>QoS</a:t>
              </a:r>
              <a:r>
                <a:rPr lang="en-GB" sz="1400" dirty="0">
                  <a:latin typeface="Caviar Dreams" panose="020B0402020204020504" pitchFamily="34" charset="0"/>
                </a:rPr>
                <a:t> yang </a:t>
              </a:r>
              <a:r>
                <a:rPr lang="en-GB" sz="1400" dirty="0" err="1">
                  <a:latin typeface="Caviar Dreams" panose="020B0402020204020504" pitchFamily="34" charset="0"/>
                </a:rPr>
                <a:t>lebih</a:t>
              </a:r>
              <a:r>
                <a:rPr lang="en-GB" sz="1400" dirty="0">
                  <a:latin typeface="Caviar Dreams" panose="020B0402020204020504" pitchFamily="34" charset="0"/>
                </a:rPr>
                <a:t> </a:t>
              </a:r>
              <a:r>
                <a:rPr lang="en-GB" sz="1400" dirty="0" err="1">
                  <a:latin typeface="Caviar Dreams" panose="020B0402020204020504" pitchFamily="34" charset="0"/>
                </a:rPr>
                <a:t>baik</a:t>
              </a:r>
              <a:r>
                <a:rPr lang="en-GB" sz="1400" dirty="0">
                  <a:latin typeface="Caviar Dreams" panose="020B0402020204020504" pitchFamily="34" charset="0"/>
                </a:rPr>
                <a:t> </a:t>
              </a:r>
              <a:r>
                <a:rPr lang="en-GB" sz="1400" dirty="0" err="1">
                  <a:latin typeface="Caviar Dreams" panose="020B0402020204020504" pitchFamily="34" charset="0"/>
                </a:rPr>
                <a:t>dari</a:t>
              </a:r>
              <a:r>
                <a:rPr lang="en-GB" sz="1400" dirty="0">
                  <a:latin typeface="Caviar Dreams" panose="020B0402020204020504" pitchFamily="34" charset="0"/>
                </a:rPr>
                <a:t> </a:t>
              </a:r>
              <a:r>
                <a:rPr lang="en-GB" sz="1400" dirty="0" err="1">
                  <a:latin typeface="Caviar Dreams" panose="020B0402020204020504" pitchFamily="34" charset="0"/>
                </a:rPr>
                <a:t>pada</a:t>
              </a:r>
              <a:r>
                <a:rPr lang="en-GB" sz="1400" dirty="0">
                  <a:latin typeface="Caviar Dreams" panose="020B0402020204020504" pitchFamily="34" charset="0"/>
                </a:rPr>
                <a:t> PCQ </a:t>
              </a:r>
              <a:r>
                <a:rPr lang="en-GB" sz="1400" dirty="0" err="1">
                  <a:latin typeface="Caviar Dreams" panose="020B0402020204020504" pitchFamily="34" charset="0"/>
                </a:rPr>
                <a:t>dan</a:t>
              </a:r>
              <a:r>
                <a:rPr lang="en-GB" sz="1400" dirty="0">
                  <a:latin typeface="Caviar Dreams" panose="020B0402020204020504" pitchFamily="34" charset="0"/>
                </a:rPr>
                <a:t> yang </a:t>
              </a:r>
              <a:r>
                <a:rPr lang="en-GB" sz="1400" dirty="0" err="1">
                  <a:latin typeface="Caviar Dreams" panose="020B0402020204020504" pitchFamily="34" charset="0"/>
                </a:rPr>
                <a:t>tidak</a:t>
              </a:r>
              <a:r>
                <a:rPr lang="en-GB" sz="1400" dirty="0">
                  <a:latin typeface="Caviar Dreams" panose="020B0402020204020504" pitchFamily="34" charset="0"/>
                </a:rPr>
                <a:t> </a:t>
              </a:r>
              <a:r>
                <a:rPr lang="en-GB" sz="1400" dirty="0" err="1">
                  <a:latin typeface="Caviar Dreams" panose="020B0402020204020504" pitchFamily="34" charset="0"/>
                </a:rPr>
                <a:t>menerapkan</a:t>
              </a:r>
              <a:r>
                <a:rPr lang="en-GB" sz="1400" dirty="0">
                  <a:latin typeface="Caviar Dreams" panose="020B0402020204020504" pitchFamily="34" charset="0"/>
                </a:rPr>
                <a:t> </a:t>
              </a:r>
              <a:r>
                <a:rPr lang="en-GB" sz="1400" dirty="0" err="1">
                  <a:latin typeface="Caviar Dreams" panose="020B0402020204020504" pitchFamily="34" charset="0"/>
                </a:rPr>
                <a:t>keduanya</a:t>
              </a:r>
              <a:r>
                <a:rPr lang="en-GB" sz="1400" dirty="0">
                  <a:latin typeface="Caviar Dreams" panose="020B0402020204020504" pitchFamily="34" charset="0"/>
                </a:rPr>
                <a:t>.</a:t>
              </a:r>
              <a:endParaRPr lang="id-ID" sz="1400" dirty="0">
                <a:latin typeface="Caviar Dreams" panose="020B0402020204020504" pitchFamily="34" charset="0"/>
              </a:endParaRPr>
            </a:p>
          </p:txBody>
        </p:sp>
      </p:grpSp>
      <p:grpSp>
        <p:nvGrpSpPr>
          <p:cNvPr id="2" name="Group 1"/>
          <p:cNvGrpSpPr/>
          <p:nvPr/>
        </p:nvGrpSpPr>
        <p:grpSpPr>
          <a:xfrm>
            <a:off x="323528" y="1779662"/>
            <a:ext cx="8145785" cy="773525"/>
            <a:chOff x="323528" y="1564863"/>
            <a:chExt cx="8145785" cy="773525"/>
          </a:xfrm>
        </p:grpSpPr>
        <p:grpSp>
          <p:nvGrpSpPr>
            <p:cNvPr id="51" name="Group 50"/>
            <p:cNvGrpSpPr/>
            <p:nvPr/>
          </p:nvGrpSpPr>
          <p:grpSpPr>
            <a:xfrm>
              <a:off x="414008" y="1564863"/>
              <a:ext cx="8055305" cy="773525"/>
              <a:chOff x="414338" y="1586749"/>
              <a:chExt cx="8055635" cy="773938"/>
            </a:xfrm>
          </p:grpSpPr>
          <p:graphicFrame>
            <p:nvGraphicFramePr>
              <p:cNvPr id="52" name="Object 51"/>
              <p:cNvGraphicFramePr>
                <a:graphicFrameLocks noChangeAspect="1"/>
              </p:cNvGraphicFramePr>
              <p:nvPr>
                <p:extLst>
                  <p:ext uri="{D42A27DB-BD31-4B8C-83A1-F6EECF244321}">
                    <p14:modId xmlns:p14="http://schemas.microsoft.com/office/powerpoint/2010/main" val="643168764"/>
                  </p:ext>
                </p:extLst>
              </p:nvPr>
            </p:nvGraphicFramePr>
            <p:xfrm>
              <a:off x="2799191" y="1591927"/>
              <a:ext cx="5670782" cy="768760"/>
            </p:xfrm>
            <a:graphic>
              <a:graphicData uri="http://schemas.openxmlformats.org/presentationml/2006/ole">
                <mc:AlternateContent xmlns:mc="http://schemas.openxmlformats.org/markup-compatibility/2006">
                  <mc:Choice xmlns:v="urn:schemas-microsoft-com:vml" Requires="v">
                    <p:oleObj spid="_x0000_s12203" name="CorelDRAW" r:id="rId13" imgW="2742480" imgH="371880" progId="CorelDraw.Graphic.17">
                      <p:embed/>
                    </p:oleObj>
                  </mc:Choice>
                  <mc:Fallback>
                    <p:oleObj name="CorelDRAW" r:id="rId13" imgW="2742480" imgH="371880" progId="CorelDraw.Graphic.17">
                      <p:embed/>
                      <p:pic>
                        <p:nvPicPr>
                          <p:cNvPr id="37" name="Object 36"/>
                          <p:cNvPicPr/>
                          <p:nvPr/>
                        </p:nvPicPr>
                        <p:blipFill>
                          <a:blip r:embed="rId14"/>
                          <a:stretch>
                            <a:fillRect/>
                          </a:stretch>
                        </p:blipFill>
                        <p:spPr>
                          <a:xfrm>
                            <a:off x="2799191" y="1591927"/>
                            <a:ext cx="5670782" cy="768760"/>
                          </a:xfrm>
                          <a:prstGeom prst="rect">
                            <a:avLst/>
                          </a:prstGeom>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1154583890"/>
                  </p:ext>
                </p:extLst>
              </p:nvPr>
            </p:nvGraphicFramePr>
            <p:xfrm>
              <a:off x="414338" y="1586749"/>
              <a:ext cx="5670550" cy="768350"/>
            </p:xfrm>
            <a:graphic>
              <a:graphicData uri="http://schemas.openxmlformats.org/presentationml/2006/ole">
                <mc:AlternateContent xmlns:mc="http://schemas.openxmlformats.org/markup-compatibility/2006">
                  <mc:Choice xmlns:v="urn:schemas-microsoft-com:vml" Requires="v">
                    <p:oleObj spid="_x0000_s12204" name="CorelDRAW" r:id="rId15" imgW="2742480" imgH="371880" progId="CorelDraw.Graphic.17">
                      <p:embed/>
                    </p:oleObj>
                  </mc:Choice>
                  <mc:Fallback>
                    <p:oleObj name="CorelDRAW" r:id="rId15" imgW="2742480" imgH="371880" progId="CorelDraw.Graphic.17">
                      <p:embed/>
                      <p:pic>
                        <p:nvPicPr>
                          <p:cNvPr id="38" name="Object 37"/>
                          <p:cNvPicPr/>
                          <p:nvPr/>
                        </p:nvPicPr>
                        <p:blipFill>
                          <a:blip r:embed="rId12"/>
                          <a:stretch>
                            <a:fillRect/>
                          </a:stretch>
                        </p:blipFill>
                        <p:spPr>
                          <a:xfrm>
                            <a:off x="414338" y="1586749"/>
                            <a:ext cx="5670550" cy="768350"/>
                          </a:xfrm>
                          <a:prstGeom prst="rect">
                            <a:avLst/>
                          </a:prstGeom>
                        </p:spPr>
                      </p:pic>
                    </p:oleObj>
                  </mc:Fallback>
                </mc:AlternateContent>
              </a:graphicData>
            </a:graphic>
          </p:graphicFrame>
        </p:grpSp>
        <p:sp>
          <p:nvSpPr>
            <p:cNvPr id="7" name="TextBox 6"/>
            <p:cNvSpPr txBox="1"/>
            <p:nvPr/>
          </p:nvSpPr>
          <p:spPr>
            <a:xfrm>
              <a:off x="323528" y="1635646"/>
              <a:ext cx="7445533" cy="307777"/>
            </a:xfrm>
            <a:prstGeom prst="rect">
              <a:avLst/>
            </a:prstGeom>
            <a:noFill/>
          </p:spPr>
          <p:txBody>
            <a:bodyPr wrap="square" rtlCol="0">
              <a:spAutoFit/>
            </a:bodyPr>
            <a:lstStyle/>
            <a:p>
              <a:pPr algn="just"/>
              <a:r>
                <a:rPr lang="en-GB" sz="1400" dirty="0" err="1" smtClean="0">
                  <a:latin typeface="Caviar Dreams" panose="020B0402020204020504" pitchFamily="34" charset="0"/>
                </a:rPr>
                <a:t>Baik</a:t>
              </a:r>
              <a:r>
                <a:rPr lang="en-GB" sz="1400" dirty="0" smtClean="0">
                  <a:latin typeface="Caviar Dreams" panose="020B0402020204020504" pitchFamily="34" charset="0"/>
                </a:rPr>
                <a:t> </a:t>
              </a:r>
              <a:r>
                <a:rPr lang="en-GB" sz="1400" dirty="0">
                  <a:latin typeface="Caviar Dreams" panose="020B0402020204020504" pitchFamily="34" charset="0"/>
                </a:rPr>
                <a:t>HTB </a:t>
              </a:r>
              <a:r>
                <a:rPr lang="en-GB" sz="1400" dirty="0" err="1">
                  <a:latin typeface="Caviar Dreams" panose="020B0402020204020504" pitchFamily="34" charset="0"/>
                </a:rPr>
                <a:t>maupun</a:t>
              </a:r>
              <a:r>
                <a:rPr lang="en-GB" sz="1400" dirty="0">
                  <a:latin typeface="Caviar Dreams" panose="020B0402020204020504" pitchFamily="34" charset="0"/>
                </a:rPr>
                <a:t> PCQ yang </a:t>
              </a:r>
              <a:r>
                <a:rPr lang="en-GB" sz="1400" dirty="0" err="1">
                  <a:latin typeface="Caviar Dreams" panose="020B0402020204020504" pitchFamily="34" charset="0"/>
                </a:rPr>
                <a:t>diterapkan</a:t>
              </a:r>
              <a:r>
                <a:rPr lang="en-GB" sz="1400" dirty="0">
                  <a:latin typeface="Caviar Dreams" panose="020B0402020204020504" pitchFamily="34" charset="0"/>
                </a:rPr>
                <a:t> </a:t>
              </a:r>
              <a:r>
                <a:rPr lang="en-GB" sz="1400" dirty="0" err="1">
                  <a:latin typeface="Caviar Dreams" panose="020B0402020204020504" pitchFamily="34" charset="0"/>
                </a:rPr>
                <a:t>pada</a:t>
              </a:r>
              <a:r>
                <a:rPr lang="en-GB" sz="1400" dirty="0">
                  <a:latin typeface="Caviar Dreams" panose="020B0402020204020504" pitchFamily="34" charset="0"/>
                </a:rPr>
                <a:t> MPLS-TE </a:t>
              </a:r>
              <a:r>
                <a:rPr lang="en-GB" sz="1400" dirty="0" err="1">
                  <a:latin typeface="Caviar Dreams" panose="020B0402020204020504" pitchFamily="34" charset="0"/>
                </a:rPr>
                <a:t>mampu</a:t>
              </a:r>
              <a:r>
                <a:rPr lang="en-GB" sz="1400" dirty="0">
                  <a:latin typeface="Caviar Dreams" panose="020B0402020204020504" pitchFamily="34" charset="0"/>
                </a:rPr>
                <a:t> </a:t>
              </a:r>
              <a:r>
                <a:rPr lang="en-GB" sz="1400" dirty="0" err="1">
                  <a:latin typeface="Caviar Dreams" panose="020B0402020204020504" pitchFamily="34" charset="0"/>
                </a:rPr>
                <a:t>mengoptimalisasikan</a:t>
              </a:r>
              <a:r>
                <a:rPr lang="en-GB" sz="1400" dirty="0">
                  <a:latin typeface="Caviar Dreams" panose="020B0402020204020504" pitchFamily="34" charset="0"/>
                </a:rPr>
                <a:t> VoIP</a:t>
              </a:r>
              <a:r>
                <a:rPr lang="en-GB" sz="1400" dirty="0" smtClean="0">
                  <a:latin typeface="Caviar Dreams" panose="020B0402020204020504" pitchFamily="34" charset="0"/>
                </a:rPr>
                <a:t>.</a:t>
              </a:r>
              <a:endParaRPr lang="id-ID" sz="1400" dirty="0">
                <a:latin typeface="Caviar Dreams" panose="020B0402020204020504" pitchFamily="34" charset="0"/>
              </a:endParaRPr>
            </a:p>
          </p:txBody>
        </p:sp>
      </p:grpSp>
    </p:spTree>
    <p:extLst>
      <p:ext uri="{BB962C8B-B14F-4D97-AF65-F5344CB8AC3E}">
        <p14:creationId xmlns:p14="http://schemas.microsoft.com/office/powerpoint/2010/main" val="132711737"/>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54"/>
                                        </p:tgtEl>
                                        <p:attrNameLst>
                                          <p:attrName>style.visibility</p:attrName>
                                        </p:attrNameLst>
                                      </p:cBhvr>
                                      <p:to>
                                        <p:strVal val="visible"/>
                                      </p:to>
                                    </p:set>
                                    <p:anim calcmode="lin" valueType="num">
                                      <p:cBhvr additive="base">
                                        <p:cTn id="18" dur="500" fill="hold"/>
                                        <p:tgtEl>
                                          <p:spTgt spid="54"/>
                                        </p:tgtEl>
                                        <p:attrNameLst>
                                          <p:attrName>ppt_x</p:attrName>
                                        </p:attrNameLst>
                                      </p:cBhvr>
                                      <p:tavLst>
                                        <p:tav tm="0">
                                          <p:val>
                                            <p:strVal val="1+#ppt_w/2"/>
                                          </p:val>
                                        </p:tav>
                                        <p:tav tm="100000">
                                          <p:val>
                                            <p:strVal val="#ppt_x"/>
                                          </p:val>
                                        </p:tav>
                                      </p:tavLst>
                                    </p:anim>
                                    <p:anim calcmode="lin" valueType="num">
                                      <p:cBhvr additive="base">
                                        <p:cTn id="19"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evron 2">
            <a:hlinkClick r:id="rId2"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4" name="Chevron 3">
            <a:hlinkClick r:id="rId3"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9" name="Chevron 8">
            <a:hlinkClick r:id="rId4"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sp>
        <p:nvSpPr>
          <p:cNvPr id="10" name="Chevron 9">
            <a:hlinkClick r:id="rId5" action="ppaction://hlinksldjump"/>
          </p:cNvPr>
          <p:cNvSpPr/>
          <p:nvPr/>
        </p:nvSpPr>
        <p:spPr>
          <a:xfrm>
            <a:off x="4499992" y="841761"/>
            <a:ext cx="1728192"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Landasan Teori</a:t>
            </a:r>
            <a:endParaRPr lang="id-ID" sz="1100" dirty="0">
              <a:latin typeface="Caviar Dreams" panose="020B0402020204020504" pitchFamily="34" charset="0"/>
            </a:endParaRPr>
          </a:p>
        </p:txBody>
      </p:sp>
      <p:sp>
        <p:nvSpPr>
          <p:cNvPr id="11" name="Chevron 10">
            <a:hlinkClick r:id="rId6" action="ppaction://hlinksldjump"/>
          </p:cNvPr>
          <p:cNvSpPr/>
          <p:nvPr/>
        </p:nvSpPr>
        <p:spPr>
          <a:xfrm>
            <a:off x="7164288" y="844972"/>
            <a:ext cx="1368152"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Cara Penelitian</a:t>
            </a:r>
            <a:endParaRPr lang="id-ID" sz="1100" dirty="0">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3" name="Chevron 12">
            <a:hlinkClick r:id="rId7" action="ppaction://hlinksldjump"/>
          </p:cNvPr>
          <p:cNvSpPr/>
          <p:nvPr/>
        </p:nvSpPr>
        <p:spPr>
          <a:xfrm>
            <a:off x="5976076"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latin typeface="Caviar Dreams" panose="020B0402020204020504" pitchFamily="34" charset="0"/>
              </a:rPr>
              <a:t>Hipotesis</a:t>
            </a: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smtClean="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a:t>
            </a:r>
            <a:r>
              <a:rPr lang="en-GB" sz="800" i="1" dirty="0" smtClean="0">
                <a:solidFill>
                  <a:schemeClr val="tx2"/>
                </a:solidFill>
                <a:latin typeface="Caviar Dreams" panose="020B0402020204020504" pitchFamily="34" charset="0"/>
              </a:rPr>
              <a:t>Protocol</a:t>
            </a:r>
            <a:r>
              <a:rPr lang="id-ID" sz="800" dirty="0" smtClean="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2" name="Pentagon 1">
            <a:hlinkClick r:id="rId8" action="ppaction://hlinksldjump"/>
          </p:cNvPr>
          <p:cNvSpPr/>
          <p:nvPr/>
        </p:nvSpPr>
        <p:spPr>
          <a:xfrm>
            <a:off x="0" y="843558"/>
            <a:ext cx="1259632" cy="504056"/>
          </a:xfrm>
          <a:prstGeom prst="homePlate">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Latar Belakang</a:t>
            </a:r>
            <a:endParaRPr lang="id-ID" sz="1100" dirty="0">
              <a:solidFill>
                <a:srgbClr val="111C76"/>
              </a:solidFill>
              <a:latin typeface="Caviar Dreams" panose="020B0402020204020504" pitchFamily="34" charset="0"/>
            </a:endParaRPr>
          </a:p>
        </p:txBody>
      </p:sp>
      <p:sp>
        <p:nvSpPr>
          <p:cNvPr id="21" name="Content Placeholder 18"/>
          <p:cNvSpPr txBox="1">
            <a:spLocks/>
          </p:cNvSpPr>
          <p:nvPr/>
        </p:nvSpPr>
        <p:spPr>
          <a:xfrm>
            <a:off x="419093" y="1605261"/>
            <a:ext cx="8161797" cy="1254522"/>
          </a:xfrm>
          <a:prstGeom prst="rect">
            <a:avLst/>
          </a:prstGeom>
          <a:gradFill flip="none" rotWithShape="1">
            <a:gsLst>
              <a:gs pos="0">
                <a:srgbClr val="F9C534">
                  <a:tint val="66000"/>
                  <a:satMod val="160000"/>
                </a:srgbClr>
              </a:gs>
              <a:gs pos="50000">
                <a:srgbClr val="F9C534">
                  <a:tint val="44500"/>
                  <a:satMod val="160000"/>
                </a:srgbClr>
              </a:gs>
              <a:gs pos="100000">
                <a:srgbClr val="F9C534">
                  <a:tint val="23500"/>
                  <a:satMod val="160000"/>
                </a:srgbClr>
              </a:gs>
            </a:gsLst>
            <a:lin ang="0" scaled="1"/>
            <a:tileRect/>
          </a:gra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5738" indent="0" algn="just">
              <a:lnSpc>
                <a:spcPct val="170000"/>
              </a:lnSpc>
              <a:spcBef>
                <a:spcPts val="0"/>
              </a:spcBef>
              <a:buNone/>
            </a:pPr>
            <a:r>
              <a:rPr lang="id-ID" sz="1400" dirty="0" smtClean="0">
                <a:latin typeface="Caviar Dreams" panose="020B0402020204020504" pitchFamily="34" charset="0"/>
              </a:rPr>
              <a:t>Berdasarkan </a:t>
            </a:r>
            <a:r>
              <a:rPr lang="id-ID" sz="1400" dirty="0">
                <a:latin typeface="Caviar Dreams" panose="020B0402020204020504" pitchFamily="34" charset="0"/>
              </a:rPr>
              <a:t>survei yang dilakukan APJII pada tahun 2016, pekerja/wiraswasta menempati kedudukan tertinggi sebagai pengguna internet. </a:t>
            </a:r>
            <a:r>
              <a:rPr lang="id-ID" sz="1400" b="1" dirty="0">
                <a:latin typeface="Caviar Dreams" panose="020B0402020204020504" pitchFamily="34" charset="0"/>
              </a:rPr>
              <a:t>62%</a:t>
            </a:r>
            <a:r>
              <a:rPr lang="id-ID" sz="1400" dirty="0">
                <a:latin typeface="Caviar Dreams" panose="020B0402020204020504" pitchFamily="34" charset="0"/>
              </a:rPr>
              <a:t> dari </a:t>
            </a:r>
            <a:r>
              <a:rPr lang="id-ID" sz="1400" b="1" dirty="0">
                <a:latin typeface="Caviar Dreams" panose="020B0402020204020504" pitchFamily="34" charset="0"/>
              </a:rPr>
              <a:t>262 juta </a:t>
            </a:r>
            <a:r>
              <a:rPr lang="id-ID" sz="1400" dirty="0">
                <a:latin typeface="Caviar Dreams" panose="020B0402020204020504" pitchFamily="34" charset="0"/>
              </a:rPr>
              <a:t>jiwa penduduk Indonesia yang menggunakan internet adalah pekerja. Hal ini menunjukkan bahwa dunia pekerjaan sangat bergantung pada teknologi internet untuk menjalin komunikasi</a:t>
            </a:r>
            <a:r>
              <a:rPr lang="id-ID" sz="1400" dirty="0" smtClean="0">
                <a:latin typeface="Caviar Dreams" panose="020B0402020204020504" pitchFamily="34" charset="0"/>
              </a:rPr>
              <a:t>.</a:t>
            </a:r>
            <a:endParaRPr lang="id-ID" sz="1400" dirty="0">
              <a:latin typeface="Caviar Dreams" panose="020B0402020204020504"/>
            </a:endParaRPr>
          </a:p>
        </p:txBody>
      </p:sp>
      <p:sp>
        <p:nvSpPr>
          <p:cNvPr id="16" name="Content Placeholder 18"/>
          <p:cNvSpPr txBox="1">
            <a:spLocks/>
          </p:cNvSpPr>
          <p:nvPr/>
        </p:nvSpPr>
        <p:spPr>
          <a:xfrm>
            <a:off x="395536" y="3057235"/>
            <a:ext cx="8185354" cy="1633313"/>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0" scaled="1"/>
            <a:tileRect/>
          </a:gra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5738" indent="0" algn="just">
              <a:lnSpc>
                <a:spcPct val="170000"/>
              </a:lnSpc>
              <a:spcBef>
                <a:spcPts val="0"/>
              </a:spcBef>
              <a:buNone/>
            </a:pPr>
            <a:r>
              <a:rPr lang="en-US" sz="1400" dirty="0" err="1">
                <a:latin typeface="Caviar Dreams" panose="020B0402020204020504"/>
              </a:rPr>
              <a:t>Hubungan</a:t>
            </a:r>
            <a:r>
              <a:rPr lang="en-US" sz="1400" dirty="0">
                <a:latin typeface="Caviar Dreams" panose="020B0402020204020504"/>
              </a:rPr>
              <a:t> </a:t>
            </a:r>
            <a:r>
              <a:rPr lang="en-US" sz="1400" dirty="0" err="1">
                <a:latin typeface="Caviar Dreams" panose="020B0402020204020504"/>
              </a:rPr>
              <a:t>kantor</a:t>
            </a:r>
            <a:r>
              <a:rPr lang="en-US" sz="1400" dirty="0">
                <a:latin typeface="Caviar Dreams" panose="020B0402020204020504"/>
              </a:rPr>
              <a:t> </a:t>
            </a:r>
            <a:r>
              <a:rPr lang="en-US" sz="1400" dirty="0" err="1">
                <a:latin typeface="Caviar Dreams" panose="020B0402020204020504"/>
              </a:rPr>
              <a:t>pusat</a:t>
            </a:r>
            <a:r>
              <a:rPr lang="en-US" sz="1400" dirty="0">
                <a:latin typeface="Caviar Dreams" panose="020B0402020204020504"/>
              </a:rPr>
              <a:t> </a:t>
            </a:r>
            <a:r>
              <a:rPr lang="en-US" sz="1400" dirty="0" err="1">
                <a:latin typeface="Caviar Dreams" panose="020B0402020204020504"/>
              </a:rPr>
              <a:t>dengan</a:t>
            </a:r>
            <a:r>
              <a:rPr lang="en-US" sz="1400" dirty="0">
                <a:latin typeface="Caviar Dreams" panose="020B0402020204020504"/>
              </a:rPr>
              <a:t> </a:t>
            </a:r>
            <a:r>
              <a:rPr lang="en-US" sz="1400" dirty="0" err="1">
                <a:latin typeface="Caviar Dreams" panose="020B0402020204020504"/>
              </a:rPr>
              <a:t>kantor</a:t>
            </a:r>
            <a:r>
              <a:rPr lang="en-US" sz="1400" dirty="0">
                <a:latin typeface="Caviar Dreams" panose="020B0402020204020504"/>
              </a:rPr>
              <a:t> </a:t>
            </a:r>
            <a:r>
              <a:rPr lang="en-US" sz="1400" dirty="0" err="1">
                <a:latin typeface="Caviar Dreams" panose="020B0402020204020504"/>
              </a:rPr>
              <a:t>cabang</a:t>
            </a:r>
            <a:r>
              <a:rPr lang="en-US" sz="1400" dirty="0">
                <a:latin typeface="Caviar Dreams" panose="020B0402020204020504"/>
              </a:rPr>
              <a:t> yang </a:t>
            </a:r>
            <a:r>
              <a:rPr lang="en-US" sz="1400" dirty="0" err="1">
                <a:latin typeface="Caviar Dreams" panose="020B0402020204020504"/>
              </a:rPr>
              <a:t>secara</a:t>
            </a:r>
            <a:r>
              <a:rPr lang="en-US" sz="1400" dirty="0">
                <a:latin typeface="Caviar Dreams" panose="020B0402020204020504"/>
              </a:rPr>
              <a:t> </a:t>
            </a:r>
            <a:r>
              <a:rPr lang="en-US" sz="1400" dirty="0" err="1">
                <a:latin typeface="Caviar Dreams" panose="020B0402020204020504"/>
              </a:rPr>
              <a:t>geografis</a:t>
            </a:r>
            <a:r>
              <a:rPr lang="en-US" sz="1400" dirty="0">
                <a:latin typeface="Caviar Dreams" panose="020B0402020204020504"/>
              </a:rPr>
              <a:t> </a:t>
            </a:r>
            <a:r>
              <a:rPr lang="en-US" sz="1400" dirty="0" err="1">
                <a:latin typeface="Caviar Dreams" panose="020B0402020204020504"/>
              </a:rPr>
              <a:t>terpisah</a:t>
            </a:r>
            <a:r>
              <a:rPr lang="en-US" sz="1400" dirty="0">
                <a:latin typeface="Caviar Dreams" panose="020B0402020204020504"/>
              </a:rPr>
              <a:t> </a:t>
            </a:r>
            <a:r>
              <a:rPr lang="en-US" sz="1400" dirty="0" err="1">
                <a:latin typeface="Caviar Dreams" panose="020B0402020204020504"/>
              </a:rPr>
              <a:t>jauh</a:t>
            </a:r>
            <a:r>
              <a:rPr lang="en-US" sz="1400" dirty="0">
                <a:latin typeface="Caviar Dreams" panose="020B0402020204020504"/>
              </a:rPr>
              <a:t> </a:t>
            </a:r>
            <a:r>
              <a:rPr lang="en-US" sz="1400" dirty="0" err="1">
                <a:latin typeface="Caviar Dreams" panose="020B0402020204020504"/>
              </a:rPr>
              <a:t>perlu</a:t>
            </a:r>
            <a:r>
              <a:rPr lang="en-US" sz="1400" dirty="0">
                <a:latin typeface="Caviar Dreams" panose="020B0402020204020504"/>
              </a:rPr>
              <a:t> </a:t>
            </a:r>
            <a:r>
              <a:rPr lang="en-US" sz="1400" dirty="0" err="1">
                <a:latin typeface="Caviar Dreams" panose="020B0402020204020504"/>
              </a:rPr>
              <a:t>didukung</a:t>
            </a:r>
            <a:r>
              <a:rPr lang="en-US" sz="1400" dirty="0">
                <a:latin typeface="Caviar Dreams" panose="020B0402020204020504"/>
              </a:rPr>
              <a:t> </a:t>
            </a:r>
            <a:r>
              <a:rPr lang="en-US" sz="1400" dirty="0" err="1">
                <a:latin typeface="Caviar Dreams" panose="020B0402020204020504"/>
              </a:rPr>
              <a:t>oleh</a:t>
            </a:r>
            <a:r>
              <a:rPr lang="en-US" sz="1400" dirty="0">
                <a:latin typeface="Caviar Dreams" panose="020B0402020204020504"/>
              </a:rPr>
              <a:t> </a:t>
            </a:r>
            <a:r>
              <a:rPr lang="en-US" sz="1400" dirty="0" err="1">
                <a:latin typeface="Caviar Dreams" panose="020B0402020204020504"/>
              </a:rPr>
              <a:t>teknologi</a:t>
            </a:r>
            <a:r>
              <a:rPr lang="en-US" sz="1400" dirty="0">
                <a:latin typeface="Caviar Dreams" panose="020B0402020204020504"/>
              </a:rPr>
              <a:t> yang </a:t>
            </a:r>
            <a:r>
              <a:rPr lang="en-US" sz="1400" dirty="0" err="1">
                <a:latin typeface="Caviar Dreams" panose="020B0402020204020504"/>
              </a:rPr>
              <a:t>mampu</a:t>
            </a:r>
            <a:r>
              <a:rPr lang="en-US" sz="1400" dirty="0">
                <a:latin typeface="Caviar Dreams" panose="020B0402020204020504"/>
              </a:rPr>
              <a:t> </a:t>
            </a:r>
            <a:r>
              <a:rPr lang="en-US" sz="1400" dirty="0" err="1">
                <a:latin typeface="Caviar Dreams" panose="020B0402020204020504"/>
              </a:rPr>
              <a:t>mengoptimalkan</a:t>
            </a:r>
            <a:r>
              <a:rPr lang="en-US" sz="1400" dirty="0">
                <a:latin typeface="Caviar Dreams" panose="020B0402020204020504"/>
              </a:rPr>
              <a:t> </a:t>
            </a:r>
            <a:r>
              <a:rPr lang="en-US" sz="1400" dirty="0" err="1">
                <a:latin typeface="Caviar Dreams" panose="020B0402020204020504"/>
              </a:rPr>
              <a:t>QoS</a:t>
            </a:r>
            <a:r>
              <a:rPr lang="en-US" sz="1400" dirty="0">
                <a:latin typeface="Caviar Dreams" panose="020B0402020204020504"/>
              </a:rPr>
              <a:t> (</a:t>
            </a:r>
            <a:r>
              <a:rPr lang="en-US" sz="1400" i="1" dirty="0">
                <a:latin typeface="Caviar Dreams" panose="020B0402020204020504"/>
              </a:rPr>
              <a:t>Quality of Service</a:t>
            </a:r>
            <a:r>
              <a:rPr lang="en-US" sz="1400" dirty="0">
                <a:latin typeface="Caviar Dreams" panose="020B0402020204020504"/>
              </a:rPr>
              <a:t>) </a:t>
            </a:r>
            <a:r>
              <a:rPr lang="en-US" sz="1400" dirty="0" err="1">
                <a:latin typeface="Caviar Dreams" panose="020B0402020204020504"/>
              </a:rPr>
              <a:t>dalam</a:t>
            </a:r>
            <a:r>
              <a:rPr lang="en-US" sz="1400" dirty="0">
                <a:latin typeface="Caviar Dreams" panose="020B0402020204020504"/>
              </a:rPr>
              <a:t> </a:t>
            </a:r>
            <a:r>
              <a:rPr lang="en-US" sz="1400" dirty="0" err="1">
                <a:latin typeface="Caviar Dreams" panose="020B0402020204020504"/>
              </a:rPr>
              <a:t>sistem</a:t>
            </a:r>
            <a:r>
              <a:rPr lang="en-US" sz="1400" dirty="0">
                <a:latin typeface="Caviar Dreams" panose="020B0402020204020504"/>
              </a:rPr>
              <a:t> </a:t>
            </a:r>
            <a:r>
              <a:rPr lang="en-US" sz="1400" dirty="0" err="1">
                <a:latin typeface="Caviar Dreams" panose="020B0402020204020504"/>
              </a:rPr>
              <a:t>komunikasi</a:t>
            </a:r>
            <a:r>
              <a:rPr lang="en-US" sz="1400" dirty="0">
                <a:latin typeface="Caviar Dreams" panose="020B0402020204020504"/>
              </a:rPr>
              <a:t>. Salah </a:t>
            </a:r>
            <a:r>
              <a:rPr lang="en-US" sz="1400" dirty="0" err="1">
                <a:latin typeface="Caviar Dreams" panose="020B0402020204020504"/>
              </a:rPr>
              <a:t>satu</a:t>
            </a:r>
            <a:r>
              <a:rPr lang="en-US" sz="1400" dirty="0">
                <a:latin typeface="Caviar Dreams" panose="020B0402020204020504"/>
              </a:rPr>
              <a:t> </a:t>
            </a:r>
            <a:r>
              <a:rPr lang="en-US" sz="1400" dirty="0" err="1">
                <a:latin typeface="Caviar Dreams" panose="020B0402020204020504"/>
              </a:rPr>
              <a:t>penunjang</a:t>
            </a:r>
            <a:r>
              <a:rPr lang="en-US" sz="1400" dirty="0">
                <a:latin typeface="Caviar Dreams" panose="020B0402020204020504"/>
              </a:rPr>
              <a:t> </a:t>
            </a:r>
            <a:r>
              <a:rPr lang="en-US" sz="1400" dirty="0" err="1">
                <a:latin typeface="Caviar Dreams" panose="020B0402020204020504"/>
              </a:rPr>
              <a:t>komunikasi</a:t>
            </a:r>
            <a:r>
              <a:rPr lang="en-US" sz="1400" dirty="0">
                <a:latin typeface="Caviar Dreams" panose="020B0402020204020504"/>
              </a:rPr>
              <a:t> </a:t>
            </a:r>
            <a:r>
              <a:rPr lang="en-US" sz="1400" dirty="0" err="1">
                <a:latin typeface="Caviar Dreams" panose="020B0402020204020504"/>
              </a:rPr>
              <a:t>dengan</a:t>
            </a:r>
            <a:r>
              <a:rPr lang="en-US" sz="1400" dirty="0">
                <a:latin typeface="Caviar Dreams" panose="020B0402020204020504"/>
              </a:rPr>
              <a:t> </a:t>
            </a:r>
            <a:r>
              <a:rPr lang="en-US" sz="1400" dirty="0" err="1">
                <a:latin typeface="Caviar Dreams" panose="020B0402020204020504"/>
              </a:rPr>
              <a:t>performa</a:t>
            </a:r>
            <a:r>
              <a:rPr lang="en-US" sz="1400" dirty="0">
                <a:latin typeface="Caviar Dreams" panose="020B0402020204020504"/>
              </a:rPr>
              <a:t> </a:t>
            </a:r>
            <a:r>
              <a:rPr lang="en-US" sz="1400" dirty="0" err="1">
                <a:latin typeface="Caviar Dreams" panose="020B0402020204020504"/>
              </a:rPr>
              <a:t>tinggi</a:t>
            </a:r>
            <a:r>
              <a:rPr lang="en-US" sz="1400" dirty="0">
                <a:latin typeface="Caviar Dreams" panose="020B0402020204020504"/>
              </a:rPr>
              <a:t> </a:t>
            </a:r>
            <a:r>
              <a:rPr lang="en-US" sz="1400" dirty="0" err="1">
                <a:latin typeface="Caviar Dreams" panose="020B0402020204020504"/>
              </a:rPr>
              <a:t>adalah</a:t>
            </a:r>
            <a:r>
              <a:rPr lang="en-US" sz="1400" dirty="0">
                <a:latin typeface="Caviar Dreams" panose="020B0402020204020504"/>
              </a:rPr>
              <a:t> VoIP (</a:t>
            </a:r>
            <a:r>
              <a:rPr lang="en-US" sz="1400" i="1" dirty="0">
                <a:latin typeface="Caviar Dreams" panose="020B0402020204020504"/>
              </a:rPr>
              <a:t>Voice over Internet Protocol</a:t>
            </a:r>
            <a:r>
              <a:rPr lang="en-US" sz="1400" dirty="0">
                <a:latin typeface="Caviar Dreams" panose="020B0402020204020504"/>
              </a:rPr>
              <a:t>). </a:t>
            </a:r>
            <a:r>
              <a:rPr lang="en-US" sz="1400" dirty="0" err="1">
                <a:latin typeface="Caviar Dreams" panose="020B0402020204020504"/>
              </a:rPr>
              <a:t>Perkembangan</a:t>
            </a:r>
            <a:r>
              <a:rPr lang="en-US" sz="1400" dirty="0">
                <a:latin typeface="Caviar Dreams" panose="020B0402020204020504"/>
              </a:rPr>
              <a:t> </a:t>
            </a:r>
            <a:r>
              <a:rPr lang="en-US" sz="1400" dirty="0" err="1">
                <a:latin typeface="Caviar Dreams" panose="020B0402020204020504"/>
              </a:rPr>
              <a:t>teknologi</a:t>
            </a:r>
            <a:r>
              <a:rPr lang="en-US" sz="1400" dirty="0">
                <a:latin typeface="Caviar Dreams" panose="020B0402020204020504"/>
              </a:rPr>
              <a:t> IP </a:t>
            </a:r>
            <a:r>
              <a:rPr lang="en-US" sz="1400" dirty="0" err="1">
                <a:latin typeface="Caviar Dreams" panose="020B0402020204020504"/>
              </a:rPr>
              <a:t>membuat</a:t>
            </a:r>
            <a:r>
              <a:rPr lang="en-US" sz="1400" dirty="0">
                <a:latin typeface="Caviar Dreams" panose="020B0402020204020504"/>
              </a:rPr>
              <a:t> </a:t>
            </a:r>
            <a:r>
              <a:rPr lang="en-US" sz="1400" dirty="0" err="1">
                <a:latin typeface="Caviar Dreams" panose="020B0402020204020504"/>
              </a:rPr>
              <a:t>popularitas</a:t>
            </a:r>
            <a:r>
              <a:rPr lang="en-US" sz="1400" dirty="0">
                <a:latin typeface="Caviar Dreams" panose="020B0402020204020504"/>
              </a:rPr>
              <a:t> VoIP </a:t>
            </a:r>
            <a:r>
              <a:rPr lang="en-US" sz="1400" dirty="0" err="1">
                <a:latin typeface="Caviar Dreams" panose="020B0402020204020504"/>
              </a:rPr>
              <a:t>meningkat</a:t>
            </a:r>
            <a:r>
              <a:rPr lang="en-US" sz="1400" dirty="0">
                <a:latin typeface="Caviar Dreams" panose="020B0402020204020504"/>
              </a:rPr>
              <a:t> </a:t>
            </a:r>
            <a:r>
              <a:rPr lang="en-US" sz="1400" dirty="0" err="1">
                <a:latin typeface="Caviar Dreams" panose="020B0402020204020504"/>
              </a:rPr>
              <a:t>dan</a:t>
            </a:r>
            <a:r>
              <a:rPr lang="en-US" sz="1400" dirty="0">
                <a:latin typeface="Caviar Dreams" panose="020B0402020204020504"/>
              </a:rPr>
              <a:t> </a:t>
            </a:r>
            <a:r>
              <a:rPr lang="en-US" sz="1400" dirty="0" err="1">
                <a:latin typeface="Caviar Dreams" panose="020B0402020204020504"/>
              </a:rPr>
              <a:t>kini</a:t>
            </a:r>
            <a:r>
              <a:rPr lang="en-US" sz="1400" dirty="0">
                <a:latin typeface="Caviar Dreams" panose="020B0402020204020504"/>
              </a:rPr>
              <a:t> </a:t>
            </a:r>
            <a:r>
              <a:rPr lang="en-US" sz="1400" dirty="0" err="1">
                <a:latin typeface="Caviar Dreams" panose="020B0402020204020504"/>
              </a:rPr>
              <a:t>telah</a:t>
            </a:r>
            <a:r>
              <a:rPr lang="en-US" sz="1400" dirty="0">
                <a:latin typeface="Caviar Dreams" panose="020B0402020204020504"/>
              </a:rPr>
              <a:t> </a:t>
            </a:r>
            <a:r>
              <a:rPr lang="en-US" sz="1400" dirty="0" err="1">
                <a:latin typeface="Caviar Dreams" panose="020B0402020204020504"/>
              </a:rPr>
              <a:t>menjadi</a:t>
            </a:r>
            <a:r>
              <a:rPr lang="en-US" sz="1400" dirty="0">
                <a:latin typeface="Caviar Dreams" panose="020B0402020204020504"/>
              </a:rPr>
              <a:t> </a:t>
            </a:r>
            <a:r>
              <a:rPr lang="en-US" sz="1400" dirty="0" err="1">
                <a:latin typeface="Caviar Dreams" panose="020B0402020204020504"/>
              </a:rPr>
              <a:t>kebutuhan</a:t>
            </a:r>
            <a:r>
              <a:rPr lang="en-US" sz="1400" dirty="0">
                <a:latin typeface="Caviar Dreams" panose="020B0402020204020504"/>
              </a:rPr>
              <a:t> vital </a:t>
            </a:r>
            <a:r>
              <a:rPr lang="en-US" sz="1400" dirty="0" err="1">
                <a:latin typeface="Caviar Dreams" panose="020B0402020204020504"/>
              </a:rPr>
              <a:t>dalam</a:t>
            </a:r>
            <a:r>
              <a:rPr lang="en-US" sz="1400" dirty="0">
                <a:latin typeface="Caviar Dreams" panose="020B0402020204020504"/>
              </a:rPr>
              <a:t> </a:t>
            </a:r>
            <a:r>
              <a:rPr lang="en-US" sz="1400" dirty="0" err="1">
                <a:latin typeface="Caviar Dreams" panose="020B0402020204020504"/>
              </a:rPr>
              <a:t>dunia</a:t>
            </a:r>
            <a:r>
              <a:rPr lang="en-US" sz="1400" dirty="0">
                <a:latin typeface="Caviar Dreams" panose="020B0402020204020504"/>
              </a:rPr>
              <a:t> </a:t>
            </a:r>
            <a:r>
              <a:rPr lang="en-US" sz="1400" i="1" dirty="0">
                <a:latin typeface="Caviar Dreams" panose="020B0402020204020504"/>
              </a:rPr>
              <a:t>enterprise</a:t>
            </a:r>
            <a:r>
              <a:rPr lang="en-US" sz="1400" dirty="0">
                <a:latin typeface="Caviar Dreams" panose="020B0402020204020504"/>
              </a:rPr>
              <a:t>.</a:t>
            </a:r>
            <a:endParaRPr lang="id-ID" sz="1400" dirty="0">
              <a:latin typeface="Caviar Dreams" panose="020B0402020204020504"/>
            </a:endParaRPr>
          </a:p>
        </p:txBody>
      </p:sp>
    </p:spTree>
    <p:extLst>
      <p:ext uri="{BB962C8B-B14F-4D97-AF65-F5344CB8AC3E}">
        <p14:creationId xmlns:p14="http://schemas.microsoft.com/office/powerpoint/2010/main" val="149299616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right)">
                                      <p:cBhvr>
                                        <p:cTn id="12" dur="500"/>
                                        <p:tgtEl>
                                          <p:spTgt spid="21"/>
                                        </p:tgtEl>
                                      </p:cBhvr>
                                    </p:animEffect>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righ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hevron 10"/>
          <p:cNvSpPr/>
          <p:nvPr/>
        </p:nvSpPr>
        <p:spPr>
          <a:xfrm>
            <a:off x="7190215" y="841761"/>
            <a:ext cx="1295984"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Cara Penelitian</a:t>
            </a:r>
            <a:endParaRPr lang="id-ID" sz="1100" dirty="0">
              <a:solidFill>
                <a:srgbClr val="111C76"/>
              </a:solidFill>
              <a:latin typeface="Caviar Dreams" panose="020B0402020204020504" pitchFamily="34" charset="0"/>
            </a:endParaRPr>
          </a:p>
        </p:txBody>
      </p:sp>
      <p:sp>
        <p:nvSpPr>
          <p:cNvPr id="12" name="TextBox 11"/>
          <p:cNvSpPr txBox="1"/>
          <p:nvPr/>
        </p:nvSpPr>
        <p:spPr>
          <a:xfrm>
            <a:off x="5546716" y="227424"/>
            <a:ext cx="2700106"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17" name="Chevron 16">
            <a:hlinkClick r:id="rId3" action="ppaction://hlinksldjump"/>
          </p:cNvPr>
          <p:cNvSpPr/>
          <p:nvPr/>
        </p:nvSpPr>
        <p:spPr>
          <a:xfrm>
            <a:off x="5976076"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Hipotesis</a:t>
            </a:r>
            <a:endParaRPr lang="id-ID" sz="1100" dirty="0">
              <a:latin typeface="Caviar Dreams" panose="020B0402020204020504" pitchFamily="34" charset="0"/>
            </a:endParaRPr>
          </a:p>
        </p:txBody>
      </p:sp>
      <p:sp>
        <p:nvSpPr>
          <p:cNvPr id="18" name="Pentagon 17">
            <a:hlinkClick r:id="rId4"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19" name="Chevron 18">
            <a:hlinkClick r:id="rId5"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0" name="Chevron 19">
            <a:hlinkClick r:id="rId6"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1" name="Chevron 20">
            <a:hlinkClick r:id="rId7"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sp>
        <p:nvSpPr>
          <p:cNvPr id="22" name="Chevron 21">
            <a:hlinkClick r:id="rId8" action="ppaction://hlinksldjump"/>
          </p:cNvPr>
          <p:cNvSpPr/>
          <p:nvPr/>
        </p:nvSpPr>
        <p:spPr>
          <a:xfrm>
            <a:off x="4499992" y="841761"/>
            <a:ext cx="1728192"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Landasan Teori</a:t>
            </a:r>
            <a:endParaRPr lang="id-ID" sz="1100" dirty="0">
              <a:latin typeface="Caviar Dreams" panose="020B0402020204020504"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491660227"/>
              </p:ext>
            </p:extLst>
          </p:nvPr>
        </p:nvGraphicFramePr>
        <p:xfrm>
          <a:off x="386959" y="1556540"/>
          <a:ext cx="3791743" cy="694007"/>
        </p:xfrm>
        <a:graphic>
          <a:graphicData uri="http://schemas.openxmlformats.org/presentationml/2006/ole">
            <mc:AlternateContent xmlns:mc="http://schemas.openxmlformats.org/markup-compatibility/2006">
              <mc:Choice xmlns:v="urn:schemas-microsoft-com:vml" Requires="v">
                <p:oleObj spid="_x0000_s14439" name="CorelDRAW" r:id="rId9" imgW="2543040" imgH="466200" progId="CorelDraw.Graphic.17">
                  <p:embed/>
                </p:oleObj>
              </mc:Choice>
              <mc:Fallback>
                <p:oleObj name="CorelDRAW" r:id="rId9" imgW="2543040" imgH="466200" progId="CorelDraw.Graphic.17">
                  <p:embed/>
                  <p:pic>
                    <p:nvPicPr>
                      <p:cNvPr id="0" name=""/>
                      <p:cNvPicPr/>
                      <p:nvPr/>
                    </p:nvPicPr>
                    <p:blipFill>
                      <a:blip r:embed="rId10"/>
                      <a:stretch>
                        <a:fillRect/>
                      </a:stretch>
                    </p:blipFill>
                    <p:spPr>
                      <a:xfrm>
                        <a:off x="386959" y="1556540"/>
                        <a:ext cx="3791743" cy="694007"/>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541109872"/>
              </p:ext>
            </p:extLst>
          </p:nvPr>
        </p:nvGraphicFramePr>
        <p:xfrm>
          <a:off x="4884713" y="1556540"/>
          <a:ext cx="3791743" cy="694007"/>
        </p:xfrm>
        <a:graphic>
          <a:graphicData uri="http://schemas.openxmlformats.org/presentationml/2006/ole">
            <mc:AlternateContent xmlns:mc="http://schemas.openxmlformats.org/markup-compatibility/2006">
              <mc:Choice xmlns:v="urn:schemas-microsoft-com:vml" Requires="v">
                <p:oleObj spid="_x0000_s14440" name="CorelDRAW" r:id="rId11" imgW="2543040" imgH="466200" progId="CorelDraw.Graphic.17">
                  <p:embed/>
                </p:oleObj>
              </mc:Choice>
              <mc:Fallback>
                <p:oleObj name="CorelDRAW" r:id="rId11" imgW="2543040" imgH="466200" progId="CorelDraw.Graphic.17">
                  <p:embed/>
                  <p:pic>
                    <p:nvPicPr>
                      <p:cNvPr id="2" name="Object 1"/>
                      <p:cNvPicPr/>
                      <p:nvPr/>
                    </p:nvPicPr>
                    <p:blipFill>
                      <a:blip r:embed="rId10"/>
                      <a:stretch>
                        <a:fillRect/>
                      </a:stretch>
                    </p:blipFill>
                    <p:spPr>
                      <a:xfrm>
                        <a:off x="4884713" y="1556540"/>
                        <a:ext cx="3791743" cy="694007"/>
                      </a:xfrm>
                      <a:prstGeom prst="rect">
                        <a:avLst/>
                      </a:prstGeom>
                    </p:spPr>
                  </p:pic>
                </p:oleObj>
              </mc:Fallback>
            </mc:AlternateContent>
          </a:graphicData>
        </a:graphic>
      </p:graphicFrame>
      <p:grpSp>
        <p:nvGrpSpPr>
          <p:cNvPr id="25" name="Group 24"/>
          <p:cNvGrpSpPr/>
          <p:nvPr/>
        </p:nvGrpSpPr>
        <p:grpSpPr>
          <a:xfrm>
            <a:off x="296040" y="4155926"/>
            <a:ext cx="4203952" cy="557336"/>
            <a:chOff x="107504" y="1419619"/>
            <a:chExt cx="5040560" cy="558501"/>
          </a:xfrm>
        </p:grpSpPr>
        <p:pic>
          <p:nvPicPr>
            <p:cNvPr id="26" name="Picture 25"/>
            <p:cNvPicPr>
              <a:picLocks noChangeAspect="1"/>
            </p:cNvPicPr>
            <p:nvPr/>
          </p:nvPicPr>
          <p:blipFill rotWithShape="1">
            <a:blip r:embed="rId12" cstate="print">
              <a:extLst>
                <a:ext uri="{28A0092B-C50C-407E-A947-70E740481C1C}">
                  <a14:useLocalDpi xmlns:a14="http://schemas.microsoft.com/office/drawing/2010/main" val="0"/>
                </a:ext>
              </a:extLst>
            </a:blip>
            <a:srcRect l="49681" t="-375"/>
            <a:stretch/>
          </p:blipFill>
          <p:spPr>
            <a:xfrm>
              <a:off x="2267744" y="1419619"/>
              <a:ext cx="2880320" cy="558501"/>
            </a:xfrm>
            <a:prstGeom prst="rect">
              <a:avLst/>
            </a:prstGeom>
          </p:spPr>
        </p:pic>
        <p:pic>
          <p:nvPicPr>
            <p:cNvPr id="27" name="Picture 26"/>
            <p:cNvPicPr>
              <a:picLocks noChangeAspect="1"/>
            </p:cNvPicPr>
            <p:nvPr/>
          </p:nvPicPr>
          <p:blipFill rotWithShape="1">
            <a:blip r:embed="rId12" cstate="print">
              <a:extLst>
                <a:ext uri="{28A0092B-C50C-407E-A947-70E740481C1C}">
                  <a14:useLocalDpi xmlns:a14="http://schemas.microsoft.com/office/drawing/2010/main" val="0"/>
                </a:ext>
              </a:extLst>
            </a:blip>
            <a:srcRect l="49680" r="1"/>
            <a:stretch/>
          </p:blipFill>
          <p:spPr>
            <a:xfrm flipH="1" flipV="1">
              <a:off x="107504" y="1421707"/>
              <a:ext cx="2880320" cy="556413"/>
            </a:xfrm>
            <a:prstGeom prst="rect">
              <a:avLst/>
            </a:prstGeom>
          </p:spPr>
        </p:pic>
        <p:sp>
          <p:nvSpPr>
            <p:cNvPr id="28" name="TextBox 27"/>
            <p:cNvSpPr txBox="1"/>
            <p:nvPr/>
          </p:nvSpPr>
          <p:spPr>
            <a:xfrm>
              <a:off x="1521978" y="1523287"/>
              <a:ext cx="2208157" cy="339262"/>
            </a:xfrm>
            <a:prstGeom prst="rect">
              <a:avLst/>
            </a:prstGeom>
            <a:noFill/>
          </p:spPr>
          <p:txBody>
            <a:bodyPr wrap="none" rtlCol="0">
              <a:spAutoFit/>
            </a:bodyPr>
            <a:lstStyle/>
            <a:p>
              <a:r>
                <a:rPr lang="id-ID" sz="1600" b="1"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ALAT DAN BAHAN</a:t>
              </a:r>
              <a:endParaRPr lang="id-ID" sz="1600" b="1"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pSp>
      <p:sp>
        <p:nvSpPr>
          <p:cNvPr id="29" name="Rectangle 28"/>
          <p:cNvSpPr/>
          <p:nvPr/>
        </p:nvSpPr>
        <p:spPr>
          <a:xfrm>
            <a:off x="1159698" y="1635645"/>
            <a:ext cx="1972141" cy="646331"/>
          </a:xfrm>
          <a:prstGeom prst="rect">
            <a:avLst/>
          </a:prstGeom>
        </p:spPr>
        <p:txBody>
          <a:bodyPr wrap="square">
            <a:spAutoFit/>
          </a:bodyPr>
          <a:lstStyle/>
          <a:p>
            <a:r>
              <a:rPr lang="id-ID" b="1"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Perangkat Keras</a:t>
            </a:r>
            <a:endParaRPr lang="id-ID" b="1"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sp>
        <p:nvSpPr>
          <p:cNvPr id="30" name="Rectangle 29"/>
          <p:cNvSpPr/>
          <p:nvPr/>
        </p:nvSpPr>
        <p:spPr>
          <a:xfrm>
            <a:off x="5679698" y="1635646"/>
            <a:ext cx="1604285" cy="369332"/>
          </a:xfrm>
          <a:prstGeom prst="rect">
            <a:avLst/>
          </a:prstGeom>
        </p:spPr>
        <p:txBody>
          <a:bodyPr wrap="none">
            <a:spAutoFit/>
          </a:bodyPr>
          <a:lstStyle/>
          <a:p>
            <a:r>
              <a:rPr lang="id-ID" b="1"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Perangkat Lunak</a:t>
            </a:r>
            <a:endParaRPr lang="id-ID" b="1"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aphicFrame>
        <p:nvGraphicFramePr>
          <p:cNvPr id="31" name="Object 30"/>
          <p:cNvGraphicFramePr>
            <a:graphicFrameLocks noChangeAspect="1"/>
          </p:cNvGraphicFramePr>
          <p:nvPr>
            <p:extLst>
              <p:ext uri="{D42A27DB-BD31-4B8C-83A1-F6EECF244321}">
                <p14:modId xmlns:p14="http://schemas.microsoft.com/office/powerpoint/2010/main" val="609815214"/>
              </p:ext>
            </p:extLst>
          </p:nvPr>
        </p:nvGraphicFramePr>
        <p:xfrm>
          <a:off x="942132" y="2345177"/>
          <a:ext cx="317500" cy="230188"/>
        </p:xfrm>
        <a:graphic>
          <a:graphicData uri="http://schemas.openxmlformats.org/presentationml/2006/ole">
            <mc:AlternateContent xmlns:mc="http://schemas.openxmlformats.org/markup-compatibility/2006">
              <mc:Choice xmlns:v="urn:schemas-microsoft-com:vml" Requires="v">
                <p:oleObj spid="_x0000_s14441" name="CorelDRAW" r:id="rId13" imgW="293400" imgH="213480" progId="CorelDraw.Graphic.17">
                  <p:embed/>
                </p:oleObj>
              </mc:Choice>
              <mc:Fallback>
                <p:oleObj name="CorelDRAW" r:id="rId13" imgW="293400" imgH="213480" progId="CorelDraw.Graphic.17">
                  <p:embed/>
                  <p:pic>
                    <p:nvPicPr>
                      <p:cNvPr id="2" name="Object 1"/>
                      <p:cNvPicPr/>
                      <p:nvPr/>
                    </p:nvPicPr>
                    <p:blipFill>
                      <a:blip r:embed="rId14"/>
                      <a:stretch>
                        <a:fillRect/>
                      </a:stretch>
                    </p:blipFill>
                    <p:spPr>
                      <a:xfrm>
                        <a:off x="942132" y="2345177"/>
                        <a:ext cx="317500" cy="230188"/>
                      </a:xfrm>
                      <a:prstGeom prst="rect">
                        <a:avLst/>
                      </a:prstGeom>
                    </p:spPr>
                  </p:pic>
                </p:oleObj>
              </mc:Fallback>
            </mc:AlternateContent>
          </a:graphicData>
        </a:graphic>
      </p:graphicFrame>
      <p:sp>
        <p:nvSpPr>
          <p:cNvPr id="32" name="Rectangle 31"/>
          <p:cNvSpPr/>
          <p:nvPr/>
        </p:nvSpPr>
        <p:spPr>
          <a:xfrm>
            <a:off x="1350610" y="2250547"/>
            <a:ext cx="2861350" cy="338554"/>
          </a:xfrm>
          <a:prstGeom prst="rect">
            <a:avLst/>
          </a:prstGeom>
        </p:spPr>
        <p:txBody>
          <a:bodyPr wrap="square">
            <a:spAutoFit/>
          </a:bodyPr>
          <a:lstStyle/>
          <a:p>
            <a:r>
              <a:rPr lang="en-GB" sz="1600"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3</a:t>
            </a:r>
            <a:r>
              <a:rPr lang="id-ID" sz="1600"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 Laptop / PC</a:t>
            </a:r>
          </a:p>
        </p:txBody>
      </p:sp>
      <p:graphicFrame>
        <p:nvGraphicFramePr>
          <p:cNvPr id="33" name="Object 32"/>
          <p:cNvGraphicFramePr>
            <a:graphicFrameLocks noChangeAspect="1"/>
          </p:cNvGraphicFramePr>
          <p:nvPr>
            <p:extLst>
              <p:ext uri="{D42A27DB-BD31-4B8C-83A1-F6EECF244321}">
                <p14:modId xmlns:p14="http://schemas.microsoft.com/office/powerpoint/2010/main" val="3849209883"/>
              </p:ext>
            </p:extLst>
          </p:nvPr>
        </p:nvGraphicFramePr>
        <p:xfrm>
          <a:off x="942132" y="2669995"/>
          <a:ext cx="317500" cy="230188"/>
        </p:xfrm>
        <a:graphic>
          <a:graphicData uri="http://schemas.openxmlformats.org/presentationml/2006/ole">
            <mc:AlternateContent xmlns:mc="http://schemas.openxmlformats.org/markup-compatibility/2006">
              <mc:Choice xmlns:v="urn:schemas-microsoft-com:vml" Requires="v">
                <p:oleObj spid="_x0000_s14442" name="CorelDRAW" r:id="rId15" imgW="293400" imgH="213480" progId="CorelDraw.Graphic.17">
                  <p:embed/>
                </p:oleObj>
              </mc:Choice>
              <mc:Fallback>
                <p:oleObj name="CorelDRAW" r:id="rId15" imgW="293400" imgH="213480" progId="CorelDraw.Graphic.17">
                  <p:embed/>
                  <p:pic>
                    <p:nvPicPr>
                      <p:cNvPr id="31" name="Object 30"/>
                      <p:cNvPicPr/>
                      <p:nvPr/>
                    </p:nvPicPr>
                    <p:blipFill>
                      <a:blip r:embed="rId14"/>
                      <a:stretch>
                        <a:fillRect/>
                      </a:stretch>
                    </p:blipFill>
                    <p:spPr>
                      <a:xfrm>
                        <a:off x="942132" y="2669995"/>
                        <a:ext cx="317500" cy="230188"/>
                      </a:xfrm>
                      <a:prstGeom prst="rect">
                        <a:avLst/>
                      </a:prstGeom>
                    </p:spPr>
                  </p:pic>
                </p:oleObj>
              </mc:Fallback>
            </mc:AlternateContent>
          </a:graphicData>
        </a:graphic>
      </p:graphicFrame>
      <p:sp>
        <p:nvSpPr>
          <p:cNvPr id="34" name="Rectangle 33"/>
          <p:cNvSpPr/>
          <p:nvPr/>
        </p:nvSpPr>
        <p:spPr>
          <a:xfrm>
            <a:off x="1350610" y="2595588"/>
            <a:ext cx="2861350" cy="338554"/>
          </a:xfrm>
          <a:prstGeom prst="rect">
            <a:avLst/>
          </a:prstGeom>
        </p:spPr>
        <p:txBody>
          <a:bodyPr wrap="square">
            <a:spAutoFit/>
          </a:bodyPr>
          <a:lstStyle/>
          <a:p>
            <a:r>
              <a:rPr lang="en-GB" sz="1600"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7 </a:t>
            </a:r>
            <a:r>
              <a:rPr lang="en-GB" sz="1600" dirty="0" err="1">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MikroTik</a:t>
            </a:r>
            <a:r>
              <a:rPr lang="en-GB" sz="1600"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 RB951-2n</a:t>
            </a:r>
            <a:endParaRPr lang="id-ID" sz="1600"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aphicFrame>
        <p:nvGraphicFramePr>
          <p:cNvPr id="35" name="Object 34"/>
          <p:cNvGraphicFramePr>
            <a:graphicFrameLocks noChangeAspect="1"/>
          </p:cNvGraphicFramePr>
          <p:nvPr>
            <p:extLst>
              <p:ext uri="{D42A27DB-BD31-4B8C-83A1-F6EECF244321}">
                <p14:modId xmlns:p14="http://schemas.microsoft.com/office/powerpoint/2010/main" val="70331406"/>
              </p:ext>
            </p:extLst>
          </p:nvPr>
        </p:nvGraphicFramePr>
        <p:xfrm>
          <a:off x="942132" y="2994813"/>
          <a:ext cx="317500" cy="230188"/>
        </p:xfrm>
        <a:graphic>
          <a:graphicData uri="http://schemas.openxmlformats.org/presentationml/2006/ole">
            <mc:AlternateContent xmlns:mc="http://schemas.openxmlformats.org/markup-compatibility/2006">
              <mc:Choice xmlns:v="urn:schemas-microsoft-com:vml" Requires="v">
                <p:oleObj spid="_x0000_s14443" name="CorelDRAW" r:id="rId16" imgW="293400" imgH="213480" progId="CorelDraw.Graphic.17">
                  <p:embed/>
                </p:oleObj>
              </mc:Choice>
              <mc:Fallback>
                <p:oleObj name="CorelDRAW" r:id="rId16" imgW="293400" imgH="213480" progId="CorelDraw.Graphic.17">
                  <p:embed/>
                  <p:pic>
                    <p:nvPicPr>
                      <p:cNvPr id="33" name="Object 32"/>
                      <p:cNvPicPr/>
                      <p:nvPr/>
                    </p:nvPicPr>
                    <p:blipFill>
                      <a:blip r:embed="rId14"/>
                      <a:stretch>
                        <a:fillRect/>
                      </a:stretch>
                    </p:blipFill>
                    <p:spPr>
                      <a:xfrm>
                        <a:off x="942132" y="2994813"/>
                        <a:ext cx="317500" cy="230188"/>
                      </a:xfrm>
                      <a:prstGeom prst="rect">
                        <a:avLst/>
                      </a:prstGeom>
                    </p:spPr>
                  </p:pic>
                </p:oleObj>
              </mc:Fallback>
            </mc:AlternateContent>
          </a:graphicData>
        </a:graphic>
      </p:graphicFrame>
      <p:sp>
        <p:nvSpPr>
          <p:cNvPr id="36" name="Rectangle 35"/>
          <p:cNvSpPr/>
          <p:nvPr/>
        </p:nvSpPr>
        <p:spPr>
          <a:xfrm>
            <a:off x="1350610" y="2940630"/>
            <a:ext cx="2861350" cy="584775"/>
          </a:xfrm>
          <a:prstGeom prst="rect">
            <a:avLst/>
          </a:prstGeom>
        </p:spPr>
        <p:txBody>
          <a:bodyPr wrap="square">
            <a:spAutoFit/>
          </a:bodyPr>
          <a:lstStyle/>
          <a:p>
            <a:r>
              <a:rPr lang="id-ID" sz="1600"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2 Linksys PAP2T</a:t>
            </a:r>
          </a:p>
          <a:p>
            <a:endParaRPr lang="id-ID" sz="1600"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aphicFrame>
        <p:nvGraphicFramePr>
          <p:cNvPr id="37" name="Object 36"/>
          <p:cNvGraphicFramePr>
            <a:graphicFrameLocks noChangeAspect="1"/>
          </p:cNvGraphicFramePr>
          <p:nvPr>
            <p:extLst>
              <p:ext uri="{D42A27DB-BD31-4B8C-83A1-F6EECF244321}">
                <p14:modId xmlns:p14="http://schemas.microsoft.com/office/powerpoint/2010/main" val="1918367054"/>
              </p:ext>
            </p:extLst>
          </p:nvPr>
        </p:nvGraphicFramePr>
        <p:xfrm>
          <a:off x="942132" y="3633915"/>
          <a:ext cx="317500" cy="230188"/>
        </p:xfrm>
        <a:graphic>
          <a:graphicData uri="http://schemas.openxmlformats.org/presentationml/2006/ole">
            <mc:AlternateContent xmlns:mc="http://schemas.openxmlformats.org/markup-compatibility/2006">
              <mc:Choice xmlns:v="urn:schemas-microsoft-com:vml" Requires="v">
                <p:oleObj spid="_x0000_s14444" name="CorelDRAW" r:id="rId17" imgW="293400" imgH="213480" progId="CorelDraw.Graphic.17">
                  <p:embed/>
                </p:oleObj>
              </mc:Choice>
              <mc:Fallback>
                <p:oleObj name="CorelDRAW" r:id="rId17" imgW="293400" imgH="213480" progId="CorelDraw.Graphic.17">
                  <p:embed/>
                  <p:pic>
                    <p:nvPicPr>
                      <p:cNvPr id="35" name="Object 34"/>
                      <p:cNvPicPr/>
                      <p:nvPr/>
                    </p:nvPicPr>
                    <p:blipFill>
                      <a:blip r:embed="rId14"/>
                      <a:stretch>
                        <a:fillRect/>
                      </a:stretch>
                    </p:blipFill>
                    <p:spPr>
                      <a:xfrm>
                        <a:off x="942132" y="3633915"/>
                        <a:ext cx="317500" cy="230188"/>
                      </a:xfrm>
                      <a:prstGeom prst="rect">
                        <a:avLst/>
                      </a:prstGeom>
                    </p:spPr>
                  </p:pic>
                </p:oleObj>
              </mc:Fallback>
            </mc:AlternateContent>
          </a:graphicData>
        </a:graphic>
      </p:graphicFrame>
      <p:sp>
        <p:nvSpPr>
          <p:cNvPr id="38" name="Rectangle 37"/>
          <p:cNvSpPr/>
          <p:nvPr/>
        </p:nvSpPr>
        <p:spPr>
          <a:xfrm>
            <a:off x="1350610" y="3571896"/>
            <a:ext cx="2861350" cy="338554"/>
          </a:xfrm>
          <a:prstGeom prst="rect">
            <a:avLst/>
          </a:prstGeom>
        </p:spPr>
        <p:txBody>
          <a:bodyPr wrap="square">
            <a:spAutoFit/>
          </a:bodyPr>
          <a:lstStyle/>
          <a:p>
            <a:r>
              <a:rPr lang="en-GB" sz="1600"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2 </a:t>
            </a:r>
            <a:r>
              <a:rPr lang="en-GB" sz="1600" dirty="0" err="1">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Handsfree</a:t>
            </a:r>
            <a:endParaRPr lang="id-ID" sz="1600"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aphicFrame>
        <p:nvGraphicFramePr>
          <p:cNvPr id="39" name="Object 38"/>
          <p:cNvGraphicFramePr>
            <a:graphicFrameLocks noChangeAspect="1"/>
          </p:cNvGraphicFramePr>
          <p:nvPr>
            <p:extLst>
              <p:ext uri="{D42A27DB-BD31-4B8C-83A1-F6EECF244321}">
                <p14:modId xmlns:p14="http://schemas.microsoft.com/office/powerpoint/2010/main" val="1779960772"/>
              </p:ext>
            </p:extLst>
          </p:nvPr>
        </p:nvGraphicFramePr>
        <p:xfrm>
          <a:off x="5552882" y="2378521"/>
          <a:ext cx="317500" cy="230188"/>
        </p:xfrm>
        <a:graphic>
          <a:graphicData uri="http://schemas.openxmlformats.org/presentationml/2006/ole">
            <mc:AlternateContent xmlns:mc="http://schemas.openxmlformats.org/markup-compatibility/2006">
              <mc:Choice xmlns:v="urn:schemas-microsoft-com:vml" Requires="v">
                <p:oleObj spid="_x0000_s14445" name="CorelDRAW" r:id="rId18" imgW="293400" imgH="213480" progId="CorelDraw.Graphic.17">
                  <p:embed/>
                </p:oleObj>
              </mc:Choice>
              <mc:Fallback>
                <p:oleObj name="CorelDRAW" r:id="rId18" imgW="293400" imgH="213480" progId="CorelDraw.Graphic.17">
                  <p:embed/>
                  <p:pic>
                    <p:nvPicPr>
                      <p:cNvPr id="35" name="Object 34"/>
                      <p:cNvPicPr/>
                      <p:nvPr/>
                    </p:nvPicPr>
                    <p:blipFill>
                      <a:blip r:embed="rId14"/>
                      <a:stretch>
                        <a:fillRect/>
                      </a:stretch>
                    </p:blipFill>
                    <p:spPr>
                      <a:xfrm>
                        <a:off x="5552882" y="2378521"/>
                        <a:ext cx="317500" cy="230188"/>
                      </a:xfrm>
                      <a:prstGeom prst="rect">
                        <a:avLst/>
                      </a:prstGeom>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2616966065"/>
              </p:ext>
            </p:extLst>
          </p:nvPr>
        </p:nvGraphicFramePr>
        <p:xfrm>
          <a:off x="5552882" y="2696750"/>
          <a:ext cx="317500" cy="230188"/>
        </p:xfrm>
        <a:graphic>
          <a:graphicData uri="http://schemas.openxmlformats.org/presentationml/2006/ole">
            <mc:AlternateContent xmlns:mc="http://schemas.openxmlformats.org/markup-compatibility/2006">
              <mc:Choice xmlns:v="urn:schemas-microsoft-com:vml" Requires="v">
                <p:oleObj spid="_x0000_s14446" name="CorelDRAW" r:id="rId19" imgW="293400" imgH="213480" progId="CorelDraw.Graphic.17">
                  <p:embed/>
                </p:oleObj>
              </mc:Choice>
              <mc:Fallback>
                <p:oleObj name="CorelDRAW" r:id="rId19" imgW="293400" imgH="213480" progId="CorelDraw.Graphic.17">
                  <p:embed/>
                  <p:pic>
                    <p:nvPicPr>
                      <p:cNvPr id="37" name="Object 36"/>
                      <p:cNvPicPr/>
                      <p:nvPr/>
                    </p:nvPicPr>
                    <p:blipFill>
                      <a:blip r:embed="rId14"/>
                      <a:stretch>
                        <a:fillRect/>
                      </a:stretch>
                    </p:blipFill>
                    <p:spPr>
                      <a:xfrm>
                        <a:off x="5552882" y="2696750"/>
                        <a:ext cx="317500" cy="230188"/>
                      </a:xfrm>
                      <a:prstGeom prst="rect">
                        <a:avLst/>
                      </a:prstGeom>
                    </p:spPr>
                  </p:pic>
                </p:oleObj>
              </mc:Fallback>
            </mc:AlternateContent>
          </a:graphicData>
        </a:graphic>
      </p:graphicFrame>
      <p:sp>
        <p:nvSpPr>
          <p:cNvPr id="42" name="Rectangle 41"/>
          <p:cNvSpPr/>
          <p:nvPr/>
        </p:nvSpPr>
        <p:spPr>
          <a:xfrm>
            <a:off x="5946319" y="2638045"/>
            <a:ext cx="2861350" cy="338554"/>
          </a:xfrm>
          <a:prstGeom prst="rect">
            <a:avLst/>
          </a:prstGeom>
        </p:spPr>
        <p:txBody>
          <a:bodyPr wrap="square">
            <a:spAutoFit/>
          </a:bodyPr>
          <a:lstStyle/>
          <a:p>
            <a:r>
              <a:rPr lang="en-GB" sz="1600"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Ubuntu </a:t>
            </a:r>
            <a:r>
              <a:rPr lang="en-GB" sz="1600"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16.04</a:t>
            </a:r>
            <a:endParaRPr lang="id-ID" sz="1600"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aphicFrame>
        <p:nvGraphicFramePr>
          <p:cNvPr id="43" name="Object 42"/>
          <p:cNvGraphicFramePr>
            <a:graphicFrameLocks noChangeAspect="1"/>
          </p:cNvGraphicFramePr>
          <p:nvPr>
            <p:extLst>
              <p:ext uri="{D42A27DB-BD31-4B8C-83A1-F6EECF244321}">
                <p14:modId xmlns:p14="http://schemas.microsoft.com/office/powerpoint/2010/main" val="3346587733"/>
              </p:ext>
            </p:extLst>
          </p:nvPr>
        </p:nvGraphicFramePr>
        <p:xfrm>
          <a:off x="5552882" y="3033480"/>
          <a:ext cx="317500" cy="230188"/>
        </p:xfrm>
        <a:graphic>
          <a:graphicData uri="http://schemas.openxmlformats.org/presentationml/2006/ole">
            <mc:AlternateContent xmlns:mc="http://schemas.openxmlformats.org/markup-compatibility/2006">
              <mc:Choice xmlns:v="urn:schemas-microsoft-com:vml" Requires="v">
                <p:oleObj spid="_x0000_s14447" name="CorelDRAW" r:id="rId20" imgW="293400" imgH="213480" progId="CorelDraw.Graphic.17">
                  <p:embed/>
                </p:oleObj>
              </mc:Choice>
              <mc:Fallback>
                <p:oleObj name="CorelDRAW" r:id="rId20" imgW="293400" imgH="213480" progId="CorelDraw.Graphic.17">
                  <p:embed/>
                  <p:pic>
                    <p:nvPicPr>
                      <p:cNvPr id="41" name="Object 40"/>
                      <p:cNvPicPr/>
                      <p:nvPr/>
                    </p:nvPicPr>
                    <p:blipFill>
                      <a:blip r:embed="rId14"/>
                      <a:stretch>
                        <a:fillRect/>
                      </a:stretch>
                    </p:blipFill>
                    <p:spPr>
                      <a:xfrm>
                        <a:off x="5552882" y="3033480"/>
                        <a:ext cx="317500" cy="230188"/>
                      </a:xfrm>
                      <a:prstGeom prst="rect">
                        <a:avLst/>
                      </a:prstGeom>
                    </p:spPr>
                  </p:pic>
                </p:oleObj>
              </mc:Fallback>
            </mc:AlternateContent>
          </a:graphicData>
        </a:graphic>
      </p:graphicFrame>
      <p:sp>
        <p:nvSpPr>
          <p:cNvPr id="44" name="Rectangle 43"/>
          <p:cNvSpPr/>
          <p:nvPr/>
        </p:nvSpPr>
        <p:spPr>
          <a:xfrm>
            <a:off x="5946319" y="2974775"/>
            <a:ext cx="2861350" cy="338554"/>
          </a:xfrm>
          <a:prstGeom prst="rect">
            <a:avLst/>
          </a:prstGeom>
        </p:spPr>
        <p:txBody>
          <a:bodyPr wrap="square">
            <a:spAutoFit/>
          </a:bodyPr>
          <a:lstStyle/>
          <a:p>
            <a:r>
              <a:rPr lang="en-GB" sz="1600"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Asterisk </a:t>
            </a:r>
            <a:r>
              <a:rPr lang="en-GB" sz="1600"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15</a:t>
            </a:r>
            <a:endParaRPr lang="id-ID" sz="1600"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aphicFrame>
        <p:nvGraphicFramePr>
          <p:cNvPr id="49" name="Object 48"/>
          <p:cNvGraphicFramePr>
            <a:graphicFrameLocks noChangeAspect="1"/>
          </p:cNvGraphicFramePr>
          <p:nvPr>
            <p:extLst>
              <p:ext uri="{D42A27DB-BD31-4B8C-83A1-F6EECF244321}">
                <p14:modId xmlns:p14="http://schemas.microsoft.com/office/powerpoint/2010/main" val="3763494325"/>
              </p:ext>
            </p:extLst>
          </p:nvPr>
        </p:nvGraphicFramePr>
        <p:xfrm>
          <a:off x="942132" y="3314364"/>
          <a:ext cx="317500" cy="230188"/>
        </p:xfrm>
        <a:graphic>
          <a:graphicData uri="http://schemas.openxmlformats.org/presentationml/2006/ole">
            <mc:AlternateContent xmlns:mc="http://schemas.openxmlformats.org/markup-compatibility/2006">
              <mc:Choice xmlns:v="urn:schemas-microsoft-com:vml" Requires="v">
                <p:oleObj spid="_x0000_s14448" name="CorelDRAW" r:id="rId21" imgW="293400" imgH="213480" progId="CorelDraw.Graphic.17">
                  <p:embed/>
                </p:oleObj>
              </mc:Choice>
              <mc:Fallback>
                <p:oleObj name="CorelDRAW" r:id="rId21" imgW="293400" imgH="213480" progId="CorelDraw.Graphic.17">
                  <p:embed/>
                  <p:pic>
                    <p:nvPicPr>
                      <p:cNvPr id="0" name=""/>
                      <p:cNvPicPr/>
                      <p:nvPr/>
                    </p:nvPicPr>
                    <p:blipFill>
                      <a:blip r:embed="rId14"/>
                      <a:stretch>
                        <a:fillRect/>
                      </a:stretch>
                    </p:blipFill>
                    <p:spPr>
                      <a:xfrm>
                        <a:off x="942132" y="3314364"/>
                        <a:ext cx="317500" cy="230188"/>
                      </a:xfrm>
                      <a:prstGeom prst="rect">
                        <a:avLst/>
                      </a:prstGeom>
                    </p:spPr>
                  </p:pic>
                </p:oleObj>
              </mc:Fallback>
            </mc:AlternateContent>
          </a:graphicData>
        </a:graphic>
      </p:graphicFrame>
      <p:sp>
        <p:nvSpPr>
          <p:cNvPr id="50" name="Rectangle 49"/>
          <p:cNvSpPr/>
          <p:nvPr/>
        </p:nvSpPr>
        <p:spPr>
          <a:xfrm>
            <a:off x="1350610" y="3250842"/>
            <a:ext cx="2861350" cy="338554"/>
          </a:xfrm>
          <a:prstGeom prst="rect">
            <a:avLst/>
          </a:prstGeom>
        </p:spPr>
        <p:txBody>
          <a:bodyPr wrap="square">
            <a:spAutoFit/>
          </a:bodyPr>
          <a:lstStyle/>
          <a:p>
            <a:r>
              <a:rPr lang="en-GB" sz="1600"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15 </a:t>
            </a:r>
            <a:r>
              <a:rPr lang="en-GB" sz="1600" dirty="0" err="1">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Kabel</a:t>
            </a:r>
            <a:r>
              <a:rPr lang="en-GB" sz="1600"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 LAN</a:t>
            </a:r>
            <a:endParaRPr lang="id-ID" sz="1600"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aphicFrame>
        <p:nvGraphicFramePr>
          <p:cNvPr id="46" name="Object 45"/>
          <p:cNvGraphicFramePr>
            <a:graphicFrameLocks noChangeAspect="1"/>
          </p:cNvGraphicFramePr>
          <p:nvPr>
            <p:extLst>
              <p:ext uri="{D42A27DB-BD31-4B8C-83A1-F6EECF244321}">
                <p14:modId xmlns:p14="http://schemas.microsoft.com/office/powerpoint/2010/main" val="2720249081"/>
              </p:ext>
            </p:extLst>
          </p:nvPr>
        </p:nvGraphicFramePr>
        <p:xfrm>
          <a:off x="5542371" y="3365036"/>
          <a:ext cx="317500" cy="230188"/>
        </p:xfrm>
        <a:graphic>
          <a:graphicData uri="http://schemas.openxmlformats.org/presentationml/2006/ole">
            <mc:AlternateContent xmlns:mc="http://schemas.openxmlformats.org/markup-compatibility/2006">
              <mc:Choice xmlns:v="urn:schemas-microsoft-com:vml" Requires="v">
                <p:oleObj spid="_x0000_s14449" name="CorelDRAW" r:id="rId22" imgW="293400" imgH="213480" progId="CorelDraw.Graphic.17">
                  <p:embed/>
                </p:oleObj>
              </mc:Choice>
              <mc:Fallback>
                <p:oleObj name="CorelDRAW" r:id="rId22" imgW="293400" imgH="213480" progId="CorelDraw.Graphic.17">
                  <p:embed/>
                  <p:pic>
                    <p:nvPicPr>
                      <p:cNvPr id="0" name=""/>
                      <p:cNvPicPr/>
                      <p:nvPr/>
                    </p:nvPicPr>
                    <p:blipFill>
                      <a:blip r:embed="rId14"/>
                      <a:stretch>
                        <a:fillRect/>
                      </a:stretch>
                    </p:blipFill>
                    <p:spPr>
                      <a:xfrm>
                        <a:off x="5542371" y="3365036"/>
                        <a:ext cx="317500" cy="230188"/>
                      </a:xfrm>
                      <a:prstGeom prst="rect">
                        <a:avLst/>
                      </a:prstGeom>
                    </p:spPr>
                  </p:pic>
                </p:oleObj>
              </mc:Fallback>
            </mc:AlternateContent>
          </a:graphicData>
        </a:graphic>
      </p:graphicFrame>
      <p:sp>
        <p:nvSpPr>
          <p:cNvPr id="47" name="Rectangle 46"/>
          <p:cNvSpPr/>
          <p:nvPr/>
        </p:nvSpPr>
        <p:spPr>
          <a:xfrm>
            <a:off x="5946319" y="2304371"/>
            <a:ext cx="2861350" cy="338554"/>
          </a:xfrm>
          <a:prstGeom prst="rect">
            <a:avLst/>
          </a:prstGeom>
        </p:spPr>
        <p:txBody>
          <a:bodyPr wrap="square">
            <a:spAutoFit/>
          </a:bodyPr>
          <a:lstStyle/>
          <a:p>
            <a:r>
              <a:rPr lang="en-GB" sz="1600"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Windows </a:t>
            </a:r>
            <a:r>
              <a:rPr lang="en-GB" sz="1600"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10</a:t>
            </a:r>
            <a:endParaRPr lang="id-ID" sz="1600"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sp>
        <p:nvSpPr>
          <p:cNvPr id="48" name="Rectangle 47"/>
          <p:cNvSpPr/>
          <p:nvPr/>
        </p:nvSpPr>
        <p:spPr>
          <a:xfrm>
            <a:off x="5975374" y="3315413"/>
            <a:ext cx="2861350" cy="338554"/>
          </a:xfrm>
          <a:prstGeom prst="rect">
            <a:avLst/>
          </a:prstGeom>
        </p:spPr>
        <p:txBody>
          <a:bodyPr wrap="square">
            <a:spAutoFit/>
          </a:bodyPr>
          <a:lstStyle/>
          <a:p>
            <a:r>
              <a:rPr lang="en-GB" sz="1600"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X-</a:t>
            </a:r>
            <a:r>
              <a:rPr lang="en-GB" sz="1600" dirty="0" err="1"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Lite</a:t>
            </a:r>
            <a:endParaRPr lang="id-ID" sz="1600"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aphicFrame>
        <p:nvGraphicFramePr>
          <p:cNvPr id="53" name="Object 52"/>
          <p:cNvGraphicFramePr>
            <a:graphicFrameLocks noChangeAspect="1"/>
          </p:cNvGraphicFramePr>
          <p:nvPr>
            <p:extLst>
              <p:ext uri="{D42A27DB-BD31-4B8C-83A1-F6EECF244321}">
                <p14:modId xmlns:p14="http://schemas.microsoft.com/office/powerpoint/2010/main" val="3895263674"/>
              </p:ext>
            </p:extLst>
          </p:nvPr>
        </p:nvGraphicFramePr>
        <p:xfrm>
          <a:off x="5520948" y="3680262"/>
          <a:ext cx="317500" cy="230188"/>
        </p:xfrm>
        <a:graphic>
          <a:graphicData uri="http://schemas.openxmlformats.org/presentationml/2006/ole">
            <mc:AlternateContent xmlns:mc="http://schemas.openxmlformats.org/markup-compatibility/2006">
              <mc:Choice xmlns:v="urn:schemas-microsoft-com:vml" Requires="v">
                <p:oleObj spid="_x0000_s14450" name="CorelDRAW" r:id="rId22" imgW="293400" imgH="213480" progId="CorelDraw.Graphic.17">
                  <p:embed/>
                </p:oleObj>
              </mc:Choice>
              <mc:Fallback>
                <p:oleObj name="CorelDRAW" r:id="rId22" imgW="293400" imgH="213480" progId="CorelDraw.Graphic.17">
                  <p:embed/>
                  <p:pic>
                    <p:nvPicPr>
                      <p:cNvPr id="46" name="Object 45"/>
                      <p:cNvPicPr/>
                      <p:nvPr/>
                    </p:nvPicPr>
                    <p:blipFill>
                      <a:blip r:embed="rId14"/>
                      <a:stretch>
                        <a:fillRect/>
                      </a:stretch>
                    </p:blipFill>
                    <p:spPr>
                      <a:xfrm>
                        <a:off x="5520948" y="3680262"/>
                        <a:ext cx="317500" cy="230188"/>
                      </a:xfrm>
                      <a:prstGeom prst="rect">
                        <a:avLst/>
                      </a:prstGeom>
                    </p:spPr>
                  </p:pic>
                </p:oleObj>
              </mc:Fallback>
            </mc:AlternateContent>
          </a:graphicData>
        </a:graphic>
      </p:graphicFrame>
      <p:sp>
        <p:nvSpPr>
          <p:cNvPr id="54" name="Rectangle 53"/>
          <p:cNvSpPr/>
          <p:nvPr/>
        </p:nvSpPr>
        <p:spPr>
          <a:xfrm>
            <a:off x="5946319" y="3642280"/>
            <a:ext cx="2861350" cy="338554"/>
          </a:xfrm>
          <a:prstGeom prst="rect">
            <a:avLst/>
          </a:prstGeom>
        </p:spPr>
        <p:txBody>
          <a:bodyPr wrap="square">
            <a:spAutoFit/>
          </a:bodyPr>
          <a:lstStyle/>
          <a:p>
            <a:r>
              <a:rPr lang="en-GB" sz="1600"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D-ITG </a:t>
            </a:r>
            <a:r>
              <a:rPr lang="en-GB" sz="1600" dirty="0" err="1">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dan</a:t>
            </a:r>
            <a:r>
              <a:rPr lang="en-GB" sz="1600"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 </a:t>
            </a:r>
            <a:r>
              <a:rPr lang="en-GB" sz="1600" dirty="0" err="1">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Iperf</a:t>
            </a:r>
            <a:endParaRPr lang="id-ID" sz="1600"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aphicFrame>
        <p:nvGraphicFramePr>
          <p:cNvPr id="56" name="Object 55"/>
          <p:cNvGraphicFramePr>
            <a:graphicFrameLocks noChangeAspect="1"/>
          </p:cNvGraphicFramePr>
          <p:nvPr>
            <p:extLst>
              <p:ext uri="{D42A27DB-BD31-4B8C-83A1-F6EECF244321}">
                <p14:modId xmlns:p14="http://schemas.microsoft.com/office/powerpoint/2010/main" val="3719889276"/>
              </p:ext>
            </p:extLst>
          </p:nvPr>
        </p:nvGraphicFramePr>
        <p:xfrm>
          <a:off x="5550644" y="3997746"/>
          <a:ext cx="317500" cy="230188"/>
        </p:xfrm>
        <a:graphic>
          <a:graphicData uri="http://schemas.openxmlformats.org/presentationml/2006/ole">
            <mc:AlternateContent xmlns:mc="http://schemas.openxmlformats.org/markup-compatibility/2006">
              <mc:Choice xmlns:v="urn:schemas-microsoft-com:vml" Requires="v">
                <p:oleObj spid="_x0000_s14451" name="CorelDRAW" r:id="rId22" imgW="293400" imgH="213480" progId="CorelDraw.Graphic.17">
                  <p:embed/>
                </p:oleObj>
              </mc:Choice>
              <mc:Fallback>
                <p:oleObj name="CorelDRAW" r:id="rId22" imgW="293400" imgH="213480" progId="CorelDraw.Graphic.17">
                  <p:embed/>
                  <p:pic>
                    <p:nvPicPr>
                      <p:cNvPr id="53" name="Object 52"/>
                      <p:cNvPicPr/>
                      <p:nvPr/>
                    </p:nvPicPr>
                    <p:blipFill>
                      <a:blip r:embed="rId14"/>
                      <a:stretch>
                        <a:fillRect/>
                      </a:stretch>
                    </p:blipFill>
                    <p:spPr>
                      <a:xfrm>
                        <a:off x="5550644" y="3997746"/>
                        <a:ext cx="317500" cy="230188"/>
                      </a:xfrm>
                      <a:prstGeom prst="rect">
                        <a:avLst/>
                      </a:prstGeom>
                    </p:spPr>
                  </p:pic>
                </p:oleObj>
              </mc:Fallback>
            </mc:AlternateContent>
          </a:graphicData>
        </a:graphic>
      </p:graphicFrame>
      <p:sp>
        <p:nvSpPr>
          <p:cNvPr id="57" name="Rectangle 56"/>
          <p:cNvSpPr/>
          <p:nvPr/>
        </p:nvSpPr>
        <p:spPr>
          <a:xfrm>
            <a:off x="5940145" y="3945346"/>
            <a:ext cx="2861350" cy="338554"/>
          </a:xfrm>
          <a:prstGeom prst="rect">
            <a:avLst/>
          </a:prstGeom>
        </p:spPr>
        <p:txBody>
          <a:bodyPr wrap="square">
            <a:spAutoFit/>
          </a:bodyPr>
          <a:lstStyle/>
          <a:p>
            <a:r>
              <a:rPr lang="en-GB" sz="1600"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Wireshark</a:t>
            </a:r>
            <a:endParaRPr lang="id-ID" sz="1600"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spTree>
    <p:extLst>
      <p:ext uri="{BB962C8B-B14F-4D97-AF65-F5344CB8AC3E}">
        <p14:creationId xmlns:p14="http://schemas.microsoft.com/office/powerpoint/2010/main" val="2053381234"/>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25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500"/>
                                        <p:tgtEl>
                                          <p:spTgt spid="29"/>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500"/>
                                        <p:tgtEl>
                                          <p:spTgt spid="31"/>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32">
                                            <p:txEl>
                                              <p:pRg st="0" end="0"/>
                                            </p:txEl>
                                          </p:spTgt>
                                        </p:tgtEl>
                                        <p:attrNameLst>
                                          <p:attrName>style.visibility</p:attrName>
                                        </p:attrNameLst>
                                      </p:cBhvr>
                                      <p:to>
                                        <p:strVal val="visible"/>
                                      </p:to>
                                    </p:set>
                                    <p:animEffect transition="in" filter="wipe(left)">
                                      <p:cBhvr>
                                        <p:cTn id="28" dur="500"/>
                                        <p:tgtEl>
                                          <p:spTgt spid="32">
                                            <p:txEl>
                                              <p:pRg st="0" end="0"/>
                                            </p:txEl>
                                          </p:spTgt>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34">
                                            <p:txEl>
                                              <p:pRg st="0" end="0"/>
                                            </p:txEl>
                                          </p:spTgt>
                                        </p:tgtEl>
                                        <p:attrNameLst>
                                          <p:attrName>style.visibility</p:attrName>
                                        </p:attrNameLst>
                                      </p:cBhvr>
                                      <p:to>
                                        <p:strVal val="visible"/>
                                      </p:to>
                                    </p:set>
                                    <p:animEffect transition="in" filter="wipe(left)">
                                      <p:cBhvr>
                                        <p:cTn id="36" dur="500"/>
                                        <p:tgtEl>
                                          <p:spTgt spid="34">
                                            <p:txEl>
                                              <p:pRg st="0" end="0"/>
                                            </p:txEl>
                                          </p:spTgt>
                                        </p:tgtEl>
                                      </p:cBhvr>
                                    </p:animEffect>
                                  </p:childTnLst>
                                </p:cTn>
                              </p:par>
                            </p:childTnLst>
                          </p:cTn>
                        </p:par>
                        <p:par>
                          <p:cTn id="37" fill="hold">
                            <p:stCondLst>
                              <p:cond delay="3000"/>
                            </p:stCondLst>
                            <p:childTnLst>
                              <p:par>
                                <p:cTn id="38" presetID="22" presetClass="entr" presetSubtype="8" fill="hold" nodeType="after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left)">
                                      <p:cBhvr>
                                        <p:cTn id="40" dur="500"/>
                                        <p:tgtEl>
                                          <p:spTgt spid="35"/>
                                        </p:tgtEl>
                                      </p:cBhvr>
                                    </p:animEffect>
                                  </p:childTnLst>
                                </p:cTn>
                              </p:par>
                            </p:childTnLst>
                          </p:cTn>
                        </p:par>
                        <p:par>
                          <p:cTn id="41" fill="hold">
                            <p:stCondLst>
                              <p:cond delay="3500"/>
                            </p:stCondLst>
                            <p:childTnLst>
                              <p:par>
                                <p:cTn id="42" presetID="22" presetClass="entr" presetSubtype="8" fill="hold" nodeType="afterEffect">
                                  <p:stCondLst>
                                    <p:cond delay="0"/>
                                  </p:stCondLst>
                                  <p:childTnLst>
                                    <p:set>
                                      <p:cBhvr>
                                        <p:cTn id="43" dur="1" fill="hold">
                                          <p:stCondLst>
                                            <p:cond delay="0"/>
                                          </p:stCondLst>
                                        </p:cTn>
                                        <p:tgtEl>
                                          <p:spTgt spid="36">
                                            <p:txEl>
                                              <p:pRg st="0" end="0"/>
                                            </p:txEl>
                                          </p:spTgt>
                                        </p:tgtEl>
                                        <p:attrNameLst>
                                          <p:attrName>style.visibility</p:attrName>
                                        </p:attrNameLst>
                                      </p:cBhvr>
                                      <p:to>
                                        <p:strVal val="visible"/>
                                      </p:to>
                                    </p:set>
                                    <p:animEffect transition="in" filter="wipe(left)">
                                      <p:cBhvr>
                                        <p:cTn id="44" dur="500"/>
                                        <p:tgtEl>
                                          <p:spTgt spid="36">
                                            <p:txEl>
                                              <p:pRg st="0" end="0"/>
                                            </p:txEl>
                                          </p:spTgt>
                                        </p:tgtEl>
                                      </p:cBhvr>
                                    </p:animEffect>
                                  </p:childTnLst>
                                </p:cTn>
                              </p:par>
                            </p:childTnLst>
                          </p:cTn>
                        </p:par>
                        <p:par>
                          <p:cTn id="45" fill="hold">
                            <p:stCondLst>
                              <p:cond delay="4000"/>
                            </p:stCondLst>
                            <p:childTnLst>
                              <p:par>
                                <p:cTn id="46" presetID="22" presetClass="entr" presetSubtype="8" fill="hold" nodeType="after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left)">
                                      <p:cBhvr>
                                        <p:cTn id="48" dur="500"/>
                                        <p:tgtEl>
                                          <p:spTgt spid="49"/>
                                        </p:tgtEl>
                                      </p:cBhvr>
                                    </p:animEffect>
                                  </p:childTnLst>
                                </p:cTn>
                              </p:par>
                            </p:childTnLst>
                          </p:cTn>
                        </p:par>
                        <p:par>
                          <p:cTn id="49" fill="hold">
                            <p:stCondLst>
                              <p:cond delay="4500"/>
                            </p:stCondLst>
                            <p:childTnLst>
                              <p:par>
                                <p:cTn id="50" presetID="22" presetClass="entr" presetSubtype="8" fill="hold" nodeType="afterEffect">
                                  <p:stCondLst>
                                    <p:cond delay="0"/>
                                  </p:stCondLst>
                                  <p:childTnLst>
                                    <p:set>
                                      <p:cBhvr>
                                        <p:cTn id="51" dur="1" fill="hold">
                                          <p:stCondLst>
                                            <p:cond delay="0"/>
                                          </p:stCondLst>
                                        </p:cTn>
                                        <p:tgtEl>
                                          <p:spTgt spid="50">
                                            <p:txEl>
                                              <p:pRg st="0" end="0"/>
                                            </p:txEl>
                                          </p:spTgt>
                                        </p:tgtEl>
                                        <p:attrNameLst>
                                          <p:attrName>style.visibility</p:attrName>
                                        </p:attrNameLst>
                                      </p:cBhvr>
                                      <p:to>
                                        <p:strVal val="visible"/>
                                      </p:to>
                                    </p:set>
                                    <p:animEffect transition="in" filter="wipe(left)">
                                      <p:cBhvr>
                                        <p:cTn id="52" dur="500"/>
                                        <p:tgtEl>
                                          <p:spTgt spid="50">
                                            <p:txEl>
                                              <p:pRg st="0" end="0"/>
                                            </p:txEl>
                                          </p:spTgt>
                                        </p:tgtEl>
                                      </p:cBhvr>
                                    </p:animEffect>
                                  </p:childTnLst>
                                </p:cTn>
                              </p:par>
                            </p:childTnLst>
                          </p:cTn>
                        </p:par>
                        <p:par>
                          <p:cTn id="53" fill="hold">
                            <p:stCondLst>
                              <p:cond delay="5000"/>
                            </p:stCondLst>
                            <p:childTnLst>
                              <p:par>
                                <p:cTn id="54" presetID="22" presetClass="entr" presetSubtype="8" fill="hold"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left)">
                                      <p:cBhvr>
                                        <p:cTn id="56" dur="500"/>
                                        <p:tgtEl>
                                          <p:spTgt spid="37"/>
                                        </p:tgtEl>
                                      </p:cBhvr>
                                    </p:animEffect>
                                  </p:childTnLst>
                                </p:cTn>
                              </p:par>
                            </p:childTnLst>
                          </p:cTn>
                        </p:par>
                        <p:par>
                          <p:cTn id="57" fill="hold">
                            <p:stCondLst>
                              <p:cond delay="5500"/>
                            </p:stCondLst>
                            <p:childTnLst>
                              <p:par>
                                <p:cTn id="58" presetID="22" presetClass="entr" presetSubtype="8" fill="hold" nodeType="afterEffect">
                                  <p:stCondLst>
                                    <p:cond delay="0"/>
                                  </p:stCondLst>
                                  <p:childTnLst>
                                    <p:set>
                                      <p:cBhvr>
                                        <p:cTn id="59" dur="1" fill="hold">
                                          <p:stCondLst>
                                            <p:cond delay="0"/>
                                          </p:stCondLst>
                                        </p:cTn>
                                        <p:tgtEl>
                                          <p:spTgt spid="38">
                                            <p:txEl>
                                              <p:pRg st="0" end="0"/>
                                            </p:txEl>
                                          </p:spTgt>
                                        </p:tgtEl>
                                        <p:attrNameLst>
                                          <p:attrName>style.visibility</p:attrName>
                                        </p:attrNameLst>
                                      </p:cBhvr>
                                      <p:to>
                                        <p:strVal val="visible"/>
                                      </p:to>
                                    </p:set>
                                    <p:animEffect transition="in" filter="wipe(left)">
                                      <p:cBhvr>
                                        <p:cTn id="60" dur="500"/>
                                        <p:tgtEl>
                                          <p:spTgt spid="38">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left)">
                                      <p:cBhvr>
                                        <p:cTn id="65" dur="500"/>
                                        <p:tgtEl>
                                          <p:spTgt spid="13"/>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wipe(left)">
                                      <p:cBhvr>
                                        <p:cTn id="69" dur="500"/>
                                        <p:tgtEl>
                                          <p:spTgt spid="30"/>
                                        </p:tgtEl>
                                      </p:cBhvr>
                                    </p:animEffect>
                                  </p:childTnLst>
                                </p:cTn>
                              </p:par>
                            </p:childTnLst>
                          </p:cTn>
                        </p:par>
                        <p:par>
                          <p:cTn id="70" fill="hold">
                            <p:stCondLst>
                              <p:cond delay="1000"/>
                            </p:stCondLst>
                            <p:childTnLst>
                              <p:par>
                                <p:cTn id="71" presetID="22" presetClass="entr" presetSubtype="8" fill="hold" nodeType="after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wipe(left)">
                                      <p:cBhvr>
                                        <p:cTn id="73" dur="500"/>
                                        <p:tgtEl>
                                          <p:spTgt spid="39"/>
                                        </p:tgtEl>
                                      </p:cBhvr>
                                    </p:animEffect>
                                  </p:childTnLst>
                                </p:cTn>
                              </p:par>
                            </p:childTnLst>
                          </p:cTn>
                        </p:par>
                        <p:par>
                          <p:cTn id="74" fill="hold">
                            <p:stCondLst>
                              <p:cond delay="1500"/>
                            </p:stCondLst>
                            <p:childTnLst>
                              <p:par>
                                <p:cTn id="75" presetID="22" presetClass="entr" presetSubtype="8" fill="hold" nodeType="after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wipe(left)">
                                      <p:cBhvr>
                                        <p:cTn id="77" dur="500"/>
                                        <p:tgtEl>
                                          <p:spTgt spid="41"/>
                                        </p:tgtEl>
                                      </p:cBhvr>
                                    </p:animEffect>
                                  </p:childTnLst>
                                </p:cTn>
                              </p:par>
                            </p:childTnLst>
                          </p:cTn>
                        </p:par>
                        <p:par>
                          <p:cTn id="78" fill="hold">
                            <p:stCondLst>
                              <p:cond delay="2000"/>
                            </p:stCondLst>
                            <p:childTnLst>
                              <p:par>
                                <p:cTn id="79" presetID="22" presetClass="entr" presetSubtype="8" fill="hold" nodeType="afterEffect">
                                  <p:stCondLst>
                                    <p:cond delay="0"/>
                                  </p:stCondLst>
                                  <p:childTnLst>
                                    <p:set>
                                      <p:cBhvr>
                                        <p:cTn id="80" dur="1" fill="hold">
                                          <p:stCondLst>
                                            <p:cond delay="0"/>
                                          </p:stCondLst>
                                        </p:cTn>
                                        <p:tgtEl>
                                          <p:spTgt spid="42">
                                            <p:txEl>
                                              <p:pRg st="0" end="0"/>
                                            </p:txEl>
                                          </p:spTgt>
                                        </p:tgtEl>
                                        <p:attrNameLst>
                                          <p:attrName>style.visibility</p:attrName>
                                        </p:attrNameLst>
                                      </p:cBhvr>
                                      <p:to>
                                        <p:strVal val="visible"/>
                                      </p:to>
                                    </p:set>
                                    <p:animEffect transition="in" filter="wipe(left)">
                                      <p:cBhvr>
                                        <p:cTn id="81" dur="500"/>
                                        <p:tgtEl>
                                          <p:spTgt spid="42">
                                            <p:txEl>
                                              <p:pRg st="0" end="0"/>
                                            </p:txEl>
                                          </p:spTgt>
                                        </p:tgtEl>
                                      </p:cBhvr>
                                    </p:animEffect>
                                  </p:childTnLst>
                                </p:cTn>
                              </p:par>
                            </p:childTnLst>
                          </p:cTn>
                        </p:par>
                        <p:par>
                          <p:cTn id="82" fill="hold">
                            <p:stCondLst>
                              <p:cond delay="2500"/>
                            </p:stCondLst>
                            <p:childTnLst>
                              <p:par>
                                <p:cTn id="83" presetID="22" presetClass="entr" presetSubtype="8" fill="hold" nodeType="after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wipe(left)">
                                      <p:cBhvr>
                                        <p:cTn id="85" dur="500"/>
                                        <p:tgtEl>
                                          <p:spTgt spid="43"/>
                                        </p:tgtEl>
                                      </p:cBhvr>
                                    </p:animEffect>
                                  </p:childTnLst>
                                </p:cTn>
                              </p:par>
                            </p:childTnLst>
                          </p:cTn>
                        </p:par>
                        <p:par>
                          <p:cTn id="86" fill="hold">
                            <p:stCondLst>
                              <p:cond delay="3000"/>
                            </p:stCondLst>
                            <p:childTnLst>
                              <p:par>
                                <p:cTn id="87" presetID="22" presetClass="entr" presetSubtype="8" fill="hold" nodeType="afterEffect">
                                  <p:stCondLst>
                                    <p:cond delay="0"/>
                                  </p:stCondLst>
                                  <p:childTnLst>
                                    <p:set>
                                      <p:cBhvr>
                                        <p:cTn id="88" dur="1" fill="hold">
                                          <p:stCondLst>
                                            <p:cond delay="0"/>
                                          </p:stCondLst>
                                        </p:cTn>
                                        <p:tgtEl>
                                          <p:spTgt spid="44">
                                            <p:txEl>
                                              <p:pRg st="0" end="0"/>
                                            </p:txEl>
                                          </p:spTgt>
                                        </p:tgtEl>
                                        <p:attrNameLst>
                                          <p:attrName>style.visibility</p:attrName>
                                        </p:attrNameLst>
                                      </p:cBhvr>
                                      <p:to>
                                        <p:strVal val="visible"/>
                                      </p:to>
                                    </p:set>
                                    <p:animEffect transition="in" filter="wipe(left)">
                                      <p:cBhvr>
                                        <p:cTn id="89" dur="500"/>
                                        <p:tgtEl>
                                          <p:spTgt spid="44">
                                            <p:txEl>
                                              <p:pRg st="0" end="0"/>
                                            </p:txEl>
                                          </p:spTgt>
                                        </p:tgtEl>
                                      </p:cBhvr>
                                    </p:animEffect>
                                  </p:childTnLst>
                                </p:cTn>
                              </p:par>
                            </p:childTnLst>
                          </p:cTn>
                        </p:par>
                        <p:par>
                          <p:cTn id="90" fill="hold">
                            <p:stCondLst>
                              <p:cond delay="3500"/>
                            </p:stCondLst>
                            <p:childTnLst>
                              <p:par>
                                <p:cTn id="91" presetID="22" presetClass="entr" presetSubtype="8" fill="hold" nodeType="afterEffect">
                                  <p:stCondLst>
                                    <p:cond delay="0"/>
                                  </p:stCondLst>
                                  <p:childTnLst>
                                    <p:set>
                                      <p:cBhvr>
                                        <p:cTn id="92" dur="1" fill="hold">
                                          <p:stCondLst>
                                            <p:cond delay="0"/>
                                          </p:stCondLst>
                                        </p:cTn>
                                        <p:tgtEl>
                                          <p:spTgt spid="46"/>
                                        </p:tgtEl>
                                        <p:attrNameLst>
                                          <p:attrName>style.visibility</p:attrName>
                                        </p:attrNameLst>
                                      </p:cBhvr>
                                      <p:to>
                                        <p:strVal val="visible"/>
                                      </p:to>
                                    </p:set>
                                    <p:animEffect transition="in" filter="wipe(left)">
                                      <p:cBhvr>
                                        <p:cTn id="93" dur="500"/>
                                        <p:tgtEl>
                                          <p:spTgt spid="46"/>
                                        </p:tgtEl>
                                      </p:cBhvr>
                                    </p:animEffect>
                                  </p:childTnLst>
                                </p:cTn>
                              </p:par>
                            </p:childTnLst>
                          </p:cTn>
                        </p:par>
                        <p:par>
                          <p:cTn id="94" fill="hold">
                            <p:stCondLst>
                              <p:cond delay="4000"/>
                            </p:stCondLst>
                            <p:childTnLst>
                              <p:par>
                                <p:cTn id="95" presetID="22" presetClass="entr" presetSubtype="8" fill="hold" nodeType="afterEffect">
                                  <p:stCondLst>
                                    <p:cond delay="0"/>
                                  </p:stCondLst>
                                  <p:childTnLst>
                                    <p:set>
                                      <p:cBhvr>
                                        <p:cTn id="96" dur="1" fill="hold">
                                          <p:stCondLst>
                                            <p:cond delay="0"/>
                                          </p:stCondLst>
                                        </p:cTn>
                                        <p:tgtEl>
                                          <p:spTgt spid="47">
                                            <p:txEl>
                                              <p:pRg st="0" end="0"/>
                                            </p:txEl>
                                          </p:spTgt>
                                        </p:tgtEl>
                                        <p:attrNameLst>
                                          <p:attrName>style.visibility</p:attrName>
                                        </p:attrNameLst>
                                      </p:cBhvr>
                                      <p:to>
                                        <p:strVal val="visible"/>
                                      </p:to>
                                    </p:set>
                                    <p:animEffect transition="in" filter="wipe(left)">
                                      <p:cBhvr>
                                        <p:cTn id="97" dur="500"/>
                                        <p:tgtEl>
                                          <p:spTgt spid="47">
                                            <p:txEl>
                                              <p:pRg st="0" end="0"/>
                                            </p:txEl>
                                          </p:spTgt>
                                        </p:tgtEl>
                                      </p:cBhvr>
                                    </p:animEffect>
                                  </p:childTnLst>
                                </p:cTn>
                              </p:par>
                            </p:childTnLst>
                          </p:cTn>
                        </p:par>
                        <p:par>
                          <p:cTn id="98" fill="hold">
                            <p:stCondLst>
                              <p:cond delay="4500"/>
                            </p:stCondLst>
                            <p:childTnLst>
                              <p:par>
                                <p:cTn id="99" presetID="22" presetClass="entr" presetSubtype="8" fill="hold" nodeType="afterEffect">
                                  <p:stCondLst>
                                    <p:cond delay="0"/>
                                  </p:stCondLst>
                                  <p:childTnLst>
                                    <p:set>
                                      <p:cBhvr>
                                        <p:cTn id="100" dur="1" fill="hold">
                                          <p:stCondLst>
                                            <p:cond delay="0"/>
                                          </p:stCondLst>
                                        </p:cTn>
                                        <p:tgtEl>
                                          <p:spTgt spid="48">
                                            <p:txEl>
                                              <p:pRg st="0" end="0"/>
                                            </p:txEl>
                                          </p:spTgt>
                                        </p:tgtEl>
                                        <p:attrNameLst>
                                          <p:attrName>style.visibility</p:attrName>
                                        </p:attrNameLst>
                                      </p:cBhvr>
                                      <p:to>
                                        <p:strVal val="visible"/>
                                      </p:to>
                                    </p:set>
                                    <p:animEffect transition="in" filter="wipe(left)">
                                      <p:cBhvr>
                                        <p:cTn id="101" dur="500"/>
                                        <p:tgtEl>
                                          <p:spTgt spid="48">
                                            <p:txEl>
                                              <p:pRg st="0" end="0"/>
                                            </p:txEl>
                                          </p:spTgt>
                                        </p:tgtEl>
                                      </p:cBhvr>
                                    </p:animEffect>
                                  </p:childTnLst>
                                </p:cTn>
                              </p:par>
                            </p:childTnLst>
                          </p:cTn>
                        </p:par>
                        <p:par>
                          <p:cTn id="102" fill="hold">
                            <p:stCondLst>
                              <p:cond delay="5000"/>
                            </p:stCondLst>
                            <p:childTnLst>
                              <p:par>
                                <p:cTn id="103" presetID="22" presetClass="entr" presetSubtype="8" fill="hold" nodeType="afterEffect">
                                  <p:stCondLst>
                                    <p:cond delay="0"/>
                                  </p:stCondLst>
                                  <p:childTnLst>
                                    <p:set>
                                      <p:cBhvr>
                                        <p:cTn id="104" dur="1" fill="hold">
                                          <p:stCondLst>
                                            <p:cond delay="0"/>
                                          </p:stCondLst>
                                        </p:cTn>
                                        <p:tgtEl>
                                          <p:spTgt spid="53"/>
                                        </p:tgtEl>
                                        <p:attrNameLst>
                                          <p:attrName>style.visibility</p:attrName>
                                        </p:attrNameLst>
                                      </p:cBhvr>
                                      <p:to>
                                        <p:strVal val="visible"/>
                                      </p:to>
                                    </p:set>
                                    <p:animEffect transition="in" filter="wipe(left)">
                                      <p:cBhvr>
                                        <p:cTn id="105" dur="500"/>
                                        <p:tgtEl>
                                          <p:spTgt spid="53"/>
                                        </p:tgtEl>
                                      </p:cBhvr>
                                    </p:animEffect>
                                  </p:childTnLst>
                                </p:cTn>
                              </p:par>
                            </p:childTnLst>
                          </p:cTn>
                        </p:par>
                        <p:par>
                          <p:cTn id="106" fill="hold">
                            <p:stCondLst>
                              <p:cond delay="5500"/>
                            </p:stCondLst>
                            <p:childTnLst>
                              <p:par>
                                <p:cTn id="107" presetID="22" presetClass="entr" presetSubtype="8" fill="hold" nodeType="afterEffect">
                                  <p:stCondLst>
                                    <p:cond delay="0"/>
                                  </p:stCondLst>
                                  <p:childTnLst>
                                    <p:set>
                                      <p:cBhvr>
                                        <p:cTn id="108" dur="1" fill="hold">
                                          <p:stCondLst>
                                            <p:cond delay="0"/>
                                          </p:stCondLst>
                                        </p:cTn>
                                        <p:tgtEl>
                                          <p:spTgt spid="54">
                                            <p:txEl>
                                              <p:pRg st="0" end="0"/>
                                            </p:txEl>
                                          </p:spTgt>
                                        </p:tgtEl>
                                        <p:attrNameLst>
                                          <p:attrName>style.visibility</p:attrName>
                                        </p:attrNameLst>
                                      </p:cBhvr>
                                      <p:to>
                                        <p:strVal val="visible"/>
                                      </p:to>
                                    </p:set>
                                    <p:animEffect transition="in" filter="wipe(left)">
                                      <p:cBhvr>
                                        <p:cTn id="109" dur="500"/>
                                        <p:tgtEl>
                                          <p:spTgt spid="54">
                                            <p:txEl>
                                              <p:pRg st="0" end="0"/>
                                            </p:txEl>
                                          </p:spTgt>
                                        </p:tgtEl>
                                      </p:cBhvr>
                                    </p:animEffect>
                                  </p:childTnLst>
                                </p:cTn>
                              </p:par>
                            </p:childTnLst>
                          </p:cTn>
                        </p:par>
                        <p:par>
                          <p:cTn id="110" fill="hold">
                            <p:stCondLst>
                              <p:cond delay="6000"/>
                            </p:stCondLst>
                            <p:childTnLst>
                              <p:par>
                                <p:cTn id="111" presetID="22" presetClass="entr" presetSubtype="8" fill="hold"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6500"/>
                            </p:stCondLst>
                            <p:childTnLst>
                              <p:par>
                                <p:cTn id="115" presetID="22" presetClass="entr" presetSubtype="8" fill="hold" nodeType="afterEffect">
                                  <p:stCondLst>
                                    <p:cond delay="0"/>
                                  </p:stCondLst>
                                  <p:childTnLst>
                                    <p:set>
                                      <p:cBhvr>
                                        <p:cTn id="116" dur="1" fill="hold">
                                          <p:stCondLst>
                                            <p:cond delay="0"/>
                                          </p:stCondLst>
                                        </p:cTn>
                                        <p:tgtEl>
                                          <p:spTgt spid="57">
                                            <p:txEl>
                                              <p:pRg st="0" end="0"/>
                                            </p:txEl>
                                          </p:spTgt>
                                        </p:tgtEl>
                                        <p:attrNameLst>
                                          <p:attrName>style.visibility</p:attrName>
                                        </p:attrNameLst>
                                      </p:cBhvr>
                                      <p:to>
                                        <p:strVal val="visible"/>
                                      </p:to>
                                    </p:set>
                                    <p:animEffect transition="in" filter="wipe(left)">
                                      <p:cBhvr>
                                        <p:cTn id="117" dur="500"/>
                                        <p:tgtEl>
                                          <p:spTgt spid="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979712" y="3363839"/>
            <a:ext cx="4488608" cy="720080"/>
            <a:chOff x="1979712" y="3363838"/>
            <a:chExt cx="4488608" cy="2919249"/>
          </a:xfrm>
        </p:grpSpPr>
        <p:sp>
          <p:nvSpPr>
            <p:cNvPr id="46" name="Rectangle 45"/>
            <p:cNvSpPr/>
            <p:nvPr/>
          </p:nvSpPr>
          <p:spPr>
            <a:xfrm>
              <a:off x="6185536" y="3363838"/>
              <a:ext cx="282784" cy="2894085"/>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65125" algn="just"/>
              <a:endParaRPr lang="id-ID" sz="1600" dirty="0">
                <a:solidFill>
                  <a:srgbClr val="111C76"/>
                </a:solidFill>
                <a:latin typeface="Caviar Dreams" panose="020B0402020204020504" pitchFamily="34" charset="0"/>
              </a:endParaRPr>
            </a:p>
          </p:txBody>
        </p:sp>
        <p:sp>
          <p:nvSpPr>
            <p:cNvPr id="47" name="Rectangle 46"/>
            <p:cNvSpPr/>
            <p:nvPr/>
          </p:nvSpPr>
          <p:spPr>
            <a:xfrm>
              <a:off x="2396476" y="3363838"/>
              <a:ext cx="3759700" cy="2872405"/>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spcAft>
                  <a:spcPts val="600"/>
                </a:spcAft>
              </a:pPr>
              <a:endParaRPr lang="id-ID" sz="1600" dirty="0" smtClean="0">
                <a:solidFill>
                  <a:srgbClr val="111C76"/>
                </a:solidFill>
                <a:latin typeface="Caviar Dreams" panose="020B0402020204020504" pitchFamily="34" charset="0"/>
              </a:endParaRPr>
            </a:p>
          </p:txBody>
        </p:sp>
        <p:sp>
          <p:nvSpPr>
            <p:cNvPr id="48" name="Rectangle 47"/>
            <p:cNvSpPr/>
            <p:nvPr/>
          </p:nvSpPr>
          <p:spPr>
            <a:xfrm>
              <a:off x="2198520" y="3363839"/>
              <a:ext cx="138608" cy="28940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Rectangle 60"/>
            <p:cNvSpPr/>
            <p:nvPr/>
          </p:nvSpPr>
          <p:spPr>
            <a:xfrm>
              <a:off x="6089576" y="3363839"/>
              <a:ext cx="138608" cy="28940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Rectangle 44"/>
            <p:cNvSpPr/>
            <p:nvPr/>
          </p:nvSpPr>
          <p:spPr>
            <a:xfrm>
              <a:off x="1979712" y="3389002"/>
              <a:ext cx="240132" cy="2894085"/>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650875" indent="-285750" algn="just">
                <a:buFont typeface="Arial" panose="020B0604020202020204" pitchFamily="34" charset="0"/>
                <a:buChar char="•"/>
              </a:pPr>
              <a:endParaRPr lang="id-ID" sz="1600" dirty="0">
                <a:solidFill>
                  <a:srgbClr val="111C76"/>
                </a:solidFill>
                <a:latin typeface="Caviar Dreams" panose="020B0402020204020504" pitchFamily="34" charset="0"/>
              </a:endParaRPr>
            </a:p>
          </p:txBody>
        </p:sp>
      </p:grpSp>
      <p:sp>
        <p:nvSpPr>
          <p:cNvPr id="54" name="TextBox 53"/>
          <p:cNvSpPr txBox="1"/>
          <p:nvPr/>
        </p:nvSpPr>
        <p:spPr>
          <a:xfrm>
            <a:off x="2429830" y="3533969"/>
            <a:ext cx="3726346" cy="430887"/>
          </a:xfrm>
          <a:prstGeom prst="rect">
            <a:avLst/>
          </a:prstGeom>
          <a:noFill/>
        </p:spPr>
        <p:txBody>
          <a:bodyPr wrap="square" rtlCol="0">
            <a:spAutoFit/>
          </a:bodyPr>
          <a:lstStyle/>
          <a:p>
            <a:r>
              <a:rPr lang="en-GB" sz="2200" b="1"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3</a:t>
            </a:r>
            <a:r>
              <a:rPr lang="id-ID" sz="2200" b="1"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 SKENARIO </a:t>
            </a:r>
            <a:r>
              <a:rPr lang="en-GB" sz="2200" b="1"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IMPLEMENTASI</a:t>
            </a:r>
            <a:endParaRPr lang="id-ID" sz="2200" b="1"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sp>
        <p:nvSpPr>
          <p:cNvPr id="11" name="Chevron 10"/>
          <p:cNvSpPr/>
          <p:nvPr/>
        </p:nvSpPr>
        <p:spPr>
          <a:xfrm>
            <a:off x="7224583" y="841761"/>
            <a:ext cx="1295984"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Cara Penelitian</a:t>
            </a:r>
            <a:endParaRPr lang="id-ID" sz="1100" dirty="0">
              <a:solidFill>
                <a:srgbClr val="111C76"/>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17" name="Chevron 16">
            <a:hlinkClick r:id="rId2" action="ppaction://hlinksldjump"/>
          </p:cNvPr>
          <p:cNvSpPr/>
          <p:nvPr/>
        </p:nvSpPr>
        <p:spPr>
          <a:xfrm>
            <a:off x="5976076"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Hipotesis</a:t>
            </a:r>
            <a:endParaRPr lang="id-ID" sz="1100" dirty="0">
              <a:latin typeface="Caviar Dreams" panose="020B0402020204020504" pitchFamily="34" charset="0"/>
            </a:endParaRPr>
          </a:p>
        </p:txBody>
      </p:sp>
      <p:sp>
        <p:nvSpPr>
          <p:cNvPr id="18" name="Pentagon 17">
            <a:hlinkClick r:id="rId3"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19" name="Chevron 18">
            <a:hlinkClick r:id="rId4"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0" name="Chevron 19">
            <a:hlinkClick r:id="rId5"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1" name="Chevron 20">
            <a:hlinkClick r:id="rId6"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sp>
        <p:nvSpPr>
          <p:cNvPr id="22" name="Chevron 21">
            <a:hlinkClick r:id="rId7" action="ppaction://hlinksldjump"/>
          </p:cNvPr>
          <p:cNvSpPr/>
          <p:nvPr/>
        </p:nvSpPr>
        <p:spPr>
          <a:xfrm>
            <a:off x="4499992" y="841761"/>
            <a:ext cx="1728192"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Landasan Teori</a:t>
            </a:r>
            <a:endParaRPr lang="id-ID" sz="1100" dirty="0">
              <a:latin typeface="Caviar Dreams" panose="020B0402020204020504" pitchFamily="34" charset="0"/>
            </a:endParaRPr>
          </a:p>
        </p:txBody>
      </p:sp>
      <p:grpSp>
        <p:nvGrpSpPr>
          <p:cNvPr id="49" name="Group 48"/>
          <p:cNvGrpSpPr/>
          <p:nvPr/>
        </p:nvGrpSpPr>
        <p:grpSpPr>
          <a:xfrm>
            <a:off x="878373" y="2499742"/>
            <a:ext cx="7243237" cy="936104"/>
            <a:chOff x="878373" y="2499742"/>
            <a:chExt cx="7243237" cy="936104"/>
          </a:xfrm>
        </p:grpSpPr>
        <p:pic>
          <p:nvPicPr>
            <p:cNvPr id="50" name="Picture 49"/>
            <p:cNvPicPr>
              <a:picLocks noChangeAspect="1"/>
            </p:cNvPicPr>
            <p:nvPr/>
          </p:nvPicPr>
          <p:blipFill rotWithShape="1">
            <a:blip r:embed="rId8" cstate="print">
              <a:extLst>
                <a:ext uri="{28A0092B-C50C-407E-A947-70E740481C1C}">
                  <a14:useLocalDpi xmlns:a14="http://schemas.microsoft.com/office/drawing/2010/main" val="0"/>
                </a:ext>
              </a:extLst>
            </a:blip>
            <a:srcRect l="49681" t="-375"/>
            <a:stretch/>
          </p:blipFill>
          <p:spPr>
            <a:xfrm>
              <a:off x="3982617" y="2499742"/>
              <a:ext cx="4138993" cy="936102"/>
            </a:xfrm>
            <a:prstGeom prst="rect">
              <a:avLst/>
            </a:prstGeom>
          </p:spPr>
        </p:pic>
        <p:pic>
          <p:nvPicPr>
            <p:cNvPr id="51" name="Picture 50"/>
            <p:cNvPicPr>
              <a:picLocks noChangeAspect="1"/>
            </p:cNvPicPr>
            <p:nvPr/>
          </p:nvPicPr>
          <p:blipFill rotWithShape="1">
            <a:blip r:embed="rId8" cstate="print">
              <a:extLst>
                <a:ext uri="{28A0092B-C50C-407E-A947-70E740481C1C}">
                  <a14:useLocalDpi xmlns:a14="http://schemas.microsoft.com/office/drawing/2010/main" val="0"/>
                </a:ext>
              </a:extLst>
            </a:blip>
            <a:srcRect l="49680" r="1"/>
            <a:stretch/>
          </p:blipFill>
          <p:spPr>
            <a:xfrm flipH="1" flipV="1">
              <a:off x="878373" y="2503243"/>
              <a:ext cx="4138993" cy="932603"/>
            </a:xfrm>
            <a:prstGeom prst="rect">
              <a:avLst/>
            </a:prstGeom>
          </p:spPr>
        </p:pic>
      </p:grpSp>
      <p:sp>
        <p:nvSpPr>
          <p:cNvPr id="52" name="TextBox 51"/>
          <p:cNvSpPr txBox="1"/>
          <p:nvPr/>
        </p:nvSpPr>
        <p:spPr>
          <a:xfrm>
            <a:off x="2721671" y="2787774"/>
            <a:ext cx="3605257" cy="461664"/>
          </a:xfrm>
          <a:prstGeom prst="rect">
            <a:avLst/>
          </a:prstGeom>
          <a:noFill/>
        </p:spPr>
        <p:txBody>
          <a:bodyPr wrap="square" rtlCol="0">
            <a:spAutoFit/>
          </a:bodyPr>
          <a:lstStyle/>
          <a:p>
            <a:r>
              <a:rPr lang="id-ID" sz="2400" b="1"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PROSEDUR PENELITIAN</a:t>
            </a:r>
            <a:endParaRPr lang="id-ID" sz="2400" b="1"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spTree>
    <p:extLst>
      <p:ext uri="{BB962C8B-B14F-4D97-AF65-F5344CB8AC3E}">
        <p14:creationId xmlns:p14="http://schemas.microsoft.com/office/powerpoint/2010/main" val="1619483772"/>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15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52"/>
                                        </p:tgtEl>
                                      </p:cBhvr>
                                    </p:animEffect>
                                    <p:set>
                                      <p:cBhvr>
                                        <p:cTn id="20" dur="1" fill="hold">
                                          <p:stCondLst>
                                            <p:cond delay="499"/>
                                          </p:stCondLst>
                                        </p:cTn>
                                        <p:tgtEl>
                                          <p:spTgt spid="52"/>
                                        </p:tgtEl>
                                        <p:attrNameLst>
                                          <p:attrName>style.visibility</p:attrName>
                                        </p:attrNameLst>
                                      </p:cBhvr>
                                      <p:to>
                                        <p:strVal val="hidden"/>
                                      </p:to>
                                    </p:set>
                                  </p:childTnLst>
                                </p:cTn>
                              </p:par>
                              <p:par>
                                <p:cTn id="21" presetID="22" presetClass="entr" presetSubtype="1"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up)">
                                      <p:cBhvr>
                                        <p:cTn id="2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11" grpId="0" animBg="1"/>
      <p:bldP spid="52" grpId="0"/>
      <p:bldP spid="52"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2521239" y="4125829"/>
            <a:ext cx="4138993" cy="611671"/>
            <a:chOff x="878373" y="2499742"/>
            <a:chExt cx="7243237" cy="936104"/>
          </a:xfrm>
        </p:grpSpPr>
        <p:pic>
          <p:nvPicPr>
            <p:cNvPr id="100" name="Picture 99"/>
            <p:cNvPicPr>
              <a:picLocks noChangeAspect="1"/>
            </p:cNvPicPr>
            <p:nvPr/>
          </p:nvPicPr>
          <p:blipFill rotWithShape="1">
            <a:blip r:embed="rId2" cstate="print">
              <a:extLst>
                <a:ext uri="{28A0092B-C50C-407E-A947-70E740481C1C}">
                  <a14:useLocalDpi xmlns:a14="http://schemas.microsoft.com/office/drawing/2010/main" val="0"/>
                </a:ext>
              </a:extLst>
            </a:blip>
            <a:srcRect l="49681" t="-375"/>
            <a:stretch/>
          </p:blipFill>
          <p:spPr>
            <a:xfrm>
              <a:off x="3982617" y="2499742"/>
              <a:ext cx="4138993" cy="936102"/>
            </a:xfrm>
            <a:prstGeom prst="rect">
              <a:avLst/>
            </a:prstGeom>
          </p:spPr>
        </p:pic>
        <p:pic>
          <p:nvPicPr>
            <p:cNvPr id="101" name="Picture 100"/>
            <p:cNvPicPr>
              <a:picLocks noChangeAspect="1"/>
            </p:cNvPicPr>
            <p:nvPr/>
          </p:nvPicPr>
          <p:blipFill rotWithShape="1">
            <a:blip r:embed="rId2" cstate="print">
              <a:extLst>
                <a:ext uri="{28A0092B-C50C-407E-A947-70E740481C1C}">
                  <a14:useLocalDpi xmlns:a14="http://schemas.microsoft.com/office/drawing/2010/main" val="0"/>
                </a:ext>
              </a:extLst>
            </a:blip>
            <a:srcRect l="49680" r="1"/>
            <a:stretch/>
          </p:blipFill>
          <p:spPr>
            <a:xfrm flipH="1" flipV="1">
              <a:off x="878373" y="2503243"/>
              <a:ext cx="4138993" cy="932603"/>
            </a:xfrm>
            <a:prstGeom prst="rect">
              <a:avLst/>
            </a:prstGeom>
          </p:spPr>
        </p:pic>
      </p:grpSp>
      <p:sp>
        <p:nvSpPr>
          <p:cNvPr id="102" name="TextBox 101"/>
          <p:cNvSpPr txBox="1"/>
          <p:nvPr/>
        </p:nvSpPr>
        <p:spPr>
          <a:xfrm>
            <a:off x="3824176" y="4231609"/>
            <a:ext cx="1704376" cy="400110"/>
          </a:xfrm>
          <a:prstGeom prst="rect">
            <a:avLst/>
          </a:prstGeom>
          <a:noFill/>
        </p:spPr>
        <p:txBody>
          <a:bodyPr wrap="square" rtlCol="0">
            <a:spAutoFit/>
          </a:bodyPr>
          <a:lstStyle/>
          <a:p>
            <a:r>
              <a:rPr lang="id-ID" sz="2000" b="1"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Skenario 1</a:t>
            </a:r>
            <a:endParaRPr lang="id-ID" sz="2000" b="1"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sp>
        <p:nvSpPr>
          <p:cNvPr id="7" name="Rectangle 6"/>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8" name="TextBox 7"/>
          <p:cNvSpPr txBox="1"/>
          <p:nvPr/>
        </p:nvSpPr>
        <p:spPr>
          <a:xfrm>
            <a:off x="5546716" y="227424"/>
            <a:ext cx="2700106"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20" y="1063547"/>
            <a:ext cx="8928559" cy="3016405"/>
          </a:xfrm>
          <a:prstGeom prst="rect">
            <a:avLst/>
          </a:prstGeom>
        </p:spPr>
      </p:pic>
    </p:spTree>
    <p:extLst>
      <p:ext uri="{BB962C8B-B14F-4D97-AF65-F5344CB8AC3E}">
        <p14:creationId xmlns:p14="http://schemas.microsoft.com/office/powerpoint/2010/main" val="2313536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92"/>
          <p:cNvGrpSpPr/>
          <p:nvPr/>
        </p:nvGrpSpPr>
        <p:grpSpPr>
          <a:xfrm>
            <a:off x="2521239" y="4120319"/>
            <a:ext cx="4138993" cy="611671"/>
            <a:chOff x="878373" y="2499742"/>
            <a:chExt cx="7243237" cy="936104"/>
          </a:xfrm>
        </p:grpSpPr>
        <p:pic>
          <p:nvPicPr>
            <p:cNvPr id="94" name="Picture 93"/>
            <p:cNvPicPr>
              <a:picLocks noChangeAspect="1"/>
            </p:cNvPicPr>
            <p:nvPr/>
          </p:nvPicPr>
          <p:blipFill rotWithShape="1">
            <a:blip r:embed="rId2" cstate="print">
              <a:extLst>
                <a:ext uri="{28A0092B-C50C-407E-A947-70E740481C1C}">
                  <a14:useLocalDpi xmlns:a14="http://schemas.microsoft.com/office/drawing/2010/main" val="0"/>
                </a:ext>
              </a:extLst>
            </a:blip>
            <a:srcRect l="49681" t="-375"/>
            <a:stretch/>
          </p:blipFill>
          <p:spPr>
            <a:xfrm>
              <a:off x="3982617" y="2499742"/>
              <a:ext cx="4138993" cy="936102"/>
            </a:xfrm>
            <a:prstGeom prst="rect">
              <a:avLst/>
            </a:prstGeom>
          </p:spPr>
        </p:pic>
        <p:pic>
          <p:nvPicPr>
            <p:cNvPr id="95" name="Picture 94"/>
            <p:cNvPicPr>
              <a:picLocks noChangeAspect="1"/>
            </p:cNvPicPr>
            <p:nvPr/>
          </p:nvPicPr>
          <p:blipFill rotWithShape="1">
            <a:blip r:embed="rId2" cstate="print">
              <a:extLst>
                <a:ext uri="{28A0092B-C50C-407E-A947-70E740481C1C}">
                  <a14:useLocalDpi xmlns:a14="http://schemas.microsoft.com/office/drawing/2010/main" val="0"/>
                </a:ext>
              </a:extLst>
            </a:blip>
            <a:srcRect l="49680" r="1"/>
            <a:stretch/>
          </p:blipFill>
          <p:spPr>
            <a:xfrm flipH="1" flipV="1">
              <a:off x="878373" y="2503243"/>
              <a:ext cx="4138993" cy="932603"/>
            </a:xfrm>
            <a:prstGeom prst="rect">
              <a:avLst/>
            </a:prstGeom>
          </p:spPr>
        </p:pic>
      </p:grpSp>
      <p:sp>
        <p:nvSpPr>
          <p:cNvPr id="96" name="TextBox 95"/>
          <p:cNvSpPr txBox="1"/>
          <p:nvPr/>
        </p:nvSpPr>
        <p:spPr>
          <a:xfrm>
            <a:off x="3814192" y="4226099"/>
            <a:ext cx="1704376" cy="400110"/>
          </a:xfrm>
          <a:prstGeom prst="rect">
            <a:avLst/>
          </a:prstGeom>
          <a:noFill/>
        </p:spPr>
        <p:txBody>
          <a:bodyPr wrap="square" rtlCol="0">
            <a:spAutoFit/>
          </a:bodyPr>
          <a:lstStyle/>
          <a:p>
            <a:r>
              <a:rPr lang="id-ID" sz="2000" b="1"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Skenario 2</a:t>
            </a:r>
            <a:endParaRPr lang="id-ID" sz="2000" b="1"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sp>
        <p:nvSpPr>
          <p:cNvPr id="7" name="Rectangle 6"/>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8" name="TextBox 7"/>
          <p:cNvSpPr txBox="1"/>
          <p:nvPr/>
        </p:nvSpPr>
        <p:spPr>
          <a:xfrm>
            <a:off x="5546716" y="227424"/>
            <a:ext cx="2700106"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715551"/>
            <a:ext cx="8928559" cy="3213265"/>
          </a:xfrm>
          <a:prstGeom prst="rect">
            <a:avLst/>
          </a:prstGeom>
        </p:spPr>
      </p:pic>
    </p:spTree>
    <p:extLst>
      <p:ext uri="{BB962C8B-B14F-4D97-AF65-F5344CB8AC3E}">
        <p14:creationId xmlns:p14="http://schemas.microsoft.com/office/powerpoint/2010/main" val="960059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2520759" y="4120318"/>
            <a:ext cx="4138993" cy="611672"/>
            <a:chOff x="9383400" y="-1901369"/>
            <a:chExt cx="4138993" cy="611672"/>
          </a:xfrm>
        </p:grpSpPr>
        <p:grpSp>
          <p:nvGrpSpPr>
            <p:cNvPr id="69" name="Group 68"/>
            <p:cNvGrpSpPr/>
            <p:nvPr/>
          </p:nvGrpSpPr>
          <p:grpSpPr>
            <a:xfrm>
              <a:off x="9383400" y="-1901369"/>
              <a:ext cx="4138993" cy="611672"/>
              <a:chOff x="878373" y="2499741"/>
              <a:chExt cx="7243237" cy="936105"/>
            </a:xfrm>
          </p:grpSpPr>
          <p:pic>
            <p:nvPicPr>
              <p:cNvPr id="71" name="Picture 70"/>
              <p:cNvPicPr>
                <a:picLocks noChangeAspect="1"/>
              </p:cNvPicPr>
              <p:nvPr/>
            </p:nvPicPr>
            <p:blipFill rotWithShape="1">
              <a:blip r:embed="rId2" cstate="print">
                <a:extLst>
                  <a:ext uri="{28A0092B-C50C-407E-A947-70E740481C1C}">
                    <a14:useLocalDpi xmlns:a14="http://schemas.microsoft.com/office/drawing/2010/main" val="0"/>
                  </a:ext>
                </a:extLst>
              </a:blip>
              <a:srcRect l="49681" t="-375"/>
              <a:stretch/>
            </p:blipFill>
            <p:spPr>
              <a:xfrm>
                <a:off x="3982617" y="2499741"/>
                <a:ext cx="4138993" cy="936102"/>
              </a:xfrm>
              <a:prstGeom prst="rect">
                <a:avLst/>
              </a:prstGeom>
            </p:spPr>
          </p:pic>
          <p:pic>
            <p:nvPicPr>
              <p:cNvPr id="72" name="Picture 71"/>
              <p:cNvPicPr>
                <a:picLocks noChangeAspect="1"/>
              </p:cNvPicPr>
              <p:nvPr/>
            </p:nvPicPr>
            <p:blipFill rotWithShape="1">
              <a:blip r:embed="rId2" cstate="print">
                <a:extLst>
                  <a:ext uri="{28A0092B-C50C-407E-A947-70E740481C1C}">
                    <a14:useLocalDpi xmlns:a14="http://schemas.microsoft.com/office/drawing/2010/main" val="0"/>
                  </a:ext>
                </a:extLst>
              </a:blip>
              <a:srcRect l="49680" r="1"/>
              <a:stretch/>
            </p:blipFill>
            <p:spPr>
              <a:xfrm flipH="1" flipV="1">
                <a:off x="878373" y="2503243"/>
                <a:ext cx="4138993" cy="932603"/>
              </a:xfrm>
              <a:prstGeom prst="rect">
                <a:avLst/>
              </a:prstGeom>
            </p:spPr>
          </p:pic>
        </p:grpSp>
        <p:sp>
          <p:nvSpPr>
            <p:cNvPr id="70" name="TextBox 69"/>
            <p:cNvSpPr txBox="1"/>
            <p:nvPr/>
          </p:nvSpPr>
          <p:spPr>
            <a:xfrm>
              <a:off x="10635447" y="-1795590"/>
              <a:ext cx="1704376" cy="400110"/>
            </a:xfrm>
            <a:prstGeom prst="rect">
              <a:avLst/>
            </a:prstGeom>
            <a:noFill/>
          </p:spPr>
          <p:txBody>
            <a:bodyPr wrap="square" rtlCol="0">
              <a:spAutoFit/>
            </a:bodyPr>
            <a:lstStyle/>
            <a:p>
              <a:r>
                <a:rPr lang="id-ID" sz="2000" b="1"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Skenario 3</a:t>
              </a:r>
              <a:endParaRPr lang="id-ID" sz="2000" b="1"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pSp>
      <p:sp>
        <p:nvSpPr>
          <p:cNvPr id="10" name="Rectangle 9"/>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11" name="TextBox 10"/>
          <p:cNvSpPr txBox="1"/>
          <p:nvPr/>
        </p:nvSpPr>
        <p:spPr>
          <a:xfrm>
            <a:off x="5546716" y="227424"/>
            <a:ext cx="2700106"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14" y="736735"/>
            <a:ext cx="8928559" cy="3213265"/>
          </a:xfrm>
          <a:prstGeom prst="rect">
            <a:avLst/>
          </a:prstGeom>
        </p:spPr>
      </p:pic>
    </p:spTree>
    <p:extLst>
      <p:ext uri="{BB962C8B-B14F-4D97-AF65-F5344CB8AC3E}">
        <p14:creationId xmlns:p14="http://schemas.microsoft.com/office/powerpoint/2010/main" val="3501328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hevron 10"/>
          <p:cNvSpPr/>
          <p:nvPr/>
        </p:nvSpPr>
        <p:spPr>
          <a:xfrm>
            <a:off x="7180459" y="838557"/>
            <a:ext cx="1295984"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Cara Penelitian</a:t>
            </a:r>
            <a:endParaRPr lang="id-ID" sz="1100" dirty="0">
              <a:solidFill>
                <a:srgbClr val="111C76"/>
              </a:solidFill>
              <a:latin typeface="Caviar Dreams" panose="020B0402020204020504" pitchFamily="34" charset="0"/>
            </a:endParaRPr>
          </a:p>
        </p:txBody>
      </p:sp>
      <p:sp>
        <p:nvSpPr>
          <p:cNvPr id="12" name="TextBox 11"/>
          <p:cNvSpPr txBox="1"/>
          <p:nvPr/>
        </p:nvSpPr>
        <p:spPr>
          <a:xfrm>
            <a:off x="5615310" y="227424"/>
            <a:ext cx="263151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17" name="Chevron 16">
            <a:hlinkClick r:id="rId2" action="ppaction://hlinksldjump"/>
          </p:cNvPr>
          <p:cNvSpPr/>
          <p:nvPr/>
        </p:nvSpPr>
        <p:spPr>
          <a:xfrm>
            <a:off x="5970887" y="838557"/>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Hipotesis</a:t>
            </a:r>
            <a:endParaRPr lang="id-ID" sz="1100" dirty="0">
              <a:latin typeface="Caviar Dreams" panose="020B0402020204020504" pitchFamily="34" charset="0"/>
            </a:endParaRPr>
          </a:p>
        </p:txBody>
      </p:sp>
      <p:sp>
        <p:nvSpPr>
          <p:cNvPr id="18" name="Pentagon 17">
            <a:hlinkClick r:id="rId3"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19" name="Chevron 18">
            <a:hlinkClick r:id="rId4"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0" name="Chevron 19">
            <a:hlinkClick r:id="rId5"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1" name="Chevron 20">
            <a:hlinkClick r:id="rId6"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sp>
        <p:nvSpPr>
          <p:cNvPr id="22" name="Chevron 21">
            <a:hlinkClick r:id="rId7" action="ppaction://hlinksldjump"/>
          </p:cNvPr>
          <p:cNvSpPr/>
          <p:nvPr/>
        </p:nvSpPr>
        <p:spPr>
          <a:xfrm>
            <a:off x="4499992" y="841761"/>
            <a:ext cx="1728192"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Landasan Teori</a:t>
            </a:r>
            <a:endParaRPr lang="id-ID" sz="1100" dirty="0">
              <a:latin typeface="Caviar Dreams" panose="020B0402020204020504" pitchFamily="34" charset="0"/>
            </a:endParaRPr>
          </a:p>
        </p:txBody>
      </p:sp>
      <p:grpSp>
        <p:nvGrpSpPr>
          <p:cNvPr id="25" name="Group 24"/>
          <p:cNvGrpSpPr/>
          <p:nvPr/>
        </p:nvGrpSpPr>
        <p:grpSpPr>
          <a:xfrm>
            <a:off x="107504" y="1491630"/>
            <a:ext cx="4203952" cy="557336"/>
            <a:chOff x="107504" y="1419619"/>
            <a:chExt cx="5040560" cy="558501"/>
          </a:xfrm>
        </p:grpSpPr>
        <p:pic>
          <p:nvPicPr>
            <p:cNvPr id="26" name="Picture 25"/>
            <p:cNvPicPr>
              <a:picLocks noChangeAspect="1"/>
            </p:cNvPicPr>
            <p:nvPr/>
          </p:nvPicPr>
          <p:blipFill rotWithShape="1">
            <a:blip r:embed="rId8" cstate="print">
              <a:extLst>
                <a:ext uri="{28A0092B-C50C-407E-A947-70E740481C1C}">
                  <a14:useLocalDpi xmlns:a14="http://schemas.microsoft.com/office/drawing/2010/main" val="0"/>
                </a:ext>
              </a:extLst>
            </a:blip>
            <a:srcRect l="49681" t="-375"/>
            <a:stretch/>
          </p:blipFill>
          <p:spPr>
            <a:xfrm>
              <a:off x="2267744" y="1419619"/>
              <a:ext cx="2880320" cy="558501"/>
            </a:xfrm>
            <a:prstGeom prst="rect">
              <a:avLst/>
            </a:prstGeom>
          </p:spPr>
        </p:pic>
        <p:pic>
          <p:nvPicPr>
            <p:cNvPr id="27" name="Picture 26"/>
            <p:cNvPicPr>
              <a:picLocks noChangeAspect="1"/>
            </p:cNvPicPr>
            <p:nvPr/>
          </p:nvPicPr>
          <p:blipFill rotWithShape="1">
            <a:blip r:embed="rId8" cstate="print">
              <a:extLst>
                <a:ext uri="{28A0092B-C50C-407E-A947-70E740481C1C}">
                  <a14:useLocalDpi xmlns:a14="http://schemas.microsoft.com/office/drawing/2010/main" val="0"/>
                </a:ext>
              </a:extLst>
            </a:blip>
            <a:srcRect l="49680" r="1"/>
            <a:stretch/>
          </p:blipFill>
          <p:spPr>
            <a:xfrm flipH="1" flipV="1">
              <a:off x="107504" y="1421707"/>
              <a:ext cx="2880320" cy="556413"/>
            </a:xfrm>
            <a:prstGeom prst="rect">
              <a:avLst/>
            </a:prstGeom>
          </p:spPr>
        </p:pic>
        <p:sp>
          <p:nvSpPr>
            <p:cNvPr id="28" name="TextBox 27"/>
            <p:cNvSpPr txBox="1"/>
            <p:nvPr/>
          </p:nvSpPr>
          <p:spPr>
            <a:xfrm>
              <a:off x="1521978" y="1523287"/>
              <a:ext cx="2433109" cy="323841"/>
            </a:xfrm>
            <a:prstGeom prst="rect">
              <a:avLst/>
            </a:prstGeom>
            <a:noFill/>
          </p:spPr>
          <p:txBody>
            <a:bodyPr wrap="none" rtlCol="0">
              <a:spAutoFit/>
            </a:bodyPr>
            <a:lstStyle/>
            <a:p>
              <a:r>
                <a:rPr lang="id-ID" sz="1500" b="1"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METODE PENELITIAN</a:t>
              </a:r>
              <a:endParaRPr lang="id-ID" sz="1500" b="1"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92128" y="1349021"/>
            <a:ext cx="3041676" cy="3483098"/>
          </a:xfrm>
          <a:prstGeom prst="rect">
            <a:avLst/>
          </a:prstGeom>
        </p:spPr>
      </p:pic>
    </p:spTree>
    <p:extLst>
      <p:ext uri="{BB962C8B-B14F-4D97-AF65-F5344CB8AC3E}">
        <p14:creationId xmlns:p14="http://schemas.microsoft.com/office/powerpoint/2010/main" val="98890204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hevron 10"/>
          <p:cNvSpPr/>
          <p:nvPr/>
        </p:nvSpPr>
        <p:spPr>
          <a:xfrm>
            <a:off x="7212682" y="841761"/>
            <a:ext cx="1295984"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Cara Penelitian</a:t>
            </a:r>
            <a:endParaRPr lang="id-ID" sz="1100" dirty="0">
              <a:solidFill>
                <a:srgbClr val="111C76"/>
              </a:solidFill>
              <a:latin typeface="Caviar Dreams" panose="020B0402020204020504" pitchFamily="34" charset="0"/>
            </a:endParaRPr>
          </a:p>
        </p:txBody>
      </p:sp>
      <p:sp>
        <p:nvSpPr>
          <p:cNvPr id="12" name="TextBox 11"/>
          <p:cNvSpPr txBox="1"/>
          <p:nvPr/>
        </p:nvSpPr>
        <p:spPr>
          <a:xfrm>
            <a:off x="5615310" y="227424"/>
            <a:ext cx="263151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17" name="Chevron 16">
            <a:hlinkClick r:id="rId2" action="ppaction://hlinksldjump"/>
          </p:cNvPr>
          <p:cNvSpPr/>
          <p:nvPr/>
        </p:nvSpPr>
        <p:spPr>
          <a:xfrm>
            <a:off x="5976076"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Hipotesis</a:t>
            </a:r>
            <a:endParaRPr lang="id-ID" sz="1100" dirty="0">
              <a:latin typeface="Caviar Dreams" panose="020B0402020204020504" pitchFamily="34" charset="0"/>
            </a:endParaRPr>
          </a:p>
        </p:txBody>
      </p:sp>
      <p:sp>
        <p:nvSpPr>
          <p:cNvPr id="18" name="Pentagon 17">
            <a:hlinkClick r:id="rId3"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19" name="Chevron 18">
            <a:hlinkClick r:id="rId4"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0" name="Chevron 19">
            <a:hlinkClick r:id="rId5"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1" name="Chevron 20">
            <a:hlinkClick r:id="rId6"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sp>
        <p:nvSpPr>
          <p:cNvPr id="22" name="Chevron 21">
            <a:hlinkClick r:id="rId7" action="ppaction://hlinksldjump"/>
          </p:cNvPr>
          <p:cNvSpPr/>
          <p:nvPr/>
        </p:nvSpPr>
        <p:spPr>
          <a:xfrm>
            <a:off x="4499992" y="841761"/>
            <a:ext cx="1728192"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Landasan Teori</a:t>
            </a:r>
            <a:endParaRPr lang="id-ID" sz="1100" dirty="0">
              <a:latin typeface="Caviar Dreams" panose="020B0402020204020504" pitchFamily="34" charset="0"/>
            </a:endParaRPr>
          </a:p>
        </p:txBody>
      </p:sp>
      <p:grpSp>
        <p:nvGrpSpPr>
          <p:cNvPr id="25" name="Group 24"/>
          <p:cNvGrpSpPr/>
          <p:nvPr/>
        </p:nvGrpSpPr>
        <p:grpSpPr>
          <a:xfrm>
            <a:off x="179512" y="1491630"/>
            <a:ext cx="4203952" cy="557336"/>
            <a:chOff x="107504" y="1419619"/>
            <a:chExt cx="5040560" cy="558501"/>
          </a:xfrm>
        </p:grpSpPr>
        <p:pic>
          <p:nvPicPr>
            <p:cNvPr id="26" name="Picture 25"/>
            <p:cNvPicPr>
              <a:picLocks noChangeAspect="1"/>
            </p:cNvPicPr>
            <p:nvPr/>
          </p:nvPicPr>
          <p:blipFill rotWithShape="1">
            <a:blip r:embed="rId8" cstate="print">
              <a:extLst>
                <a:ext uri="{28A0092B-C50C-407E-A947-70E740481C1C}">
                  <a14:useLocalDpi xmlns:a14="http://schemas.microsoft.com/office/drawing/2010/main" val="0"/>
                </a:ext>
              </a:extLst>
            </a:blip>
            <a:srcRect l="49681" t="-375"/>
            <a:stretch/>
          </p:blipFill>
          <p:spPr>
            <a:xfrm>
              <a:off x="2267744" y="1419619"/>
              <a:ext cx="2880320" cy="558501"/>
            </a:xfrm>
            <a:prstGeom prst="rect">
              <a:avLst/>
            </a:prstGeom>
          </p:spPr>
        </p:pic>
        <p:pic>
          <p:nvPicPr>
            <p:cNvPr id="27" name="Picture 26"/>
            <p:cNvPicPr>
              <a:picLocks noChangeAspect="1"/>
            </p:cNvPicPr>
            <p:nvPr/>
          </p:nvPicPr>
          <p:blipFill rotWithShape="1">
            <a:blip r:embed="rId8" cstate="print">
              <a:extLst>
                <a:ext uri="{28A0092B-C50C-407E-A947-70E740481C1C}">
                  <a14:useLocalDpi xmlns:a14="http://schemas.microsoft.com/office/drawing/2010/main" val="0"/>
                </a:ext>
              </a:extLst>
            </a:blip>
            <a:srcRect l="49680" r="1"/>
            <a:stretch/>
          </p:blipFill>
          <p:spPr>
            <a:xfrm flipH="1" flipV="1">
              <a:off x="107504" y="1421707"/>
              <a:ext cx="2880320" cy="556413"/>
            </a:xfrm>
            <a:prstGeom prst="rect">
              <a:avLst/>
            </a:prstGeom>
          </p:spPr>
        </p:pic>
        <p:sp>
          <p:nvSpPr>
            <p:cNvPr id="28" name="TextBox 27"/>
            <p:cNvSpPr txBox="1"/>
            <p:nvPr/>
          </p:nvSpPr>
          <p:spPr>
            <a:xfrm>
              <a:off x="1521978" y="1523287"/>
              <a:ext cx="2433109" cy="323841"/>
            </a:xfrm>
            <a:prstGeom prst="rect">
              <a:avLst/>
            </a:prstGeom>
            <a:noFill/>
          </p:spPr>
          <p:txBody>
            <a:bodyPr wrap="none" rtlCol="0">
              <a:spAutoFit/>
            </a:bodyPr>
            <a:lstStyle/>
            <a:p>
              <a:r>
                <a:rPr lang="id-ID" sz="1500" b="1"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METODE PENELITIAN</a:t>
              </a:r>
              <a:endParaRPr lang="id-ID" sz="1500" b="1"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gr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44626" y="1345817"/>
            <a:ext cx="3797609" cy="3538145"/>
          </a:xfrm>
          <a:prstGeom prst="rect">
            <a:avLst/>
          </a:prstGeom>
        </p:spPr>
      </p:pic>
    </p:spTree>
    <p:extLst>
      <p:ext uri="{BB962C8B-B14F-4D97-AF65-F5344CB8AC3E}">
        <p14:creationId xmlns:p14="http://schemas.microsoft.com/office/powerpoint/2010/main" val="1017550055"/>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hevron 10"/>
          <p:cNvSpPr/>
          <p:nvPr/>
        </p:nvSpPr>
        <p:spPr>
          <a:xfrm>
            <a:off x="7236456" y="851535"/>
            <a:ext cx="1295984"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Cara Penelitian</a:t>
            </a:r>
            <a:endParaRPr lang="id-ID" sz="1100" dirty="0">
              <a:solidFill>
                <a:srgbClr val="111C76"/>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17" name="Chevron 16">
            <a:hlinkClick r:id="rId3" action="ppaction://hlinksldjump"/>
          </p:cNvPr>
          <p:cNvSpPr/>
          <p:nvPr/>
        </p:nvSpPr>
        <p:spPr>
          <a:xfrm>
            <a:off x="5989105"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Hipotesis</a:t>
            </a:r>
            <a:endParaRPr lang="id-ID" sz="1100" dirty="0">
              <a:latin typeface="Caviar Dreams" panose="020B0402020204020504" pitchFamily="34" charset="0"/>
            </a:endParaRPr>
          </a:p>
        </p:txBody>
      </p:sp>
      <p:sp>
        <p:nvSpPr>
          <p:cNvPr id="18" name="Pentagon 17">
            <a:hlinkClick r:id="rId4" action="ppaction://hlinksldjump"/>
          </p:cNvPr>
          <p:cNvSpPr/>
          <p:nvPr/>
        </p:nvSpPr>
        <p:spPr>
          <a:xfrm>
            <a:off x="-36512" y="843558"/>
            <a:ext cx="1332000"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19" name="Chevron 18">
            <a:hlinkClick r:id="rId5"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0" name="Chevron 19">
            <a:hlinkClick r:id="rId6"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21" name="Chevron 20">
            <a:hlinkClick r:id="rId7"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sp>
        <p:nvSpPr>
          <p:cNvPr id="22" name="Chevron 21">
            <a:hlinkClick r:id="rId8" action="ppaction://hlinksldjump"/>
          </p:cNvPr>
          <p:cNvSpPr/>
          <p:nvPr/>
        </p:nvSpPr>
        <p:spPr>
          <a:xfrm>
            <a:off x="4499992" y="841761"/>
            <a:ext cx="1728192"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Landasan Teori</a:t>
            </a:r>
            <a:endParaRPr lang="id-ID" sz="1100" dirty="0">
              <a:latin typeface="Caviar Dreams" panose="020B0402020204020504" pitchFamily="34" charset="0"/>
            </a:endParaRPr>
          </a:p>
        </p:txBody>
      </p:sp>
      <p:graphicFrame>
        <p:nvGraphicFramePr>
          <p:cNvPr id="45" name="Object 44"/>
          <p:cNvGraphicFramePr>
            <a:graphicFrameLocks noChangeAspect="1"/>
          </p:cNvGraphicFramePr>
          <p:nvPr>
            <p:extLst>
              <p:ext uri="{D42A27DB-BD31-4B8C-83A1-F6EECF244321}">
                <p14:modId xmlns:p14="http://schemas.microsoft.com/office/powerpoint/2010/main" val="1217731964"/>
              </p:ext>
            </p:extLst>
          </p:nvPr>
        </p:nvGraphicFramePr>
        <p:xfrm>
          <a:off x="107504" y="1434543"/>
          <a:ext cx="3611803" cy="661072"/>
        </p:xfrm>
        <a:graphic>
          <a:graphicData uri="http://schemas.openxmlformats.org/presentationml/2006/ole">
            <mc:AlternateContent xmlns:mc="http://schemas.openxmlformats.org/markup-compatibility/2006">
              <mc:Choice xmlns:v="urn:schemas-microsoft-com:vml" Requires="v">
                <p:oleObj spid="_x0000_s9465" name="CorelDRAW" r:id="rId9" imgW="2543040" imgH="466200" progId="CorelDraw.Graphic.17">
                  <p:embed/>
                </p:oleObj>
              </mc:Choice>
              <mc:Fallback>
                <p:oleObj name="CorelDRAW" r:id="rId9" imgW="2543040" imgH="466200" progId="CorelDraw.Graphic.17">
                  <p:embed/>
                  <p:pic>
                    <p:nvPicPr>
                      <p:cNvPr id="45" name="Object 44"/>
                      <p:cNvPicPr/>
                      <p:nvPr/>
                    </p:nvPicPr>
                    <p:blipFill>
                      <a:blip r:embed="rId10"/>
                      <a:stretch>
                        <a:fillRect/>
                      </a:stretch>
                    </p:blipFill>
                    <p:spPr>
                      <a:xfrm>
                        <a:off x="107504" y="1434543"/>
                        <a:ext cx="3611803" cy="661072"/>
                      </a:xfrm>
                      <a:prstGeom prst="rect">
                        <a:avLst/>
                      </a:prstGeom>
                    </p:spPr>
                  </p:pic>
                </p:oleObj>
              </mc:Fallback>
            </mc:AlternateContent>
          </a:graphicData>
        </a:graphic>
      </p:graphicFrame>
      <p:sp>
        <p:nvSpPr>
          <p:cNvPr id="46" name="Rectangle 45"/>
          <p:cNvSpPr/>
          <p:nvPr/>
        </p:nvSpPr>
        <p:spPr>
          <a:xfrm>
            <a:off x="935790" y="1531464"/>
            <a:ext cx="1439818" cy="338554"/>
          </a:xfrm>
          <a:prstGeom prst="rect">
            <a:avLst/>
          </a:prstGeom>
        </p:spPr>
        <p:txBody>
          <a:bodyPr wrap="none">
            <a:spAutoFit/>
          </a:bodyPr>
          <a:lstStyle/>
          <a:p>
            <a:r>
              <a:rPr lang="id-ID" sz="1600" b="1" i="1" dirty="0" smtClean="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rPr>
              <a:t>Analisa Hasil</a:t>
            </a:r>
            <a:endParaRPr lang="id-ID" sz="1600" b="1" i="1" dirty="0">
              <a:solidFill>
                <a:srgbClr val="111C76"/>
              </a:solidFill>
              <a:latin typeface="Caviar Dreams" panose="020B0402020204020504" pitchFamily="34" charset="0"/>
              <a:ea typeface="Open Sans Extrabold" panose="020B0906030804020204" pitchFamily="34" charset="0"/>
              <a:cs typeface="Open Sans Extrabold" panose="020B0906030804020204" pitchFamily="34" charset="0"/>
            </a:endParaRPr>
          </a:p>
        </p:txBody>
      </p:sp>
      <p:sp>
        <p:nvSpPr>
          <p:cNvPr id="48" name="Rectangle 47"/>
          <p:cNvSpPr/>
          <p:nvPr/>
        </p:nvSpPr>
        <p:spPr>
          <a:xfrm>
            <a:off x="735977" y="1781719"/>
            <a:ext cx="8336015" cy="2052870"/>
          </a:xfrm>
          <a:prstGeom prst="rect">
            <a:avLst/>
          </a:prstGeom>
        </p:spPr>
        <p:txBody>
          <a:bodyPr wrap="square">
            <a:spAutoFit/>
          </a:bodyPr>
          <a:lstStyle/>
          <a:p>
            <a:pPr algn="just">
              <a:lnSpc>
                <a:spcPct val="130000"/>
              </a:lnSpc>
            </a:pPr>
            <a:r>
              <a:rPr lang="id-ID" sz="1400" dirty="0">
                <a:solidFill>
                  <a:srgbClr val="111C76"/>
                </a:solidFill>
                <a:latin typeface="Caviar Dreams" panose="020B0402020204020504"/>
                <a:ea typeface="Calibri" panose="020F0502020204030204" pitchFamily="34" charset="0"/>
              </a:rPr>
              <a:t>Ketiga skenario yang dijalankan dalam proyek akhir ini akan menghasilkan enam macam data QoS dalam bentuk grafik. Dari keenam data tersebut dapat disimpulkan motode </a:t>
            </a:r>
            <a:r>
              <a:rPr lang="id-ID" sz="1400" i="1" dirty="0">
                <a:solidFill>
                  <a:srgbClr val="111C76"/>
                </a:solidFill>
                <a:latin typeface="Caviar Dreams" panose="020B0402020204020504"/>
                <a:ea typeface="Calibri" panose="020F0502020204030204" pitchFamily="34" charset="0"/>
              </a:rPr>
              <a:t>bandwith management </a:t>
            </a:r>
            <a:r>
              <a:rPr lang="id-ID" sz="1400" dirty="0">
                <a:solidFill>
                  <a:srgbClr val="111C76"/>
                </a:solidFill>
                <a:latin typeface="Caviar Dreams" panose="020B0402020204020504"/>
                <a:ea typeface="Calibri" panose="020F0502020204030204" pitchFamily="34" charset="0"/>
              </a:rPr>
              <a:t>mana yang terbaik untuk layanan VoIP di jaringan MPLS-TE, serta perbandingannya dengan jaringan IP biasa. Implementasi teknik </a:t>
            </a:r>
            <a:r>
              <a:rPr lang="id-ID" sz="1400" i="1" dirty="0">
                <a:solidFill>
                  <a:srgbClr val="111C76"/>
                </a:solidFill>
                <a:latin typeface="Caviar Dreams" panose="020B0402020204020504"/>
                <a:ea typeface="Calibri" panose="020F0502020204030204" pitchFamily="34" charset="0"/>
              </a:rPr>
              <a:t>bandwith management </a:t>
            </a:r>
            <a:r>
              <a:rPr lang="id-ID" sz="1400" dirty="0">
                <a:solidFill>
                  <a:srgbClr val="111C76"/>
                </a:solidFill>
                <a:latin typeface="Caviar Dreams" panose="020B0402020204020504"/>
                <a:ea typeface="Calibri" panose="020F0502020204030204" pitchFamily="34" charset="0"/>
              </a:rPr>
              <a:t>dapat mengoptimalkan trafik suara dalam jaringan karena dapat mengatur antrian dan memberikan prosentase </a:t>
            </a:r>
            <a:r>
              <a:rPr lang="id-ID" sz="1400" i="1" dirty="0">
                <a:solidFill>
                  <a:srgbClr val="111C76"/>
                </a:solidFill>
                <a:latin typeface="Caviar Dreams" panose="020B0402020204020504"/>
                <a:ea typeface="Calibri" panose="020F0502020204030204" pitchFamily="34" charset="0"/>
              </a:rPr>
              <a:t>bandwith</a:t>
            </a:r>
            <a:r>
              <a:rPr lang="id-ID" sz="1400" dirty="0">
                <a:solidFill>
                  <a:srgbClr val="111C76"/>
                </a:solidFill>
                <a:latin typeface="Caviar Dreams" panose="020B0402020204020504"/>
                <a:ea typeface="Calibri" panose="020F0502020204030204" pitchFamily="34" charset="0"/>
              </a:rPr>
              <a:t>. Penelitian ini akan menghasilkan arsitektur jaringan MPLS-TE yang dapat mengoptimalkan VoIP. Kedepannya, arsitektur jaringan yang disuguhkan ini diharapkan mampu diimplementasi pada jaringan </a:t>
            </a:r>
            <a:r>
              <a:rPr lang="id-ID" sz="1400" i="1" dirty="0">
                <a:solidFill>
                  <a:srgbClr val="111C76"/>
                </a:solidFill>
                <a:latin typeface="Caviar Dreams" panose="020B0402020204020504"/>
                <a:ea typeface="Calibri" panose="020F0502020204030204" pitchFamily="34" charset="0"/>
              </a:rPr>
              <a:t>enterprise</a:t>
            </a:r>
            <a:r>
              <a:rPr lang="id-ID" sz="1400" dirty="0">
                <a:solidFill>
                  <a:srgbClr val="111C76"/>
                </a:solidFill>
                <a:latin typeface="Caviar Dreams" panose="020B0402020204020504"/>
                <a:ea typeface="Calibri" panose="020F0502020204030204" pitchFamily="34" charset="0"/>
              </a:rPr>
              <a:t> sehingga dapat melancarkan komunikasi yang menunjang proses bisnis </a:t>
            </a:r>
            <a:r>
              <a:rPr lang="id-ID" sz="1400" dirty="0" smtClean="0">
                <a:solidFill>
                  <a:srgbClr val="111C76"/>
                </a:solidFill>
                <a:latin typeface="Caviar Dreams" panose="020B0402020204020504"/>
                <a:ea typeface="Calibri" panose="020F0502020204030204" pitchFamily="34" charset="0"/>
              </a:rPr>
              <a:t>perusahaan</a:t>
            </a:r>
            <a:r>
              <a:rPr lang="en-US" sz="1400" dirty="0" smtClean="0">
                <a:solidFill>
                  <a:srgbClr val="111C76"/>
                </a:solidFill>
                <a:latin typeface="Caviar Dreams" panose="020B0402020204020504"/>
                <a:ea typeface="Calibri" panose="020F0502020204030204" pitchFamily="34" charset="0"/>
              </a:rPr>
              <a:t>.</a:t>
            </a:r>
            <a:endParaRPr lang="en-US" sz="1400" dirty="0">
              <a:solidFill>
                <a:srgbClr val="111C76"/>
              </a:solidFill>
              <a:latin typeface="Caviar Dreams" panose="020B0402020204020504"/>
            </a:endParaRPr>
          </a:p>
        </p:txBody>
      </p:sp>
    </p:spTree>
    <p:extLst>
      <p:ext uri="{BB962C8B-B14F-4D97-AF65-F5344CB8AC3E}">
        <p14:creationId xmlns:p14="http://schemas.microsoft.com/office/powerpoint/2010/main" val="341584840"/>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up)">
                                      <p:cBhvr>
                                        <p:cTn id="12" dur="500"/>
                                        <p:tgtEl>
                                          <p:spTgt spid="45"/>
                                        </p:tgtEl>
                                      </p:cBhvr>
                                    </p:animEffect>
                                  </p:childTnLst>
                                </p:cTn>
                              </p:par>
                            </p:childTnLst>
                          </p:cTn>
                        </p:par>
                        <p:par>
                          <p:cTn id="13" fill="hold">
                            <p:stCondLst>
                              <p:cond delay="500"/>
                            </p:stCondLst>
                            <p:childTnLst>
                              <p:par>
                                <p:cTn id="14" presetID="47" presetClass="entr" presetSubtype="0" fill="hold" nodeType="afterEffect">
                                  <p:stCondLst>
                                    <p:cond delay="0"/>
                                  </p:stCondLst>
                                  <p:childTnLst>
                                    <p:set>
                                      <p:cBhvr>
                                        <p:cTn id="15" dur="1" fill="hold">
                                          <p:stCondLst>
                                            <p:cond delay="0"/>
                                          </p:stCondLst>
                                        </p:cTn>
                                        <p:tgtEl>
                                          <p:spTgt spid="48">
                                            <p:txEl>
                                              <p:pRg st="0" end="0"/>
                                            </p:txEl>
                                          </p:spTgt>
                                        </p:tgtEl>
                                        <p:attrNameLst>
                                          <p:attrName>style.visibility</p:attrName>
                                        </p:attrNameLst>
                                      </p:cBhvr>
                                      <p:to>
                                        <p:strVal val="visible"/>
                                      </p:to>
                                    </p:set>
                                    <p:animEffect transition="in" filter="fade">
                                      <p:cBhvr>
                                        <p:cTn id="16" dur="1000"/>
                                        <p:tgtEl>
                                          <p:spTgt spid="48">
                                            <p:txEl>
                                              <p:pRg st="0" end="0"/>
                                            </p:txEl>
                                          </p:spTgt>
                                        </p:tgtEl>
                                      </p:cBhvr>
                                    </p:animEffect>
                                    <p:anim calcmode="lin" valueType="num">
                                      <p:cBhvr>
                                        <p:cTn id="17" dur="10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4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051" name="Picture 3" descr="D:\SEMUA YANG PATEN ADA DISINI\logo ugm BAKUI\akarjulang_biru_transp (1) - Copy.png"/>
          <p:cNvPicPr>
            <a:picLocks noChangeAspect="1" noChangeArrowheads="1"/>
          </p:cNvPicPr>
          <p:nvPr/>
        </p:nvPicPr>
        <p:blipFill>
          <a:blip r:embed="rId3" cstate="print"/>
          <a:srcRect/>
          <a:stretch>
            <a:fillRect/>
          </a:stretch>
        </p:blipFill>
        <p:spPr bwMode="auto">
          <a:xfrm>
            <a:off x="6400800" y="1200150"/>
            <a:ext cx="2375126" cy="3194050"/>
          </a:xfrm>
          <a:prstGeom prst="rect">
            <a:avLst/>
          </a:prstGeom>
          <a:noFill/>
        </p:spPr>
      </p:pic>
      <p:cxnSp>
        <p:nvCxnSpPr>
          <p:cNvPr id="22" name="Straight Connector 21"/>
          <p:cNvCxnSpPr/>
          <p:nvPr/>
        </p:nvCxnSpPr>
        <p:spPr>
          <a:xfrm>
            <a:off x="6172200" y="1276350"/>
            <a:ext cx="0" cy="274320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49389" y="1817405"/>
            <a:ext cx="4408512" cy="2554545"/>
          </a:xfrm>
          <a:prstGeom prst="rect">
            <a:avLst/>
          </a:prstGeom>
          <a:noFill/>
        </p:spPr>
        <p:txBody>
          <a:bodyPr wrap="square" rtlCol="0">
            <a:spAutoFit/>
          </a:bodyPr>
          <a:lstStyle/>
          <a:p>
            <a:pPr algn="r"/>
            <a:r>
              <a:rPr lang="id-ID" sz="8000" b="1" dirty="0" smtClean="0">
                <a:solidFill>
                  <a:srgbClr val="005D99"/>
                </a:solidFill>
                <a:latin typeface="Capsuula" panose="02000506000000020004" pitchFamily="2" charset="0"/>
              </a:rPr>
              <a:t>Terima Kasih</a:t>
            </a:r>
            <a:endParaRPr lang="id-ID" sz="8000" b="1" dirty="0">
              <a:solidFill>
                <a:srgbClr val="005D99"/>
              </a:solidFill>
              <a:latin typeface="Capsuula" panose="02000506000000020004" pitchFamily="2" charset="0"/>
            </a:endParaRPr>
          </a:p>
        </p:txBody>
      </p:sp>
    </p:spTree>
  </p:cSld>
  <p:clrMapOvr>
    <a:masterClrMapping/>
  </p:clrMapOvr>
  <p:transition spd="slow">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21" name="Content Placeholder 18"/>
          <p:cNvSpPr txBox="1">
            <a:spLocks/>
          </p:cNvSpPr>
          <p:nvPr/>
        </p:nvSpPr>
        <p:spPr>
          <a:xfrm>
            <a:off x="335305" y="1545377"/>
            <a:ext cx="8485167" cy="1602438"/>
          </a:xfrm>
          <a:prstGeom prst="rect">
            <a:avLst/>
          </a:prstGeom>
          <a:gradFill flip="none" rotWithShape="1">
            <a:gsLst>
              <a:gs pos="0">
                <a:schemeClr val="tx2">
                  <a:lumMod val="40000"/>
                  <a:lumOff val="60000"/>
                  <a:tint val="66000"/>
                  <a:satMod val="160000"/>
                </a:schemeClr>
              </a:gs>
              <a:gs pos="50000">
                <a:schemeClr val="tx2">
                  <a:lumMod val="40000"/>
                  <a:lumOff val="60000"/>
                  <a:tint val="44500"/>
                  <a:satMod val="160000"/>
                </a:schemeClr>
              </a:gs>
              <a:gs pos="100000">
                <a:schemeClr val="tx2">
                  <a:lumMod val="40000"/>
                  <a:lumOff val="60000"/>
                  <a:tint val="23500"/>
                  <a:satMod val="160000"/>
                </a:schemeClr>
              </a:gs>
            </a:gsLst>
            <a:lin ang="0" scaled="1"/>
            <a:tileRect/>
          </a:gra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5738" indent="0" algn="just">
              <a:lnSpc>
                <a:spcPct val="170000"/>
              </a:lnSpc>
              <a:spcBef>
                <a:spcPts val="0"/>
              </a:spcBef>
              <a:buNone/>
            </a:pPr>
            <a:r>
              <a:rPr lang="id-ID" sz="1400" dirty="0">
                <a:latin typeface="Caviar Dreams" panose="020B0402020204020504"/>
              </a:rPr>
              <a:t>Jaringan yang popular digunakan oleh enterprise saat ini adalah MPLS (Multi Protocol Label Switching</a:t>
            </a:r>
            <a:r>
              <a:rPr lang="id-ID" sz="1400" dirty="0" smtClean="0">
                <a:latin typeface="Caviar Dreams" panose="020B0402020204020504"/>
              </a:rPr>
              <a:t>)</a:t>
            </a:r>
            <a:r>
              <a:rPr lang="en-US" sz="1400" dirty="0">
                <a:latin typeface="Caviar Dreams" panose="020B0402020204020504"/>
              </a:rPr>
              <a:t> </a:t>
            </a:r>
            <a:r>
              <a:rPr lang="en-US" sz="1400" dirty="0" err="1">
                <a:latin typeface="Caviar Dreams" panose="020B0402020204020504"/>
              </a:rPr>
              <a:t>karena</a:t>
            </a:r>
            <a:r>
              <a:rPr lang="en-US" sz="1400" dirty="0">
                <a:latin typeface="Caviar Dreams" panose="020B0402020204020504"/>
              </a:rPr>
              <a:t> </a:t>
            </a:r>
            <a:r>
              <a:rPr lang="en-US" sz="1400" dirty="0" err="1">
                <a:latin typeface="Caviar Dreams" panose="020B0402020204020504"/>
              </a:rPr>
              <a:t>menyediakan</a:t>
            </a:r>
            <a:r>
              <a:rPr lang="en-US" sz="1400" dirty="0">
                <a:latin typeface="Caviar Dreams" panose="020B0402020204020504"/>
              </a:rPr>
              <a:t> multi service, </a:t>
            </a:r>
            <a:r>
              <a:rPr lang="en-US" sz="1400" dirty="0" err="1">
                <a:latin typeface="Caviar Dreams" panose="020B0402020204020504"/>
              </a:rPr>
              <a:t>performa</a:t>
            </a:r>
            <a:r>
              <a:rPr lang="en-US" sz="1400" dirty="0">
                <a:latin typeface="Caviar Dreams" panose="020B0402020204020504"/>
              </a:rPr>
              <a:t> yang </a:t>
            </a:r>
            <a:r>
              <a:rPr lang="en-US" sz="1400" dirty="0" err="1">
                <a:latin typeface="Caviar Dreams" panose="020B0402020204020504"/>
              </a:rPr>
              <a:t>tinggi</a:t>
            </a:r>
            <a:r>
              <a:rPr lang="en-US" sz="1400" dirty="0">
                <a:latin typeface="Caviar Dreams" panose="020B0402020204020504"/>
              </a:rPr>
              <a:t>, </a:t>
            </a:r>
            <a:r>
              <a:rPr lang="en-US" sz="1400" dirty="0" err="1">
                <a:latin typeface="Caviar Dreams" panose="020B0402020204020504"/>
              </a:rPr>
              <a:t>serta</a:t>
            </a:r>
            <a:r>
              <a:rPr lang="en-US" sz="1400" dirty="0">
                <a:latin typeface="Caviar Dreams" panose="020B0402020204020504"/>
              </a:rPr>
              <a:t> </a:t>
            </a:r>
            <a:r>
              <a:rPr lang="en-US" sz="1400" dirty="0" err="1">
                <a:latin typeface="Caviar Dreams" panose="020B0402020204020504"/>
              </a:rPr>
              <a:t>menawarkan</a:t>
            </a:r>
            <a:r>
              <a:rPr lang="en-US" sz="1400" dirty="0">
                <a:latin typeface="Caviar Dreams" panose="020B0402020204020504"/>
              </a:rPr>
              <a:t> </a:t>
            </a:r>
            <a:r>
              <a:rPr lang="en-US" sz="1400" dirty="0" err="1">
                <a:latin typeface="Caviar Dreams" panose="020B0402020204020504"/>
              </a:rPr>
              <a:t>fleksibilitas</a:t>
            </a:r>
            <a:r>
              <a:rPr lang="en-US" sz="1400" dirty="0">
                <a:latin typeface="Caviar Dreams" panose="020B0402020204020504"/>
              </a:rPr>
              <a:t> </a:t>
            </a:r>
            <a:r>
              <a:rPr lang="en-US" sz="1400" dirty="0" err="1">
                <a:latin typeface="Caviar Dreams" panose="020B0402020204020504"/>
              </a:rPr>
              <a:t>dan</a:t>
            </a:r>
            <a:r>
              <a:rPr lang="en-US" sz="1400" dirty="0">
                <a:latin typeface="Caviar Dreams" panose="020B0402020204020504"/>
              </a:rPr>
              <a:t> </a:t>
            </a:r>
            <a:r>
              <a:rPr lang="en-US" sz="1400" dirty="0" err="1">
                <a:latin typeface="Caviar Dreams" panose="020B0402020204020504"/>
              </a:rPr>
              <a:t>skalabilitas</a:t>
            </a:r>
            <a:r>
              <a:rPr lang="en-US" sz="1400" dirty="0" smtClean="0">
                <a:latin typeface="Caviar Dreams" panose="020B0402020204020504"/>
              </a:rPr>
              <a:t>. MPLS </a:t>
            </a:r>
            <a:r>
              <a:rPr lang="en-US" sz="1400" dirty="0" err="1" smtClean="0">
                <a:latin typeface="Caviar Dreams" panose="020B0402020204020504"/>
              </a:rPr>
              <a:t>memungkinkan</a:t>
            </a:r>
            <a:r>
              <a:rPr lang="en-US" sz="1400" dirty="0" smtClean="0">
                <a:latin typeface="Caviar Dreams" panose="020B0402020204020504"/>
              </a:rPr>
              <a:t> </a:t>
            </a:r>
            <a:r>
              <a:rPr lang="en-US" sz="1400" dirty="0" err="1" smtClean="0">
                <a:latin typeface="Caviar Dreams" panose="020B0402020204020504"/>
              </a:rPr>
              <a:t>adanya</a:t>
            </a:r>
            <a:r>
              <a:rPr lang="en-US" sz="1400" dirty="0" smtClean="0">
                <a:latin typeface="Caviar Dreams" panose="020B0402020204020504"/>
              </a:rPr>
              <a:t> TE</a:t>
            </a:r>
            <a:r>
              <a:rPr lang="en-US" sz="1400" dirty="0">
                <a:latin typeface="Caviar Dreams" panose="020B0402020204020504"/>
              </a:rPr>
              <a:t>. </a:t>
            </a:r>
            <a:r>
              <a:rPr lang="en-US" sz="1400" dirty="0" err="1">
                <a:latin typeface="Caviar Dreams" panose="020B0402020204020504"/>
              </a:rPr>
              <a:t>Fokus</a:t>
            </a:r>
            <a:r>
              <a:rPr lang="en-US" sz="1400" dirty="0">
                <a:latin typeface="Caviar Dreams" panose="020B0402020204020504"/>
              </a:rPr>
              <a:t> </a:t>
            </a:r>
            <a:r>
              <a:rPr lang="en-US" sz="1400" dirty="0" err="1">
                <a:latin typeface="Caviar Dreams" panose="020B0402020204020504"/>
              </a:rPr>
              <a:t>utama</a:t>
            </a:r>
            <a:r>
              <a:rPr lang="en-US" sz="1400" dirty="0">
                <a:latin typeface="Caviar Dreams" panose="020B0402020204020504"/>
              </a:rPr>
              <a:t> </a:t>
            </a:r>
            <a:r>
              <a:rPr lang="en-US" sz="1400" dirty="0" err="1">
                <a:latin typeface="Caviar Dreams" panose="020B0402020204020504"/>
              </a:rPr>
              <a:t>dalam</a:t>
            </a:r>
            <a:r>
              <a:rPr lang="en-US" sz="1400" dirty="0">
                <a:latin typeface="Caviar Dreams" panose="020B0402020204020504"/>
              </a:rPr>
              <a:t> MPLS Traffic Engineering (MPLS-TE) </a:t>
            </a:r>
            <a:r>
              <a:rPr lang="en-US" sz="1400" dirty="0" err="1">
                <a:latin typeface="Caviar Dreams" panose="020B0402020204020504"/>
              </a:rPr>
              <a:t>adalah</a:t>
            </a:r>
            <a:r>
              <a:rPr lang="en-US" sz="1400" dirty="0">
                <a:latin typeface="Caviar Dreams" panose="020B0402020204020504"/>
              </a:rPr>
              <a:t> </a:t>
            </a:r>
            <a:r>
              <a:rPr lang="en-US" sz="1400" dirty="0" err="1">
                <a:latin typeface="Caviar Dreams" panose="020B0402020204020504"/>
              </a:rPr>
              <a:t>pembangunan</a:t>
            </a:r>
            <a:r>
              <a:rPr lang="en-US" sz="1400" dirty="0">
                <a:latin typeface="Caviar Dreams" panose="020B0402020204020504"/>
              </a:rPr>
              <a:t> end-to-end path </a:t>
            </a:r>
            <a:r>
              <a:rPr lang="en-US" sz="1400" dirty="0" err="1">
                <a:latin typeface="Caviar Dreams" panose="020B0402020204020504"/>
              </a:rPr>
              <a:t>dengan</a:t>
            </a:r>
            <a:r>
              <a:rPr lang="en-US" sz="1400" dirty="0">
                <a:latin typeface="Caviar Dreams" panose="020B0402020204020504"/>
              </a:rPr>
              <a:t> </a:t>
            </a:r>
            <a:r>
              <a:rPr lang="en-US" sz="1400" dirty="0" err="1">
                <a:latin typeface="Caviar Dreams" panose="020B0402020204020504"/>
              </a:rPr>
              <a:t>jaminan</a:t>
            </a:r>
            <a:r>
              <a:rPr lang="en-US" sz="1400" dirty="0">
                <a:latin typeface="Caviar Dreams" panose="020B0402020204020504"/>
              </a:rPr>
              <a:t> bandwidth </a:t>
            </a:r>
            <a:r>
              <a:rPr lang="en-US" sz="1400" dirty="0" err="1">
                <a:latin typeface="Caviar Dreams" panose="020B0402020204020504"/>
              </a:rPr>
              <a:t>dan</a:t>
            </a:r>
            <a:r>
              <a:rPr lang="en-US" sz="1400" dirty="0">
                <a:latin typeface="Caviar Dreams" panose="020B0402020204020504"/>
              </a:rPr>
              <a:t> </a:t>
            </a:r>
            <a:r>
              <a:rPr lang="en-US" sz="1400" dirty="0" err="1">
                <a:latin typeface="Caviar Dreams" panose="020B0402020204020504"/>
              </a:rPr>
              <a:t>optimalisasi</a:t>
            </a:r>
            <a:r>
              <a:rPr lang="en-US" sz="1400" dirty="0">
                <a:latin typeface="Caviar Dreams" panose="020B0402020204020504"/>
              </a:rPr>
              <a:t> resource </a:t>
            </a:r>
            <a:r>
              <a:rPr lang="en-US" sz="1400" dirty="0" err="1" smtClean="0">
                <a:latin typeface="Caviar Dreams" panose="020B0402020204020504"/>
              </a:rPr>
              <a:t>transmisi</a:t>
            </a:r>
            <a:r>
              <a:rPr lang="en-US" sz="1400" dirty="0" smtClean="0">
                <a:latin typeface="Caviar Dreams" panose="020B0402020204020504"/>
              </a:rPr>
              <a:t>. </a:t>
            </a:r>
            <a:endParaRPr lang="id-ID" sz="1300" dirty="0">
              <a:latin typeface="Caviar Dreams" panose="020B0402020204020504"/>
            </a:endParaRPr>
          </a:p>
        </p:txBody>
      </p:sp>
      <p:sp>
        <p:nvSpPr>
          <p:cNvPr id="15" name="Chevron 14">
            <a:hlinkClick r:id="rId2"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16" name="Chevron 15">
            <a:hlinkClick r:id="rId3"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17" name="Chevron 16">
            <a:hlinkClick r:id="rId4"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sp>
        <p:nvSpPr>
          <p:cNvPr id="18" name="Chevron 17">
            <a:hlinkClick r:id="rId5" action="ppaction://hlinksldjump"/>
          </p:cNvPr>
          <p:cNvSpPr/>
          <p:nvPr/>
        </p:nvSpPr>
        <p:spPr>
          <a:xfrm>
            <a:off x="4499992" y="841761"/>
            <a:ext cx="1728192"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Landasan Teori</a:t>
            </a:r>
            <a:endParaRPr lang="id-ID" sz="1100" dirty="0">
              <a:latin typeface="Caviar Dreams" panose="020B0402020204020504" pitchFamily="34" charset="0"/>
            </a:endParaRPr>
          </a:p>
        </p:txBody>
      </p:sp>
      <p:sp>
        <p:nvSpPr>
          <p:cNvPr id="20" name="Chevron 19">
            <a:hlinkClick r:id="rId6" action="ppaction://hlinksldjump"/>
          </p:cNvPr>
          <p:cNvSpPr/>
          <p:nvPr/>
        </p:nvSpPr>
        <p:spPr>
          <a:xfrm>
            <a:off x="7164288" y="839964"/>
            <a:ext cx="1368152"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Cara Penelitian</a:t>
            </a:r>
            <a:endParaRPr lang="id-ID" sz="1100" dirty="0">
              <a:latin typeface="Caviar Dreams" panose="020B0402020204020504" pitchFamily="34" charset="0"/>
            </a:endParaRPr>
          </a:p>
        </p:txBody>
      </p:sp>
      <p:sp>
        <p:nvSpPr>
          <p:cNvPr id="23" name="Chevron 22">
            <a:hlinkClick r:id="rId7" action="ppaction://hlinksldjump"/>
          </p:cNvPr>
          <p:cNvSpPr/>
          <p:nvPr/>
        </p:nvSpPr>
        <p:spPr>
          <a:xfrm>
            <a:off x="5976076"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latin typeface="Caviar Dreams" panose="020B0402020204020504" pitchFamily="34" charset="0"/>
              </a:rPr>
              <a:t>Hipotesis</a:t>
            </a:r>
          </a:p>
        </p:txBody>
      </p:sp>
      <p:sp>
        <p:nvSpPr>
          <p:cNvPr id="24" name="Pentagon 23">
            <a:hlinkClick r:id="rId8" action="ppaction://hlinksldjump"/>
          </p:cNvPr>
          <p:cNvSpPr/>
          <p:nvPr/>
        </p:nvSpPr>
        <p:spPr>
          <a:xfrm>
            <a:off x="0" y="843558"/>
            <a:ext cx="1259632" cy="504056"/>
          </a:xfrm>
          <a:prstGeom prst="homePlate">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111C76"/>
                </a:solidFill>
                <a:latin typeface="Caviar Dreams" panose="020B0402020204020504" pitchFamily="34" charset="0"/>
              </a:rPr>
              <a:t>Latar Belakang</a:t>
            </a:r>
            <a:endParaRPr lang="id-ID" sz="1100" dirty="0">
              <a:solidFill>
                <a:srgbClr val="111C76"/>
              </a:solidFill>
              <a:latin typeface="Caviar Dreams" panose="020B0402020204020504" pitchFamily="34" charset="0"/>
            </a:endParaRPr>
          </a:p>
        </p:txBody>
      </p:sp>
      <p:sp>
        <p:nvSpPr>
          <p:cNvPr id="19" name="Content Placeholder 18"/>
          <p:cNvSpPr txBox="1">
            <a:spLocks/>
          </p:cNvSpPr>
          <p:nvPr/>
        </p:nvSpPr>
        <p:spPr>
          <a:xfrm>
            <a:off x="335305" y="3345578"/>
            <a:ext cx="8485167" cy="936104"/>
          </a:xfrm>
          <a:prstGeom prst="rect">
            <a:avLst/>
          </a:prstGeom>
          <a:gradFill flip="none" rotWithShape="1">
            <a:gsLst>
              <a:gs pos="0">
                <a:srgbClr val="F9C534">
                  <a:tint val="66000"/>
                  <a:satMod val="160000"/>
                </a:srgbClr>
              </a:gs>
              <a:gs pos="50000">
                <a:srgbClr val="F9C534">
                  <a:tint val="44500"/>
                  <a:satMod val="160000"/>
                </a:srgbClr>
              </a:gs>
              <a:gs pos="100000">
                <a:srgbClr val="F9C534">
                  <a:tint val="23500"/>
                  <a:satMod val="160000"/>
                </a:srgbClr>
              </a:gs>
            </a:gsLst>
            <a:lin ang="0" scaled="1"/>
            <a:tileRect/>
          </a:gra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5738" indent="0" algn="just">
              <a:lnSpc>
                <a:spcPct val="170000"/>
              </a:lnSpc>
              <a:spcBef>
                <a:spcPts val="0"/>
              </a:spcBef>
              <a:buNone/>
            </a:pPr>
            <a:r>
              <a:rPr lang="en-US" sz="1400" dirty="0" err="1" smtClean="0">
                <a:latin typeface="Caviar Dreams" panose="020B0402020204020504" pitchFamily="34" charset="0"/>
              </a:rPr>
              <a:t>Pada</a:t>
            </a:r>
            <a:r>
              <a:rPr lang="en-US" sz="1400" dirty="0" smtClean="0">
                <a:latin typeface="Caviar Dreams" panose="020B0402020204020504" pitchFamily="34" charset="0"/>
              </a:rPr>
              <a:t> </a:t>
            </a:r>
            <a:r>
              <a:rPr lang="en-US" sz="1400" dirty="0" err="1" smtClean="0">
                <a:latin typeface="Caviar Dreams" panose="020B0402020204020504" pitchFamily="34" charset="0"/>
              </a:rPr>
              <a:t>Proyek</a:t>
            </a:r>
            <a:r>
              <a:rPr lang="en-US" sz="1400" dirty="0" smtClean="0">
                <a:latin typeface="Caviar Dreams" panose="020B0402020204020504" pitchFamily="34" charset="0"/>
              </a:rPr>
              <a:t> </a:t>
            </a:r>
            <a:r>
              <a:rPr lang="en-US" sz="1400" dirty="0" err="1" smtClean="0">
                <a:latin typeface="Caviar Dreams" panose="020B0402020204020504" pitchFamily="34" charset="0"/>
              </a:rPr>
              <a:t>Akhir</a:t>
            </a:r>
            <a:r>
              <a:rPr lang="en-US" sz="1400" dirty="0" smtClean="0">
                <a:latin typeface="Caviar Dreams" panose="020B0402020204020504" pitchFamily="34" charset="0"/>
              </a:rPr>
              <a:t> </a:t>
            </a:r>
            <a:r>
              <a:rPr lang="en-US" sz="1400" dirty="0" err="1" smtClean="0">
                <a:latin typeface="Caviar Dreams" panose="020B0402020204020504" pitchFamily="34" charset="0"/>
              </a:rPr>
              <a:t>ini</a:t>
            </a:r>
            <a:r>
              <a:rPr lang="en-US" sz="1400" dirty="0" smtClean="0">
                <a:latin typeface="Caviar Dreams" panose="020B0402020204020504" pitchFamily="34" charset="0"/>
              </a:rPr>
              <a:t>, d</a:t>
            </a:r>
            <a:r>
              <a:rPr lang="id-ID" sz="1400" dirty="0" smtClean="0">
                <a:latin typeface="Caviar Dreams" panose="020B0402020204020504" pitchFamily="34" charset="0"/>
              </a:rPr>
              <a:t>engan </a:t>
            </a:r>
            <a:r>
              <a:rPr lang="id-ID" sz="1400" dirty="0">
                <a:latin typeface="Caviar Dreams" panose="020B0402020204020504" pitchFamily="34" charset="0"/>
              </a:rPr>
              <a:t>mengimplementasikan HTB pada MPLS-TE, diharapkan dapat menjadi solusi untuk optimalisasi komunikasi suara pada jaringan enterprise sehingga proses bisnis perusahaan dapat berjalan secara maksimal.</a:t>
            </a:r>
            <a:endParaRPr lang="id-ID" sz="1400" dirty="0">
              <a:latin typeface="Caviar Dreams" panose="020B0402020204020504"/>
            </a:endParaRPr>
          </a:p>
        </p:txBody>
      </p:sp>
    </p:spTree>
    <p:extLst>
      <p:ext uri="{BB962C8B-B14F-4D97-AF65-F5344CB8AC3E}">
        <p14:creationId xmlns:p14="http://schemas.microsoft.com/office/powerpoint/2010/main" val="3084290897"/>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right)">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816" y="1362051"/>
            <a:ext cx="9087497" cy="3458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 name="Chevron 2">
            <a:hlinkClick r:id="rId3" action="ppaction://hlinksldjump"/>
          </p:cNvPr>
          <p:cNvSpPr/>
          <p:nvPr/>
        </p:nvSpPr>
        <p:spPr>
          <a:xfrm>
            <a:off x="1079372" y="841761"/>
            <a:ext cx="1260380" cy="504056"/>
          </a:xfrm>
          <a:prstGeom prst="chevron">
            <a:avLst/>
          </a:prstGeom>
          <a:solidFill>
            <a:srgbClr val="F9C534"/>
          </a:solidFill>
          <a:ln w="12700">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005D99"/>
                </a:solidFill>
                <a:latin typeface="Caviar Dreams" panose="020B0402020204020504" pitchFamily="34" charset="0"/>
              </a:rPr>
              <a:t>Rumusan Masalah</a:t>
            </a:r>
            <a:endParaRPr lang="id-ID" sz="1100" dirty="0">
              <a:solidFill>
                <a:srgbClr val="005D99"/>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16" name="Chevron 15">
            <a:hlinkClick r:id="rId4"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sp>
        <p:nvSpPr>
          <p:cNvPr id="17" name="Chevron 16">
            <a:hlinkClick r:id="rId5"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sp>
        <p:nvSpPr>
          <p:cNvPr id="18" name="Chevron 17">
            <a:hlinkClick r:id="rId6" action="ppaction://hlinksldjump"/>
          </p:cNvPr>
          <p:cNvSpPr/>
          <p:nvPr/>
        </p:nvSpPr>
        <p:spPr>
          <a:xfrm>
            <a:off x="4499992" y="841761"/>
            <a:ext cx="1728192"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Landasan Teori</a:t>
            </a:r>
            <a:endParaRPr lang="id-ID" sz="1100" dirty="0">
              <a:latin typeface="Caviar Dreams" panose="020B0402020204020504" pitchFamily="34" charset="0"/>
            </a:endParaRPr>
          </a:p>
        </p:txBody>
      </p:sp>
      <p:sp>
        <p:nvSpPr>
          <p:cNvPr id="19" name="Chevron 18">
            <a:hlinkClick r:id="rId7" action="ppaction://hlinksldjump"/>
          </p:cNvPr>
          <p:cNvSpPr/>
          <p:nvPr/>
        </p:nvSpPr>
        <p:spPr>
          <a:xfrm>
            <a:off x="7164288" y="841761"/>
            <a:ext cx="1372106"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Cara Penelitian</a:t>
            </a:r>
            <a:endParaRPr lang="id-ID" sz="1100" dirty="0">
              <a:latin typeface="Caviar Dreams" panose="020B0402020204020504" pitchFamily="34" charset="0"/>
            </a:endParaRPr>
          </a:p>
        </p:txBody>
      </p:sp>
      <p:sp>
        <p:nvSpPr>
          <p:cNvPr id="20" name="Chevron 19">
            <a:hlinkClick r:id="rId8" action="ppaction://hlinksldjump"/>
          </p:cNvPr>
          <p:cNvSpPr/>
          <p:nvPr/>
        </p:nvSpPr>
        <p:spPr>
          <a:xfrm>
            <a:off x="5977570"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latin typeface="Caviar Dreams" panose="020B0402020204020504" pitchFamily="34" charset="0"/>
              </a:rPr>
              <a:t>Hipotesis</a:t>
            </a:r>
          </a:p>
        </p:txBody>
      </p:sp>
      <p:sp>
        <p:nvSpPr>
          <p:cNvPr id="22" name="Pentagon 21">
            <a:hlinkClick r:id="rId9" action="ppaction://hlinksldjump"/>
          </p:cNvPr>
          <p:cNvSpPr/>
          <p:nvPr/>
        </p:nvSpPr>
        <p:spPr>
          <a:xfrm>
            <a:off x="0" y="843558"/>
            <a:ext cx="1295488"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5" name="Isosceles Triangle 4"/>
          <p:cNvSpPr/>
          <p:nvPr/>
        </p:nvSpPr>
        <p:spPr>
          <a:xfrm rot="5400000">
            <a:off x="-82111" y="2859632"/>
            <a:ext cx="540000" cy="396284"/>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Oval 5"/>
          <p:cNvSpPr/>
          <p:nvPr/>
        </p:nvSpPr>
        <p:spPr>
          <a:xfrm>
            <a:off x="1503676" y="1869345"/>
            <a:ext cx="2305733" cy="23057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Isosceles Triangle 22"/>
          <p:cNvSpPr/>
          <p:nvPr/>
        </p:nvSpPr>
        <p:spPr>
          <a:xfrm rot="16200000" flipH="1">
            <a:off x="8675858" y="2876765"/>
            <a:ext cx="540000" cy="396284"/>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30" name="Straight Connector 29"/>
          <p:cNvCxnSpPr/>
          <p:nvPr/>
        </p:nvCxnSpPr>
        <p:spPr>
          <a:xfrm>
            <a:off x="4283968" y="1858519"/>
            <a:ext cx="0" cy="2340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780491" y="2506365"/>
            <a:ext cx="1752101" cy="1169551"/>
          </a:xfrm>
          <a:prstGeom prst="rect">
            <a:avLst/>
          </a:prstGeom>
          <a:noFill/>
        </p:spPr>
        <p:txBody>
          <a:bodyPr wrap="square" rtlCol="0">
            <a:spAutoFit/>
          </a:bodyPr>
          <a:lstStyle/>
          <a:p>
            <a:pPr algn="ctr"/>
            <a:r>
              <a:rPr lang="id-ID" sz="1400" dirty="0" smtClean="0">
                <a:latin typeface="Caviar Dreams" panose="020B0402020204020504"/>
              </a:rPr>
              <a:t>Apa </a:t>
            </a:r>
            <a:r>
              <a:rPr lang="id-ID" sz="1400" dirty="0">
                <a:latin typeface="Caviar Dreams" panose="020B0402020204020504"/>
              </a:rPr>
              <a:t>pengaruh HTB dan PCQ pada jaringan MPLS Traffic Engineering untuk layanan VoIP?</a:t>
            </a:r>
          </a:p>
        </p:txBody>
      </p:sp>
      <p:sp>
        <p:nvSpPr>
          <p:cNvPr id="29" name="Oval 28"/>
          <p:cNvSpPr/>
          <p:nvPr/>
        </p:nvSpPr>
        <p:spPr>
          <a:xfrm>
            <a:off x="4788897" y="1922040"/>
            <a:ext cx="2305733" cy="230573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TextBox 42"/>
          <p:cNvSpPr txBox="1"/>
          <p:nvPr/>
        </p:nvSpPr>
        <p:spPr>
          <a:xfrm>
            <a:off x="5096135" y="2221992"/>
            <a:ext cx="1748361" cy="1600438"/>
          </a:xfrm>
          <a:prstGeom prst="rect">
            <a:avLst/>
          </a:prstGeom>
          <a:noFill/>
        </p:spPr>
        <p:txBody>
          <a:bodyPr wrap="square" rtlCol="0">
            <a:spAutoFit/>
          </a:bodyPr>
          <a:lstStyle/>
          <a:p>
            <a:pPr algn="ctr"/>
            <a:r>
              <a:rPr lang="en-GB" sz="1400" dirty="0" err="1" smtClean="0">
                <a:latin typeface="Caviar Dreams" panose="020B0402020204020504"/>
              </a:rPr>
              <a:t>Bagaimana</a:t>
            </a:r>
            <a:r>
              <a:rPr lang="en-GB" sz="1400" dirty="0" smtClean="0">
                <a:latin typeface="Caviar Dreams" panose="020B0402020204020504"/>
              </a:rPr>
              <a:t> </a:t>
            </a:r>
            <a:r>
              <a:rPr lang="en-GB" sz="1400" dirty="0" err="1">
                <a:latin typeface="Caviar Dreams" panose="020B0402020204020504"/>
              </a:rPr>
              <a:t>hasil</a:t>
            </a:r>
            <a:r>
              <a:rPr lang="en-GB" sz="1400" dirty="0">
                <a:latin typeface="Caviar Dreams" panose="020B0402020204020504"/>
              </a:rPr>
              <a:t> </a:t>
            </a:r>
            <a:r>
              <a:rPr lang="en-GB" sz="1400" dirty="0" err="1">
                <a:latin typeface="Caviar Dreams" panose="020B0402020204020504"/>
              </a:rPr>
              <a:t>perbandingan</a:t>
            </a:r>
            <a:r>
              <a:rPr lang="en-GB" sz="1400" dirty="0">
                <a:latin typeface="Caviar Dreams" panose="020B0402020204020504"/>
              </a:rPr>
              <a:t> </a:t>
            </a:r>
            <a:r>
              <a:rPr lang="en-GB" sz="1400" dirty="0" err="1">
                <a:latin typeface="Caviar Dreams" panose="020B0402020204020504"/>
              </a:rPr>
              <a:t>QoS</a:t>
            </a:r>
            <a:r>
              <a:rPr lang="en-GB" sz="1400" dirty="0">
                <a:latin typeface="Caviar Dreams" panose="020B0402020204020504"/>
              </a:rPr>
              <a:t> </a:t>
            </a:r>
            <a:r>
              <a:rPr lang="en-GB" sz="1400" dirty="0" err="1">
                <a:latin typeface="Caviar Dreams" panose="020B0402020204020504"/>
              </a:rPr>
              <a:t>trafik</a:t>
            </a:r>
            <a:r>
              <a:rPr lang="en-GB" sz="1400" dirty="0">
                <a:latin typeface="Caviar Dreams" panose="020B0402020204020504"/>
              </a:rPr>
              <a:t> </a:t>
            </a:r>
            <a:r>
              <a:rPr lang="en-GB" sz="1400" dirty="0" err="1">
                <a:latin typeface="Caviar Dreams" panose="020B0402020204020504"/>
              </a:rPr>
              <a:t>suara</a:t>
            </a:r>
            <a:r>
              <a:rPr lang="en-GB" sz="1400" dirty="0">
                <a:latin typeface="Caviar Dreams" panose="020B0402020204020504"/>
              </a:rPr>
              <a:t> </a:t>
            </a:r>
            <a:r>
              <a:rPr lang="en-GB" sz="1400" dirty="0" err="1">
                <a:latin typeface="Caviar Dreams" panose="020B0402020204020504"/>
              </a:rPr>
              <a:t>pada</a:t>
            </a:r>
            <a:r>
              <a:rPr lang="en-GB" sz="1400" dirty="0">
                <a:latin typeface="Caviar Dreams" panose="020B0402020204020504"/>
              </a:rPr>
              <a:t> </a:t>
            </a:r>
            <a:r>
              <a:rPr lang="en-GB" sz="1400" dirty="0" err="1">
                <a:latin typeface="Caviar Dreams" panose="020B0402020204020504"/>
              </a:rPr>
              <a:t>jaringan</a:t>
            </a:r>
            <a:r>
              <a:rPr lang="en-GB" sz="1400" dirty="0">
                <a:latin typeface="Caviar Dreams" panose="020B0402020204020504"/>
              </a:rPr>
              <a:t> yang </a:t>
            </a:r>
            <a:r>
              <a:rPr lang="en-GB" sz="1400" dirty="0" err="1">
                <a:latin typeface="Caviar Dreams" panose="020B0402020204020504"/>
              </a:rPr>
              <a:t>mengimplementasikan</a:t>
            </a:r>
            <a:r>
              <a:rPr lang="en-GB" sz="1400" dirty="0">
                <a:latin typeface="Caviar Dreams" panose="020B0402020204020504"/>
              </a:rPr>
              <a:t> HTB, PCQ, </a:t>
            </a:r>
            <a:r>
              <a:rPr lang="en-GB" sz="1400" dirty="0" err="1">
                <a:latin typeface="Caviar Dreams" panose="020B0402020204020504"/>
              </a:rPr>
              <a:t>dan</a:t>
            </a:r>
            <a:r>
              <a:rPr lang="en-GB" sz="1400" dirty="0">
                <a:latin typeface="Caviar Dreams" panose="020B0402020204020504"/>
              </a:rPr>
              <a:t> </a:t>
            </a:r>
            <a:r>
              <a:rPr lang="en-GB" sz="1400" dirty="0" err="1">
                <a:latin typeface="Caviar Dreams" panose="020B0402020204020504"/>
              </a:rPr>
              <a:t>tanpa</a:t>
            </a:r>
            <a:r>
              <a:rPr lang="en-GB" sz="1400" dirty="0">
                <a:latin typeface="Caviar Dreams" panose="020B0402020204020504"/>
              </a:rPr>
              <a:t> </a:t>
            </a:r>
            <a:r>
              <a:rPr lang="en-GB" sz="1400" dirty="0" err="1">
                <a:latin typeface="Caviar Dreams" panose="020B0402020204020504"/>
              </a:rPr>
              <a:t>keduanya</a:t>
            </a:r>
            <a:r>
              <a:rPr lang="en-GB" sz="1400" dirty="0">
                <a:latin typeface="Caviar Dreams" panose="020B0402020204020504"/>
              </a:rPr>
              <a:t>?</a:t>
            </a:r>
            <a:endParaRPr lang="id-ID" sz="1400" dirty="0">
              <a:latin typeface="Caviar Dreams" panose="020B0402020204020504"/>
            </a:endParaRPr>
          </a:p>
        </p:txBody>
      </p:sp>
    </p:spTree>
    <p:extLst>
      <p:ext uri="{BB962C8B-B14F-4D97-AF65-F5344CB8AC3E}">
        <p14:creationId xmlns:p14="http://schemas.microsoft.com/office/powerpoint/2010/main" val="3691070246"/>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6" nodeType="afterEffect">
                                  <p:stCondLst>
                                    <p:cond delay="0"/>
                                  </p:stCondLst>
                                  <p:childTnLst>
                                    <p:animClr clrSpc="rgb" dir="cw">
                                      <p:cBhvr override="childStyle">
                                        <p:cTn id="6" dur="250" autoRev="1" fill="remove"/>
                                        <p:tgtEl>
                                          <p:spTgt spid="3"/>
                                        </p:tgtEl>
                                        <p:attrNameLst>
                                          <p:attrName>style.color</p:attrName>
                                        </p:attrNameLst>
                                      </p:cBhvr>
                                      <p:to>
                                        <a:schemeClr val="bg1"/>
                                      </p:to>
                                    </p:animClr>
                                    <p:animClr clrSpc="rgb" dir="cw">
                                      <p:cBhvr>
                                        <p:cTn id="7" dur="250" autoRev="1" fill="remove"/>
                                        <p:tgtEl>
                                          <p:spTgt spid="3"/>
                                        </p:tgtEl>
                                        <p:attrNameLst>
                                          <p:attrName>fillcolor</p:attrName>
                                        </p:attrNameLst>
                                      </p:cBhvr>
                                      <p:to>
                                        <a:schemeClr val="bg1"/>
                                      </p:to>
                                    </p:animClr>
                                    <p:set>
                                      <p:cBhvr>
                                        <p:cTn id="8" dur="250" autoRev="1" fill="remove"/>
                                        <p:tgtEl>
                                          <p:spTgt spid="3"/>
                                        </p:tgtEl>
                                        <p:attrNameLst>
                                          <p:attrName>fill.type</p:attrName>
                                        </p:attrNameLst>
                                      </p:cBhvr>
                                      <p:to>
                                        <p:strVal val="solid"/>
                                      </p:to>
                                    </p:set>
                                    <p:set>
                                      <p:cBhvr>
                                        <p:cTn id="9" dur="250" autoRev="1" fill="remove"/>
                                        <p:tgtEl>
                                          <p:spTgt spid="3"/>
                                        </p:tgtEl>
                                        <p:attrNameLst>
                                          <p:attrName>fill.on</p:attrName>
                                        </p:attrNameLst>
                                      </p:cBhvr>
                                      <p:to>
                                        <p:strVal val="true"/>
                                      </p:to>
                                    </p:se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p:stCondLst>
                              <p:cond delay="500"/>
                            </p:stCondLst>
                            <p:childTnLst>
                              <p:par>
                                <p:cTn id="23" presetID="47" presetClass="entr" presetSubtype="0"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1000"/>
                                        <p:tgtEl>
                                          <p:spTgt spid="38"/>
                                        </p:tgtEl>
                                      </p:cBhvr>
                                    </p:animEffect>
                                    <p:anim calcmode="lin" valueType="num">
                                      <p:cBhvr>
                                        <p:cTn id="26" dur="1000" fill="hold"/>
                                        <p:tgtEl>
                                          <p:spTgt spid="38"/>
                                        </p:tgtEl>
                                        <p:attrNameLst>
                                          <p:attrName>ppt_x</p:attrName>
                                        </p:attrNameLst>
                                      </p:cBhvr>
                                      <p:tavLst>
                                        <p:tav tm="0">
                                          <p:val>
                                            <p:strVal val="#ppt_x"/>
                                          </p:val>
                                        </p:tav>
                                        <p:tav tm="100000">
                                          <p:val>
                                            <p:strVal val="#ppt_x"/>
                                          </p:val>
                                        </p:tav>
                                      </p:tavLst>
                                    </p:anim>
                                    <p:anim calcmode="lin" valueType="num">
                                      <p:cBhvr>
                                        <p:cTn id="2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ppt_x"/>
                                          </p:val>
                                        </p:tav>
                                        <p:tav tm="100000">
                                          <p:val>
                                            <p:strVal val="#ppt_x"/>
                                          </p:val>
                                        </p:tav>
                                      </p:tavLst>
                                    </p:anim>
                                    <p:anim calcmode="lin" valueType="num">
                                      <p:cBhvr additive="base">
                                        <p:cTn id="33" dur="500" fill="hold"/>
                                        <p:tgtEl>
                                          <p:spTgt spid="30"/>
                                        </p:tgtEl>
                                        <p:attrNameLst>
                                          <p:attrName>ppt_y</p:attrName>
                                        </p:attrNameLst>
                                      </p:cBhvr>
                                      <p:tavLst>
                                        <p:tav tm="0">
                                          <p:val>
                                            <p:strVal val="0-#ppt_h/2"/>
                                          </p:val>
                                        </p:tav>
                                        <p:tav tm="100000">
                                          <p:val>
                                            <p:strVal val="#ppt_y"/>
                                          </p:val>
                                        </p:tav>
                                      </p:tavLst>
                                    </p:anim>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up)">
                                      <p:cBhvr>
                                        <p:cTn id="37" dur="500"/>
                                        <p:tgtEl>
                                          <p:spTgt spid="29"/>
                                        </p:tgtEl>
                                      </p:cBhvr>
                                    </p:animEffect>
                                  </p:childTnLst>
                                </p:cTn>
                              </p:par>
                            </p:childTnLst>
                          </p:cTn>
                        </p:par>
                        <p:par>
                          <p:cTn id="38" fill="hold">
                            <p:stCondLst>
                              <p:cond delay="1000"/>
                            </p:stCondLst>
                            <p:childTnLst>
                              <p:par>
                                <p:cTn id="39" presetID="47" presetClass="entr" presetSubtype="0" fill="hold" grpId="0" nodeType="after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1000"/>
                                        <p:tgtEl>
                                          <p:spTgt spid="43"/>
                                        </p:tgtEl>
                                      </p:cBhvr>
                                    </p:animEffect>
                                    <p:anim calcmode="lin" valueType="num">
                                      <p:cBhvr>
                                        <p:cTn id="42" dur="1000" fill="hold"/>
                                        <p:tgtEl>
                                          <p:spTgt spid="43"/>
                                        </p:tgtEl>
                                        <p:attrNameLst>
                                          <p:attrName>ppt_x</p:attrName>
                                        </p:attrNameLst>
                                      </p:cBhvr>
                                      <p:tavLst>
                                        <p:tav tm="0">
                                          <p:val>
                                            <p:strVal val="#ppt_x"/>
                                          </p:val>
                                        </p:tav>
                                        <p:tav tm="100000">
                                          <p:val>
                                            <p:strVal val="#ppt_x"/>
                                          </p:val>
                                        </p:tav>
                                      </p:tavLst>
                                    </p:anim>
                                    <p:anim calcmode="lin" valueType="num">
                                      <p:cBhvr>
                                        <p:cTn id="4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6" animBg="1"/>
      <p:bldP spid="5" grpId="0" animBg="1"/>
      <p:bldP spid="6" grpId="0" animBg="1"/>
      <p:bldP spid="23" grpId="0" animBg="1"/>
      <p:bldP spid="38" grpId="0"/>
      <p:bldP spid="29" grpId="0" animBg="1"/>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2164888" y="841761"/>
            <a:ext cx="1368152"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00" dirty="0" smtClean="0">
                <a:solidFill>
                  <a:srgbClr val="111C76"/>
                </a:solidFill>
                <a:latin typeface="Caviar Dreams" panose="020B0402020204020504" pitchFamily="34" charset="0"/>
              </a:rPr>
              <a:t>Tujuan Proyek Akhir</a:t>
            </a:r>
            <a:endParaRPr lang="id-ID" sz="1000" dirty="0">
              <a:solidFill>
                <a:srgbClr val="111C76"/>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17" name="Chevron 16">
            <a:hlinkClick r:id="rId3" action="ppaction://hlinksldjump"/>
          </p:cNvPr>
          <p:cNvSpPr/>
          <p:nvPr/>
        </p:nvSpPr>
        <p:spPr>
          <a:xfrm>
            <a:off x="3312100"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Tinjauan Pustaka</a:t>
            </a:r>
            <a:endParaRPr lang="id-ID" sz="1100" dirty="0">
              <a:latin typeface="Caviar Dreams" panose="020B0402020204020504" pitchFamily="34" charset="0"/>
            </a:endParaRPr>
          </a:p>
        </p:txBody>
      </p:sp>
      <p:sp>
        <p:nvSpPr>
          <p:cNvPr id="18" name="Chevron 17">
            <a:hlinkClick r:id="rId4" action="ppaction://hlinksldjump"/>
          </p:cNvPr>
          <p:cNvSpPr/>
          <p:nvPr/>
        </p:nvSpPr>
        <p:spPr>
          <a:xfrm>
            <a:off x="4499992" y="841761"/>
            <a:ext cx="1728192"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Landasan Teori</a:t>
            </a:r>
            <a:endParaRPr lang="id-ID" sz="1100" dirty="0">
              <a:latin typeface="Caviar Dreams" panose="020B0402020204020504" pitchFamily="34" charset="0"/>
            </a:endParaRPr>
          </a:p>
        </p:txBody>
      </p:sp>
      <p:sp>
        <p:nvSpPr>
          <p:cNvPr id="19" name="Chevron 18">
            <a:hlinkClick r:id="rId5" action="ppaction://hlinksldjump"/>
          </p:cNvPr>
          <p:cNvSpPr/>
          <p:nvPr/>
        </p:nvSpPr>
        <p:spPr>
          <a:xfrm>
            <a:off x="5940152" y="840733"/>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latin typeface="Caviar Dreams" panose="020B0402020204020504" pitchFamily="34" charset="0"/>
              </a:rPr>
              <a:t>Hipotesis</a:t>
            </a:r>
            <a:endParaRPr lang="id-ID" sz="1100" dirty="0">
              <a:latin typeface="Caviar Dreams" panose="020B0402020204020504" pitchFamily="34" charset="0"/>
            </a:endParaRPr>
          </a:p>
        </p:txBody>
      </p:sp>
      <p:sp>
        <p:nvSpPr>
          <p:cNvPr id="20" name="Chevron 19">
            <a:hlinkClick r:id="rId6" action="ppaction://hlinksldjump"/>
          </p:cNvPr>
          <p:cNvSpPr/>
          <p:nvPr/>
        </p:nvSpPr>
        <p:spPr>
          <a:xfrm>
            <a:off x="7089854"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latin typeface="Caviar Dreams" panose="020B0402020204020504" pitchFamily="34" charset="0"/>
              </a:rPr>
              <a:t>Cara </a:t>
            </a:r>
            <a:r>
              <a:rPr lang="en-GB" sz="1100" dirty="0" err="1" smtClean="0">
                <a:latin typeface="Caviar Dreams" panose="020B0402020204020504" pitchFamily="34" charset="0"/>
              </a:rPr>
              <a:t>Penelitian</a:t>
            </a:r>
            <a:endParaRPr lang="id-ID" sz="1100" dirty="0">
              <a:latin typeface="Caviar Dreams" panose="020B0402020204020504" pitchFamily="34" charset="0"/>
            </a:endParaRPr>
          </a:p>
        </p:txBody>
      </p:sp>
      <p:sp>
        <p:nvSpPr>
          <p:cNvPr id="21" name="Pentagon 20">
            <a:hlinkClick r:id="rId7" action="ppaction://hlinksldjump"/>
          </p:cNvPr>
          <p:cNvSpPr/>
          <p:nvPr/>
        </p:nvSpPr>
        <p:spPr>
          <a:xfrm>
            <a:off x="0" y="843558"/>
            <a:ext cx="1295488"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22" name="Chevron 21">
            <a:hlinkClick r:id="rId8"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017472209"/>
              </p:ext>
            </p:extLst>
          </p:nvPr>
        </p:nvGraphicFramePr>
        <p:xfrm>
          <a:off x="1817457" y="1437145"/>
          <a:ext cx="1997580" cy="2088232"/>
        </p:xfrm>
        <a:graphic>
          <a:graphicData uri="http://schemas.openxmlformats.org/presentationml/2006/ole">
            <mc:AlternateContent xmlns:mc="http://schemas.openxmlformats.org/markup-compatibility/2006">
              <mc:Choice xmlns:v="urn:schemas-microsoft-com:vml" Requires="v">
                <p:oleObj spid="_x0000_s1887" name="CorelDRAW" r:id="rId9" imgW="979836" imgH="1023287" progId="CorelDraw.Graphic.17">
                  <p:embed/>
                </p:oleObj>
              </mc:Choice>
              <mc:Fallback>
                <p:oleObj name="CorelDRAW" r:id="rId9" imgW="979836" imgH="1023287" progId="CorelDraw.Graphic.17">
                  <p:embed/>
                  <p:pic>
                    <p:nvPicPr>
                      <p:cNvPr id="0" name=""/>
                      <p:cNvPicPr/>
                      <p:nvPr/>
                    </p:nvPicPr>
                    <p:blipFill>
                      <a:blip r:embed="rId10"/>
                      <a:stretch>
                        <a:fillRect/>
                      </a:stretch>
                    </p:blipFill>
                    <p:spPr>
                      <a:xfrm>
                        <a:off x="1817457" y="1437145"/>
                        <a:ext cx="1997580" cy="2088232"/>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889173354"/>
              </p:ext>
            </p:extLst>
          </p:nvPr>
        </p:nvGraphicFramePr>
        <p:xfrm>
          <a:off x="4860032" y="1437145"/>
          <a:ext cx="1997580" cy="2088232"/>
        </p:xfrm>
        <a:graphic>
          <a:graphicData uri="http://schemas.openxmlformats.org/presentationml/2006/ole">
            <mc:AlternateContent xmlns:mc="http://schemas.openxmlformats.org/markup-compatibility/2006">
              <mc:Choice xmlns:v="urn:schemas-microsoft-com:vml" Requires="v">
                <p:oleObj spid="_x0000_s1888" name="CorelDRAW" r:id="rId11" imgW="837720" imgH="876240" progId="CorelDraw.Graphic.17">
                  <p:embed/>
                </p:oleObj>
              </mc:Choice>
              <mc:Fallback>
                <p:oleObj name="CorelDRAW" r:id="rId11" imgW="837720" imgH="876240" progId="CorelDraw.Graphic.17">
                  <p:embed/>
                  <p:pic>
                    <p:nvPicPr>
                      <p:cNvPr id="0" name=""/>
                      <p:cNvPicPr/>
                      <p:nvPr/>
                    </p:nvPicPr>
                    <p:blipFill>
                      <a:blip r:embed="rId12"/>
                      <a:stretch>
                        <a:fillRect/>
                      </a:stretch>
                    </p:blipFill>
                    <p:spPr>
                      <a:xfrm>
                        <a:off x="4860032" y="1437145"/>
                        <a:ext cx="1997580" cy="2088232"/>
                      </a:xfrm>
                      <a:prstGeom prst="rect">
                        <a:avLst/>
                      </a:prstGeom>
                    </p:spPr>
                  </p:pic>
                </p:oleObj>
              </mc:Fallback>
            </mc:AlternateContent>
          </a:graphicData>
        </a:graphic>
      </p:graphicFrame>
      <p:sp>
        <p:nvSpPr>
          <p:cNvPr id="40" name="Rectangle 39"/>
          <p:cNvSpPr/>
          <p:nvPr/>
        </p:nvSpPr>
        <p:spPr>
          <a:xfrm>
            <a:off x="2251188" y="2080468"/>
            <a:ext cx="520612" cy="923330"/>
          </a:xfrm>
          <a:prstGeom prst="rect">
            <a:avLst/>
          </a:prstGeom>
          <a:noFill/>
        </p:spPr>
        <p:txBody>
          <a:bodyPr wrap="square" lIns="91440" tIns="45720" rIns="91440" bIns="45720">
            <a:spAutoFit/>
          </a:bodyPr>
          <a:lstStyle/>
          <a:p>
            <a:pPr algn="ctr"/>
            <a:r>
              <a:rPr lang="id-ID"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2" name="Rectangle 41"/>
          <p:cNvSpPr/>
          <p:nvPr/>
        </p:nvSpPr>
        <p:spPr>
          <a:xfrm>
            <a:off x="5940152" y="2080468"/>
            <a:ext cx="52061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3" name="TextBox 42"/>
          <p:cNvSpPr txBox="1"/>
          <p:nvPr/>
        </p:nvSpPr>
        <p:spPr>
          <a:xfrm>
            <a:off x="1210566" y="3536029"/>
            <a:ext cx="2634807" cy="1200329"/>
          </a:xfrm>
          <a:prstGeom prst="rect">
            <a:avLst/>
          </a:prstGeom>
          <a:noFill/>
        </p:spPr>
        <p:txBody>
          <a:bodyPr wrap="square" rtlCol="0">
            <a:spAutoFit/>
          </a:bodyPr>
          <a:lstStyle/>
          <a:p>
            <a:pPr algn="ctr">
              <a:lnSpc>
                <a:spcPct val="150000"/>
              </a:lnSpc>
            </a:pPr>
            <a:r>
              <a:rPr lang="id-ID" sz="1200" dirty="0" smtClean="0">
                <a:latin typeface="Caviar Dreams" panose="020B0402020204020504" pitchFamily="34" charset="0"/>
              </a:rPr>
              <a:t>Mengimplementasikan </a:t>
            </a:r>
            <a:r>
              <a:rPr lang="id-ID" sz="1200" dirty="0">
                <a:latin typeface="Caviar Dreams" panose="020B0402020204020504" pitchFamily="34" charset="0"/>
              </a:rPr>
              <a:t>HTB dan PCQ sebagai teknik bandwith management untuk memaksimalkan layanan VoIP dalam jaringan</a:t>
            </a:r>
          </a:p>
        </p:txBody>
      </p:sp>
      <p:sp>
        <p:nvSpPr>
          <p:cNvPr id="44" name="TextBox 43"/>
          <p:cNvSpPr txBox="1"/>
          <p:nvPr/>
        </p:nvSpPr>
        <p:spPr>
          <a:xfrm>
            <a:off x="4619111" y="3723878"/>
            <a:ext cx="3162693" cy="613630"/>
          </a:xfrm>
          <a:prstGeom prst="rect">
            <a:avLst/>
          </a:prstGeom>
          <a:noFill/>
        </p:spPr>
        <p:txBody>
          <a:bodyPr wrap="square" rtlCol="0">
            <a:spAutoFit/>
          </a:bodyPr>
          <a:lstStyle/>
          <a:p>
            <a:pPr lvl="0" algn="ctr">
              <a:lnSpc>
                <a:spcPct val="150000"/>
              </a:lnSpc>
            </a:pPr>
            <a:r>
              <a:rPr lang="id-ID" sz="1200" dirty="0" smtClean="0">
                <a:latin typeface="Caviar Dreams" panose="020B0402020204020504" pitchFamily="34" charset="0"/>
              </a:rPr>
              <a:t>Mengetahui </a:t>
            </a:r>
            <a:r>
              <a:rPr lang="id-ID" sz="1200" dirty="0">
                <a:latin typeface="Caviar Dreams" panose="020B0402020204020504" pitchFamily="34" charset="0"/>
              </a:rPr>
              <a:t>pengaruh HTB dan PCQ pada jaringan MPLS Traffic Engineering untuk layanan VoIP</a:t>
            </a:r>
          </a:p>
        </p:txBody>
      </p:sp>
    </p:spTree>
    <p:extLst>
      <p:ext uri="{BB962C8B-B14F-4D97-AF65-F5344CB8AC3E}">
        <p14:creationId xmlns:p14="http://schemas.microsoft.com/office/powerpoint/2010/main" val="571452245"/>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up)">
                                      <p:cBhvr>
                                        <p:cTn id="15" dur="500"/>
                                        <p:tgtEl>
                                          <p:spTgt spid="40"/>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up)">
                                      <p:cBhvr>
                                        <p:cTn id="3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p:bldP spid="42" grpId="0"/>
      <p:bldP spid="43" grpId="0"/>
      <p:bldP spid="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8"/>
          <p:cNvSpPr/>
          <p:nvPr/>
        </p:nvSpPr>
        <p:spPr>
          <a:xfrm>
            <a:off x="3348024" y="841761"/>
            <a:ext cx="1365566"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005D99"/>
                </a:solidFill>
                <a:latin typeface="Caviar Dreams" panose="020B0402020204020504" pitchFamily="34" charset="0"/>
              </a:rPr>
              <a:t>Tinjauan Pustaka</a:t>
            </a:r>
            <a:endParaRPr lang="id-ID" sz="1100" dirty="0">
              <a:solidFill>
                <a:srgbClr val="005D99"/>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18" name="Chevron 17">
            <a:hlinkClick r:id="rId2" action="ppaction://hlinksldjump"/>
          </p:cNvPr>
          <p:cNvSpPr/>
          <p:nvPr/>
        </p:nvSpPr>
        <p:spPr>
          <a:xfrm>
            <a:off x="4499992" y="841761"/>
            <a:ext cx="1728192"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Landasan Teori</a:t>
            </a:r>
            <a:endParaRPr lang="id-ID" sz="1100" dirty="0">
              <a:latin typeface="Caviar Dreams" panose="020B0402020204020504" pitchFamily="34" charset="0"/>
            </a:endParaRPr>
          </a:p>
        </p:txBody>
      </p:sp>
      <p:sp>
        <p:nvSpPr>
          <p:cNvPr id="19" name="Chevron 18">
            <a:hlinkClick r:id="rId3" action="ppaction://hlinksldjump"/>
          </p:cNvPr>
          <p:cNvSpPr/>
          <p:nvPr/>
        </p:nvSpPr>
        <p:spPr>
          <a:xfrm>
            <a:off x="5940152"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latin typeface="Caviar Dreams" panose="020B0402020204020504" pitchFamily="34" charset="0"/>
              </a:rPr>
              <a:t>Hipotesis</a:t>
            </a:r>
            <a:endParaRPr lang="id-ID" sz="1100" dirty="0">
              <a:latin typeface="Caviar Dreams" panose="020B0402020204020504" pitchFamily="34" charset="0"/>
            </a:endParaRPr>
          </a:p>
        </p:txBody>
      </p:sp>
      <p:sp>
        <p:nvSpPr>
          <p:cNvPr id="20" name="Chevron 19">
            <a:hlinkClick r:id="rId4" action="ppaction://hlinksldjump"/>
          </p:cNvPr>
          <p:cNvSpPr/>
          <p:nvPr/>
        </p:nvSpPr>
        <p:spPr>
          <a:xfrm>
            <a:off x="7089854"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latin typeface="Caviar Dreams" panose="020B0402020204020504" pitchFamily="34" charset="0"/>
              </a:rPr>
              <a:t>Cara </a:t>
            </a:r>
            <a:r>
              <a:rPr lang="en-GB" sz="1100" dirty="0" err="1" smtClean="0">
                <a:latin typeface="Caviar Dreams" panose="020B0402020204020504" pitchFamily="34" charset="0"/>
              </a:rPr>
              <a:t>Penelitian</a:t>
            </a:r>
            <a:endParaRPr lang="id-ID" sz="1100" dirty="0">
              <a:latin typeface="Caviar Dreams" panose="020B0402020204020504" pitchFamily="34" charset="0"/>
            </a:endParaRPr>
          </a:p>
        </p:txBody>
      </p:sp>
      <p:sp>
        <p:nvSpPr>
          <p:cNvPr id="21" name="Pentagon 20">
            <a:hlinkClick r:id="rId5" action="ppaction://hlinksldjump"/>
          </p:cNvPr>
          <p:cNvSpPr/>
          <p:nvPr/>
        </p:nvSpPr>
        <p:spPr>
          <a:xfrm>
            <a:off x="21006" y="843558"/>
            <a:ext cx="1274481"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22" name="Chevron 21">
            <a:hlinkClick r:id="rId6"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3" name="Chevron 22">
            <a:hlinkClick r:id="rId7"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grpSp>
        <p:nvGrpSpPr>
          <p:cNvPr id="15" name="Group 14"/>
          <p:cNvGrpSpPr/>
          <p:nvPr/>
        </p:nvGrpSpPr>
        <p:grpSpPr>
          <a:xfrm>
            <a:off x="251520" y="1419622"/>
            <a:ext cx="4129317" cy="3230953"/>
            <a:chOff x="430857" y="1916590"/>
            <a:chExt cx="5797327" cy="3009033"/>
          </a:xfrm>
        </p:grpSpPr>
        <p:sp>
          <p:nvSpPr>
            <p:cNvPr id="16" name="Oval 15"/>
            <p:cNvSpPr/>
            <p:nvPr/>
          </p:nvSpPr>
          <p:spPr>
            <a:xfrm>
              <a:off x="430857" y="2093501"/>
              <a:ext cx="338189" cy="2372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TextBox 16"/>
            <p:cNvSpPr txBox="1"/>
            <p:nvPr/>
          </p:nvSpPr>
          <p:spPr>
            <a:xfrm>
              <a:off x="1043608" y="1916590"/>
              <a:ext cx="5184576" cy="598240"/>
            </a:xfrm>
            <a:prstGeom prst="rect">
              <a:avLst/>
            </a:prstGeom>
            <a:noFill/>
          </p:spPr>
          <p:txBody>
            <a:bodyPr wrap="square" rtlCol="0">
              <a:spAutoFit/>
            </a:bodyPr>
            <a:lstStyle/>
            <a:p>
              <a:pPr algn="just">
                <a:lnSpc>
                  <a:spcPct val="150000"/>
                </a:lnSpc>
              </a:pPr>
              <a:r>
                <a:rPr lang="en-US" sz="1200" b="1" i="1" dirty="0">
                  <a:latin typeface="Caviar Dreams" panose="020B0402020204020504"/>
                </a:rPr>
                <a:t>Improving The Usage of Network Resources </a:t>
              </a:r>
              <a:r>
                <a:rPr lang="en-US" sz="1200" b="1" i="1" dirty="0" smtClean="0">
                  <a:latin typeface="Caviar Dreams" panose="020B0402020204020504"/>
                </a:rPr>
                <a:t>Using </a:t>
              </a:r>
              <a:r>
                <a:rPr lang="en-US" sz="1200" b="1" i="1" dirty="0">
                  <a:latin typeface="Caviar Dreams" panose="020B0402020204020504"/>
                </a:rPr>
                <a:t>MPLS Traffic </a:t>
              </a:r>
              <a:r>
                <a:rPr lang="en-US" sz="1200" b="1" i="1" dirty="0" smtClean="0">
                  <a:latin typeface="Caviar Dreams" panose="020B0402020204020504"/>
                </a:rPr>
                <a:t>Engineering </a:t>
              </a:r>
              <a:r>
                <a:rPr lang="en-US" sz="1200" b="1" i="1" dirty="0">
                  <a:latin typeface="Caviar Dreams" panose="020B0402020204020504"/>
                </a:rPr>
                <a:t>(TE</a:t>
              </a:r>
              <a:r>
                <a:rPr lang="en-US" sz="1200" b="1" i="1" dirty="0" smtClean="0">
                  <a:latin typeface="Caviar Dreams" panose="020B0402020204020504"/>
                </a:rPr>
                <a:t>)</a:t>
              </a:r>
              <a:r>
                <a:rPr lang="en-GB" sz="1200" b="1" i="1" dirty="0" smtClean="0">
                  <a:latin typeface="Caviar Dreams" panose="020B0402020204020504"/>
                </a:rPr>
                <a:t> </a:t>
              </a:r>
              <a:r>
                <a:rPr lang="id-ID" sz="1200" b="1" dirty="0" smtClean="0">
                  <a:latin typeface="Caviar Dreams" panose="020B0402020204020504" pitchFamily="34" charset="0"/>
                  <a:ea typeface="Calibri" panose="020F0502020204030204" pitchFamily="34" charset="0"/>
                </a:rPr>
                <a:t>(</a:t>
              </a:r>
              <a:r>
                <a:rPr lang="da-DK" sz="1200" b="1" dirty="0" smtClean="0">
                  <a:latin typeface="Caviar Dreams" panose="020B0402020204020504"/>
                </a:rPr>
                <a:t>Manoj Kumar et al, 2015)</a:t>
              </a:r>
              <a:endParaRPr lang="id-ID" sz="1200" b="1" i="1" dirty="0">
                <a:latin typeface="Caviar Dreams" panose="020B0402020204020504" pitchFamily="34" charset="0"/>
              </a:endParaRPr>
            </a:p>
          </p:txBody>
        </p:sp>
        <p:sp>
          <p:nvSpPr>
            <p:cNvPr id="24" name="TextBox 23"/>
            <p:cNvSpPr txBox="1"/>
            <p:nvPr/>
          </p:nvSpPr>
          <p:spPr>
            <a:xfrm>
              <a:off x="1051532" y="2380289"/>
              <a:ext cx="5176652" cy="2545334"/>
            </a:xfrm>
            <a:prstGeom prst="rect">
              <a:avLst/>
            </a:prstGeom>
            <a:noFill/>
          </p:spPr>
          <p:txBody>
            <a:bodyPr wrap="square" rtlCol="0">
              <a:spAutoFit/>
            </a:bodyPr>
            <a:lstStyle/>
            <a:p>
              <a:pPr algn="just">
                <a:lnSpc>
                  <a:spcPct val="130000"/>
                </a:lnSpc>
              </a:pPr>
              <a:r>
                <a:rPr lang="en-US" sz="1200" dirty="0" err="1">
                  <a:latin typeface="Caviar Dreams" panose="020B0402020204020504"/>
                </a:rPr>
                <a:t>Metode</a:t>
              </a:r>
              <a:r>
                <a:rPr lang="en-US" sz="1200" dirty="0">
                  <a:latin typeface="Caviar Dreams" panose="020B0402020204020504"/>
                </a:rPr>
                <a:t> yang </a:t>
              </a:r>
              <a:r>
                <a:rPr lang="en-US" sz="1200" dirty="0" err="1">
                  <a:latin typeface="Caviar Dreams" panose="020B0402020204020504"/>
                </a:rPr>
                <a:t>digunakan</a:t>
              </a:r>
              <a:r>
                <a:rPr lang="en-US" sz="1200" dirty="0">
                  <a:latin typeface="Caviar Dreams" panose="020B0402020204020504"/>
                </a:rPr>
                <a:t> </a:t>
              </a:r>
              <a:r>
                <a:rPr lang="en-US" sz="1200" dirty="0" err="1">
                  <a:latin typeface="Caviar Dreams" panose="020B0402020204020504"/>
                </a:rPr>
                <a:t>dalam</a:t>
              </a:r>
              <a:r>
                <a:rPr lang="en-US" sz="1200" dirty="0">
                  <a:latin typeface="Caviar Dreams" panose="020B0402020204020504"/>
                </a:rPr>
                <a:t> </a:t>
              </a:r>
              <a:r>
                <a:rPr lang="en-US" sz="1200" dirty="0" err="1">
                  <a:latin typeface="Caviar Dreams" panose="020B0402020204020504"/>
                </a:rPr>
                <a:t>penelitian</a:t>
              </a:r>
              <a:r>
                <a:rPr lang="en-US" sz="1200" dirty="0">
                  <a:latin typeface="Caviar Dreams" panose="020B0402020204020504"/>
                </a:rPr>
                <a:t> </a:t>
              </a:r>
              <a:r>
                <a:rPr lang="en-US" sz="1200" dirty="0" err="1">
                  <a:latin typeface="Caviar Dreams" panose="020B0402020204020504"/>
                </a:rPr>
                <a:t>ini</a:t>
              </a:r>
              <a:r>
                <a:rPr lang="en-US" sz="1200" dirty="0">
                  <a:latin typeface="Caviar Dreams" panose="020B0402020204020504"/>
                </a:rPr>
                <a:t> </a:t>
              </a:r>
              <a:r>
                <a:rPr lang="en-US" sz="1200" dirty="0" err="1">
                  <a:latin typeface="Caviar Dreams" panose="020B0402020204020504"/>
                </a:rPr>
                <a:t>yaitu</a:t>
              </a:r>
              <a:r>
                <a:rPr lang="en-US" sz="1200" dirty="0">
                  <a:latin typeface="Caviar Dreams" panose="020B0402020204020504"/>
                </a:rPr>
                <a:t> </a:t>
              </a:r>
              <a:r>
                <a:rPr lang="en-US" sz="1200" dirty="0" err="1">
                  <a:latin typeface="Caviar Dreams" panose="020B0402020204020504"/>
                </a:rPr>
                <a:t>membandingkan</a:t>
              </a:r>
              <a:r>
                <a:rPr lang="en-US" sz="1200" dirty="0">
                  <a:latin typeface="Caviar Dreams" panose="020B0402020204020504"/>
                </a:rPr>
                <a:t> model </a:t>
              </a:r>
              <a:r>
                <a:rPr lang="en-US" sz="1200" dirty="0" err="1">
                  <a:latin typeface="Caviar Dreams" panose="020B0402020204020504"/>
                </a:rPr>
                <a:t>jaringan</a:t>
              </a:r>
              <a:r>
                <a:rPr lang="en-US" sz="1200" dirty="0">
                  <a:latin typeface="Caviar Dreams" panose="020B0402020204020504"/>
                </a:rPr>
                <a:t> IP </a:t>
              </a:r>
              <a:r>
                <a:rPr lang="en-US" sz="1200" dirty="0" err="1">
                  <a:latin typeface="Caviar Dreams" panose="020B0402020204020504"/>
                </a:rPr>
                <a:t>tanpa</a:t>
              </a:r>
              <a:r>
                <a:rPr lang="en-US" sz="1200" dirty="0">
                  <a:latin typeface="Caviar Dreams" panose="020B0402020204020504"/>
                </a:rPr>
                <a:t> TE </a:t>
              </a:r>
              <a:r>
                <a:rPr lang="en-US" sz="1200" dirty="0" err="1">
                  <a:latin typeface="Caviar Dreams" panose="020B0402020204020504"/>
                </a:rPr>
                <a:t>dengan</a:t>
              </a:r>
              <a:r>
                <a:rPr lang="en-US" sz="1200" dirty="0">
                  <a:latin typeface="Caviar Dreams" panose="020B0402020204020504"/>
                </a:rPr>
                <a:t> MPLS-TE </a:t>
              </a:r>
              <a:r>
                <a:rPr lang="en-US" sz="1200" dirty="0" err="1">
                  <a:latin typeface="Caviar Dreams" panose="020B0402020204020504"/>
                </a:rPr>
                <a:t>menggunakan</a:t>
              </a:r>
              <a:r>
                <a:rPr lang="en-US" sz="1200" dirty="0">
                  <a:latin typeface="Caviar Dreams" panose="020B0402020204020504"/>
                </a:rPr>
                <a:t> OPNET Modeler. Parameter yang </a:t>
              </a:r>
              <a:r>
                <a:rPr lang="en-US" sz="1200" dirty="0" err="1">
                  <a:latin typeface="Caviar Dreams" panose="020B0402020204020504"/>
                </a:rPr>
                <a:t>dibandingkan</a:t>
              </a:r>
              <a:r>
                <a:rPr lang="en-US" sz="1200" dirty="0">
                  <a:latin typeface="Caviar Dreams" panose="020B0402020204020504"/>
                </a:rPr>
                <a:t> </a:t>
              </a:r>
              <a:r>
                <a:rPr lang="en-US" sz="1200" dirty="0" err="1">
                  <a:latin typeface="Caviar Dreams" panose="020B0402020204020504"/>
                </a:rPr>
                <a:t>meliputi</a:t>
              </a:r>
              <a:r>
                <a:rPr lang="en-US" sz="1200" dirty="0">
                  <a:latin typeface="Caviar Dreams" panose="020B0402020204020504"/>
                </a:rPr>
                <a:t> </a:t>
              </a:r>
              <a:r>
                <a:rPr lang="en-US" sz="1200" i="1" dirty="0">
                  <a:latin typeface="Caviar Dreams" panose="020B0402020204020504"/>
                </a:rPr>
                <a:t>throughput, end-to-end delay</a:t>
              </a:r>
              <a:r>
                <a:rPr lang="en-US" sz="1200" dirty="0">
                  <a:latin typeface="Caviar Dreams" panose="020B0402020204020504"/>
                </a:rPr>
                <a:t>, </a:t>
              </a:r>
              <a:r>
                <a:rPr lang="en-US" sz="1200" dirty="0" err="1">
                  <a:latin typeface="Caviar Dreams" panose="020B0402020204020504"/>
                </a:rPr>
                <a:t>dan</a:t>
              </a:r>
              <a:r>
                <a:rPr lang="en-US" sz="1200" dirty="0">
                  <a:latin typeface="Caviar Dreams" panose="020B0402020204020504"/>
                </a:rPr>
                <a:t> </a:t>
              </a:r>
              <a:r>
                <a:rPr lang="en-US" sz="1200" dirty="0" err="1">
                  <a:latin typeface="Caviar Dreams" panose="020B0402020204020504"/>
                </a:rPr>
                <a:t>watu</a:t>
              </a:r>
              <a:r>
                <a:rPr lang="en-US" sz="1200" dirty="0">
                  <a:latin typeface="Caviar Dreams" panose="020B0402020204020504"/>
                </a:rPr>
                <a:t> </a:t>
              </a:r>
              <a:r>
                <a:rPr lang="en-US" sz="1200" dirty="0" err="1">
                  <a:latin typeface="Caviar Dreams" panose="020B0402020204020504"/>
                </a:rPr>
                <a:t>respon</a:t>
              </a:r>
              <a:r>
                <a:rPr lang="en-US" sz="1200" dirty="0">
                  <a:latin typeface="Caviar Dreams" panose="020B0402020204020504"/>
                </a:rPr>
                <a:t> FTP. </a:t>
              </a:r>
              <a:r>
                <a:rPr lang="en-US" sz="1200" i="1" dirty="0">
                  <a:latin typeface="Caviar Dreams" panose="020B0402020204020504"/>
                </a:rPr>
                <a:t>Throughput</a:t>
              </a:r>
              <a:r>
                <a:rPr lang="en-US" sz="1200" dirty="0">
                  <a:latin typeface="Caviar Dreams" panose="020B0402020204020504"/>
                </a:rPr>
                <a:t> </a:t>
              </a:r>
              <a:r>
                <a:rPr lang="en-US" sz="1200" dirty="0" err="1">
                  <a:latin typeface="Caviar Dreams" panose="020B0402020204020504"/>
                </a:rPr>
                <a:t>pada</a:t>
              </a:r>
              <a:r>
                <a:rPr lang="en-US" sz="1200" dirty="0">
                  <a:latin typeface="Caviar Dreams" panose="020B0402020204020504"/>
                </a:rPr>
                <a:t> model </a:t>
              </a:r>
              <a:r>
                <a:rPr lang="en-US" sz="1200" dirty="0" err="1">
                  <a:latin typeface="Caviar Dreams" panose="020B0402020204020504"/>
                </a:rPr>
                <a:t>jaringan</a:t>
              </a:r>
              <a:r>
                <a:rPr lang="en-US" sz="1200" dirty="0">
                  <a:latin typeface="Caviar Dreams" panose="020B0402020204020504"/>
                </a:rPr>
                <a:t> MPLS-TE </a:t>
              </a:r>
              <a:r>
                <a:rPr lang="en-US" sz="1200" dirty="0" err="1">
                  <a:latin typeface="Caviar Dreams" panose="020B0402020204020504"/>
                </a:rPr>
                <a:t>lebih</a:t>
              </a:r>
              <a:r>
                <a:rPr lang="en-US" sz="1200" dirty="0">
                  <a:latin typeface="Caviar Dreams" panose="020B0402020204020504"/>
                </a:rPr>
                <a:t> </a:t>
              </a:r>
              <a:r>
                <a:rPr lang="en-US" sz="1200" dirty="0" err="1">
                  <a:latin typeface="Caviar Dreams" panose="020B0402020204020504"/>
                </a:rPr>
                <a:t>besar</a:t>
              </a:r>
              <a:r>
                <a:rPr lang="en-US" sz="1200" dirty="0">
                  <a:latin typeface="Caviar Dreams" panose="020B0402020204020504"/>
                </a:rPr>
                <a:t> </a:t>
              </a:r>
              <a:r>
                <a:rPr lang="en-US" sz="1200" dirty="0" err="1">
                  <a:latin typeface="Caviar Dreams" panose="020B0402020204020504"/>
                </a:rPr>
                <a:t>dari</a:t>
              </a:r>
              <a:r>
                <a:rPr lang="en-US" sz="1200" dirty="0">
                  <a:latin typeface="Caviar Dreams" panose="020B0402020204020504"/>
                </a:rPr>
                <a:t> </a:t>
              </a:r>
              <a:r>
                <a:rPr lang="en-US" sz="1200" dirty="0" err="1">
                  <a:latin typeface="Caviar Dreams" panose="020B0402020204020504"/>
                </a:rPr>
                <a:t>jaringan</a:t>
              </a:r>
              <a:r>
                <a:rPr lang="en-US" sz="1200" dirty="0">
                  <a:latin typeface="Caviar Dreams" panose="020B0402020204020504"/>
                </a:rPr>
                <a:t> IP. TE yang </a:t>
              </a:r>
              <a:r>
                <a:rPr lang="en-US" sz="1200" dirty="0" err="1">
                  <a:latin typeface="Caviar Dreams" panose="020B0402020204020504"/>
                </a:rPr>
                <a:t>diimplemantasikan</a:t>
              </a:r>
              <a:r>
                <a:rPr lang="en-US" sz="1200" dirty="0">
                  <a:latin typeface="Caviar Dreams" panose="020B0402020204020504"/>
                </a:rPr>
                <a:t> </a:t>
              </a:r>
              <a:r>
                <a:rPr lang="en-US" sz="1200" dirty="0" err="1">
                  <a:latin typeface="Caviar Dreams" panose="020B0402020204020504"/>
                </a:rPr>
                <a:t>pada</a:t>
              </a:r>
              <a:r>
                <a:rPr lang="en-US" sz="1200" dirty="0">
                  <a:latin typeface="Caviar Dreams" panose="020B0402020204020504"/>
                </a:rPr>
                <a:t> MPLS </a:t>
              </a:r>
              <a:r>
                <a:rPr lang="en-US" sz="1200" dirty="0" err="1">
                  <a:latin typeface="Caviar Dreams" panose="020B0402020204020504"/>
                </a:rPr>
                <a:t>mampu</a:t>
              </a:r>
              <a:r>
                <a:rPr lang="en-US" sz="1200" dirty="0">
                  <a:latin typeface="Caviar Dreams" panose="020B0402020204020504"/>
                </a:rPr>
                <a:t> </a:t>
              </a:r>
              <a:r>
                <a:rPr lang="en-US" sz="1200" dirty="0" err="1">
                  <a:latin typeface="Caviar Dreams" panose="020B0402020204020504"/>
                </a:rPr>
                <a:t>mengurangi</a:t>
              </a:r>
              <a:r>
                <a:rPr lang="en-US" sz="1200" dirty="0">
                  <a:latin typeface="Caviar Dreams" panose="020B0402020204020504"/>
                </a:rPr>
                <a:t> </a:t>
              </a:r>
              <a:r>
                <a:rPr lang="en-US" sz="1200" dirty="0" err="1">
                  <a:latin typeface="Caviar Dreams" panose="020B0402020204020504"/>
                </a:rPr>
                <a:t>kongesti</a:t>
              </a:r>
              <a:r>
                <a:rPr lang="en-US" sz="1200" dirty="0">
                  <a:latin typeface="Caviar Dreams" panose="020B0402020204020504"/>
                </a:rPr>
                <a:t> </a:t>
              </a:r>
              <a:r>
                <a:rPr lang="en-US" sz="1200" dirty="0" err="1">
                  <a:latin typeface="Caviar Dreams" panose="020B0402020204020504"/>
                </a:rPr>
                <a:t>atau</a:t>
              </a:r>
              <a:r>
                <a:rPr lang="en-US" sz="1200" dirty="0">
                  <a:latin typeface="Caviar Dreams" panose="020B0402020204020504"/>
                </a:rPr>
                <a:t> </a:t>
              </a:r>
              <a:r>
                <a:rPr lang="en-US" sz="1200" dirty="0" err="1">
                  <a:latin typeface="Caviar Dreams" panose="020B0402020204020504"/>
                </a:rPr>
                <a:t>kemacetan</a:t>
              </a:r>
              <a:r>
                <a:rPr lang="en-US" sz="1200" dirty="0">
                  <a:latin typeface="Caviar Dreams" panose="020B0402020204020504"/>
                </a:rPr>
                <a:t> </a:t>
              </a:r>
              <a:r>
                <a:rPr lang="en-US" sz="1200" dirty="0" err="1">
                  <a:latin typeface="Caviar Dreams" panose="020B0402020204020504"/>
                </a:rPr>
                <a:t>lalu</a:t>
              </a:r>
              <a:r>
                <a:rPr lang="en-US" sz="1200" dirty="0">
                  <a:latin typeface="Caviar Dreams" panose="020B0402020204020504"/>
                </a:rPr>
                <a:t> </a:t>
              </a:r>
              <a:r>
                <a:rPr lang="en-US" sz="1200" dirty="0" err="1">
                  <a:latin typeface="Caviar Dreams" panose="020B0402020204020504"/>
                </a:rPr>
                <a:t>lintas</a:t>
              </a:r>
              <a:r>
                <a:rPr lang="en-US" sz="1200" dirty="0">
                  <a:latin typeface="Caviar Dreams" panose="020B0402020204020504"/>
                </a:rPr>
                <a:t> </a:t>
              </a:r>
              <a:r>
                <a:rPr lang="en-US" sz="1200" dirty="0" err="1">
                  <a:latin typeface="Caviar Dreams" panose="020B0402020204020504"/>
                </a:rPr>
                <a:t>jaringan</a:t>
              </a:r>
              <a:r>
                <a:rPr lang="en-US" sz="1200" dirty="0">
                  <a:latin typeface="Caviar Dreams" panose="020B0402020204020504"/>
                </a:rPr>
                <a:t>. Di </a:t>
              </a:r>
              <a:r>
                <a:rPr lang="en-US" sz="1200" dirty="0" err="1">
                  <a:latin typeface="Caviar Dreams" panose="020B0402020204020504"/>
                </a:rPr>
                <a:t>samping</a:t>
              </a:r>
              <a:r>
                <a:rPr lang="en-US" sz="1200" dirty="0">
                  <a:latin typeface="Caviar Dreams" panose="020B0402020204020504"/>
                </a:rPr>
                <a:t> </a:t>
              </a:r>
              <a:r>
                <a:rPr lang="en-US" sz="1200" dirty="0" err="1">
                  <a:latin typeface="Caviar Dreams" panose="020B0402020204020504"/>
                </a:rPr>
                <a:t>itu</a:t>
              </a:r>
              <a:r>
                <a:rPr lang="en-US" sz="1200" dirty="0">
                  <a:latin typeface="Caviar Dreams" panose="020B0402020204020504"/>
                </a:rPr>
                <a:t>, </a:t>
              </a:r>
              <a:r>
                <a:rPr lang="en-US" sz="1200" dirty="0" err="1">
                  <a:latin typeface="Caviar Dreams" panose="020B0402020204020504"/>
                </a:rPr>
                <a:t>paket</a:t>
              </a:r>
              <a:r>
                <a:rPr lang="en-US" sz="1200" dirty="0">
                  <a:latin typeface="Caviar Dreams" panose="020B0402020204020504"/>
                </a:rPr>
                <a:t> </a:t>
              </a:r>
              <a:r>
                <a:rPr lang="en-US" sz="1200" dirty="0" err="1">
                  <a:latin typeface="Caviar Dreams" panose="020B0402020204020504"/>
                </a:rPr>
                <a:t>dikirim</a:t>
              </a:r>
              <a:r>
                <a:rPr lang="en-US" sz="1200" dirty="0">
                  <a:latin typeface="Caviar Dreams" panose="020B0402020204020504"/>
                </a:rPr>
                <a:t> </a:t>
              </a:r>
              <a:r>
                <a:rPr lang="en-US" sz="1200" dirty="0" err="1">
                  <a:latin typeface="Caviar Dreams" panose="020B0402020204020504"/>
                </a:rPr>
                <a:t>dengan</a:t>
              </a:r>
              <a:r>
                <a:rPr lang="en-US" sz="1200" dirty="0">
                  <a:latin typeface="Caviar Dreams" panose="020B0402020204020504"/>
                </a:rPr>
                <a:t> </a:t>
              </a:r>
              <a:r>
                <a:rPr lang="en-US" sz="1200" dirty="0" err="1">
                  <a:latin typeface="Caviar Dreams" panose="020B0402020204020504"/>
                </a:rPr>
                <a:t>penundaan</a:t>
              </a:r>
              <a:r>
                <a:rPr lang="en-US" sz="1200" dirty="0">
                  <a:latin typeface="Caviar Dreams" panose="020B0402020204020504"/>
                </a:rPr>
                <a:t> </a:t>
              </a:r>
              <a:r>
                <a:rPr lang="en-US" sz="1200" dirty="0" err="1">
                  <a:latin typeface="Caviar Dreams" panose="020B0402020204020504"/>
                </a:rPr>
                <a:t>lebih</a:t>
              </a:r>
              <a:r>
                <a:rPr lang="en-US" sz="1200" dirty="0">
                  <a:latin typeface="Caviar Dreams" panose="020B0402020204020504"/>
                </a:rPr>
                <a:t> </a:t>
              </a:r>
              <a:r>
                <a:rPr lang="en-US" sz="1200" dirty="0" err="1">
                  <a:latin typeface="Caviar Dreams" panose="020B0402020204020504"/>
                </a:rPr>
                <a:t>singkat</a:t>
              </a:r>
              <a:r>
                <a:rPr lang="en-US" sz="1200" dirty="0">
                  <a:latin typeface="Caviar Dreams" panose="020B0402020204020504"/>
                </a:rPr>
                <a:t> </a:t>
              </a:r>
              <a:r>
                <a:rPr lang="en-US" sz="1200" dirty="0" err="1">
                  <a:latin typeface="Caviar Dreams" panose="020B0402020204020504"/>
                </a:rPr>
                <a:t>dan</a:t>
              </a:r>
              <a:r>
                <a:rPr lang="en-US" sz="1200" dirty="0">
                  <a:latin typeface="Caviar Dreams" panose="020B0402020204020504"/>
                </a:rPr>
                <a:t> </a:t>
              </a:r>
              <a:r>
                <a:rPr lang="en-US" sz="1200" dirty="0" err="1">
                  <a:latin typeface="Caviar Dreams" panose="020B0402020204020504"/>
                </a:rPr>
                <a:t>kecepatan</a:t>
              </a:r>
              <a:r>
                <a:rPr lang="en-US" sz="1200" dirty="0">
                  <a:latin typeface="Caviar Dreams" panose="020B0402020204020504"/>
                </a:rPr>
                <a:t> yang </a:t>
              </a:r>
              <a:r>
                <a:rPr lang="en-US" sz="1200" dirty="0" err="1">
                  <a:latin typeface="Caviar Dreams" panose="020B0402020204020504"/>
                </a:rPr>
                <a:t>lebih</a:t>
              </a:r>
              <a:r>
                <a:rPr lang="en-US" sz="1200" dirty="0">
                  <a:latin typeface="Caviar Dreams" panose="020B0402020204020504"/>
                </a:rPr>
                <a:t> </a:t>
              </a:r>
              <a:r>
                <a:rPr lang="en-US" sz="1200" dirty="0" err="1">
                  <a:latin typeface="Caviar Dreams" panose="020B0402020204020504"/>
                </a:rPr>
                <a:t>tinggi</a:t>
              </a:r>
              <a:r>
                <a:rPr lang="en-US" sz="1200" dirty="0">
                  <a:latin typeface="Caviar Dreams" panose="020B0402020204020504"/>
                </a:rPr>
                <a:t> </a:t>
              </a:r>
              <a:r>
                <a:rPr lang="en-US" sz="1200" dirty="0" err="1">
                  <a:latin typeface="Caviar Dreams" panose="020B0402020204020504"/>
                </a:rPr>
                <a:t>pada</a:t>
              </a:r>
              <a:r>
                <a:rPr lang="en-US" sz="1200" dirty="0">
                  <a:latin typeface="Caviar Dreams" panose="020B0402020204020504"/>
                </a:rPr>
                <a:t> </a:t>
              </a:r>
              <a:r>
                <a:rPr lang="en-US" sz="1200" dirty="0" err="1">
                  <a:latin typeface="Caviar Dreams" panose="020B0402020204020504"/>
                </a:rPr>
                <a:t>jaringan</a:t>
              </a:r>
              <a:r>
                <a:rPr lang="en-US" sz="1200" dirty="0">
                  <a:latin typeface="Caviar Dreams" panose="020B0402020204020504"/>
                </a:rPr>
                <a:t> </a:t>
              </a:r>
              <a:r>
                <a:rPr lang="en-US" sz="1200" dirty="0" smtClean="0">
                  <a:latin typeface="Caviar Dreams" panose="020B0402020204020504"/>
                </a:rPr>
                <a:t>MPLS-TE.</a:t>
              </a:r>
            </a:p>
            <a:p>
              <a:pPr algn="just">
                <a:lnSpc>
                  <a:spcPct val="130000"/>
                </a:lnSpc>
              </a:pPr>
              <a:r>
                <a:rPr lang="en-GB" sz="1200" dirty="0" err="1">
                  <a:latin typeface="Caviar Dreams" panose="020B0402020204020504"/>
                </a:rPr>
                <a:t>Sifat</a:t>
              </a:r>
              <a:r>
                <a:rPr lang="en-GB" sz="1200" dirty="0">
                  <a:latin typeface="Caviar Dreams" panose="020B0402020204020504"/>
                </a:rPr>
                <a:t> </a:t>
              </a:r>
              <a:r>
                <a:rPr lang="en-GB" sz="1200" dirty="0" err="1">
                  <a:latin typeface="Caviar Dreams" panose="020B0402020204020504"/>
                </a:rPr>
                <a:t>Penelitian</a:t>
              </a:r>
              <a:r>
                <a:rPr lang="en-GB" sz="1200" dirty="0">
                  <a:latin typeface="Caviar Dreams" panose="020B0402020204020504"/>
                </a:rPr>
                <a:t> : </a:t>
              </a:r>
              <a:r>
                <a:rPr lang="en-GB" sz="1200" dirty="0" err="1">
                  <a:latin typeface="Caviar Dreams" panose="020B0402020204020504"/>
                </a:rPr>
                <a:t>Simulasi</a:t>
              </a:r>
              <a:r>
                <a:rPr lang="en-GB" sz="1200" dirty="0">
                  <a:latin typeface="Caviar Dreams" panose="020B0402020204020504"/>
                </a:rPr>
                <a:t>, OPNET </a:t>
              </a:r>
              <a:r>
                <a:rPr lang="en-GB" sz="1200" dirty="0" err="1">
                  <a:latin typeface="Caviar Dreams" panose="020B0402020204020504"/>
                </a:rPr>
                <a:t>Modeler</a:t>
              </a:r>
              <a:r>
                <a:rPr lang="en-GB" sz="1200" dirty="0">
                  <a:latin typeface="Caviar Dreams" panose="020B0402020204020504"/>
                </a:rPr>
                <a:t>.</a:t>
              </a:r>
              <a:endParaRPr lang="id-ID" sz="1200" dirty="0">
                <a:latin typeface="Caviar Dreams" panose="020B0402020204020504"/>
              </a:endParaRPr>
            </a:p>
          </p:txBody>
        </p:sp>
      </p:grpSp>
      <p:grpSp>
        <p:nvGrpSpPr>
          <p:cNvPr id="26" name="Group 25"/>
          <p:cNvGrpSpPr/>
          <p:nvPr/>
        </p:nvGrpSpPr>
        <p:grpSpPr>
          <a:xfrm>
            <a:off x="4499992" y="1419621"/>
            <a:ext cx="4392488" cy="3285079"/>
            <a:chOff x="430856" y="1916590"/>
            <a:chExt cx="5797328" cy="3239857"/>
          </a:xfrm>
        </p:grpSpPr>
        <p:sp>
          <p:nvSpPr>
            <p:cNvPr id="27" name="Oval 26"/>
            <p:cNvSpPr/>
            <p:nvPr/>
          </p:nvSpPr>
          <p:spPr>
            <a:xfrm>
              <a:off x="430856" y="2093501"/>
              <a:ext cx="380153" cy="2616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TextBox 27"/>
            <p:cNvSpPr txBox="1"/>
            <p:nvPr/>
          </p:nvSpPr>
          <p:spPr>
            <a:xfrm>
              <a:off x="1043608" y="1916590"/>
              <a:ext cx="5184576" cy="910619"/>
            </a:xfrm>
            <a:prstGeom prst="rect">
              <a:avLst/>
            </a:prstGeom>
            <a:noFill/>
          </p:spPr>
          <p:txBody>
            <a:bodyPr wrap="square" rtlCol="0">
              <a:spAutoFit/>
            </a:bodyPr>
            <a:lstStyle/>
            <a:p>
              <a:pPr algn="just">
                <a:lnSpc>
                  <a:spcPct val="150000"/>
                </a:lnSpc>
              </a:pPr>
              <a:r>
                <a:rPr lang="en-GB" sz="1200" b="1" i="1" dirty="0" err="1">
                  <a:latin typeface="Caviar Dreams" panose="020B0402020204020504"/>
                </a:rPr>
                <a:t>Analisis</a:t>
              </a:r>
              <a:r>
                <a:rPr lang="en-GB" sz="1200" b="1" i="1" dirty="0">
                  <a:latin typeface="Caviar Dreams" panose="020B0402020204020504"/>
                </a:rPr>
                <a:t> </a:t>
              </a:r>
              <a:r>
                <a:rPr lang="en-GB" sz="1200" b="1" i="1" dirty="0" err="1">
                  <a:latin typeface="Caviar Dreams" panose="020B0402020204020504"/>
                </a:rPr>
                <a:t>Jaringan</a:t>
              </a:r>
              <a:r>
                <a:rPr lang="en-GB" sz="1200" b="1" i="1" dirty="0">
                  <a:latin typeface="Caviar Dreams" panose="020B0402020204020504"/>
                </a:rPr>
                <a:t> MPLS-TE Fast Reroute </a:t>
              </a:r>
              <a:r>
                <a:rPr lang="en-GB" sz="1200" b="1" i="1" dirty="0" err="1">
                  <a:latin typeface="Caviar Dreams" panose="020B0402020204020504"/>
                </a:rPr>
                <a:t>Menggunakan</a:t>
              </a:r>
              <a:r>
                <a:rPr lang="en-GB" sz="1200" b="1" i="1" dirty="0">
                  <a:latin typeface="Caviar Dreams" panose="020B0402020204020504"/>
                </a:rPr>
                <a:t> </a:t>
              </a:r>
              <a:r>
                <a:rPr lang="en-GB" sz="1200" b="1" i="1" dirty="0" err="1">
                  <a:latin typeface="Caviar Dreams" panose="020B0402020204020504"/>
                </a:rPr>
                <a:t>Metode</a:t>
              </a:r>
              <a:r>
                <a:rPr lang="en-GB" sz="1200" b="1" i="1" dirty="0">
                  <a:latin typeface="Caviar Dreams" panose="020B0402020204020504"/>
                </a:rPr>
                <a:t> </a:t>
              </a:r>
              <a:r>
                <a:rPr lang="en-GB" sz="1200" b="1" i="1" dirty="0" err="1">
                  <a:latin typeface="Caviar Dreams" panose="020B0402020204020504"/>
                </a:rPr>
                <a:t>QoS</a:t>
              </a:r>
              <a:r>
                <a:rPr lang="en-GB" sz="1200" b="1" i="1" dirty="0">
                  <a:latin typeface="Caviar Dreams" panose="020B0402020204020504"/>
                </a:rPr>
                <a:t> </a:t>
              </a:r>
              <a:r>
                <a:rPr lang="en-GB" sz="1200" b="1" i="1" dirty="0" err="1">
                  <a:latin typeface="Caviar Dreams" panose="020B0402020204020504"/>
                </a:rPr>
                <a:t>Diffserv</a:t>
              </a:r>
              <a:r>
                <a:rPr lang="en-GB" sz="1200" b="1" i="1" dirty="0">
                  <a:latin typeface="Caviar Dreams" panose="020B0402020204020504"/>
                </a:rPr>
                <a:t> </a:t>
              </a:r>
              <a:r>
                <a:rPr lang="en-GB" sz="1200" b="1" i="1" dirty="0" err="1">
                  <a:latin typeface="Caviar Dreams" panose="020B0402020204020504"/>
                </a:rPr>
                <a:t>Berbasis</a:t>
              </a:r>
              <a:r>
                <a:rPr lang="en-GB" sz="1200" b="1" i="1" dirty="0">
                  <a:latin typeface="Caviar Dreams" panose="020B0402020204020504"/>
                </a:rPr>
                <a:t> Server </a:t>
              </a:r>
              <a:r>
                <a:rPr lang="en-GB" sz="1200" b="1" i="1" dirty="0" err="1">
                  <a:latin typeface="Caviar Dreams" panose="020B0402020204020504"/>
                </a:rPr>
                <a:t>OpenIMSCore</a:t>
              </a:r>
              <a:r>
                <a:rPr lang="en-GB" sz="1200" b="1" i="1" dirty="0">
                  <a:latin typeface="Caviar Dreams" panose="020B0402020204020504"/>
                </a:rPr>
                <a:t> </a:t>
              </a:r>
              <a:r>
                <a:rPr lang="id-ID" sz="1200" b="1" dirty="0" smtClean="0">
                  <a:latin typeface="Caviar Dreams" panose="020B0402020204020504"/>
                  <a:ea typeface="Calibri" panose="020F0502020204030204" pitchFamily="34" charset="0"/>
                </a:rPr>
                <a:t>(</a:t>
              </a:r>
              <a:r>
                <a:rPr lang="it-IT" sz="1200" b="1" dirty="0">
                  <a:latin typeface="Caviar Dreams" panose="020B0402020204020504"/>
                </a:rPr>
                <a:t>Fitri Wulansari et al, 2016</a:t>
              </a:r>
              <a:r>
                <a:rPr lang="id-ID" sz="1200" b="1" dirty="0" smtClean="0">
                  <a:latin typeface="Caviar Dreams" panose="020B0402020204020504"/>
                  <a:ea typeface="Calibri" panose="020F0502020204030204" pitchFamily="34" charset="0"/>
                </a:rPr>
                <a:t>)</a:t>
              </a:r>
              <a:endParaRPr lang="id-ID" sz="1200" b="1" i="1" dirty="0">
                <a:latin typeface="Caviar Dreams" panose="020B0402020204020504"/>
              </a:endParaRPr>
            </a:p>
          </p:txBody>
        </p:sp>
        <p:sp>
          <p:nvSpPr>
            <p:cNvPr id="29" name="TextBox 28"/>
            <p:cNvSpPr txBox="1"/>
            <p:nvPr/>
          </p:nvSpPr>
          <p:spPr>
            <a:xfrm>
              <a:off x="1043609" y="2697775"/>
              <a:ext cx="5176653" cy="2458672"/>
            </a:xfrm>
            <a:prstGeom prst="rect">
              <a:avLst/>
            </a:prstGeom>
            <a:noFill/>
          </p:spPr>
          <p:txBody>
            <a:bodyPr wrap="square" rtlCol="0">
              <a:spAutoFit/>
            </a:bodyPr>
            <a:lstStyle/>
            <a:p>
              <a:pPr marL="0" lvl="1" algn="just">
                <a:lnSpc>
                  <a:spcPct val="130000"/>
                </a:lnSpc>
              </a:pPr>
              <a:r>
                <a:rPr lang="en-US" sz="1200" dirty="0">
                  <a:latin typeface="Caviar Dreams" panose="020B0402020204020504"/>
                </a:rPr>
                <a:t>MPLS-TE FRR </a:t>
              </a:r>
              <a:r>
                <a:rPr lang="en-US" sz="1200" dirty="0" err="1">
                  <a:latin typeface="Caviar Dreams" panose="020B0402020204020504"/>
                </a:rPr>
                <a:t>ialah</a:t>
              </a:r>
              <a:r>
                <a:rPr lang="en-US" sz="1200" dirty="0">
                  <a:latin typeface="Caviar Dreams" panose="020B0402020204020504"/>
                </a:rPr>
                <a:t> </a:t>
              </a:r>
              <a:r>
                <a:rPr lang="en-US" sz="1200" dirty="0" err="1">
                  <a:latin typeface="Caviar Dreams" panose="020B0402020204020504"/>
                </a:rPr>
                <a:t>mekanisme</a:t>
              </a:r>
              <a:r>
                <a:rPr lang="en-US" sz="1200" dirty="0">
                  <a:latin typeface="Caviar Dreams" panose="020B0402020204020504"/>
                </a:rPr>
                <a:t> </a:t>
              </a:r>
              <a:r>
                <a:rPr lang="en-US" sz="1200" i="1" dirty="0">
                  <a:latin typeface="Caviar Dreams" panose="020B0402020204020504"/>
                </a:rPr>
                <a:t>link</a:t>
              </a:r>
              <a:r>
                <a:rPr lang="en-US" sz="1200" dirty="0">
                  <a:latin typeface="Caviar Dreams" panose="020B0402020204020504"/>
                </a:rPr>
                <a:t> </a:t>
              </a:r>
              <a:r>
                <a:rPr lang="en-US" sz="1200" dirty="0" err="1">
                  <a:latin typeface="Caviar Dreams" panose="020B0402020204020504"/>
                </a:rPr>
                <a:t>dan</a:t>
              </a:r>
              <a:r>
                <a:rPr lang="en-US" sz="1200" dirty="0">
                  <a:latin typeface="Caviar Dreams" panose="020B0402020204020504"/>
                </a:rPr>
                <a:t> </a:t>
              </a:r>
              <a:r>
                <a:rPr lang="en-US" sz="1200" i="1" dirty="0">
                  <a:latin typeface="Caviar Dreams" panose="020B0402020204020504"/>
                </a:rPr>
                <a:t>node protection</a:t>
              </a:r>
              <a:r>
                <a:rPr lang="en-US" sz="1200" dirty="0">
                  <a:latin typeface="Caviar Dreams" panose="020B0402020204020504"/>
                </a:rPr>
                <a:t> </a:t>
              </a:r>
              <a:r>
                <a:rPr lang="en-US" sz="1200" dirty="0" err="1">
                  <a:latin typeface="Caviar Dreams" panose="020B0402020204020504"/>
                </a:rPr>
                <a:t>dengan</a:t>
              </a:r>
              <a:r>
                <a:rPr lang="en-US" sz="1200" dirty="0">
                  <a:latin typeface="Caviar Dreams" panose="020B0402020204020504"/>
                </a:rPr>
                <a:t> </a:t>
              </a:r>
              <a:r>
                <a:rPr lang="en-US" sz="1200" dirty="0" err="1">
                  <a:latin typeface="Caviar Dreams" panose="020B0402020204020504"/>
                </a:rPr>
                <a:t>fitur</a:t>
              </a:r>
              <a:r>
                <a:rPr lang="en-US" sz="1200" dirty="0">
                  <a:latin typeface="Caviar Dreams" panose="020B0402020204020504"/>
                </a:rPr>
                <a:t> </a:t>
              </a:r>
              <a:r>
                <a:rPr lang="en-US" sz="1200" i="1" dirty="0">
                  <a:latin typeface="Caviar Dreams" panose="020B0402020204020504"/>
                </a:rPr>
                <a:t>switch over</a:t>
              </a:r>
              <a:r>
                <a:rPr lang="en-US" sz="1200" dirty="0">
                  <a:latin typeface="Caviar Dreams" panose="020B0402020204020504"/>
                </a:rPr>
                <a:t> yang </a:t>
              </a:r>
              <a:r>
                <a:rPr lang="en-US" sz="1200" dirty="0" err="1">
                  <a:latin typeface="Caviar Dreams" panose="020B0402020204020504"/>
                </a:rPr>
                <a:t>cepat</a:t>
              </a:r>
              <a:r>
                <a:rPr lang="en-US" sz="1200" dirty="0">
                  <a:latin typeface="Caviar Dreams" panose="020B0402020204020504"/>
                </a:rPr>
                <a:t> </a:t>
              </a:r>
              <a:r>
                <a:rPr lang="en-US" sz="1200" dirty="0" err="1">
                  <a:latin typeface="Caviar Dreams" panose="020B0402020204020504"/>
                </a:rPr>
                <a:t>dalam</a:t>
              </a:r>
              <a:r>
                <a:rPr lang="en-US" sz="1200" dirty="0">
                  <a:latin typeface="Caviar Dreams" panose="020B0402020204020504"/>
                </a:rPr>
                <a:t> </a:t>
              </a:r>
              <a:r>
                <a:rPr lang="en-US" sz="1200" dirty="0" err="1">
                  <a:latin typeface="Caviar Dreams" panose="020B0402020204020504"/>
                </a:rPr>
                <a:t>waktu</a:t>
              </a:r>
              <a:r>
                <a:rPr lang="en-US" sz="1200" dirty="0">
                  <a:latin typeface="Caviar Dreams" panose="020B0402020204020504"/>
                </a:rPr>
                <a:t> yang </a:t>
              </a:r>
              <a:r>
                <a:rPr lang="en-US" sz="1200" dirty="0" err="1">
                  <a:latin typeface="Caviar Dreams" panose="020B0402020204020504"/>
                </a:rPr>
                <a:t>singkat</a:t>
              </a:r>
              <a:r>
                <a:rPr lang="en-US" sz="1200" dirty="0">
                  <a:latin typeface="Caviar Dreams" panose="020B0402020204020504"/>
                </a:rPr>
                <a:t>. </a:t>
              </a:r>
              <a:r>
                <a:rPr lang="en-US" sz="1200" dirty="0" err="1">
                  <a:latin typeface="Caviar Dreams" panose="020B0402020204020504"/>
                </a:rPr>
                <a:t>Teknologi</a:t>
              </a:r>
              <a:r>
                <a:rPr lang="en-US" sz="1200" dirty="0">
                  <a:latin typeface="Caviar Dreams" panose="020B0402020204020504"/>
                </a:rPr>
                <a:t> </a:t>
              </a:r>
              <a:r>
                <a:rPr lang="en-US" sz="1200" dirty="0" err="1">
                  <a:latin typeface="Caviar Dreams" panose="020B0402020204020504"/>
                </a:rPr>
                <a:t>ini</a:t>
              </a:r>
              <a:r>
                <a:rPr lang="en-US" sz="1200" dirty="0">
                  <a:latin typeface="Caviar Dreams" panose="020B0402020204020504"/>
                </a:rPr>
                <a:t> </a:t>
              </a:r>
              <a:r>
                <a:rPr lang="en-US" sz="1200" dirty="0" err="1">
                  <a:latin typeface="Caviar Dreams" panose="020B0402020204020504"/>
                </a:rPr>
                <a:t>telah</a:t>
              </a:r>
              <a:r>
                <a:rPr lang="en-US" sz="1200" dirty="0">
                  <a:latin typeface="Caviar Dreams" panose="020B0402020204020504"/>
                </a:rPr>
                <a:t> </a:t>
              </a:r>
              <a:r>
                <a:rPr lang="en-US" sz="1200" dirty="0" err="1">
                  <a:latin typeface="Caviar Dreams" panose="020B0402020204020504"/>
                </a:rPr>
                <a:t>berhasil</a:t>
              </a:r>
              <a:r>
                <a:rPr lang="en-US" sz="1200" dirty="0">
                  <a:latin typeface="Caviar Dreams" panose="020B0402020204020504"/>
                </a:rPr>
                <a:t> </a:t>
              </a:r>
              <a:r>
                <a:rPr lang="en-US" sz="1200" dirty="0" err="1">
                  <a:latin typeface="Caviar Dreams" panose="020B0402020204020504"/>
                </a:rPr>
                <a:t>diterapkan</a:t>
              </a:r>
              <a:r>
                <a:rPr lang="en-US" sz="1200" dirty="0">
                  <a:latin typeface="Caviar Dreams" panose="020B0402020204020504"/>
                </a:rPr>
                <a:t> </a:t>
              </a:r>
              <a:r>
                <a:rPr lang="en-US" sz="1200" dirty="0" err="1">
                  <a:latin typeface="Caviar Dreams" panose="020B0402020204020504"/>
                </a:rPr>
                <a:t>dalam</a:t>
              </a:r>
              <a:r>
                <a:rPr lang="en-US" sz="1200" dirty="0">
                  <a:latin typeface="Caviar Dreams" panose="020B0402020204020504"/>
                </a:rPr>
                <a:t> </a:t>
              </a:r>
              <a:r>
                <a:rPr lang="en-US" sz="1200" dirty="0" err="1">
                  <a:latin typeface="Caviar Dreams" panose="020B0402020204020504"/>
                </a:rPr>
                <a:t>penelitian</a:t>
              </a:r>
              <a:r>
                <a:rPr lang="en-US" sz="1200" dirty="0">
                  <a:latin typeface="Caviar Dreams" panose="020B0402020204020504"/>
                </a:rPr>
                <a:t> yang </a:t>
              </a:r>
              <a:r>
                <a:rPr lang="en-US" sz="1200" dirty="0" err="1">
                  <a:latin typeface="Caviar Dreams" panose="020B0402020204020504"/>
                </a:rPr>
                <a:t>memanfaatkan</a:t>
              </a:r>
              <a:r>
                <a:rPr lang="en-US" sz="1200" dirty="0">
                  <a:latin typeface="Caviar Dreams" panose="020B0402020204020504"/>
                </a:rPr>
                <a:t> </a:t>
              </a:r>
              <a:r>
                <a:rPr lang="en-US" sz="1200" i="1" dirty="0">
                  <a:latin typeface="Caviar Dreams" panose="020B0402020204020504"/>
                </a:rPr>
                <a:t>traffic classification</a:t>
              </a:r>
              <a:r>
                <a:rPr lang="en-US" sz="1200" dirty="0">
                  <a:latin typeface="Caviar Dreams" panose="020B0402020204020504"/>
                </a:rPr>
                <a:t> </a:t>
              </a:r>
              <a:r>
                <a:rPr lang="en-US" sz="1200" dirty="0" err="1">
                  <a:latin typeface="Caviar Dreams" panose="020B0402020204020504"/>
                </a:rPr>
                <a:t>berupa</a:t>
              </a:r>
              <a:r>
                <a:rPr lang="en-US" sz="1200" dirty="0">
                  <a:latin typeface="Caviar Dreams" panose="020B0402020204020504"/>
                </a:rPr>
                <a:t> </a:t>
              </a:r>
              <a:r>
                <a:rPr lang="en-US" sz="1200" i="1" dirty="0" err="1">
                  <a:latin typeface="Caviar Dreams" panose="020B0402020204020504"/>
                </a:rPr>
                <a:t>Diffserv</a:t>
              </a:r>
              <a:r>
                <a:rPr lang="en-US" sz="1200" dirty="0">
                  <a:latin typeface="Caviar Dreams" panose="020B0402020204020504"/>
                </a:rPr>
                <a:t>, </a:t>
              </a:r>
              <a:r>
                <a:rPr lang="en-US" sz="1200" dirty="0" err="1">
                  <a:latin typeface="Caviar Dreams" panose="020B0402020204020504"/>
                </a:rPr>
                <a:t>serta</a:t>
              </a:r>
              <a:r>
                <a:rPr lang="en-US" sz="1200" dirty="0">
                  <a:latin typeface="Caviar Dreams" panose="020B0402020204020504"/>
                </a:rPr>
                <a:t> </a:t>
              </a:r>
              <a:r>
                <a:rPr lang="en-US" sz="1200" dirty="0" err="1">
                  <a:latin typeface="Caviar Dreams" panose="020B0402020204020504"/>
                </a:rPr>
                <a:t>penyedia</a:t>
              </a:r>
              <a:r>
                <a:rPr lang="en-US" sz="1200" dirty="0">
                  <a:latin typeface="Caviar Dreams" panose="020B0402020204020504"/>
                </a:rPr>
                <a:t> </a:t>
              </a:r>
              <a:r>
                <a:rPr lang="en-US" sz="1200" dirty="0" err="1">
                  <a:latin typeface="Caviar Dreams" panose="020B0402020204020504"/>
                </a:rPr>
                <a:t>layanan</a:t>
              </a:r>
              <a:r>
                <a:rPr lang="en-US" sz="1200" dirty="0">
                  <a:latin typeface="Caviar Dreams" panose="020B0402020204020504"/>
                </a:rPr>
                <a:t> </a:t>
              </a:r>
              <a:r>
                <a:rPr lang="en-US" sz="1200" dirty="0" err="1">
                  <a:latin typeface="Caviar Dreams" panose="020B0402020204020504"/>
                </a:rPr>
                <a:t>berupa</a:t>
              </a:r>
              <a:r>
                <a:rPr lang="en-US" sz="1200" dirty="0">
                  <a:latin typeface="Caviar Dreams" panose="020B0402020204020504"/>
                </a:rPr>
                <a:t> server IMS (</a:t>
              </a:r>
              <a:r>
                <a:rPr lang="en-US" sz="1200" i="1" dirty="0">
                  <a:latin typeface="Caviar Dreams" panose="020B0402020204020504"/>
                </a:rPr>
                <a:t>IP Multimedia Subsystem</a:t>
              </a:r>
              <a:r>
                <a:rPr lang="en-US" sz="1200" dirty="0">
                  <a:latin typeface="Caviar Dreams" panose="020B0402020204020504"/>
                </a:rPr>
                <a:t>). Server IMS </a:t>
              </a:r>
              <a:r>
                <a:rPr lang="en-US" sz="1200" dirty="0" err="1">
                  <a:latin typeface="Caviar Dreams" panose="020B0402020204020504"/>
                </a:rPr>
                <a:t>berupa</a:t>
              </a:r>
              <a:r>
                <a:rPr lang="en-US" sz="1200" dirty="0">
                  <a:latin typeface="Caviar Dreams" panose="020B0402020204020504"/>
                </a:rPr>
                <a:t> </a:t>
              </a:r>
              <a:r>
                <a:rPr lang="en-US" sz="1200" dirty="0" err="1">
                  <a:latin typeface="Caviar Dreams" panose="020B0402020204020504"/>
                </a:rPr>
                <a:t>OpenIMSCore</a:t>
              </a:r>
              <a:r>
                <a:rPr lang="en-US" sz="1200" dirty="0">
                  <a:latin typeface="Caviar Dreams" panose="020B0402020204020504"/>
                </a:rPr>
                <a:t> </a:t>
              </a:r>
              <a:r>
                <a:rPr lang="en-US" sz="1200" dirty="0" err="1">
                  <a:latin typeface="Caviar Dreams" panose="020B0402020204020504"/>
                </a:rPr>
                <a:t>memberikan</a:t>
              </a:r>
              <a:r>
                <a:rPr lang="en-US" sz="1200" dirty="0">
                  <a:latin typeface="Caviar Dreams" panose="020B0402020204020504"/>
                </a:rPr>
                <a:t> </a:t>
              </a:r>
              <a:r>
                <a:rPr lang="en-US" sz="1200" dirty="0" err="1">
                  <a:latin typeface="Caviar Dreams" panose="020B0402020204020504"/>
                </a:rPr>
                <a:t>layanan</a:t>
              </a:r>
              <a:r>
                <a:rPr lang="en-US" sz="1200" dirty="0">
                  <a:latin typeface="Caviar Dreams" panose="020B0402020204020504"/>
                </a:rPr>
                <a:t> VoIP </a:t>
              </a:r>
              <a:r>
                <a:rPr lang="en-US" sz="1200" dirty="0" err="1">
                  <a:latin typeface="Caviar Dreams" panose="020B0402020204020504"/>
                </a:rPr>
                <a:t>dan</a:t>
              </a:r>
              <a:r>
                <a:rPr lang="en-US" sz="1200" dirty="0">
                  <a:latin typeface="Caviar Dreams" panose="020B0402020204020504"/>
                </a:rPr>
                <a:t> </a:t>
              </a:r>
              <a:r>
                <a:rPr lang="en-US" sz="1200" i="1" dirty="0">
                  <a:latin typeface="Caviar Dreams" panose="020B0402020204020504"/>
                </a:rPr>
                <a:t>video conference</a:t>
              </a:r>
              <a:r>
                <a:rPr lang="en-US" sz="1200" dirty="0">
                  <a:latin typeface="Caviar Dreams" panose="020B0402020204020504"/>
                </a:rPr>
                <a:t> yang </a:t>
              </a:r>
              <a:r>
                <a:rPr lang="en-US" sz="1200" dirty="0" err="1">
                  <a:latin typeface="Caviar Dreams" panose="020B0402020204020504"/>
                </a:rPr>
                <a:t>melewati</a:t>
              </a:r>
              <a:r>
                <a:rPr lang="en-US" sz="1200" dirty="0">
                  <a:latin typeface="Caviar Dreams" panose="020B0402020204020504"/>
                </a:rPr>
                <a:t> </a:t>
              </a:r>
              <a:r>
                <a:rPr lang="en-US" sz="1200" dirty="0" err="1">
                  <a:latin typeface="Caviar Dreams" panose="020B0402020204020504"/>
                </a:rPr>
                <a:t>jaringan</a:t>
              </a:r>
              <a:r>
                <a:rPr lang="en-US" sz="1200" dirty="0">
                  <a:latin typeface="Caviar Dreams" panose="020B0402020204020504"/>
                </a:rPr>
                <a:t> MPLS-TE FRR </a:t>
              </a:r>
              <a:r>
                <a:rPr lang="en-US" sz="1200" i="1" dirty="0" err="1">
                  <a:latin typeface="Caviar Dreams" panose="020B0402020204020504"/>
                </a:rPr>
                <a:t>Diffserv</a:t>
              </a:r>
              <a:r>
                <a:rPr lang="en-US" sz="1200" dirty="0">
                  <a:latin typeface="Caviar Dreams" panose="020B0402020204020504"/>
                </a:rPr>
                <a:t>. </a:t>
              </a:r>
              <a:r>
                <a:rPr lang="en-US" sz="1200" dirty="0" err="1">
                  <a:latin typeface="Caviar Dreams" panose="020B0402020204020504"/>
                </a:rPr>
                <a:t>Ketika</a:t>
              </a:r>
              <a:r>
                <a:rPr lang="en-US" sz="1200" dirty="0">
                  <a:latin typeface="Caviar Dreams" panose="020B0402020204020504"/>
                </a:rPr>
                <a:t> </a:t>
              </a:r>
              <a:r>
                <a:rPr lang="en-US" sz="1200" dirty="0" err="1">
                  <a:latin typeface="Caviar Dreams" panose="020B0402020204020504"/>
                </a:rPr>
                <a:t>berada</a:t>
              </a:r>
              <a:r>
                <a:rPr lang="en-US" sz="1200" dirty="0">
                  <a:latin typeface="Caviar Dreams" panose="020B0402020204020504"/>
                </a:rPr>
                <a:t> </a:t>
              </a:r>
              <a:r>
                <a:rPr lang="en-US" sz="1200" dirty="0" err="1">
                  <a:latin typeface="Caviar Dreams" panose="020B0402020204020504"/>
                </a:rPr>
                <a:t>dalam</a:t>
              </a:r>
              <a:r>
                <a:rPr lang="en-US" sz="1200" dirty="0">
                  <a:latin typeface="Caviar Dreams" panose="020B0402020204020504"/>
                </a:rPr>
                <a:t> </a:t>
              </a:r>
              <a:r>
                <a:rPr lang="en-US" sz="1200" dirty="0" err="1">
                  <a:latin typeface="Caviar Dreams" panose="020B0402020204020504"/>
                </a:rPr>
                <a:t>kondisi</a:t>
              </a:r>
              <a:r>
                <a:rPr lang="en-US" sz="1200" dirty="0">
                  <a:latin typeface="Caviar Dreams" panose="020B0402020204020504"/>
                </a:rPr>
                <a:t> </a:t>
              </a:r>
              <a:r>
                <a:rPr lang="en-US" sz="1200" dirty="0" err="1">
                  <a:latin typeface="Caviar Dreams" panose="020B0402020204020504"/>
                </a:rPr>
                <a:t>jaringan</a:t>
              </a:r>
              <a:r>
                <a:rPr lang="en-US" sz="1200" dirty="0">
                  <a:latin typeface="Caviar Dreams" panose="020B0402020204020504"/>
                </a:rPr>
                <a:t> </a:t>
              </a:r>
              <a:r>
                <a:rPr lang="en-US" sz="1200" dirty="0" err="1">
                  <a:latin typeface="Caviar Dreams" panose="020B0402020204020504"/>
                </a:rPr>
                <a:t>dengan</a:t>
              </a:r>
              <a:r>
                <a:rPr lang="en-US" sz="1200" dirty="0">
                  <a:latin typeface="Caviar Dreams" panose="020B0402020204020504"/>
                </a:rPr>
                <a:t> </a:t>
              </a:r>
              <a:r>
                <a:rPr lang="en-US" sz="1200" dirty="0" err="1">
                  <a:latin typeface="Caviar Dreams" panose="020B0402020204020504"/>
                </a:rPr>
                <a:t>kegagalan</a:t>
              </a:r>
              <a:r>
                <a:rPr lang="en-US" sz="1200" dirty="0">
                  <a:latin typeface="Caviar Dreams" panose="020B0402020204020504"/>
                </a:rPr>
                <a:t> </a:t>
              </a:r>
              <a:r>
                <a:rPr lang="en-US" sz="1200" i="1" dirty="0">
                  <a:latin typeface="Caviar Dreams" panose="020B0402020204020504"/>
                </a:rPr>
                <a:t>link</a:t>
              </a:r>
              <a:r>
                <a:rPr lang="en-US" sz="1200" dirty="0">
                  <a:latin typeface="Caviar Dreams" panose="020B0402020204020504"/>
                </a:rPr>
                <a:t>, model </a:t>
              </a:r>
              <a:r>
                <a:rPr lang="en-US" sz="1200" dirty="0" err="1">
                  <a:latin typeface="Caviar Dreams" panose="020B0402020204020504"/>
                </a:rPr>
                <a:t>jaringan</a:t>
              </a:r>
              <a:r>
                <a:rPr lang="en-US" sz="1200" dirty="0">
                  <a:latin typeface="Caviar Dreams" panose="020B0402020204020504"/>
                </a:rPr>
                <a:t> </a:t>
              </a:r>
              <a:r>
                <a:rPr lang="en-US" sz="1200" dirty="0" err="1">
                  <a:latin typeface="Caviar Dreams" panose="020B0402020204020504"/>
                </a:rPr>
                <a:t>ini</a:t>
              </a:r>
              <a:r>
                <a:rPr lang="en-US" sz="1200" dirty="0">
                  <a:latin typeface="Caviar Dreams" panose="020B0402020204020504"/>
                </a:rPr>
                <a:t> </a:t>
              </a:r>
              <a:r>
                <a:rPr lang="en-US" sz="1200" dirty="0" err="1">
                  <a:latin typeface="Caviar Dreams" panose="020B0402020204020504"/>
                </a:rPr>
                <a:t>tetap</a:t>
              </a:r>
              <a:r>
                <a:rPr lang="en-US" sz="1200" dirty="0">
                  <a:latin typeface="Caviar Dreams" panose="020B0402020204020504"/>
                </a:rPr>
                <a:t> </a:t>
              </a:r>
              <a:r>
                <a:rPr lang="en-US" sz="1200" dirty="0" err="1">
                  <a:latin typeface="Caviar Dreams" panose="020B0402020204020504"/>
                </a:rPr>
                <a:t>mempertahankan</a:t>
              </a:r>
              <a:r>
                <a:rPr lang="en-US" sz="1200" dirty="0">
                  <a:latin typeface="Caviar Dreams" panose="020B0402020204020504"/>
                </a:rPr>
                <a:t> </a:t>
              </a:r>
              <a:r>
                <a:rPr lang="en-US" sz="1200" dirty="0" err="1">
                  <a:latin typeface="Caviar Dreams" panose="020B0402020204020504"/>
                </a:rPr>
                <a:t>QoS-nya</a:t>
              </a:r>
              <a:r>
                <a:rPr lang="en-US" sz="1200" dirty="0">
                  <a:latin typeface="Caviar Dreams" panose="020B0402020204020504"/>
                </a:rPr>
                <a:t>.</a:t>
              </a:r>
              <a:endParaRPr lang="en-GB" sz="1200" dirty="0" smtClean="0">
                <a:latin typeface="Caviar Dreams" panose="020B0402020204020504"/>
              </a:endParaRPr>
            </a:p>
            <a:p>
              <a:pPr marL="0" lvl="1" algn="just">
                <a:lnSpc>
                  <a:spcPct val="130000"/>
                </a:lnSpc>
              </a:pPr>
              <a:r>
                <a:rPr lang="en-GB" sz="1200" dirty="0" err="1" smtClean="0">
                  <a:latin typeface="Caviar Dreams" panose="020B0402020204020504"/>
                </a:rPr>
                <a:t>Sifat</a:t>
              </a:r>
              <a:r>
                <a:rPr lang="en-GB" sz="1200" dirty="0" smtClean="0">
                  <a:latin typeface="Caviar Dreams" panose="020B0402020204020504"/>
                </a:rPr>
                <a:t> </a:t>
              </a:r>
              <a:r>
                <a:rPr lang="en-GB" sz="1200" dirty="0" err="1" smtClean="0">
                  <a:latin typeface="Caviar Dreams" panose="020B0402020204020504"/>
                </a:rPr>
                <a:t>Penelitian</a:t>
              </a:r>
              <a:r>
                <a:rPr lang="en-GB" sz="1200" dirty="0" smtClean="0">
                  <a:latin typeface="Caviar Dreams" panose="020B0402020204020504"/>
                </a:rPr>
                <a:t> : </a:t>
              </a:r>
              <a:r>
                <a:rPr lang="en-GB" sz="1200" dirty="0" err="1" smtClean="0">
                  <a:latin typeface="Caviar Dreams" panose="020B0402020204020504"/>
                </a:rPr>
                <a:t>Simulasi</a:t>
              </a:r>
              <a:r>
                <a:rPr lang="en-GB" sz="1200" dirty="0" smtClean="0">
                  <a:latin typeface="Caviar Dreams" panose="020B0402020204020504"/>
                </a:rPr>
                <a:t>, </a:t>
              </a:r>
              <a:r>
                <a:rPr lang="en-GB" sz="1200" dirty="0">
                  <a:latin typeface="Caviar Dreams" panose="020B0402020204020504"/>
                </a:rPr>
                <a:t>GNS3.</a:t>
              </a:r>
              <a:endParaRPr lang="id-ID" sz="1200" dirty="0">
                <a:latin typeface="Caviar Dreams" panose="020B0402020204020504"/>
              </a:endParaRPr>
            </a:p>
          </p:txBody>
        </p:sp>
      </p:grpSp>
    </p:spTree>
    <p:extLst>
      <p:ext uri="{BB962C8B-B14F-4D97-AF65-F5344CB8AC3E}">
        <p14:creationId xmlns:p14="http://schemas.microsoft.com/office/powerpoint/2010/main" val="2602065142"/>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8"/>
          <p:cNvSpPr/>
          <p:nvPr/>
        </p:nvSpPr>
        <p:spPr>
          <a:xfrm>
            <a:off x="3348024" y="841761"/>
            <a:ext cx="1365566"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005D99"/>
                </a:solidFill>
                <a:latin typeface="Caviar Dreams" panose="020B0402020204020504" pitchFamily="34" charset="0"/>
              </a:rPr>
              <a:t>Tinjauan Pustaka</a:t>
            </a:r>
            <a:endParaRPr lang="id-ID" sz="1100" dirty="0">
              <a:solidFill>
                <a:srgbClr val="005D99"/>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18" name="Chevron 17">
            <a:hlinkClick r:id="rId2" action="ppaction://hlinksldjump"/>
          </p:cNvPr>
          <p:cNvSpPr/>
          <p:nvPr/>
        </p:nvSpPr>
        <p:spPr>
          <a:xfrm>
            <a:off x="4499992" y="841761"/>
            <a:ext cx="1728192"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Landasan Teori</a:t>
            </a:r>
            <a:endParaRPr lang="id-ID" sz="1100" dirty="0">
              <a:latin typeface="Caviar Dreams" panose="020B0402020204020504" pitchFamily="34" charset="0"/>
            </a:endParaRPr>
          </a:p>
        </p:txBody>
      </p:sp>
      <p:sp>
        <p:nvSpPr>
          <p:cNvPr id="19" name="Chevron 18">
            <a:hlinkClick r:id="rId3" action="ppaction://hlinksldjump"/>
          </p:cNvPr>
          <p:cNvSpPr/>
          <p:nvPr/>
        </p:nvSpPr>
        <p:spPr>
          <a:xfrm>
            <a:off x="5940152"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latin typeface="Caviar Dreams" panose="020B0402020204020504" pitchFamily="34" charset="0"/>
              </a:rPr>
              <a:t>Hipotesis</a:t>
            </a:r>
            <a:endParaRPr lang="id-ID" sz="1100" dirty="0">
              <a:latin typeface="Caviar Dreams" panose="020B0402020204020504" pitchFamily="34" charset="0"/>
            </a:endParaRPr>
          </a:p>
        </p:txBody>
      </p:sp>
      <p:sp>
        <p:nvSpPr>
          <p:cNvPr id="20" name="Chevron 19">
            <a:hlinkClick r:id="rId4" action="ppaction://hlinksldjump"/>
          </p:cNvPr>
          <p:cNvSpPr/>
          <p:nvPr/>
        </p:nvSpPr>
        <p:spPr>
          <a:xfrm>
            <a:off x="7089854"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latin typeface="Caviar Dreams" panose="020B0402020204020504" pitchFamily="34" charset="0"/>
              </a:rPr>
              <a:t>Cara </a:t>
            </a:r>
            <a:r>
              <a:rPr lang="en-GB" sz="1100" dirty="0" err="1" smtClean="0">
                <a:latin typeface="Caviar Dreams" panose="020B0402020204020504" pitchFamily="34" charset="0"/>
              </a:rPr>
              <a:t>Penelitian</a:t>
            </a:r>
            <a:endParaRPr lang="id-ID" sz="1100" dirty="0">
              <a:latin typeface="Caviar Dreams" panose="020B0402020204020504" pitchFamily="34" charset="0"/>
            </a:endParaRPr>
          </a:p>
        </p:txBody>
      </p:sp>
      <p:sp>
        <p:nvSpPr>
          <p:cNvPr id="21" name="Pentagon 20">
            <a:hlinkClick r:id="rId5" action="ppaction://hlinksldjump"/>
          </p:cNvPr>
          <p:cNvSpPr/>
          <p:nvPr/>
        </p:nvSpPr>
        <p:spPr>
          <a:xfrm>
            <a:off x="21006" y="843558"/>
            <a:ext cx="1274481"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22" name="Chevron 21">
            <a:hlinkClick r:id="rId6"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3" name="Chevron 22">
            <a:hlinkClick r:id="rId7"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grpSp>
        <p:nvGrpSpPr>
          <p:cNvPr id="17" name="Group 16"/>
          <p:cNvGrpSpPr/>
          <p:nvPr/>
        </p:nvGrpSpPr>
        <p:grpSpPr>
          <a:xfrm>
            <a:off x="4644008" y="1399240"/>
            <a:ext cx="4248471" cy="3175795"/>
            <a:chOff x="430857" y="1916590"/>
            <a:chExt cx="5797327" cy="2976305"/>
          </a:xfrm>
        </p:grpSpPr>
        <p:sp>
          <p:nvSpPr>
            <p:cNvPr id="24" name="Oval 23"/>
            <p:cNvSpPr/>
            <p:nvPr/>
          </p:nvSpPr>
          <p:spPr>
            <a:xfrm>
              <a:off x="430857" y="2093501"/>
              <a:ext cx="294779" cy="24241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TextBox 24"/>
            <p:cNvSpPr txBox="1"/>
            <p:nvPr/>
          </p:nvSpPr>
          <p:spPr>
            <a:xfrm>
              <a:off x="1043608" y="1916590"/>
              <a:ext cx="5184576" cy="1834064"/>
            </a:xfrm>
            <a:prstGeom prst="rect">
              <a:avLst/>
            </a:prstGeom>
            <a:noFill/>
          </p:spPr>
          <p:txBody>
            <a:bodyPr wrap="square" rtlCol="0">
              <a:spAutoFit/>
            </a:bodyPr>
            <a:lstStyle/>
            <a:p>
              <a:pPr algn="just">
                <a:lnSpc>
                  <a:spcPct val="150000"/>
                </a:lnSpc>
              </a:pPr>
              <a:r>
                <a:rPr lang="en-GB" sz="1200" b="1" i="1" dirty="0" err="1">
                  <a:latin typeface="Caviar Dreams" panose="020B0402020204020504"/>
                </a:rPr>
                <a:t>Analisis</a:t>
              </a:r>
              <a:r>
                <a:rPr lang="en-GB" sz="1200" b="1" i="1" dirty="0">
                  <a:latin typeface="Caviar Dreams" panose="020B0402020204020504"/>
                </a:rPr>
                <a:t> </a:t>
              </a:r>
              <a:r>
                <a:rPr lang="en-GB" sz="1200" b="1" i="1" dirty="0" err="1">
                  <a:latin typeface="Caviar Dreams" panose="020B0402020204020504"/>
                </a:rPr>
                <a:t>Perbandingan</a:t>
              </a:r>
              <a:r>
                <a:rPr lang="en-GB" sz="1200" b="1" i="1" dirty="0">
                  <a:latin typeface="Caviar Dreams" panose="020B0402020204020504"/>
                </a:rPr>
                <a:t> </a:t>
              </a:r>
              <a:r>
                <a:rPr lang="en-GB" sz="1200" b="1" i="1" dirty="0" err="1">
                  <a:latin typeface="Caviar Dreams" panose="020B0402020204020504"/>
                </a:rPr>
                <a:t>Sistem</a:t>
              </a:r>
              <a:r>
                <a:rPr lang="en-GB" sz="1200" b="1" i="1" dirty="0">
                  <a:latin typeface="Caviar Dreams" panose="020B0402020204020504"/>
                </a:rPr>
                <a:t> </a:t>
              </a:r>
              <a:r>
                <a:rPr lang="en-GB" sz="1200" b="1" i="1" dirty="0" err="1">
                  <a:latin typeface="Caviar Dreams" panose="020B0402020204020504"/>
                </a:rPr>
                <a:t>Manajemen</a:t>
              </a:r>
              <a:r>
                <a:rPr lang="en-GB" sz="1200" b="1" i="1" dirty="0">
                  <a:latin typeface="Caviar Dreams" panose="020B0402020204020504"/>
                </a:rPr>
                <a:t> Bandwidth </a:t>
              </a:r>
              <a:r>
                <a:rPr lang="en-GB" sz="1200" b="1" i="1" dirty="0" err="1">
                  <a:latin typeface="Caviar Dreams" panose="020B0402020204020504"/>
                </a:rPr>
                <a:t>Berbasis</a:t>
              </a:r>
              <a:r>
                <a:rPr lang="en-GB" sz="1200" b="1" i="1" dirty="0">
                  <a:latin typeface="Caviar Dreams" panose="020B0402020204020504"/>
                </a:rPr>
                <a:t> Class-Based Queue </a:t>
              </a:r>
              <a:r>
                <a:rPr lang="en-GB" sz="1200" b="1" i="1" dirty="0" err="1">
                  <a:latin typeface="Caviar Dreams" panose="020B0402020204020504"/>
                </a:rPr>
                <a:t>dan</a:t>
              </a:r>
              <a:r>
                <a:rPr lang="en-GB" sz="1200" b="1" i="1" dirty="0">
                  <a:latin typeface="Caviar Dreams" panose="020B0402020204020504"/>
                </a:rPr>
                <a:t> Hierarchical Token Bucket </a:t>
              </a:r>
              <a:r>
                <a:rPr lang="en-GB" sz="1200" b="1" i="1" dirty="0" err="1">
                  <a:latin typeface="Caviar Dreams" panose="020B0402020204020504"/>
                </a:rPr>
                <a:t>untuk</a:t>
              </a:r>
              <a:r>
                <a:rPr lang="en-GB" sz="1200" b="1" i="1" dirty="0">
                  <a:latin typeface="Caviar Dreams" panose="020B0402020204020504"/>
                </a:rPr>
                <a:t> </a:t>
              </a:r>
              <a:r>
                <a:rPr lang="en-GB" sz="1200" b="1" i="1" dirty="0" err="1">
                  <a:latin typeface="Caviar Dreams" panose="020B0402020204020504"/>
                </a:rPr>
                <a:t>Jaringan</a:t>
              </a:r>
              <a:r>
                <a:rPr lang="en-GB" sz="1200" b="1" i="1" dirty="0">
                  <a:latin typeface="Caviar Dreams" panose="020B0402020204020504"/>
                </a:rPr>
                <a:t> Komputer </a:t>
              </a:r>
              <a:r>
                <a:rPr lang="id-ID" sz="1200" b="1" dirty="0" smtClean="0">
                  <a:latin typeface="Caviar Dreams" panose="020B0402020204020504"/>
                  <a:ea typeface="Calibri" panose="020F0502020204030204" pitchFamily="34" charset="0"/>
                </a:rPr>
                <a:t>(</a:t>
              </a:r>
              <a:r>
                <a:rPr lang="en-GB" sz="1200" b="1" dirty="0" err="1">
                  <a:latin typeface="Caviar Dreams" panose="020B0402020204020504"/>
                </a:rPr>
                <a:t>Bagas</a:t>
              </a:r>
              <a:r>
                <a:rPr lang="en-GB" sz="1200" b="1" dirty="0">
                  <a:latin typeface="Caviar Dreams" panose="020B0402020204020504"/>
                </a:rPr>
                <a:t> </a:t>
              </a:r>
              <a:r>
                <a:rPr lang="en-GB" sz="1200" b="1" dirty="0" err="1">
                  <a:latin typeface="Caviar Dreams" panose="020B0402020204020504"/>
                </a:rPr>
                <a:t>Prawira</a:t>
              </a:r>
              <a:r>
                <a:rPr lang="en-GB" sz="1200" b="1" dirty="0">
                  <a:latin typeface="Caviar Dreams" panose="020B0402020204020504"/>
                </a:rPr>
                <a:t> </a:t>
              </a:r>
              <a:r>
                <a:rPr lang="en-GB" sz="1200" b="1" dirty="0" err="1">
                  <a:latin typeface="Caviar Dreams" panose="020B0402020204020504"/>
                </a:rPr>
                <a:t>Adji</a:t>
              </a:r>
              <a:r>
                <a:rPr lang="en-GB" sz="1200" b="1" dirty="0">
                  <a:latin typeface="Caviar Dreams" panose="020B0402020204020504"/>
                </a:rPr>
                <a:t> </a:t>
              </a:r>
              <a:r>
                <a:rPr lang="en-GB" sz="1200" b="1" dirty="0" err="1">
                  <a:latin typeface="Caviar Dreams" panose="020B0402020204020504"/>
                </a:rPr>
                <a:t>Wisesa</a:t>
              </a:r>
              <a:r>
                <a:rPr lang="en-GB" sz="1200" b="1" dirty="0">
                  <a:latin typeface="Caviar Dreams" panose="020B0402020204020504"/>
                </a:rPr>
                <a:t> et al, 2018</a:t>
              </a:r>
              <a:r>
                <a:rPr lang="id-ID" sz="1200" b="1" dirty="0" smtClean="0">
                  <a:latin typeface="Caviar Dreams" panose="020B0402020204020504"/>
                  <a:ea typeface="Calibri" panose="020F0502020204030204" pitchFamily="34" charset="0"/>
                </a:rPr>
                <a:t>)</a:t>
              </a:r>
              <a:endParaRPr lang="id-ID" sz="1200" b="1" i="1" dirty="0">
                <a:latin typeface="Caviar Dreams" panose="020B0402020204020504"/>
              </a:endParaRPr>
            </a:p>
          </p:txBody>
        </p:sp>
        <p:sp>
          <p:nvSpPr>
            <p:cNvPr id="26" name="TextBox 25"/>
            <p:cNvSpPr txBox="1"/>
            <p:nvPr/>
          </p:nvSpPr>
          <p:spPr>
            <a:xfrm>
              <a:off x="1043608" y="2781490"/>
              <a:ext cx="5176652" cy="2111405"/>
            </a:xfrm>
            <a:prstGeom prst="rect">
              <a:avLst/>
            </a:prstGeom>
            <a:noFill/>
          </p:spPr>
          <p:txBody>
            <a:bodyPr wrap="square" rtlCol="0">
              <a:spAutoFit/>
            </a:bodyPr>
            <a:lstStyle/>
            <a:p>
              <a:pPr algn="just">
                <a:lnSpc>
                  <a:spcPct val="130000"/>
                </a:lnSpc>
              </a:pPr>
              <a:r>
                <a:rPr lang="en-US" sz="1200" dirty="0" err="1" smtClean="0">
                  <a:latin typeface="Caviar Dreams" panose="020B0402020204020504"/>
                </a:rPr>
                <a:t>Penelitian</a:t>
              </a:r>
              <a:r>
                <a:rPr lang="en-US" sz="1200" dirty="0" smtClean="0">
                  <a:latin typeface="Caviar Dreams" panose="020B0402020204020504"/>
                </a:rPr>
                <a:t> </a:t>
              </a:r>
              <a:r>
                <a:rPr lang="en-US" sz="1200" dirty="0" err="1" smtClean="0">
                  <a:latin typeface="Caviar Dreams" panose="020B0402020204020504"/>
                </a:rPr>
                <a:t>ini</a:t>
              </a:r>
              <a:r>
                <a:rPr lang="en-US" sz="1200" dirty="0" smtClean="0">
                  <a:latin typeface="Caviar Dreams" panose="020B0402020204020504"/>
                </a:rPr>
                <a:t> </a:t>
              </a:r>
              <a:r>
                <a:rPr lang="en-US" sz="1200" dirty="0" err="1" smtClean="0">
                  <a:latin typeface="Caviar Dreams" panose="020B0402020204020504"/>
                </a:rPr>
                <a:t>membandingkan</a:t>
              </a:r>
              <a:r>
                <a:rPr lang="en-US" sz="1200" dirty="0" smtClean="0">
                  <a:latin typeface="Caviar Dreams" panose="020B0402020204020504"/>
                </a:rPr>
                <a:t> </a:t>
              </a:r>
              <a:r>
                <a:rPr lang="en-US" sz="1200" dirty="0" err="1">
                  <a:latin typeface="Caviar Dreams" panose="020B0402020204020504"/>
                </a:rPr>
                <a:t>beberapa</a:t>
              </a:r>
              <a:r>
                <a:rPr lang="en-US" sz="1200" dirty="0">
                  <a:latin typeface="Caviar Dreams" panose="020B0402020204020504"/>
                </a:rPr>
                <a:t> </a:t>
              </a:r>
              <a:r>
                <a:rPr lang="en-US" sz="1200" dirty="0" err="1">
                  <a:latin typeface="Caviar Dreams" panose="020B0402020204020504"/>
                </a:rPr>
                <a:t>teknik</a:t>
              </a:r>
              <a:r>
                <a:rPr lang="en-US" sz="1200" dirty="0">
                  <a:latin typeface="Caviar Dreams" panose="020B0402020204020504"/>
                </a:rPr>
                <a:t> </a:t>
              </a:r>
              <a:r>
                <a:rPr lang="en-US" sz="1200" dirty="0" err="1">
                  <a:latin typeface="Caviar Dreams" panose="020B0402020204020504"/>
                </a:rPr>
                <a:t>antrian</a:t>
              </a:r>
              <a:r>
                <a:rPr lang="en-US" sz="1200" dirty="0">
                  <a:latin typeface="Caviar Dreams" panose="020B0402020204020504"/>
                </a:rPr>
                <a:t> </a:t>
              </a:r>
              <a:r>
                <a:rPr lang="en-US" sz="1200" dirty="0" err="1">
                  <a:latin typeface="Caviar Dreams" panose="020B0402020204020504"/>
                </a:rPr>
                <a:t>untuk</a:t>
              </a:r>
              <a:r>
                <a:rPr lang="en-US" sz="1200" dirty="0">
                  <a:latin typeface="Caviar Dreams" panose="020B0402020204020504"/>
                </a:rPr>
                <a:t> </a:t>
              </a:r>
              <a:r>
                <a:rPr lang="en-US" sz="1200" dirty="0" err="1">
                  <a:latin typeface="Caviar Dreams" panose="020B0402020204020504"/>
                </a:rPr>
                <a:t>menyesuaikan</a:t>
              </a:r>
              <a:r>
                <a:rPr lang="en-US" sz="1200" dirty="0">
                  <a:latin typeface="Caviar Dreams" panose="020B0402020204020504"/>
                </a:rPr>
                <a:t> </a:t>
              </a:r>
              <a:r>
                <a:rPr lang="en-US" sz="1200" dirty="0" err="1">
                  <a:latin typeface="Caviar Dreams" panose="020B0402020204020504"/>
                </a:rPr>
                <a:t>kebutuhan</a:t>
              </a:r>
              <a:r>
                <a:rPr lang="en-US" sz="1200" dirty="0">
                  <a:latin typeface="Caviar Dreams" panose="020B0402020204020504"/>
                </a:rPr>
                <a:t> </a:t>
              </a:r>
              <a:r>
                <a:rPr lang="en-US" sz="1200" dirty="0" err="1" smtClean="0">
                  <a:latin typeface="Caviar Dreams" panose="020B0402020204020504"/>
                </a:rPr>
                <a:t>jaringan</a:t>
              </a:r>
              <a:r>
                <a:rPr lang="en-US" sz="1200" dirty="0" smtClean="0">
                  <a:latin typeface="Caviar Dreams" panose="020B0402020204020504"/>
                </a:rPr>
                <a:t> </a:t>
              </a:r>
              <a:r>
                <a:rPr lang="en-US" sz="1200" dirty="0" err="1" smtClean="0">
                  <a:latin typeface="Caviar Dreams" panose="020B0402020204020504"/>
                </a:rPr>
                <a:t>yaitu</a:t>
              </a:r>
              <a:r>
                <a:rPr lang="en-US" sz="1200" dirty="0" smtClean="0">
                  <a:latin typeface="Caviar Dreams" panose="020B0402020204020504"/>
                </a:rPr>
                <a:t> CBQ </a:t>
              </a:r>
              <a:r>
                <a:rPr lang="en-US" sz="1200" dirty="0" err="1" smtClean="0">
                  <a:latin typeface="Caviar Dreams" panose="020B0402020204020504"/>
                </a:rPr>
                <a:t>dan</a:t>
              </a:r>
              <a:r>
                <a:rPr lang="en-US" sz="1200" dirty="0" smtClean="0">
                  <a:latin typeface="Caviar Dreams" panose="020B0402020204020504"/>
                </a:rPr>
                <a:t> HTB. </a:t>
              </a:r>
              <a:r>
                <a:rPr lang="en-US" sz="1200" i="1" dirty="0">
                  <a:latin typeface="Caviar Dreams" panose="020B0402020204020504"/>
                </a:rPr>
                <a:t>Class-Based Queue</a:t>
              </a:r>
              <a:r>
                <a:rPr lang="en-US" sz="1200" dirty="0">
                  <a:latin typeface="Caviar Dreams" panose="020B0402020204020504"/>
                </a:rPr>
                <a:t> (CBQ) </a:t>
              </a:r>
              <a:r>
                <a:rPr lang="en-US" sz="1200" dirty="0" err="1">
                  <a:latin typeface="Caviar Dreams" panose="020B0402020204020504"/>
                </a:rPr>
                <a:t>merupakan</a:t>
              </a:r>
              <a:r>
                <a:rPr lang="en-US" sz="1200" dirty="0">
                  <a:latin typeface="Caviar Dreams" panose="020B0402020204020504"/>
                </a:rPr>
                <a:t> </a:t>
              </a:r>
              <a:r>
                <a:rPr lang="en-US" sz="1200" dirty="0" err="1">
                  <a:latin typeface="Caviar Dreams" panose="020B0402020204020504"/>
                </a:rPr>
                <a:t>teknik</a:t>
              </a:r>
              <a:r>
                <a:rPr lang="en-US" sz="1200" dirty="0">
                  <a:latin typeface="Caviar Dreams" panose="020B0402020204020504"/>
                </a:rPr>
                <a:t> </a:t>
              </a:r>
              <a:r>
                <a:rPr lang="en-US" sz="1200" dirty="0" err="1">
                  <a:latin typeface="Caviar Dreams" panose="020B0402020204020504"/>
                </a:rPr>
                <a:t>klasifikasi</a:t>
              </a:r>
              <a:r>
                <a:rPr lang="en-US" sz="1200" dirty="0">
                  <a:latin typeface="Caviar Dreams" panose="020B0402020204020504"/>
                </a:rPr>
                <a:t> data yang </a:t>
              </a:r>
              <a:r>
                <a:rPr lang="en-US" sz="1200" dirty="0" err="1">
                  <a:latin typeface="Caviar Dreams" panose="020B0402020204020504"/>
                </a:rPr>
                <a:t>memungkinkan</a:t>
              </a:r>
              <a:r>
                <a:rPr lang="en-US" sz="1200" dirty="0">
                  <a:latin typeface="Caviar Dreams" panose="020B0402020204020504"/>
                </a:rPr>
                <a:t> </a:t>
              </a:r>
              <a:r>
                <a:rPr lang="en-US" sz="1200" dirty="0" err="1">
                  <a:latin typeface="Caviar Dreams" panose="020B0402020204020504"/>
                </a:rPr>
                <a:t>bandwith</a:t>
              </a:r>
              <a:r>
                <a:rPr lang="en-US" sz="1200" dirty="0">
                  <a:latin typeface="Caviar Dreams" panose="020B0402020204020504"/>
                </a:rPr>
                <a:t> sharing. </a:t>
              </a:r>
              <a:r>
                <a:rPr lang="en-US" sz="1200" dirty="0" err="1">
                  <a:latin typeface="Caviar Dreams" panose="020B0402020204020504"/>
                </a:rPr>
                <a:t>Teknik</a:t>
              </a:r>
              <a:r>
                <a:rPr lang="en-US" sz="1200" dirty="0">
                  <a:latin typeface="Caviar Dreams" panose="020B0402020204020504"/>
                </a:rPr>
                <a:t> </a:t>
              </a:r>
              <a:r>
                <a:rPr lang="en-US" sz="1200" i="1" dirty="0">
                  <a:latin typeface="Caviar Dreams" panose="020B0402020204020504"/>
                </a:rPr>
                <a:t>Hierarchical Token Bucket</a:t>
              </a:r>
              <a:r>
                <a:rPr lang="en-US" sz="1200" dirty="0">
                  <a:latin typeface="Caviar Dreams" panose="020B0402020204020504"/>
                </a:rPr>
                <a:t> (HTB) </a:t>
              </a:r>
              <a:r>
                <a:rPr lang="en-US" sz="1200" dirty="0" err="1">
                  <a:latin typeface="Caviar Dreams" panose="020B0402020204020504"/>
                </a:rPr>
                <a:t>adalah</a:t>
              </a:r>
              <a:r>
                <a:rPr lang="en-US" sz="1200" dirty="0">
                  <a:latin typeface="Caviar Dreams" panose="020B0402020204020504"/>
                </a:rPr>
                <a:t> </a:t>
              </a:r>
              <a:r>
                <a:rPr lang="en-US" sz="1200" dirty="0" err="1">
                  <a:latin typeface="Caviar Dreams" panose="020B0402020204020504"/>
                </a:rPr>
                <a:t>pengembangan</a:t>
              </a:r>
              <a:r>
                <a:rPr lang="en-US" sz="1200" dirty="0">
                  <a:latin typeface="Caviar Dreams" panose="020B0402020204020504"/>
                </a:rPr>
                <a:t> </a:t>
              </a:r>
              <a:r>
                <a:rPr lang="en-US" sz="1200" dirty="0" err="1">
                  <a:latin typeface="Caviar Dreams" panose="020B0402020204020504"/>
                </a:rPr>
                <a:t>dari</a:t>
              </a:r>
              <a:r>
                <a:rPr lang="en-US" sz="1200" dirty="0">
                  <a:latin typeface="Caviar Dreams" panose="020B0402020204020504"/>
                </a:rPr>
                <a:t> CBQ. </a:t>
              </a:r>
              <a:r>
                <a:rPr lang="en-US" sz="1200" dirty="0" err="1">
                  <a:latin typeface="Caviar Dreams" panose="020B0402020204020504"/>
                </a:rPr>
                <a:t>Ketika</a:t>
              </a:r>
              <a:r>
                <a:rPr lang="en-US" sz="1200" dirty="0">
                  <a:latin typeface="Caviar Dreams" panose="020B0402020204020504"/>
                </a:rPr>
                <a:t> </a:t>
              </a:r>
              <a:r>
                <a:rPr lang="en-US" sz="1200" dirty="0" err="1">
                  <a:latin typeface="Caviar Dreams" panose="020B0402020204020504"/>
                </a:rPr>
                <a:t>membandingkan</a:t>
              </a:r>
              <a:r>
                <a:rPr lang="en-US" sz="1200" dirty="0">
                  <a:latin typeface="Caviar Dreams" panose="020B0402020204020504"/>
                </a:rPr>
                <a:t> </a:t>
              </a:r>
              <a:r>
                <a:rPr lang="en-US" sz="1200" dirty="0" err="1">
                  <a:latin typeface="Caviar Dreams" panose="020B0402020204020504"/>
                </a:rPr>
                <a:t>kedua</a:t>
              </a:r>
              <a:r>
                <a:rPr lang="en-US" sz="1200" dirty="0">
                  <a:latin typeface="Caviar Dreams" panose="020B0402020204020504"/>
                </a:rPr>
                <a:t> </a:t>
              </a:r>
              <a:r>
                <a:rPr lang="en-US" sz="1200" dirty="0" err="1">
                  <a:latin typeface="Caviar Dreams" panose="020B0402020204020504"/>
                </a:rPr>
                <a:t>teknik</a:t>
              </a:r>
              <a:r>
                <a:rPr lang="en-US" sz="1200" dirty="0">
                  <a:latin typeface="Caviar Dreams" panose="020B0402020204020504"/>
                </a:rPr>
                <a:t> </a:t>
              </a:r>
              <a:r>
                <a:rPr lang="en-US" sz="1200" dirty="0" err="1">
                  <a:latin typeface="Caviar Dreams" panose="020B0402020204020504"/>
                </a:rPr>
                <a:t>antrian</a:t>
              </a:r>
              <a:r>
                <a:rPr lang="en-US" sz="1200" dirty="0">
                  <a:latin typeface="Caviar Dreams" panose="020B0402020204020504"/>
                </a:rPr>
                <a:t> </a:t>
              </a:r>
              <a:r>
                <a:rPr lang="en-US" sz="1200" dirty="0" err="1">
                  <a:latin typeface="Caviar Dreams" panose="020B0402020204020504"/>
                </a:rPr>
                <a:t>tersebut</a:t>
              </a:r>
              <a:r>
                <a:rPr lang="en-US" sz="1200" dirty="0">
                  <a:latin typeface="Caviar Dreams" panose="020B0402020204020504"/>
                </a:rPr>
                <a:t> </a:t>
              </a:r>
              <a:r>
                <a:rPr lang="en-US" sz="1200" dirty="0" err="1">
                  <a:latin typeface="Caviar Dreams" panose="020B0402020204020504"/>
                </a:rPr>
                <a:t>untuk</a:t>
              </a:r>
              <a:r>
                <a:rPr lang="en-US" sz="1200" dirty="0">
                  <a:latin typeface="Caviar Dreams" panose="020B0402020204020504"/>
                </a:rPr>
                <a:t> </a:t>
              </a:r>
              <a:r>
                <a:rPr lang="en-US" sz="1200" dirty="0" err="1">
                  <a:latin typeface="Caviar Dreams" panose="020B0402020204020504"/>
                </a:rPr>
                <a:t>trafik</a:t>
              </a:r>
              <a:r>
                <a:rPr lang="en-US" sz="1200" dirty="0">
                  <a:latin typeface="Caviar Dreams" panose="020B0402020204020504"/>
                </a:rPr>
                <a:t> VoIP </a:t>
              </a:r>
              <a:r>
                <a:rPr lang="en-US" sz="1200" dirty="0" err="1">
                  <a:latin typeface="Caviar Dreams" panose="020B0402020204020504"/>
                </a:rPr>
                <a:t>dan</a:t>
              </a:r>
              <a:r>
                <a:rPr lang="en-US" sz="1200" dirty="0">
                  <a:latin typeface="Caviar Dreams" panose="020B0402020204020504"/>
                </a:rPr>
                <a:t> FTP, parameter </a:t>
              </a:r>
              <a:r>
                <a:rPr lang="en-US" sz="1200" i="1" dirty="0">
                  <a:latin typeface="Caviar Dreams" panose="020B0402020204020504"/>
                </a:rPr>
                <a:t>jitter</a:t>
              </a:r>
              <a:r>
                <a:rPr lang="en-US" sz="1200" dirty="0">
                  <a:latin typeface="Caviar Dreams" panose="020B0402020204020504"/>
                </a:rPr>
                <a:t> </a:t>
              </a:r>
              <a:r>
                <a:rPr lang="en-US" sz="1200" dirty="0" err="1">
                  <a:latin typeface="Caviar Dreams" panose="020B0402020204020504"/>
                </a:rPr>
                <a:t>dan</a:t>
              </a:r>
              <a:r>
                <a:rPr lang="en-US" sz="1200" dirty="0">
                  <a:latin typeface="Caviar Dreams" panose="020B0402020204020504"/>
                </a:rPr>
                <a:t> </a:t>
              </a:r>
              <a:r>
                <a:rPr lang="en-US" sz="1200" i="1" dirty="0">
                  <a:latin typeface="Caviar Dreams" panose="020B0402020204020504"/>
                </a:rPr>
                <a:t>delay</a:t>
              </a:r>
              <a:r>
                <a:rPr lang="en-US" sz="1200" dirty="0">
                  <a:latin typeface="Caviar Dreams" panose="020B0402020204020504"/>
                </a:rPr>
                <a:t> yang </a:t>
              </a:r>
              <a:r>
                <a:rPr lang="en-US" sz="1200" dirty="0" err="1">
                  <a:latin typeface="Caviar Dreams" panose="020B0402020204020504"/>
                </a:rPr>
                <a:t>lebih</a:t>
              </a:r>
              <a:r>
                <a:rPr lang="en-US" sz="1200" dirty="0">
                  <a:latin typeface="Caviar Dreams" panose="020B0402020204020504"/>
                </a:rPr>
                <a:t> </a:t>
              </a:r>
              <a:r>
                <a:rPr lang="en-US" sz="1200" dirty="0" err="1">
                  <a:latin typeface="Caviar Dreams" panose="020B0402020204020504"/>
                </a:rPr>
                <a:t>baik</a:t>
              </a:r>
              <a:r>
                <a:rPr lang="en-US" sz="1200" dirty="0">
                  <a:latin typeface="Caviar Dreams" panose="020B0402020204020504"/>
                </a:rPr>
                <a:t> </a:t>
              </a:r>
              <a:r>
                <a:rPr lang="en-US" sz="1200" dirty="0" err="1">
                  <a:latin typeface="Caviar Dreams" panose="020B0402020204020504"/>
                </a:rPr>
                <a:t>didapatkan</a:t>
              </a:r>
              <a:r>
                <a:rPr lang="en-US" sz="1200" dirty="0">
                  <a:latin typeface="Caviar Dreams" panose="020B0402020204020504"/>
                </a:rPr>
                <a:t> </a:t>
              </a:r>
              <a:r>
                <a:rPr lang="en-US" sz="1200" dirty="0" err="1">
                  <a:latin typeface="Caviar Dreams" panose="020B0402020204020504"/>
                </a:rPr>
                <a:t>dari</a:t>
              </a:r>
              <a:r>
                <a:rPr lang="en-US" sz="1200" dirty="0">
                  <a:latin typeface="Caviar Dreams" panose="020B0402020204020504"/>
                </a:rPr>
                <a:t> </a:t>
              </a:r>
              <a:r>
                <a:rPr lang="en-US" sz="1200" dirty="0" err="1">
                  <a:latin typeface="Caviar Dreams" panose="020B0402020204020504"/>
                </a:rPr>
                <a:t>trafik</a:t>
              </a:r>
              <a:r>
                <a:rPr lang="en-US" sz="1200" dirty="0">
                  <a:latin typeface="Caviar Dreams" panose="020B0402020204020504"/>
                </a:rPr>
                <a:t> yang </a:t>
              </a:r>
              <a:r>
                <a:rPr lang="en-US" sz="1200" dirty="0" err="1">
                  <a:latin typeface="Caviar Dreams" panose="020B0402020204020504"/>
                </a:rPr>
                <a:t>mengimplementasi</a:t>
              </a:r>
              <a:r>
                <a:rPr lang="en-US" sz="1200" dirty="0">
                  <a:latin typeface="Caviar Dreams" panose="020B0402020204020504"/>
                </a:rPr>
                <a:t> </a:t>
              </a:r>
              <a:r>
                <a:rPr lang="en-US" sz="1200" dirty="0" smtClean="0">
                  <a:latin typeface="Caviar Dreams" panose="020B0402020204020504"/>
                </a:rPr>
                <a:t>HTB.</a:t>
              </a:r>
            </a:p>
            <a:p>
              <a:pPr algn="just">
                <a:lnSpc>
                  <a:spcPct val="130000"/>
                </a:lnSpc>
              </a:pPr>
              <a:r>
                <a:rPr lang="en-GB" sz="1200" dirty="0" err="1" smtClean="0">
                  <a:latin typeface="Caviar Dreams" panose="020B0402020204020504"/>
                </a:rPr>
                <a:t>Sifat</a:t>
              </a:r>
              <a:r>
                <a:rPr lang="en-GB" sz="1200" dirty="0" smtClean="0">
                  <a:latin typeface="Caviar Dreams" panose="020B0402020204020504"/>
                </a:rPr>
                <a:t> </a:t>
              </a:r>
              <a:r>
                <a:rPr lang="en-GB" sz="1200" dirty="0" err="1" smtClean="0">
                  <a:latin typeface="Caviar Dreams" panose="020B0402020204020504"/>
                </a:rPr>
                <a:t>Penelitian</a:t>
              </a:r>
              <a:r>
                <a:rPr lang="en-GB" sz="1200" dirty="0" smtClean="0">
                  <a:latin typeface="Caviar Dreams" panose="020B0402020204020504"/>
                </a:rPr>
                <a:t> : </a:t>
              </a:r>
              <a:r>
                <a:rPr lang="en-GB" sz="1200" dirty="0" err="1" smtClean="0">
                  <a:latin typeface="Caviar Dreams" panose="020B0402020204020504"/>
                </a:rPr>
                <a:t>Implementasi</a:t>
              </a:r>
              <a:r>
                <a:rPr lang="en-GB" sz="1200" dirty="0" smtClean="0">
                  <a:latin typeface="Caviar Dreams" panose="020B0402020204020504"/>
                </a:rPr>
                <a:t>.</a:t>
              </a:r>
              <a:endParaRPr lang="id-ID" sz="1200" dirty="0">
                <a:latin typeface="Caviar Dreams" panose="020B0402020204020504"/>
              </a:endParaRPr>
            </a:p>
          </p:txBody>
        </p:sp>
      </p:grpSp>
      <p:grpSp>
        <p:nvGrpSpPr>
          <p:cNvPr id="27" name="Group 26"/>
          <p:cNvGrpSpPr/>
          <p:nvPr/>
        </p:nvGrpSpPr>
        <p:grpSpPr>
          <a:xfrm>
            <a:off x="238941" y="1454773"/>
            <a:ext cx="4283048" cy="3038479"/>
            <a:chOff x="430857" y="1948227"/>
            <a:chExt cx="5810506" cy="2734737"/>
          </a:xfrm>
        </p:grpSpPr>
        <p:sp>
          <p:nvSpPr>
            <p:cNvPr id="28" name="Oval 27"/>
            <p:cNvSpPr/>
            <p:nvPr/>
          </p:nvSpPr>
          <p:spPr>
            <a:xfrm>
              <a:off x="430857" y="2093501"/>
              <a:ext cx="326793" cy="22579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TextBox 28"/>
            <p:cNvSpPr txBox="1"/>
            <p:nvPr/>
          </p:nvSpPr>
          <p:spPr>
            <a:xfrm>
              <a:off x="1056787" y="1948227"/>
              <a:ext cx="5184576" cy="1410819"/>
            </a:xfrm>
            <a:prstGeom prst="rect">
              <a:avLst/>
            </a:prstGeom>
            <a:noFill/>
          </p:spPr>
          <p:txBody>
            <a:bodyPr wrap="square" rtlCol="0">
              <a:spAutoFit/>
            </a:bodyPr>
            <a:lstStyle/>
            <a:p>
              <a:pPr algn="just">
                <a:lnSpc>
                  <a:spcPct val="150000"/>
                </a:lnSpc>
              </a:pPr>
              <a:r>
                <a:rPr lang="en-GB" sz="1200" b="1" i="1" dirty="0" err="1" smtClean="0">
                  <a:latin typeface="Caviar Dreams" panose="020B0402020204020504"/>
                </a:rPr>
                <a:t>Implementasi</a:t>
              </a:r>
              <a:r>
                <a:rPr lang="en-GB" sz="1200" b="1" i="1" dirty="0" smtClean="0">
                  <a:latin typeface="Caviar Dreams" panose="020B0402020204020504"/>
                </a:rPr>
                <a:t> </a:t>
              </a:r>
              <a:r>
                <a:rPr lang="en-GB" sz="1200" b="1" i="1" dirty="0" err="1" smtClean="0">
                  <a:latin typeface="Caviar Dreams" panose="020B0402020204020504"/>
                </a:rPr>
                <a:t>dan</a:t>
              </a:r>
              <a:r>
                <a:rPr lang="en-GB" sz="1200" b="1" i="1" dirty="0" smtClean="0">
                  <a:latin typeface="Caviar Dreams" panose="020B0402020204020504"/>
                </a:rPr>
                <a:t> </a:t>
              </a:r>
              <a:r>
                <a:rPr lang="en-GB" sz="1200" b="1" i="1" dirty="0" err="1" smtClean="0">
                  <a:latin typeface="Caviar Dreams" panose="020B0402020204020504"/>
                </a:rPr>
                <a:t>Analisis</a:t>
              </a:r>
              <a:r>
                <a:rPr lang="en-GB" sz="1200" b="1" i="1" dirty="0" smtClean="0">
                  <a:latin typeface="Caviar Dreams" panose="020B0402020204020504"/>
                </a:rPr>
                <a:t> </a:t>
              </a:r>
              <a:r>
                <a:rPr lang="en-GB" sz="1200" b="1" i="1" dirty="0" err="1" smtClean="0">
                  <a:latin typeface="Caviar Dreams" panose="020B0402020204020504"/>
                </a:rPr>
                <a:t>Pelayanan</a:t>
              </a:r>
              <a:r>
                <a:rPr lang="en-GB" sz="1200" b="1" i="1" dirty="0" smtClean="0">
                  <a:latin typeface="Caviar Dreams" panose="020B0402020204020504"/>
                </a:rPr>
                <a:t> VoIP </a:t>
              </a:r>
              <a:r>
                <a:rPr lang="en-GB" sz="1200" b="1" i="1" dirty="0" err="1" smtClean="0">
                  <a:latin typeface="Caviar Dreams" panose="020B0402020204020504"/>
                </a:rPr>
                <a:t>pada</a:t>
              </a:r>
              <a:r>
                <a:rPr lang="en-GB" sz="1200" b="1" i="1" dirty="0" smtClean="0">
                  <a:latin typeface="Caviar Dreams" panose="020B0402020204020504"/>
                </a:rPr>
                <a:t> </a:t>
              </a:r>
              <a:r>
                <a:rPr lang="en-GB" sz="1200" b="1" i="1" dirty="0" err="1" smtClean="0">
                  <a:latin typeface="Caviar Dreams" panose="020B0402020204020504"/>
                </a:rPr>
                <a:t>Jaringan</a:t>
              </a:r>
              <a:r>
                <a:rPr lang="en-GB" sz="1200" b="1" i="1" dirty="0" smtClean="0">
                  <a:latin typeface="Caviar Dreams" panose="020B0402020204020504"/>
                </a:rPr>
                <a:t> MPLS </a:t>
              </a:r>
              <a:r>
                <a:rPr lang="en-GB" sz="1200" b="1" i="1" dirty="0" err="1" smtClean="0">
                  <a:latin typeface="Caviar Dreams" panose="020B0402020204020504"/>
                </a:rPr>
                <a:t>dengan</a:t>
              </a:r>
              <a:r>
                <a:rPr lang="en-GB" sz="1200" b="1" i="1" dirty="0" smtClean="0">
                  <a:latin typeface="Caviar Dreams" panose="020B0402020204020504"/>
                </a:rPr>
                <a:t> </a:t>
              </a:r>
              <a:r>
                <a:rPr lang="en-GB" sz="1200" b="1" i="1" dirty="0" err="1" smtClean="0">
                  <a:latin typeface="Caviar Dreams" panose="020B0402020204020504"/>
                </a:rPr>
                <a:t>Menggunakan</a:t>
              </a:r>
              <a:r>
                <a:rPr lang="en-GB" sz="1200" b="1" i="1" dirty="0" smtClean="0">
                  <a:latin typeface="Caviar Dreams" panose="020B0402020204020504"/>
                </a:rPr>
                <a:t> Traffic Engineering </a:t>
              </a:r>
              <a:r>
                <a:rPr lang="id-ID" sz="1200" b="1" dirty="0" smtClean="0">
                  <a:latin typeface="Caviar Dreams" panose="020B0402020204020504" pitchFamily="34" charset="0"/>
                  <a:ea typeface="Calibri" panose="020F0502020204030204" pitchFamily="34" charset="0"/>
                </a:rPr>
                <a:t>(</a:t>
              </a:r>
              <a:r>
                <a:rPr lang="en-GB" sz="1200" b="1" dirty="0" smtClean="0">
                  <a:latin typeface="Caviar Dreams" panose="020B0402020204020504"/>
                </a:rPr>
                <a:t>Ahmad </a:t>
              </a:r>
              <a:r>
                <a:rPr lang="en-GB" sz="1200" b="1" dirty="0" err="1" smtClean="0">
                  <a:latin typeface="Caviar Dreams" panose="020B0402020204020504"/>
                </a:rPr>
                <a:t>Zainuri</a:t>
              </a:r>
              <a:r>
                <a:rPr lang="en-GB" sz="1200" b="1" dirty="0" smtClean="0">
                  <a:latin typeface="Caviar Dreams" panose="020B0402020204020504"/>
                </a:rPr>
                <a:t>, 2013</a:t>
              </a:r>
              <a:r>
                <a:rPr lang="id-ID" sz="1200" b="1" dirty="0" smtClean="0">
                  <a:latin typeface="Caviar Dreams" panose="020B0402020204020504" pitchFamily="34" charset="0"/>
                  <a:ea typeface="Calibri" panose="020F0502020204030204" pitchFamily="34" charset="0"/>
                </a:rPr>
                <a:t>)</a:t>
              </a:r>
              <a:endParaRPr lang="id-ID" sz="1200" b="1" i="1" dirty="0">
                <a:latin typeface="Caviar Dreams" panose="020B0402020204020504" pitchFamily="34" charset="0"/>
              </a:endParaRPr>
            </a:p>
          </p:txBody>
        </p:sp>
        <p:sp>
          <p:nvSpPr>
            <p:cNvPr id="30" name="TextBox 29"/>
            <p:cNvSpPr txBox="1"/>
            <p:nvPr/>
          </p:nvSpPr>
          <p:spPr>
            <a:xfrm>
              <a:off x="1051532" y="2655254"/>
              <a:ext cx="5176652" cy="2027710"/>
            </a:xfrm>
            <a:prstGeom prst="rect">
              <a:avLst/>
            </a:prstGeom>
            <a:noFill/>
          </p:spPr>
          <p:txBody>
            <a:bodyPr wrap="square" rtlCol="0">
              <a:spAutoFit/>
            </a:bodyPr>
            <a:lstStyle/>
            <a:p>
              <a:pPr marL="0" lvl="1" algn="just">
                <a:lnSpc>
                  <a:spcPct val="130000"/>
                </a:lnSpc>
              </a:pPr>
              <a:r>
                <a:rPr lang="en-US" sz="1200" dirty="0" err="1">
                  <a:latin typeface="Caviar Dreams" panose="020B0402020204020504"/>
                </a:rPr>
                <a:t>Selain</a:t>
              </a:r>
              <a:r>
                <a:rPr lang="en-US" sz="1200" dirty="0">
                  <a:latin typeface="Caviar Dreams" panose="020B0402020204020504"/>
                </a:rPr>
                <a:t> </a:t>
              </a:r>
              <a:r>
                <a:rPr lang="en-US" sz="1200" dirty="0" err="1">
                  <a:latin typeface="Caviar Dreams" panose="020B0402020204020504"/>
                </a:rPr>
                <a:t>menjaga</a:t>
              </a:r>
              <a:r>
                <a:rPr lang="en-US" sz="1200" dirty="0">
                  <a:latin typeface="Caviar Dreams" panose="020B0402020204020504"/>
                </a:rPr>
                <a:t> </a:t>
              </a:r>
              <a:r>
                <a:rPr lang="en-US" sz="1200" dirty="0" err="1">
                  <a:latin typeface="Caviar Dreams" panose="020B0402020204020504"/>
                </a:rPr>
                <a:t>nilai</a:t>
              </a:r>
              <a:r>
                <a:rPr lang="en-US" sz="1200" dirty="0">
                  <a:latin typeface="Caviar Dreams" panose="020B0402020204020504"/>
                </a:rPr>
                <a:t> </a:t>
              </a:r>
              <a:r>
                <a:rPr lang="en-US" sz="1200" dirty="0" err="1">
                  <a:latin typeface="Caviar Dreams" panose="020B0402020204020504"/>
                </a:rPr>
                <a:t>QoS</a:t>
              </a:r>
              <a:r>
                <a:rPr lang="en-US" sz="1200" dirty="0">
                  <a:latin typeface="Caviar Dreams" panose="020B0402020204020504"/>
                </a:rPr>
                <a:t> </a:t>
              </a:r>
              <a:r>
                <a:rPr lang="en-US" sz="1200" dirty="0" err="1">
                  <a:latin typeface="Caviar Dreams" panose="020B0402020204020504"/>
                </a:rPr>
                <a:t>suatu</a:t>
              </a:r>
              <a:r>
                <a:rPr lang="en-US" sz="1200" dirty="0">
                  <a:latin typeface="Caviar Dreams" panose="020B0402020204020504"/>
                </a:rPr>
                <a:t> </a:t>
              </a:r>
              <a:r>
                <a:rPr lang="en-US" sz="1200" dirty="0" err="1">
                  <a:latin typeface="Caviar Dreams" panose="020B0402020204020504"/>
                </a:rPr>
                <a:t>jaringan</a:t>
              </a:r>
              <a:r>
                <a:rPr lang="en-US" sz="1200" dirty="0">
                  <a:latin typeface="Caviar Dreams" panose="020B0402020204020504"/>
                </a:rPr>
                <a:t>, </a:t>
              </a:r>
              <a:r>
                <a:rPr lang="en-US" sz="1200" i="1" dirty="0">
                  <a:latin typeface="Caviar Dreams" panose="020B0402020204020504"/>
                </a:rPr>
                <a:t>Traffic Engineering</a:t>
              </a:r>
              <a:r>
                <a:rPr lang="en-US" sz="1200" dirty="0">
                  <a:latin typeface="Caviar Dreams" panose="020B0402020204020504"/>
                </a:rPr>
                <a:t> </a:t>
              </a:r>
              <a:r>
                <a:rPr lang="en-US" sz="1200" dirty="0" err="1">
                  <a:latin typeface="Caviar Dreams" panose="020B0402020204020504"/>
                </a:rPr>
                <a:t>memiliki</a:t>
              </a:r>
              <a:r>
                <a:rPr lang="en-US" sz="1200" dirty="0">
                  <a:latin typeface="Caviar Dreams" panose="020B0402020204020504"/>
                </a:rPr>
                <a:t> </a:t>
              </a:r>
              <a:r>
                <a:rPr lang="en-US" sz="1200" dirty="0" err="1">
                  <a:latin typeface="Caviar Dreams" panose="020B0402020204020504"/>
                </a:rPr>
                <a:t>keandalan</a:t>
              </a:r>
              <a:r>
                <a:rPr lang="en-US" sz="1200" dirty="0">
                  <a:latin typeface="Caviar Dreams" panose="020B0402020204020504"/>
                </a:rPr>
                <a:t> </a:t>
              </a:r>
              <a:r>
                <a:rPr lang="en-US" sz="1200" dirty="0" err="1">
                  <a:latin typeface="Caviar Dreams" panose="020B0402020204020504"/>
                </a:rPr>
                <a:t>dalam</a:t>
              </a:r>
              <a:r>
                <a:rPr lang="en-US" sz="1200" dirty="0">
                  <a:latin typeface="Caviar Dreams" panose="020B0402020204020504"/>
                </a:rPr>
                <a:t> </a:t>
              </a:r>
              <a:r>
                <a:rPr lang="en-US" sz="1200" i="1" dirty="0">
                  <a:latin typeface="Caviar Dreams" panose="020B0402020204020504"/>
                </a:rPr>
                <a:t>real-time forwarding packet data</a:t>
              </a:r>
              <a:r>
                <a:rPr lang="en-US" sz="1200" dirty="0">
                  <a:latin typeface="Caviar Dreams" panose="020B0402020204020504"/>
                </a:rPr>
                <a:t>. Hal </a:t>
              </a:r>
              <a:r>
                <a:rPr lang="en-US" sz="1200" dirty="0" err="1">
                  <a:latin typeface="Caviar Dreams" panose="020B0402020204020504"/>
                </a:rPr>
                <a:t>ini</a:t>
              </a:r>
              <a:r>
                <a:rPr lang="en-US" sz="1200" dirty="0">
                  <a:latin typeface="Caviar Dreams" panose="020B0402020204020504"/>
                </a:rPr>
                <a:t> </a:t>
              </a:r>
              <a:r>
                <a:rPr lang="en-US" sz="1200" dirty="0" err="1">
                  <a:latin typeface="Caviar Dreams" panose="020B0402020204020504"/>
                </a:rPr>
                <a:t>sangat</a:t>
              </a:r>
              <a:r>
                <a:rPr lang="en-US" sz="1200" dirty="0">
                  <a:latin typeface="Caviar Dreams" panose="020B0402020204020504"/>
                </a:rPr>
                <a:t> </a:t>
              </a:r>
              <a:r>
                <a:rPr lang="en-US" sz="1200" dirty="0" err="1">
                  <a:latin typeface="Caviar Dreams" panose="020B0402020204020504"/>
                </a:rPr>
                <a:t>mendukung</a:t>
              </a:r>
              <a:r>
                <a:rPr lang="en-US" sz="1200" dirty="0">
                  <a:latin typeface="Caviar Dreams" panose="020B0402020204020504"/>
                </a:rPr>
                <a:t> </a:t>
              </a:r>
              <a:r>
                <a:rPr lang="en-US" sz="1200" dirty="0" err="1">
                  <a:latin typeface="Caviar Dreams" panose="020B0402020204020504"/>
                </a:rPr>
                <a:t>jaringan</a:t>
              </a:r>
              <a:r>
                <a:rPr lang="en-US" sz="1200" dirty="0">
                  <a:latin typeface="Caviar Dreams" panose="020B0402020204020504"/>
                </a:rPr>
                <a:t> yang </a:t>
              </a:r>
              <a:r>
                <a:rPr lang="en-US" sz="1200" dirty="0" err="1">
                  <a:latin typeface="Caviar Dreams" panose="020B0402020204020504"/>
                </a:rPr>
                <a:t>melewatkan</a:t>
              </a:r>
              <a:r>
                <a:rPr lang="en-US" sz="1200" dirty="0">
                  <a:latin typeface="Caviar Dreams" panose="020B0402020204020504"/>
                </a:rPr>
                <a:t> </a:t>
              </a:r>
              <a:r>
                <a:rPr lang="en-US" sz="1200" dirty="0" err="1">
                  <a:latin typeface="Caviar Dreams" panose="020B0402020204020504"/>
                </a:rPr>
                <a:t>trafik</a:t>
              </a:r>
              <a:r>
                <a:rPr lang="en-US" sz="1200" dirty="0">
                  <a:latin typeface="Caviar Dreams" panose="020B0402020204020504"/>
                </a:rPr>
                <a:t> </a:t>
              </a:r>
              <a:r>
                <a:rPr lang="en-US" sz="1200" dirty="0" err="1">
                  <a:latin typeface="Caviar Dreams" panose="020B0402020204020504"/>
                </a:rPr>
                <a:t>suara</a:t>
              </a:r>
              <a:r>
                <a:rPr lang="en-US" sz="1200" dirty="0">
                  <a:latin typeface="Caviar Dreams" panose="020B0402020204020504"/>
                </a:rPr>
                <a:t> </a:t>
              </a:r>
              <a:r>
                <a:rPr lang="en-US" sz="1200" dirty="0" err="1">
                  <a:latin typeface="Caviar Dreams" panose="020B0402020204020504"/>
                </a:rPr>
                <a:t>melalui</a:t>
              </a:r>
              <a:r>
                <a:rPr lang="en-US" sz="1200" dirty="0">
                  <a:latin typeface="Caviar Dreams" panose="020B0402020204020504"/>
                </a:rPr>
                <a:t> IP (VoIP). </a:t>
              </a:r>
              <a:r>
                <a:rPr lang="en-US" sz="1200" dirty="0" err="1">
                  <a:latin typeface="Caviar Dreams" panose="020B0402020204020504"/>
                </a:rPr>
                <a:t>Teknologi</a:t>
              </a:r>
              <a:r>
                <a:rPr lang="en-US" sz="1200" dirty="0">
                  <a:latin typeface="Caviar Dreams" panose="020B0402020204020504"/>
                </a:rPr>
                <a:t> VoIP </a:t>
              </a:r>
              <a:r>
                <a:rPr lang="en-US" sz="1200" dirty="0" err="1">
                  <a:latin typeface="Caviar Dreams" panose="020B0402020204020504"/>
                </a:rPr>
                <a:t>memerlukan</a:t>
              </a:r>
              <a:r>
                <a:rPr lang="en-US" sz="1200" dirty="0">
                  <a:latin typeface="Caviar Dreams" panose="020B0402020204020504"/>
                </a:rPr>
                <a:t> </a:t>
              </a:r>
              <a:r>
                <a:rPr lang="en-US" sz="1200" i="1" dirty="0" err="1">
                  <a:latin typeface="Caviar Dreams" panose="020B0402020204020504"/>
                </a:rPr>
                <a:t>bandwith</a:t>
              </a:r>
              <a:r>
                <a:rPr lang="en-US" sz="1200" dirty="0">
                  <a:latin typeface="Caviar Dreams" panose="020B0402020204020504"/>
                </a:rPr>
                <a:t> yang </a:t>
              </a:r>
              <a:r>
                <a:rPr lang="en-US" sz="1200" dirty="0" err="1">
                  <a:latin typeface="Caviar Dreams" panose="020B0402020204020504"/>
                </a:rPr>
                <a:t>lebih</a:t>
              </a:r>
              <a:r>
                <a:rPr lang="en-US" sz="1200" dirty="0">
                  <a:latin typeface="Caviar Dreams" panose="020B0402020204020504"/>
                </a:rPr>
                <a:t> </a:t>
              </a:r>
              <a:r>
                <a:rPr lang="en-US" sz="1200" dirty="0" err="1">
                  <a:latin typeface="Caviar Dreams" panose="020B0402020204020504"/>
                </a:rPr>
                <a:t>kecil</a:t>
              </a:r>
              <a:r>
                <a:rPr lang="en-US" sz="1200" dirty="0">
                  <a:latin typeface="Caviar Dreams" panose="020B0402020204020504"/>
                </a:rPr>
                <a:t> </a:t>
              </a:r>
              <a:r>
                <a:rPr lang="en-US" sz="1200" dirty="0" err="1">
                  <a:latin typeface="Caviar Dreams" panose="020B0402020204020504"/>
                </a:rPr>
                <a:t>daripada</a:t>
              </a:r>
              <a:r>
                <a:rPr lang="en-US" sz="1200" dirty="0">
                  <a:latin typeface="Caviar Dreams" panose="020B0402020204020504"/>
                </a:rPr>
                <a:t> </a:t>
              </a:r>
              <a:r>
                <a:rPr lang="en-US" sz="1200" dirty="0" err="1">
                  <a:latin typeface="Caviar Dreams" panose="020B0402020204020504"/>
                </a:rPr>
                <a:t>telepon</a:t>
              </a:r>
              <a:r>
                <a:rPr lang="en-US" sz="1200" dirty="0">
                  <a:latin typeface="Caviar Dreams" panose="020B0402020204020504"/>
                </a:rPr>
                <a:t> </a:t>
              </a:r>
              <a:r>
                <a:rPr lang="en-US" sz="1200" dirty="0" err="1">
                  <a:latin typeface="Caviar Dreams" panose="020B0402020204020504"/>
                </a:rPr>
                <a:t>biasa</a:t>
              </a:r>
              <a:r>
                <a:rPr lang="en-US" sz="1200" dirty="0">
                  <a:latin typeface="Caviar Dreams" panose="020B0402020204020504"/>
                </a:rPr>
                <a:t> </a:t>
              </a:r>
              <a:r>
                <a:rPr lang="en-US" sz="1200" dirty="0" err="1">
                  <a:latin typeface="Caviar Dreams" panose="020B0402020204020504"/>
                </a:rPr>
                <a:t>sehingga</a:t>
              </a:r>
              <a:r>
                <a:rPr lang="en-US" sz="1200" dirty="0">
                  <a:latin typeface="Caviar Dreams" panose="020B0402020204020504"/>
                </a:rPr>
                <a:t> </a:t>
              </a:r>
              <a:r>
                <a:rPr lang="en-US" sz="1200" dirty="0" err="1">
                  <a:latin typeface="Caviar Dreams" panose="020B0402020204020504"/>
                </a:rPr>
                <a:t>dapat</a:t>
              </a:r>
              <a:r>
                <a:rPr lang="en-US" sz="1200" dirty="0">
                  <a:latin typeface="Caviar Dreams" panose="020B0402020204020504"/>
                </a:rPr>
                <a:t> </a:t>
              </a:r>
              <a:r>
                <a:rPr lang="en-US" sz="1200" dirty="0" err="1">
                  <a:latin typeface="Caviar Dreams" panose="020B0402020204020504"/>
                </a:rPr>
                <a:t>meminimalisir</a:t>
              </a:r>
              <a:r>
                <a:rPr lang="en-US" sz="1200" dirty="0">
                  <a:latin typeface="Caviar Dreams" panose="020B0402020204020504"/>
                </a:rPr>
                <a:t> </a:t>
              </a:r>
              <a:r>
                <a:rPr lang="en-US" sz="1200" dirty="0" err="1">
                  <a:latin typeface="Caviar Dreams" panose="020B0402020204020504"/>
                </a:rPr>
                <a:t>biaya</a:t>
              </a:r>
              <a:r>
                <a:rPr lang="en-US" sz="1200" dirty="0">
                  <a:latin typeface="Caviar Dreams" panose="020B0402020204020504"/>
                </a:rPr>
                <a:t>. </a:t>
              </a:r>
              <a:r>
                <a:rPr lang="en-US" sz="1200" dirty="0" err="1">
                  <a:latin typeface="Caviar Dreams" panose="020B0402020204020504"/>
                </a:rPr>
                <a:t>QoS</a:t>
              </a:r>
              <a:r>
                <a:rPr lang="en-US" sz="1200" dirty="0">
                  <a:latin typeface="Caviar Dreams" panose="020B0402020204020504"/>
                </a:rPr>
                <a:t> </a:t>
              </a:r>
              <a:r>
                <a:rPr lang="en-US" sz="1200" dirty="0" err="1">
                  <a:latin typeface="Caviar Dreams" panose="020B0402020204020504"/>
                </a:rPr>
                <a:t>dari</a:t>
              </a:r>
              <a:r>
                <a:rPr lang="en-US" sz="1200" dirty="0">
                  <a:latin typeface="Caviar Dreams" panose="020B0402020204020504"/>
                </a:rPr>
                <a:t> </a:t>
              </a:r>
              <a:r>
                <a:rPr lang="en-US" sz="1200" dirty="0" err="1">
                  <a:latin typeface="Caviar Dreams" panose="020B0402020204020504"/>
                </a:rPr>
                <a:t>trafik</a:t>
              </a:r>
              <a:r>
                <a:rPr lang="en-US" sz="1200" dirty="0">
                  <a:latin typeface="Caviar Dreams" panose="020B0402020204020504"/>
                </a:rPr>
                <a:t> </a:t>
              </a:r>
              <a:r>
                <a:rPr lang="en-US" sz="1200" dirty="0" err="1">
                  <a:latin typeface="Caviar Dreams" panose="020B0402020204020504"/>
                </a:rPr>
                <a:t>suara</a:t>
              </a:r>
              <a:r>
                <a:rPr lang="en-US" sz="1200" dirty="0">
                  <a:latin typeface="Caviar Dreams" panose="020B0402020204020504"/>
                </a:rPr>
                <a:t> yang </a:t>
              </a:r>
              <a:r>
                <a:rPr lang="en-US" sz="1200" dirty="0" err="1">
                  <a:latin typeface="Caviar Dreams" panose="020B0402020204020504"/>
                </a:rPr>
                <a:t>diterapkan</a:t>
              </a:r>
              <a:r>
                <a:rPr lang="en-US" sz="1200" dirty="0">
                  <a:latin typeface="Caviar Dreams" panose="020B0402020204020504"/>
                </a:rPr>
                <a:t> </a:t>
              </a:r>
              <a:r>
                <a:rPr lang="en-US" sz="1200" dirty="0" err="1">
                  <a:latin typeface="Caviar Dreams" panose="020B0402020204020504"/>
                </a:rPr>
                <a:t>pada</a:t>
              </a:r>
              <a:r>
                <a:rPr lang="en-US" sz="1200" dirty="0">
                  <a:latin typeface="Caviar Dreams" panose="020B0402020204020504"/>
                </a:rPr>
                <a:t> </a:t>
              </a:r>
              <a:r>
                <a:rPr lang="en-US" sz="1200" dirty="0" err="1">
                  <a:latin typeface="Caviar Dreams" panose="020B0402020204020504"/>
                </a:rPr>
                <a:t>jaringan</a:t>
              </a:r>
              <a:r>
                <a:rPr lang="en-US" sz="1200" dirty="0">
                  <a:latin typeface="Caviar Dreams" panose="020B0402020204020504"/>
                </a:rPr>
                <a:t> MPLS-TE </a:t>
              </a:r>
              <a:r>
                <a:rPr lang="en-US" sz="1200" dirty="0" err="1">
                  <a:latin typeface="Caviar Dreams" panose="020B0402020204020504"/>
                </a:rPr>
                <a:t>termasuk</a:t>
              </a:r>
              <a:r>
                <a:rPr lang="en-US" sz="1200" dirty="0">
                  <a:latin typeface="Caviar Dreams" panose="020B0402020204020504"/>
                </a:rPr>
                <a:t> </a:t>
              </a:r>
              <a:r>
                <a:rPr lang="en-US" sz="1200" dirty="0" err="1">
                  <a:latin typeface="Caviar Dreams" panose="020B0402020204020504"/>
                </a:rPr>
                <a:t>dalam</a:t>
              </a:r>
              <a:r>
                <a:rPr lang="en-US" sz="1200" dirty="0">
                  <a:latin typeface="Caviar Dreams" panose="020B0402020204020504"/>
                </a:rPr>
                <a:t> </a:t>
              </a:r>
              <a:r>
                <a:rPr lang="en-US" sz="1200" dirty="0" err="1">
                  <a:latin typeface="Caviar Dreams" panose="020B0402020204020504"/>
                </a:rPr>
                <a:t>kategori</a:t>
              </a:r>
              <a:r>
                <a:rPr lang="en-US" sz="1200" dirty="0">
                  <a:latin typeface="Caviar Dreams" panose="020B0402020204020504"/>
                </a:rPr>
                <a:t> </a:t>
              </a:r>
              <a:r>
                <a:rPr lang="en-US" sz="1200" dirty="0" err="1">
                  <a:latin typeface="Caviar Dreams" panose="020B0402020204020504"/>
                </a:rPr>
                <a:t>bagus</a:t>
              </a:r>
              <a:r>
                <a:rPr lang="en-US" sz="1200" dirty="0">
                  <a:latin typeface="Caviar Dreams" panose="020B0402020204020504"/>
                </a:rPr>
                <a:t> </a:t>
              </a:r>
              <a:r>
                <a:rPr lang="en-US" sz="1200" dirty="0" err="1">
                  <a:latin typeface="Caviar Dreams" panose="020B0402020204020504"/>
                </a:rPr>
                <a:t>karena</a:t>
              </a:r>
              <a:r>
                <a:rPr lang="en-US" sz="1200" dirty="0">
                  <a:latin typeface="Caviar Dreams" panose="020B0402020204020504"/>
                </a:rPr>
                <a:t> </a:t>
              </a:r>
              <a:r>
                <a:rPr lang="en-US" sz="1200" dirty="0" err="1">
                  <a:latin typeface="Caviar Dreams" panose="020B0402020204020504"/>
                </a:rPr>
                <a:t>telah</a:t>
              </a:r>
              <a:r>
                <a:rPr lang="en-US" sz="1200" dirty="0">
                  <a:latin typeface="Caviar Dreams" panose="020B0402020204020504"/>
                </a:rPr>
                <a:t> </a:t>
              </a:r>
              <a:r>
                <a:rPr lang="en-US" sz="1200" dirty="0" err="1">
                  <a:latin typeface="Caviar Dreams" panose="020B0402020204020504"/>
                </a:rPr>
                <a:t>diuji</a:t>
              </a:r>
              <a:r>
                <a:rPr lang="en-US" sz="1200" dirty="0">
                  <a:latin typeface="Caviar Dreams" panose="020B0402020204020504"/>
                </a:rPr>
                <a:t> </a:t>
              </a:r>
              <a:r>
                <a:rPr lang="en-US" sz="1200" dirty="0" err="1">
                  <a:latin typeface="Caviar Dreams" panose="020B0402020204020504"/>
                </a:rPr>
                <a:t>ketika</a:t>
              </a:r>
              <a:r>
                <a:rPr lang="en-US" sz="1200" dirty="0">
                  <a:latin typeface="Caviar Dreams" panose="020B0402020204020504"/>
                </a:rPr>
                <a:t> </a:t>
              </a:r>
              <a:r>
                <a:rPr lang="en-US" sz="1200" i="1" dirty="0" err="1">
                  <a:latin typeface="Caviar Dreams" panose="020B0402020204020504"/>
                </a:rPr>
                <a:t>bandwith</a:t>
              </a:r>
              <a:r>
                <a:rPr lang="en-US" sz="1200" dirty="0">
                  <a:latin typeface="Caviar Dreams" panose="020B0402020204020504"/>
                </a:rPr>
                <a:t> </a:t>
              </a:r>
              <a:r>
                <a:rPr lang="en-US" sz="1200" dirty="0" err="1">
                  <a:latin typeface="Caviar Dreams" panose="020B0402020204020504"/>
                </a:rPr>
                <a:t>penuh</a:t>
              </a:r>
              <a:r>
                <a:rPr lang="en-US" sz="1200" dirty="0">
                  <a:latin typeface="Caviar Dreams" panose="020B0402020204020504"/>
                </a:rPr>
                <a:t> </a:t>
              </a:r>
              <a:r>
                <a:rPr lang="en-US" sz="1200" dirty="0" err="1">
                  <a:latin typeface="Caviar Dreams" panose="020B0402020204020504"/>
                </a:rPr>
                <a:t>dan</a:t>
              </a:r>
              <a:r>
                <a:rPr lang="en-US" sz="1200" dirty="0">
                  <a:latin typeface="Caviar Dreams" panose="020B0402020204020504"/>
                </a:rPr>
                <a:t> </a:t>
              </a:r>
              <a:r>
                <a:rPr lang="en-US" sz="1200" dirty="0" err="1">
                  <a:latin typeface="Caviar Dreams" panose="020B0402020204020504"/>
                </a:rPr>
                <a:t>terjadi</a:t>
              </a:r>
              <a:r>
                <a:rPr lang="en-US" sz="1200" dirty="0">
                  <a:latin typeface="Caviar Dreams" panose="020B0402020204020504"/>
                </a:rPr>
                <a:t> </a:t>
              </a:r>
              <a:r>
                <a:rPr lang="en-US" sz="1200" dirty="0" err="1">
                  <a:latin typeface="Caviar Dreams" panose="020B0402020204020504"/>
                </a:rPr>
                <a:t>kegagalan</a:t>
              </a:r>
              <a:r>
                <a:rPr lang="en-US" sz="1200" dirty="0">
                  <a:latin typeface="Caviar Dreams" panose="020B0402020204020504"/>
                </a:rPr>
                <a:t> </a:t>
              </a:r>
              <a:r>
                <a:rPr lang="en-US" sz="1200" i="1" dirty="0">
                  <a:latin typeface="Caviar Dreams" panose="020B0402020204020504"/>
                </a:rPr>
                <a:t>link.</a:t>
              </a:r>
            </a:p>
            <a:p>
              <a:pPr algn="just">
                <a:lnSpc>
                  <a:spcPct val="130000"/>
                </a:lnSpc>
              </a:pPr>
              <a:r>
                <a:rPr lang="en-GB" sz="1200" dirty="0" err="1" smtClean="0">
                  <a:latin typeface="Caviar Dreams" panose="020B0402020204020504" pitchFamily="34" charset="0"/>
                </a:rPr>
                <a:t>Sifat</a:t>
              </a:r>
              <a:r>
                <a:rPr lang="en-GB" sz="1200" dirty="0" smtClean="0">
                  <a:latin typeface="Caviar Dreams" panose="020B0402020204020504" pitchFamily="34" charset="0"/>
                </a:rPr>
                <a:t> </a:t>
              </a:r>
              <a:r>
                <a:rPr lang="en-GB" sz="1200" dirty="0" err="1" smtClean="0">
                  <a:latin typeface="Caviar Dreams" panose="020B0402020204020504" pitchFamily="34" charset="0"/>
                </a:rPr>
                <a:t>Penelitian</a:t>
              </a:r>
              <a:r>
                <a:rPr lang="en-GB" sz="1200" dirty="0" smtClean="0">
                  <a:latin typeface="Caviar Dreams" panose="020B0402020204020504" pitchFamily="34" charset="0"/>
                </a:rPr>
                <a:t> : </a:t>
              </a:r>
              <a:r>
                <a:rPr lang="en-GB" sz="1200" dirty="0" err="1" smtClean="0">
                  <a:latin typeface="Caviar Dreams" panose="020B0402020204020504" pitchFamily="34" charset="0"/>
                </a:rPr>
                <a:t>Implementasi</a:t>
              </a:r>
              <a:r>
                <a:rPr lang="en-GB" sz="1200" dirty="0" smtClean="0">
                  <a:latin typeface="Caviar Dreams" panose="020B0402020204020504" pitchFamily="34" charset="0"/>
                </a:rPr>
                <a:t>.</a:t>
              </a:r>
              <a:endParaRPr lang="id-ID" sz="1200" dirty="0">
                <a:latin typeface="Caviar Dreams" panose="020B0402020204020504" pitchFamily="34" charset="0"/>
              </a:endParaRPr>
            </a:p>
          </p:txBody>
        </p:sp>
      </p:grpSp>
    </p:spTree>
    <p:extLst>
      <p:ext uri="{BB962C8B-B14F-4D97-AF65-F5344CB8AC3E}">
        <p14:creationId xmlns:p14="http://schemas.microsoft.com/office/powerpoint/2010/main" val="1896345537"/>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8"/>
          <p:cNvSpPr/>
          <p:nvPr/>
        </p:nvSpPr>
        <p:spPr>
          <a:xfrm>
            <a:off x="3348024" y="841761"/>
            <a:ext cx="1365566" cy="504056"/>
          </a:xfrm>
          <a:prstGeom prst="chevron">
            <a:avLst/>
          </a:prstGeom>
          <a:solidFill>
            <a:srgbClr val="F9C534"/>
          </a:solidFill>
          <a:ln w="3175">
            <a:solidFill>
              <a:srgbClr val="111C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solidFill>
                  <a:srgbClr val="005D99"/>
                </a:solidFill>
                <a:latin typeface="Caviar Dreams" panose="020B0402020204020504" pitchFamily="34" charset="0"/>
              </a:rPr>
              <a:t>Tinjauan Pustaka</a:t>
            </a:r>
            <a:endParaRPr lang="id-ID" sz="1100" dirty="0">
              <a:solidFill>
                <a:srgbClr val="005D99"/>
              </a:solidFill>
              <a:latin typeface="Caviar Dreams" panose="020B0402020204020504" pitchFamily="34" charset="0"/>
            </a:endParaRPr>
          </a:p>
        </p:txBody>
      </p:sp>
      <p:sp>
        <p:nvSpPr>
          <p:cNvPr id="12" name="TextBox 11"/>
          <p:cNvSpPr txBox="1"/>
          <p:nvPr/>
        </p:nvSpPr>
        <p:spPr>
          <a:xfrm>
            <a:off x="5652120" y="227424"/>
            <a:ext cx="2594701" cy="400110"/>
          </a:xfrm>
          <a:prstGeom prst="rect">
            <a:avLst/>
          </a:prstGeom>
          <a:noFill/>
        </p:spPr>
        <p:txBody>
          <a:bodyPr wrap="square" rtlCol="0">
            <a:spAutoFit/>
          </a:bodyPr>
          <a:lstStyle/>
          <a:p>
            <a:pPr algn="ctr"/>
            <a:r>
              <a:rPr lang="id-ID" sz="2000" b="1" dirty="0" smtClean="0">
                <a:solidFill>
                  <a:schemeClr val="tx2"/>
                </a:solidFill>
                <a:latin typeface="Capsuula" panose="02000506000000020004" pitchFamily="2" charset="0"/>
              </a:rPr>
              <a:t>Universitas Gadjah Mada</a:t>
            </a:r>
            <a:endParaRPr lang="en-US" sz="2000" b="1" dirty="0">
              <a:solidFill>
                <a:schemeClr val="tx2"/>
              </a:solidFill>
              <a:latin typeface="Capsuula" panose="02000506000000020004" pitchFamily="2" charset="0"/>
            </a:endParaRPr>
          </a:p>
        </p:txBody>
      </p:sp>
      <p:sp>
        <p:nvSpPr>
          <p:cNvPr id="14" name="Rectangle 13"/>
          <p:cNvSpPr/>
          <p:nvPr/>
        </p:nvSpPr>
        <p:spPr>
          <a:xfrm>
            <a:off x="21007" y="177661"/>
            <a:ext cx="5271073" cy="440120"/>
          </a:xfrm>
          <a:prstGeom prst="rect">
            <a:avLst/>
          </a:prstGeom>
        </p:spPr>
        <p:txBody>
          <a:bodyPr wrap="square">
            <a:spAutoFit/>
          </a:bodyPr>
          <a:lstStyle/>
          <a:p>
            <a:pPr>
              <a:lnSpc>
                <a:spcPct val="150000"/>
              </a:lnSpc>
            </a:pPr>
            <a:r>
              <a:rPr lang="id-ID" sz="800" dirty="0">
                <a:solidFill>
                  <a:schemeClr val="tx2"/>
                </a:solidFill>
                <a:latin typeface="Caviar Dreams" panose="020B0402020204020504" pitchFamily="34" charset="0"/>
              </a:rPr>
              <a:t>“</a:t>
            </a:r>
            <a:r>
              <a:rPr lang="en-GB" sz="800" dirty="0" err="1">
                <a:solidFill>
                  <a:schemeClr val="tx2"/>
                </a:solidFill>
                <a:latin typeface="Caviar Dreams" panose="020B0402020204020504" pitchFamily="34" charset="0"/>
              </a:rPr>
              <a:t>Implementasi</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Analisis</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Metode</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Hierarchical Token Bucket </a:t>
            </a:r>
            <a:r>
              <a:rPr lang="en-GB" sz="800" dirty="0" err="1">
                <a:solidFill>
                  <a:schemeClr val="tx2"/>
                </a:solidFill>
                <a:latin typeface="Caviar Dreams" panose="020B0402020204020504" pitchFamily="34" charset="0"/>
              </a:rPr>
              <a:t>dan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Per Connection Queue </a:t>
            </a:r>
            <a:r>
              <a:rPr lang="en-GB" sz="800" dirty="0" err="1">
                <a:solidFill>
                  <a:schemeClr val="tx2"/>
                </a:solidFill>
                <a:latin typeface="Caviar Dreams" panose="020B0402020204020504" pitchFamily="34" charset="0"/>
              </a:rPr>
              <a:t>Pada</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Jaringan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Multi Protocol Label Switching Traffic Engineering </a:t>
            </a:r>
            <a:r>
              <a:rPr lang="en-GB" sz="800" dirty="0" err="1">
                <a:solidFill>
                  <a:schemeClr val="tx2"/>
                </a:solidFill>
                <a:latin typeface="Caviar Dreams" panose="020B0402020204020504" pitchFamily="34" charset="0"/>
              </a:rPr>
              <a:t>Untuk</a:t>
            </a:r>
            <a:r>
              <a:rPr lang="en-GB" sz="800" dirty="0">
                <a:solidFill>
                  <a:schemeClr val="tx2"/>
                </a:solidFill>
                <a:latin typeface="Caviar Dreams" panose="020B0402020204020504" pitchFamily="34" charset="0"/>
              </a:rPr>
              <a:t> </a:t>
            </a:r>
            <a:r>
              <a:rPr lang="en-GB" sz="800" dirty="0" err="1">
                <a:solidFill>
                  <a:schemeClr val="tx2"/>
                </a:solidFill>
                <a:latin typeface="Caviar Dreams" panose="020B0402020204020504" pitchFamily="34" charset="0"/>
              </a:rPr>
              <a:t>Layanan</a:t>
            </a:r>
            <a:r>
              <a:rPr lang="en-GB" sz="800" dirty="0">
                <a:solidFill>
                  <a:schemeClr val="tx2"/>
                </a:solidFill>
                <a:latin typeface="Caviar Dreams" panose="020B0402020204020504" pitchFamily="34" charset="0"/>
              </a:rPr>
              <a:t> </a:t>
            </a:r>
            <a:r>
              <a:rPr lang="en-GB" sz="800" i="1" dirty="0">
                <a:solidFill>
                  <a:schemeClr val="tx2"/>
                </a:solidFill>
                <a:latin typeface="Caviar Dreams" panose="020B0402020204020504" pitchFamily="34" charset="0"/>
              </a:rPr>
              <a:t>Voice Over Internet Protocol</a:t>
            </a:r>
            <a:r>
              <a:rPr lang="id-ID" sz="800" dirty="0">
                <a:solidFill>
                  <a:schemeClr val="tx2"/>
                </a:solidFill>
                <a:latin typeface="Caviar Dreams" panose="020B0402020204020504" pitchFamily="34" charset="0"/>
              </a:rPr>
              <a:t>”</a:t>
            </a:r>
            <a:endParaRPr lang="en-US" sz="800" dirty="0">
              <a:solidFill>
                <a:schemeClr val="tx2"/>
              </a:solidFill>
              <a:latin typeface="Caviar Dreams" panose="020B0402020204020504" pitchFamily="34" charset="0"/>
            </a:endParaRPr>
          </a:p>
        </p:txBody>
      </p:sp>
      <p:sp>
        <p:nvSpPr>
          <p:cNvPr id="18" name="Chevron 17">
            <a:hlinkClick r:id="rId2" action="ppaction://hlinksldjump"/>
          </p:cNvPr>
          <p:cNvSpPr/>
          <p:nvPr/>
        </p:nvSpPr>
        <p:spPr>
          <a:xfrm>
            <a:off x="4499992" y="841761"/>
            <a:ext cx="1728192"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Landasan Teori</a:t>
            </a:r>
            <a:endParaRPr lang="id-ID" sz="1100" dirty="0">
              <a:latin typeface="Caviar Dreams" panose="020B0402020204020504" pitchFamily="34" charset="0"/>
            </a:endParaRPr>
          </a:p>
        </p:txBody>
      </p:sp>
      <p:sp>
        <p:nvSpPr>
          <p:cNvPr id="19" name="Chevron 18">
            <a:hlinkClick r:id="rId3" action="ppaction://hlinksldjump"/>
          </p:cNvPr>
          <p:cNvSpPr/>
          <p:nvPr/>
        </p:nvSpPr>
        <p:spPr>
          <a:xfrm>
            <a:off x="5940152" y="841761"/>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latin typeface="Caviar Dreams" panose="020B0402020204020504" pitchFamily="34" charset="0"/>
              </a:rPr>
              <a:t>Hipotesis</a:t>
            </a:r>
            <a:endParaRPr lang="id-ID" sz="1100" dirty="0">
              <a:latin typeface="Caviar Dreams" panose="020B0402020204020504" pitchFamily="34" charset="0"/>
            </a:endParaRPr>
          </a:p>
        </p:txBody>
      </p:sp>
      <p:sp>
        <p:nvSpPr>
          <p:cNvPr id="20" name="Chevron 19">
            <a:hlinkClick r:id="rId4" action="ppaction://hlinksldjump"/>
          </p:cNvPr>
          <p:cNvSpPr/>
          <p:nvPr/>
        </p:nvSpPr>
        <p:spPr>
          <a:xfrm>
            <a:off x="7089854" y="843558"/>
            <a:ext cx="1440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latin typeface="Caviar Dreams" panose="020B0402020204020504" pitchFamily="34" charset="0"/>
              </a:rPr>
              <a:t>Cara </a:t>
            </a:r>
            <a:r>
              <a:rPr lang="en-GB" sz="1100" dirty="0" err="1" smtClean="0">
                <a:latin typeface="Caviar Dreams" panose="020B0402020204020504" pitchFamily="34" charset="0"/>
              </a:rPr>
              <a:t>Penelitian</a:t>
            </a:r>
            <a:endParaRPr lang="id-ID" sz="1100" dirty="0">
              <a:latin typeface="Caviar Dreams" panose="020B0402020204020504" pitchFamily="34" charset="0"/>
            </a:endParaRPr>
          </a:p>
        </p:txBody>
      </p:sp>
      <p:sp>
        <p:nvSpPr>
          <p:cNvPr id="21" name="Pentagon 20">
            <a:hlinkClick r:id="rId5" action="ppaction://hlinksldjump"/>
          </p:cNvPr>
          <p:cNvSpPr/>
          <p:nvPr/>
        </p:nvSpPr>
        <p:spPr>
          <a:xfrm>
            <a:off x="0" y="843558"/>
            <a:ext cx="1295488" cy="504056"/>
          </a:xfrm>
          <a:prstGeom prst="homePlate">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Latar Belakang</a:t>
            </a:r>
            <a:endParaRPr lang="id-ID" sz="1100" dirty="0">
              <a:latin typeface="Caviar Dreams" panose="020B0402020204020504" pitchFamily="34" charset="0"/>
            </a:endParaRPr>
          </a:p>
        </p:txBody>
      </p:sp>
      <p:sp>
        <p:nvSpPr>
          <p:cNvPr id="22" name="Chevron 21">
            <a:hlinkClick r:id="rId6" action="ppaction://hlinksldjump"/>
          </p:cNvPr>
          <p:cNvSpPr/>
          <p:nvPr/>
        </p:nvSpPr>
        <p:spPr>
          <a:xfrm>
            <a:off x="1043608" y="843558"/>
            <a:ext cx="133200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Rumusan Masalah</a:t>
            </a:r>
            <a:endParaRPr lang="id-ID" sz="1100" dirty="0">
              <a:latin typeface="Caviar Dreams" panose="020B0402020204020504" pitchFamily="34" charset="0"/>
            </a:endParaRPr>
          </a:p>
        </p:txBody>
      </p:sp>
      <p:sp>
        <p:nvSpPr>
          <p:cNvPr id="23" name="Chevron 22">
            <a:hlinkClick r:id="rId7" action="ppaction://hlinksldjump"/>
          </p:cNvPr>
          <p:cNvSpPr/>
          <p:nvPr/>
        </p:nvSpPr>
        <p:spPr>
          <a:xfrm>
            <a:off x="2123728" y="843558"/>
            <a:ext cx="1440160" cy="504056"/>
          </a:xfrm>
          <a:prstGeom prst="chevron">
            <a:avLst/>
          </a:prstGeom>
          <a:solidFill>
            <a:srgbClr val="111C7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smtClean="0">
                <a:latin typeface="Caviar Dreams" panose="020B0402020204020504" pitchFamily="34" charset="0"/>
              </a:rPr>
              <a:t>Tujuan Proyek Akhir</a:t>
            </a:r>
            <a:endParaRPr lang="id-ID" sz="1100" dirty="0">
              <a:latin typeface="Caviar Dreams" panose="020B0402020204020504" pitchFamily="34" charset="0"/>
            </a:endParaRPr>
          </a:p>
        </p:txBody>
      </p:sp>
      <p:grpSp>
        <p:nvGrpSpPr>
          <p:cNvPr id="2" name="Group 1"/>
          <p:cNvGrpSpPr/>
          <p:nvPr/>
        </p:nvGrpSpPr>
        <p:grpSpPr>
          <a:xfrm>
            <a:off x="220890" y="1419622"/>
            <a:ext cx="4279102" cy="3343391"/>
            <a:chOff x="430856" y="1930303"/>
            <a:chExt cx="5805153" cy="3888166"/>
          </a:xfrm>
        </p:grpSpPr>
        <p:sp>
          <p:nvSpPr>
            <p:cNvPr id="28" name="Oval 27"/>
            <p:cNvSpPr/>
            <p:nvPr/>
          </p:nvSpPr>
          <p:spPr>
            <a:xfrm>
              <a:off x="430856" y="2093501"/>
              <a:ext cx="273905" cy="25968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TextBox 28"/>
            <p:cNvSpPr txBox="1"/>
            <p:nvPr/>
          </p:nvSpPr>
          <p:spPr>
            <a:xfrm>
              <a:off x="1051434" y="1930303"/>
              <a:ext cx="5184575" cy="1073778"/>
            </a:xfrm>
            <a:prstGeom prst="rect">
              <a:avLst/>
            </a:prstGeom>
            <a:noFill/>
          </p:spPr>
          <p:txBody>
            <a:bodyPr wrap="square" rtlCol="0">
              <a:spAutoFit/>
            </a:bodyPr>
            <a:lstStyle/>
            <a:p>
              <a:pPr algn="just">
                <a:lnSpc>
                  <a:spcPct val="150000"/>
                </a:lnSpc>
              </a:pPr>
              <a:r>
                <a:rPr lang="en-GB" sz="1200" b="1" i="1" dirty="0" err="1">
                  <a:latin typeface="Caviar Dreams" panose="020B0402020204020504"/>
                </a:rPr>
                <a:t>Analisis</a:t>
              </a:r>
              <a:r>
                <a:rPr lang="en-GB" sz="1200" b="1" i="1" dirty="0">
                  <a:latin typeface="Caviar Dreams" panose="020B0402020204020504"/>
                </a:rPr>
                <a:t> </a:t>
              </a:r>
              <a:r>
                <a:rPr lang="en-GB" sz="1200" b="1" i="1" dirty="0" err="1">
                  <a:latin typeface="Caviar Dreams" panose="020B0402020204020504"/>
                </a:rPr>
                <a:t>QoS</a:t>
              </a:r>
              <a:r>
                <a:rPr lang="en-GB" sz="1200" b="1" i="1" dirty="0">
                  <a:latin typeface="Caviar Dreams" panose="020B0402020204020504"/>
                </a:rPr>
                <a:t> Video Streaming </a:t>
              </a:r>
              <a:r>
                <a:rPr lang="en-GB" sz="1200" b="1" i="1" dirty="0" err="1">
                  <a:latin typeface="Caviar Dreams" panose="020B0402020204020504"/>
                </a:rPr>
                <a:t>dan</a:t>
              </a:r>
              <a:r>
                <a:rPr lang="en-GB" sz="1200" b="1" i="1" dirty="0">
                  <a:latin typeface="Caviar Dreams" panose="020B0402020204020504"/>
                </a:rPr>
                <a:t> VoIP </a:t>
              </a:r>
              <a:r>
                <a:rPr lang="en-GB" sz="1200" b="1" i="1" dirty="0" err="1">
                  <a:latin typeface="Caviar Dreams" panose="020B0402020204020504"/>
                </a:rPr>
                <a:t>dengan</a:t>
              </a:r>
              <a:r>
                <a:rPr lang="en-GB" sz="1200" b="1" i="1" dirty="0">
                  <a:latin typeface="Caviar Dreams" panose="020B0402020204020504"/>
                </a:rPr>
                <a:t> </a:t>
              </a:r>
              <a:r>
                <a:rPr lang="en-GB" sz="1200" b="1" i="1" dirty="0" err="1">
                  <a:latin typeface="Caviar Dreams" panose="020B0402020204020504"/>
                </a:rPr>
                <a:t>Metode</a:t>
              </a:r>
              <a:r>
                <a:rPr lang="en-GB" sz="1200" b="1" i="1" dirty="0">
                  <a:latin typeface="Caviar Dreams" panose="020B0402020204020504"/>
                </a:rPr>
                <a:t> PCQ </a:t>
              </a:r>
              <a:r>
                <a:rPr lang="en-GB" sz="1200" b="1" i="1" dirty="0" err="1">
                  <a:latin typeface="Caviar Dreams" panose="020B0402020204020504"/>
                </a:rPr>
                <a:t>Menggunakan</a:t>
              </a:r>
              <a:r>
                <a:rPr lang="en-GB" sz="1200" b="1" i="1" dirty="0">
                  <a:latin typeface="Caviar Dreams" panose="020B0402020204020504"/>
                </a:rPr>
                <a:t> </a:t>
              </a:r>
              <a:r>
                <a:rPr lang="en-GB" sz="1200" b="1" i="1" dirty="0" smtClean="0">
                  <a:latin typeface="Caviar Dreams" panose="020B0402020204020504"/>
                </a:rPr>
                <a:t>Router </a:t>
              </a:r>
              <a:r>
                <a:rPr lang="en-GB" sz="1200" b="1" i="1" dirty="0" err="1" smtClean="0">
                  <a:latin typeface="Caviar Dreams" panose="020B0402020204020504"/>
                </a:rPr>
                <a:t>Mikrotik</a:t>
              </a:r>
              <a:r>
                <a:rPr lang="en-GB" sz="1200" b="1" i="1" dirty="0" smtClean="0">
                  <a:latin typeface="Caviar Dreams" panose="020B0402020204020504"/>
                </a:rPr>
                <a:t> RB952ui-5ac2nd </a:t>
              </a:r>
              <a:r>
                <a:rPr lang="id-ID" sz="1200" b="1" dirty="0" smtClean="0">
                  <a:latin typeface="Caviar Dreams" panose="020B0402020204020504" pitchFamily="34" charset="0"/>
                  <a:ea typeface="Calibri" panose="020F0502020204030204" pitchFamily="34" charset="0"/>
                </a:rPr>
                <a:t>(</a:t>
              </a:r>
              <a:r>
                <a:rPr lang="nb-NO" sz="1200" b="1" dirty="0" smtClean="0">
                  <a:latin typeface="Caviar Dreams" panose="020B0402020204020504"/>
                </a:rPr>
                <a:t>Fernandy Jupiter et al, 2017</a:t>
              </a:r>
              <a:r>
                <a:rPr lang="id-ID" sz="1200" b="1" dirty="0" smtClean="0">
                  <a:latin typeface="Caviar Dreams" panose="020B0402020204020504" pitchFamily="34" charset="0"/>
                  <a:ea typeface="Calibri" panose="020F0502020204030204" pitchFamily="34" charset="0"/>
                </a:rPr>
                <a:t>)</a:t>
              </a:r>
              <a:endParaRPr lang="id-ID" sz="1200" b="1" i="1" dirty="0">
                <a:latin typeface="Caviar Dreams" panose="020B0402020204020504" pitchFamily="34" charset="0"/>
              </a:endParaRPr>
            </a:p>
          </p:txBody>
        </p:sp>
        <p:sp>
          <p:nvSpPr>
            <p:cNvPr id="30" name="TextBox 29"/>
            <p:cNvSpPr txBox="1"/>
            <p:nvPr/>
          </p:nvSpPr>
          <p:spPr>
            <a:xfrm>
              <a:off x="1051533" y="2919269"/>
              <a:ext cx="5176651" cy="2899200"/>
            </a:xfrm>
            <a:prstGeom prst="rect">
              <a:avLst/>
            </a:prstGeom>
            <a:noFill/>
          </p:spPr>
          <p:txBody>
            <a:bodyPr wrap="square" rtlCol="0">
              <a:spAutoFit/>
            </a:bodyPr>
            <a:lstStyle/>
            <a:p>
              <a:pPr algn="just">
                <a:lnSpc>
                  <a:spcPct val="130000"/>
                </a:lnSpc>
              </a:pPr>
              <a:r>
                <a:rPr lang="en-US" sz="1200" dirty="0" err="1">
                  <a:latin typeface="Caviar Dreams" panose="020B0402020204020504"/>
                </a:rPr>
                <a:t>Pengujian</a:t>
              </a:r>
              <a:r>
                <a:rPr lang="en-US" sz="1200" dirty="0">
                  <a:latin typeface="Caviar Dreams" panose="020B0402020204020504"/>
                </a:rPr>
                <a:t> </a:t>
              </a:r>
              <a:r>
                <a:rPr lang="en-US" sz="1200" dirty="0" err="1">
                  <a:latin typeface="Caviar Dreams" panose="020B0402020204020504"/>
                </a:rPr>
                <a:t>QoS</a:t>
              </a:r>
              <a:r>
                <a:rPr lang="en-US" sz="1200" dirty="0">
                  <a:latin typeface="Caviar Dreams" panose="020B0402020204020504"/>
                </a:rPr>
                <a:t> </a:t>
              </a:r>
              <a:r>
                <a:rPr lang="en-US" sz="1200" dirty="0" err="1">
                  <a:latin typeface="Caviar Dreams" panose="020B0402020204020504"/>
                </a:rPr>
                <a:t>dilakukan</a:t>
              </a:r>
              <a:r>
                <a:rPr lang="en-US" sz="1200" dirty="0">
                  <a:latin typeface="Caviar Dreams" panose="020B0402020204020504"/>
                </a:rPr>
                <a:t> </a:t>
              </a:r>
              <a:r>
                <a:rPr lang="en-US" sz="1200" dirty="0" err="1">
                  <a:latin typeface="Caviar Dreams" panose="020B0402020204020504"/>
                </a:rPr>
                <a:t>terhadap</a:t>
              </a:r>
              <a:r>
                <a:rPr lang="en-US" sz="1200" dirty="0">
                  <a:latin typeface="Caviar Dreams" panose="020B0402020204020504"/>
                </a:rPr>
                <a:t> </a:t>
              </a:r>
              <a:r>
                <a:rPr lang="en-US" sz="1200" dirty="0" err="1">
                  <a:latin typeface="Caviar Dreams" panose="020B0402020204020504"/>
                </a:rPr>
                <a:t>trafik</a:t>
              </a:r>
              <a:r>
                <a:rPr lang="en-US" sz="1200" dirty="0">
                  <a:latin typeface="Caviar Dreams" panose="020B0402020204020504"/>
                </a:rPr>
                <a:t> video streaming, VoIP, </a:t>
              </a:r>
              <a:r>
                <a:rPr lang="en-US" sz="1200" dirty="0" err="1">
                  <a:latin typeface="Caviar Dreams" panose="020B0402020204020504"/>
                </a:rPr>
                <a:t>dan</a:t>
              </a:r>
              <a:r>
                <a:rPr lang="en-US" sz="1200" dirty="0">
                  <a:latin typeface="Caviar Dreams" panose="020B0402020204020504"/>
                </a:rPr>
                <a:t> </a:t>
              </a:r>
              <a:r>
                <a:rPr lang="en-US" sz="1200" dirty="0" err="1">
                  <a:latin typeface="Caviar Dreams" panose="020B0402020204020504"/>
                </a:rPr>
                <a:t>trafik</a:t>
              </a:r>
              <a:r>
                <a:rPr lang="en-US" sz="1200" dirty="0">
                  <a:latin typeface="Caviar Dreams" panose="020B0402020204020504"/>
                </a:rPr>
                <a:t> yang </a:t>
              </a:r>
              <a:r>
                <a:rPr lang="en-US" sz="1200" dirty="0" err="1">
                  <a:latin typeface="Caviar Dreams" panose="020B0402020204020504"/>
                </a:rPr>
                <a:t>menggabungkan</a:t>
              </a:r>
              <a:r>
                <a:rPr lang="en-US" sz="1200" dirty="0">
                  <a:latin typeface="Caviar Dreams" panose="020B0402020204020504"/>
                </a:rPr>
                <a:t> </a:t>
              </a:r>
              <a:r>
                <a:rPr lang="en-US" sz="1200" dirty="0" err="1" smtClean="0">
                  <a:latin typeface="Caviar Dreams" panose="020B0402020204020504"/>
                </a:rPr>
                <a:t>keduanya</a:t>
              </a:r>
              <a:r>
                <a:rPr lang="en-US" sz="1200" dirty="0" smtClean="0">
                  <a:latin typeface="Caviar Dreams" panose="020B0402020204020504"/>
                </a:rPr>
                <a:t> </a:t>
              </a:r>
              <a:r>
                <a:rPr lang="en-US" sz="1200" dirty="0" err="1" smtClean="0">
                  <a:latin typeface="Caviar Dreams" panose="020B0402020204020504"/>
                </a:rPr>
                <a:t>menggunakan</a:t>
              </a:r>
              <a:r>
                <a:rPr lang="en-US" sz="1200" dirty="0">
                  <a:latin typeface="Caviar Dreams" panose="020B0402020204020504"/>
                </a:rPr>
                <a:t> Router </a:t>
              </a:r>
              <a:r>
                <a:rPr lang="en-US" sz="1200" dirty="0" err="1">
                  <a:latin typeface="Caviar Dreams" panose="020B0402020204020504"/>
                </a:rPr>
                <a:t>Mikrotik</a:t>
              </a:r>
              <a:r>
                <a:rPr lang="en-US" sz="1200" dirty="0">
                  <a:latin typeface="Caviar Dreams" panose="020B0402020204020504"/>
                </a:rPr>
                <a:t> RB952ui-5ac2nd. </a:t>
              </a:r>
              <a:r>
                <a:rPr lang="en-US" sz="1200" dirty="0" err="1">
                  <a:latin typeface="Caviar Dreams" panose="020B0402020204020504"/>
                </a:rPr>
                <a:t>Masing-masing</a:t>
              </a:r>
              <a:r>
                <a:rPr lang="en-US" sz="1200" dirty="0">
                  <a:latin typeface="Caviar Dreams" panose="020B0402020204020504"/>
                </a:rPr>
                <a:t> </a:t>
              </a:r>
              <a:r>
                <a:rPr lang="en-US" sz="1200" dirty="0" err="1">
                  <a:latin typeface="Caviar Dreams" panose="020B0402020204020504"/>
                </a:rPr>
                <a:t>pengujian</a:t>
              </a:r>
              <a:r>
                <a:rPr lang="en-US" sz="1200" dirty="0">
                  <a:latin typeface="Caviar Dreams" panose="020B0402020204020504"/>
                </a:rPr>
                <a:t> </a:t>
              </a:r>
              <a:r>
                <a:rPr lang="en-US" sz="1200" dirty="0" err="1">
                  <a:latin typeface="Caviar Dreams" panose="020B0402020204020504"/>
                </a:rPr>
                <a:t>tersebut</a:t>
              </a:r>
              <a:r>
                <a:rPr lang="en-US" sz="1200" dirty="0">
                  <a:latin typeface="Caviar Dreams" panose="020B0402020204020504"/>
                </a:rPr>
                <a:t> </a:t>
              </a:r>
              <a:r>
                <a:rPr lang="en-US" sz="1200" dirty="0" err="1">
                  <a:latin typeface="Caviar Dreams" panose="020B0402020204020504"/>
                </a:rPr>
                <a:t>dilakukan</a:t>
              </a:r>
              <a:r>
                <a:rPr lang="en-US" sz="1200" dirty="0">
                  <a:latin typeface="Caviar Dreams" panose="020B0402020204020504"/>
                </a:rPr>
                <a:t> </a:t>
              </a:r>
              <a:r>
                <a:rPr lang="en-US" sz="1200" dirty="0" err="1">
                  <a:latin typeface="Caviar Dreams" panose="020B0402020204020504"/>
                </a:rPr>
                <a:t>pada</a:t>
              </a:r>
              <a:r>
                <a:rPr lang="en-US" sz="1200" dirty="0">
                  <a:latin typeface="Caviar Dreams" panose="020B0402020204020504"/>
                </a:rPr>
                <a:t> </a:t>
              </a:r>
              <a:r>
                <a:rPr lang="en-US" sz="1200" dirty="0" err="1">
                  <a:latin typeface="Caviar Dreams" panose="020B0402020204020504"/>
                </a:rPr>
                <a:t>jaringan</a:t>
              </a:r>
              <a:r>
                <a:rPr lang="en-US" sz="1200" dirty="0">
                  <a:latin typeface="Caviar Dreams" panose="020B0402020204020504"/>
                </a:rPr>
                <a:t> yang </a:t>
              </a:r>
              <a:r>
                <a:rPr lang="en-US" sz="1200" dirty="0" err="1">
                  <a:latin typeface="Caviar Dreams" panose="020B0402020204020504"/>
                </a:rPr>
                <a:t>mengimplementasikan</a:t>
              </a:r>
              <a:r>
                <a:rPr lang="en-US" sz="1200" dirty="0">
                  <a:latin typeface="Caviar Dreams" panose="020B0402020204020504"/>
                </a:rPr>
                <a:t> PCQ </a:t>
              </a:r>
              <a:r>
                <a:rPr lang="en-US" sz="1200" dirty="0" err="1">
                  <a:latin typeface="Caviar Dreams" panose="020B0402020204020504"/>
                </a:rPr>
                <a:t>dan</a:t>
              </a:r>
              <a:r>
                <a:rPr lang="en-US" sz="1200" dirty="0">
                  <a:latin typeface="Caviar Dreams" panose="020B0402020204020504"/>
                </a:rPr>
                <a:t> </a:t>
              </a:r>
              <a:r>
                <a:rPr lang="en-US" sz="1200" dirty="0" err="1">
                  <a:latin typeface="Caviar Dreams" panose="020B0402020204020504"/>
                </a:rPr>
                <a:t>tanpa</a:t>
              </a:r>
              <a:r>
                <a:rPr lang="en-US" sz="1200" dirty="0">
                  <a:latin typeface="Caviar Dreams" panose="020B0402020204020504"/>
                </a:rPr>
                <a:t> PCQ </a:t>
              </a:r>
              <a:r>
                <a:rPr lang="en-US" sz="1200" dirty="0" err="1">
                  <a:latin typeface="Caviar Dreams" panose="020B0402020204020504"/>
                </a:rPr>
                <a:t>pada</a:t>
              </a:r>
              <a:r>
                <a:rPr lang="en-US" sz="1200" dirty="0">
                  <a:latin typeface="Caviar Dreams" panose="020B0402020204020504"/>
                </a:rPr>
                <a:t> </a:t>
              </a:r>
              <a:r>
                <a:rPr lang="en-US" sz="1200" dirty="0" err="1">
                  <a:latin typeface="Caviar Dreams" panose="020B0402020204020504"/>
                </a:rPr>
                <a:t>perangkat</a:t>
              </a:r>
              <a:r>
                <a:rPr lang="en-US" sz="1200" dirty="0">
                  <a:latin typeface="Caviar Dreams" panose="020B0402020204020504"/>
                </a:rPr>
                <a:t> </a:t>
              </a:r>
              <a:r>
                <a:rPr lang="en-US" sz="1200" dirty="0" err="1">
                  <a:latin typeface="Caviar Dreams" panose="020B0402020204020504"/>
                </a:rPr>
                <a:t>MikroTik</a:t>
              </a:r>
              <a:r>
                <a:rPr lang="en-US" sz="1200" dirty="0">
                  <a:latin typeface="Caviar Dreams" panose="020B0402020204020504"/>
                </a:rPr>
                <a:t>. </a:t>
              </a:r>
              <a:r>
                <a:rPr lang="en-US" sz="1200" dirty="0" err="1">
                  <a:latin typeface="Caviar Dreams" panose="020B0402020204020504"/>
                </a:rPr>
                <a:t>Kesimpulan</a:t>
              </a:r>
              <a:r>
                <a:rPr lang="en-US" sz="1200" dirty="0">
                  <a:latin typeface="Caviar Dreams" panose="020B0402020204020504"/>
                </a:rPr>
                <a:t> yang </a:t>
              </a:r>
              <a:r>
                <a:rPr lang="en-US" sz="1200" dirty="0" err="1">
                  <a:latin typeface="Caviar Dreams" panose="020B0402020204020504"/>
                </a:rPr>
                <a:t>didapatkan</a:t>
              </a:r>
              <a:r>
                <a:rPr lang="en-US" sz="1200" dirty="0">
                  <a:latin typeface="Caviar Dreams" panose="020B0402020204020504"/>
                </a:rPr>
                <a:t> </a:t>
              </a:r>
              <a:r>
                <a:rPr lang="en-US" sz="1200" dirty="0" err="1">
                  <a:latin typeface="Caviar Dreams" panose="020B0402020204020504"/>
                </a:rPr>
                <a:t>yaitu</a:t>
              </a:r>
              <a:r>
                <a:rPr lang="en-US" sz="1200" dirty="0">
                  <a:latin typeface="Caviar Dreams" panose="020B0402020204020504"/>
                </a:rPr>
                <a:t> </a:t>
              </a:r>
              <a:r>
                <a:rPr lang="en-US" sz="1200" dirty="0" err="1">
                  <a:latin typeface="Caviar Dreams" panose="020B0402020204020504"/>
                </a:rPr>
                <a:t>dikarenakan</a:t>
              </a:r>
              <a:r>
                <a:rPr lang="en-US" sz="1200" dirty="0">
                  <a:latin typeface="Caviar Dreams" panose="020B0402020204020504"/>
                </a:rPr>
                <a:t> PCQ </a:t>
              </a:r>
              <a:r>
                <a:rPr lang="en-US" sz="1200" dirty="0" err="1">
                  <a:latin typeface="Caviar Dreams" panose="020B0402020204020504"/>
                </a:rPr>
                <a:t>membagi</a:t>
              </a:r>
              <a:r>
                <a:rPr lang="en-US" sz="1200" dirty="0">
                  <a:latin typeface="Caviar Dreams" panose="020B0402020204020504"/>
                </a:rPr>
                <a:t> </a:t>
              </a:r>
              <a:r>
                <a:rPr lang="en-US" sz="1200" i="1" dirty="0" err="1">
                  <a:latin typeface="Caviar Dreams" panose="020B0402020204020504"/>
                </a:rPr>
                <a:t>bandwith</a:t>
              </a:r>
              <a:r>
                <a:rPr lang="en-US" sz="1200" dirty="0">
                  <a:latin typeface="Caviar Dreams" panose="020B0402020204020504"/>
                </a:rPr>
                <a:t> </a:t>
              </a:r>
              <a:r>
                <a:rPr lang="en-US" sz="1200" dirty="0" err="1">
                  <a:latin typeface="Caviar Dreams" panose="020B0402020204020504"/>
                </a:rPr>
                <a:t>sama</a:t>
              </a:r>
              <a:r>
                <a:rPr lang="en-US" sz="1200" dirty="0">
                  <a:latin typeface="Caviar Dreams" panose="020B0402020204020504"/>
                </a:rPr>
                <a:t> rata, </a:t>
              </a:r>
              <a:r>
                <a:rPr lang="en-US" sz="1200" i="1" dirty="0" err="1">
                  <a:latin typeface="Caviar Dreams" panose="020B0402020204020504"/>
                </a:rPr>
                <a:t>bandwith</a:t>
              </a:r>
              <a:r>
                <a:rPr lang="en-US" sz="1200" dirty="0">
                  <a:latin typeface="Caviar Dreams" panose="020B0402020204020504"/>
                </a:rPr>
                <a:t> yang </a:t>
              </a:r>
              <a:r>
                <a:rPr lang="en-US" sz="1200" dirty="0" err="1">
                  <a:latin typeface="Caviar Dreams" panose="020B0402020204020504"/>
                </a:rPr>
                <a:t>semakin</a:t>
              </a:r>
              <a:r>
                <a:rPr lang="en-US" sz="1200" dirty="0">
                  <a:latin typeface="Caviar Dreams" panose="020B0402020204020504"/>
                </a:rPr>
                <a:t> </a:t>
              </a:r>
              <a:r>
                <a:rPr lang="en-US" sz="1200" dirty="0" err="1">
                  <a:latin typeface="Caviar Dreams" panose="020B0402020204020504"/>
                </a:rPr>
                <a:t>besar</a:t>
              </a:r>
              <a:r>
                <a:rPr lang="en-US" sz="1200" dirty="0">
                  <a:latin typeface="Caviar Dreams" panose="020B0402020204020504"/>
                </a:rPr>
                <a:t> </a:t>
              </a:r>
              <a:r>
                <a:rPr lang="en-US" sz="1200" dirty="0" err="1">
                  <a:latin typeface="Caviar Dreams" panose="020B0402020204020504"/>
                </a:rPr>
                <a:t>menghasilkan</a:t>
              </a:r>
              <a:r>
                <a:rPr lang="en-US" sz="1200" dirty="0">
                  <a:latin typeface="Caviar Dreams" panose="020B0402020204020504"/>
                </a:rPr>
                <a:t> </a:t>
              </a:r>
              <a:r>
                <a:rPr lang="en-US" sz="1200" i="1" dirty="0">
                  <a:latin typeface="Caviar Dreams" panose="020B0402020204020504"/>
                </a:rPr>
                <a:t>packet loss</a:t>
              </a:r>
              <a:r>
                <a:rPr lang="en-US" sz="1200" dirty="0">
                  <a:latin typeface="Caviar Dreams" panose="020B0402020204020504"/>
                </a:rPr>
                <a:t> yang </a:t>
              </a:r>
              <a:r>
                <a:rPr lang="en-US" sz="1200" dirty="0" err="1">
                  <a:latin typeface="Caviar Dreams" panose="020B0402020204020504"/>
                </a:rPr>
                <a:t>kecil</a:t>
              </a:r>
              <a:r>
                <a:rPr lang="en-US" sz="1200" dirty="0">
                  <a:latin typeface="Caviar Dreams" panose="020B0402020204020504"/>
                </a:rPr>
                <a:t>. PCQ </a:t>
              </a:r>
              <a:r>
                <a:rPr lang="en-US" sz="1200" dirty="0" err="1">
                  <a:latin typeface="Caviar Dreams" panose="020B0402020204020504"/>
                </a:rPr>
                <a:t>mampu</a:t>
              </a:r>
              <a:r>
                <a:rPr lang="en-US" sz="1200" dirty="0">
                  <a:latin typeface="Caviar Dreams" panose="020B0402020204020504"/>
                </a:rPr>
                <a:t> </a:t>
              </a:r>
              <a:r>
                <a:rPr lang="en-US" sz="1200" dirty="0" err="1">
                  <a:latin typeface="Caviar Dreams" panose="020B0402020204020504"/>
                </a:rPr>
                <a:t>meningkatkan</a:t>
              </a:r>
              <a:r>
                <a:rPr lang="en-US" sz="1200" dirty="0">
                  <a:latin typeface="Caviar Dreams" panose="020B0402020204020504"/>
                </a:rPr>
                <a:t> </a:t>
              </a:r>
              <a:r>
                <a:rPr lang="en-US" sz="1200" dirty="0" err="1">
                  <a:latin typeface="Caviar Dreams" panose="020B0402020204020504"/>
                </a:rPr>
                <a:t>nilai</a:t>
              </a:r>
              <a:r>
                <a:rPr lang="en-US" sz="1200" dirty="0">
                  <a:latin typeface="Caviar Dreams" panose="020B0402020204020504"/>
                </a:rPr>
                <a:t> </a:t>
              </a:r>
              <a:r>
                <a:rPr lang="en-US" sz="1200" dirty="0" err="1">
                  <a:latin typeface="Caviar Dreams" panose="020B0402020204020504"/>
                </a:rPr>
                <a:t>QoS</a:t>
              </a:r>
              <a:r>
                <a:rPr lang="en-US" sz="1200" dirty="0">
                  <a:latin typeface="Caviar Dreams" panose="020B0402020204020504"/>
                </a:rPr>
                <a:t> </a:t>
              </a:r>
              <a:r>
                <a:rPr lang="en-US" sz="1200" dirty="0" err="1">
                  <a:latin typeface="Caviar Dreams" panose="020B0402020204020504"/>
                </a:rPr>
                <a:t>untuk</a:t>
              </a:r>
              <a:r>
                <a:rPr lang="en-US" sz="1200" dirty="0">
                  <a:latin typeface="Caviar Dreams" panose="020B0402020204020504"/>
                </a:rPr>
                <a:t> </a:t>
              </a:r>
              <a:r>
                <a:rPr lang="en-US" sz="1200" dirty="0" err="1">
                  <a:latin typeface="Caviar Dreams" panose="020B0402020204020504"/>
                </a:rPr>
                <a:t>trafik</a:t>
              </a:r>
              <a:r>
                <a:rPr lang="en-US" sz="1200" dirty="0">
                  <a:latin typeface="Caviar Dreams" panose="020B0402020204020504"/>
                </a:rPr>
                <a:t> </a:t>
              </a:r>
              <a:r>
                <a:rPr lang="en-US" sz="1200" i="1" dirty="0">
                  <a:latin typeface="Caviar Dreams" panose="020B0402020204020504"/>
                </a:rPr>
                <a:t>video streaming</a:t>
              </a:r>
              <a:r>
                <a:rPr lang="en-US" sz="1200" dirty="0">
                  <a:latin typeface="Caviar Dreams" panose="020B0402020204020504"/>
                </a:rPr>
                <a:t> </a:t>
              </a:r>
              <a:r>
                <a:rPr lang="en-US" sz="1200" dirty="0" err="1">
                  <a:latin typeface="Caviar Dreams" panose="020B0402020204020504"/>
                </a:rPr>
                <a:t>dan</a:t>
              </a:r>
              <a:r>
                <a:rPr lang="en-US" sz="1200" dirty="0">
                  <a:latin typeface="Caviar Dreams" panose="020B0402020204020504"/>
                </a:rPr>
                <a:t> VoIP</a:t>
              </a:r>
              <a:r>
                <a:rPr lang="en-GB" sz="1200" dirty="0" smtClean="0">
                  <a:latin typeface="Caviar Dreams" panose="020B0402020204020504"/>
                </a:rPr>
                <a:t>.</a:t>
              </a:r>
              <a:endParaRPr lang="en-GB" sz="1200" dirty="0">
                <a:latin typeface="Caviar Dreams" panose="020B0402020204020504"/>
              </a:endParaRPr>
            </a:p>
            <a:p>
              <a:pPr algn="just">
                <a:lnSpc>
                  <a:spcPct val="130000"/>
                </a:lnSpc>
              </a:pPr>
              <a:r>
                <a:rPr lang="en-GB" sz="1200" dirty="0" err="1" smtClean="0">
                  <a:latin typeface="Caviar Dreams" panose="020B0402020204020504"/>
                </a:rPr>
                <a:t>Sifat</a:t>
              </a:r>
              <a:r>
                <a:rPr lang="en-GB" sz="1200" dirty="0" smtClean="0">
                  <a:latin typeface="Caviar Dreams" panose="020B0402020204020504"/>
                </a:rPr>
                <a:t> </a:t>
              </a:r>
              <a:r>
                <a:rPr lang="en-GB" sz="1200" dirty="0" err="1" smtClean="0">
                  <a:latin typeface="Caviar Dreams" panose="020B0402020204020504"/>
                </a:rPr>
                <a:t>Penelitian</a:t>
              </a:r>
              <a:r>
                <a:rPr lang="en-GB" sz="1200" dirty="0" smtClean="0">
                  <a:latin typeface="Caviar Dreams" panose="020B0402020204020504"/>
                </a:rPr>
                <a:t> : </a:t>
              </a:r>
              <a:r>
                <a:rPr lang="en-GB" sz="1200" dirty="0" err="1" smtClean="0">
                  <a:latin typeface="Caviar Dreams" panose="020B0402020204020504"/>
                </a:rPr>
                <a:t>Implementasi</a:t>
              </a:r>
              <a:r>
                <a:rPr lang="en-GB" sz="1200" dirty="0">
                  <a:latin typeface="Caviar Dreams" panose="020B0402020204020504"/>
                </a:rPr>
                <a:t>, </a:t>
              </a:r>
              <a:r>
                <a:rPr lang="en-GB" sz="1200" dirty="0" err="1">
                  <a:latin typeface="Caviar Dreams" panose="020B0402020204020504"/>
                </a:rPr>
                <a:t>Mikrotik</a:t>
              </a:r>
              <a:r>
                <a:rPr lang="en-GB" sz="1200" dirty="0">
                  <a:latin typeface="Caviar Dreams" panose="020B0402020204020504"/>
                </a:rPr>
                <a:t> RB952ui-5ac2nd</a:t>
              </a:r>
              <a:endParaRPr lang="id-ID" sz="1200" dirty="0">
                <a:latin typeface="Caviar Dreams" panose="020B0402020204020504"/>
              </a:endParaRPr>
            </a:p>
          </p:txBody>
        </p:sp>
      </p:grpSp>
      <p:grpSp>
        <p:nvGrpSpPr>
          <p:cNvPr id="36" name="Group 35"/>
          <p:cNvGrpSpPr/>
          <p:nvPr/>
        </p:nvGrpSpPr>
        <p:grpSpPr>
          <a:xfrm>
            <a:off x="4691854" y="1403636"/>
            <a:ext cx="4273333" cy="3078304"/>
            <a:chOff x="430857" y="1916590"/>
            <a:chExt cx="5797327" cy="3579884"/>
          </a:xfrm>
        </p:grpSpPr>
        <p:sp>
          <p:nvSpPr>
            <p:cNvPr id="37" name="Oval 36"/>
            <p:cNvSpPr/>
            <p:nvPr/>
          </p:nvSpPr>
          <p:spPr>
            <a:xfrm>
              <a:off x="430857" y="2093501"/>
              <a:ext cx="273903" cy="25968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TextBox 37"/>
            <p:cNvSpPr txBox="1"/>
            <p:nvPr/>
          </p:nvSpPr>
          <p:spPr>
            <a:xfrm>
              <a:off x="1043608" y="1916590"/>
              <a:ext cx="5184576" cy="1270017"/>
            </a:xfrm>
            <a:prstGeom prst="rect">
              <a:avLst/>
            </a:prstGeom>
            <a:noFill/>
          </p:spPr>
          <p:txBody>
            <a:bodyPr wrap="square" rtlCol="0">
              <a:spAutoFit/>
            </a:bodyPr>
            <a:lstStyle/>
            <a:p>
              <a:pPr algn="just">
                <a:lnSpc>
                  <a:spcPct val="150000"/>
                </a:lnSpc>
              </a:pPr>
              <a:r>
                <a:rPr lang="en-GB" sz="1200" b="1" i="1" dirty="0" err="1">
                  <a:latin typeface="Caviar Dreams" panose="020B0402020204020504"/>
                </a:rPr>
                <a:t>Analisis</a:t>
              </a:r>
              <a:r>
                <a:rPr lang="en-GB" sz="1200" b="1" i="1" dirty="0">
                  <a:latin typeface="Caviar Dreams" panose="020B0402020204020504"/>
                </a:rPr>
                <a:t> Management Bandwidth </a:t>
              </a:r>
              <a:r>
                <a:rPr lang="en-GB" sz="1200" b="1" i="1" dirty="0" err="1" smtClean="0">
                  <a:latin typeface="Caviar Dreams" panose="020B0402020204020504"/>
                </a:rPr>
                <a:t>dengan</a:t>
              </a:r>
              <a:r>
                <a:rPr lang="en-GB" sz="1200" b="1" i="1" dirty="0" smtClean="0">
                  <a:latin typeface="Caviar Dreams" panose="020B0402020204020504"/>
                </a:rPr>
                <a:t> </a:t>
              </a:r>
              <a:r>
                <a:rPr lang="en-GB" sz="1200" b="1" i="1" dirty="0" err="1" smtClean="0">
                  <a:latin typeface="Caviar Dreams" panose="020B0402020204020504"/>
                </a:rPr>
                <a:t>Metode</a:t>
              </a:r>
              <a:r>
                <a:rPr lang="en-GB" sz="1200" b="1" i="1" dirty="0" smtClean="0">
                  <a:latin typeface="Caviar Dreams" panose="020B0402020204020504"/>
                </a:rPr>
                <a:t> </a:t>
              </a:r>
              <a:r>
                <a:rPr lang="en-GB" sz="1200" b="1" i="1" dirty="0">
                  <a:latin typeface="Caviar Dreams" panose="020B0402020204020504"/>
                </a:rPr>
                <a:t>PCQ (Per Connection Queue) </a:t>
              </a:r>
              <a:r>
                <a:rPr lang="en-GB" sz="1200" b="1" i="1" dirty="0" err="1">
                  <a:latin typeface="Caviar Dreams" panose="020B0402020204020504"/>
                </a:rPr>
                <a:t>dan</a:t>
              </a:r>
              <a:r>
                <a:rPr lang="en-GB" sz="1200" b="1" i="1" dirty="0">
                  <a:latin typeface="Caviar Dreams" panose="020B0402020204020504"/>
                </a:rPr>
                <a:t> </a:t>
              </a:r>
              <a:r>
                <a:rPr lang="en-GB" sz="1200" b="1" i="1" dirty="0" smtClean="0">
                  <a:latin typeface="Caviar Dreams" panose="020B0402020204020504"/>
                </a:rPr>
                <a:t>HTB </a:t>
              </a:r>
              <a:r>
                <a:rPr lang="id-ID" sz="1200" b="1" dirty="0" smtClean="0">
                  <a:latin typeface="Caviar Dreams" panose="020B0402020204020504" pitchFamily="34" charset="0"/>
                  <a:ea typeface="Calibri" panose="020F0502020204030204" pitchFamily="34" charset="0"/>
                </a:rPr>
                <a:t>(</a:t>
              </a:r>
              <a:r>
                <a:rPr lang="en-GB" sz="1200" b="1" dirty="0" err="1" smtClean="0">
                  <a:latin typeface="Caviar Dreams" panose="020B0402020204020504"/>
                </a:rPr>
                <a:t>Kadek</a:t>
              </a:r>
              <a:r>
                <a:rPr lang="en-GB" sz="1200" b="1" dirty="0" smtClean="0">
                  <a:latin typeface="Caviar Dreams" panose="020B0402020204020504"/>
                </a:rPr>
                <a:t> </a:t>
              </a:r>
              <a:r>
                <a:rPr lang="en-GB" sz="1200" b="1" dirty="0" err="1" smtClean="0">
                  <a:latin typeface="Caviar Dreams" panose="020B0402020204020504"/>
                </a:rPr>
                <a:t>Agustia</a:t>
              </a:r>
              <a:r>
                <a:rPr lang="en-GB" sz="1200" b="1" dirty="0" smtClean="0">
                  <a:latin typeface="Caviar Dreams" panose="020B0402020204020504"/>
                </a:rPr>
                <a:t> </a:t>
              </a:r>
              <a:r>
                <a:rPr lang="en-GB" sz="1200" b="1" dirty="0" err="1" smtClean="0">
                  <a:latin typeface="Caviar Dreams" panose="020B0402020204020504"/>
                </a:rPr>
                <a:t>Wilmadi</a:t>
              </a:r>
              <a:r>
                <a:rPr lang="en-GB" sz="1200" b="1" dirty="0" smtClean="0">
                  <a:latin typeface="Caviar Dreams" panose="020B0402020204020504"/>
                </a:rPr>
                <a:t>, 2013</a:t>
              </a:r>
              <a:r>
                <a:rPr lang="id-ID" sz="1200" b="1" dirty="0" smtClean="0">
                  <a:latin typeface="Caviar Dreams" panose="020B0402020204020504" pitchFamily="34" charset="0"/>
                  <a:ea typeface="Calibri" panose="020F0502020204030204" pitchFamily="34" charset="0"/>
                </a:rPr>
                <a:t>)</a:t>
              </a:r>
              <a:endParaRPr lang="id-ID" sz="1200" b="1" i="1" dirty="0">
                <a:latin typeface="Caviar Dreams" panose="020B0402020204020504" pitchFamily="34" charset="0"/>
              </a:endParaRPr>
            </a:p>
          </p:txBody>
        </p:sp>
        <p:sp>
          <p:nvSpPr>
            <p:cNvPr id="39" name="TextBox 38"/>
            <p:cNvSpPr txBox="1"/>
            <p:nvPr/>
          </p:nvSpPr>
          <p:spPr>
            <a:xfrm>
              <a:off x="1051532" y="2597276"/>
              <a:ext cx="5176652" cy="2899198"/>
            </a:xfrm>
            <a:prstGeom prst="rect">
              <a:avLst/>
            </a:prstGeom>
            <a:noFill/>
          </p:spPr>
          <p:txBody>
            <a:bodyPr wrap="square" rtlCol="0">
              <a:spAutoFit/>
            </a:bodyPr>
            <a:lstStyle/>
            <a:p>
              <a:pPr algn="just">
                <a:lnSpc>
                  <a:spcPct val="130000"/>
                </a:lnSpc>
              </a:pPr>
              <a:r>
                <a:rPr lang="en-GB" sz="1200" dirty="0" err="1" smtClean="0">
                  <a:latin typeface="Caviar Dreams" panose="020B0402020204020504" pitchFamily="34" charset="0"/>
                </a:rPr>
                <a:t>Dalam</a:t>
              </a:r>
              <a:r>
                <a:rPr lang="en-GB" sz="1200" dirty="0" smtClean="0">
                  <a:latin typeface="Caviar Dreams" panose="020B0402020204020504" pitchFamily="34" charset="0"/>
                </a:rPr>
                <a:t> </a:t>
              </a:r>
              <a:r>
                <a:rPr lang="en-GB" sz="1200" dirty="0" err="1" smtClean="0">
                  <a:latin typeface="Caviar Dreams" panose="020B0402020204020504" pitchFamily="34" charset="0"/>
                </a:rPr>
                <a:t>penelitian</a:t>
              </a:r>
              <a:r>
                <a:rPr lang="en-GB" sz="1200" dirty="0" smtClean="0">
                  <a:latin typeface="Caviar Dreams" panose="020B0402020204020504" pitchFamily="34" charset="0"/>
                </a:rPr>
                <a:t> </a:t>
              </a:r>
              <a:r>
                <a:rPr lang="en-GB" sz="1200" dirty="0" err="1" smtClean="0">
                  <a:latin typeface="Caviar Dreams" panose="020B0402020204020504" pitchFamily="34" charset="0"/>
                </a:rPr>
                <a:t>ini</a:t>
              </a:r>
              <a:r>
                <a:rPr lang="en-GB" sz="1200" dirty="0" smtClean="0">
                  <a:latin typeface="Caviar Dreams" panose="020B0402020204020504" pitchFamily="34" charset="0"/>
                </a:rPr>
                <a:t>, </a:t>
              </a:r>
              <a:r>
                <a:rPr lang="en-GB" sz="1200" dirty="0" err="1" smtClean="0">
                  <a:latin typeface="Caviar Dreams" panose="020B0402020204020504" pitchFamily="34" charset="0"/>
                </a:rPr>
                <a:t>metode</a:t>
              </a:r>
              <a:r>
                <a:rPr lang="en-GB" sz="1200" dirty="0" smtClean="0">
                  <a:latin typeface="Caviar Dreams" panose="020B0402020204020504" pitchFamily="34" charset="0"/>
                </a:rPr>
                <a:t> Per </a:t>
              </a:r>
              <a:r>
                <a:rPr lang="en-GB" sz="1200" dirty="0">
                  <a:latin typeface="Caviar Dreams" panose="020B0402020204020504" pitchFamily="34" charset="0"/>
                </a:rPr>
                <a:t>Connection Queue (PCQ) </a:t>
              </a:r>
              <a:r>
                <a:rPr lang="en-GB" sz="1200" dirty="0" err="1">
                  <a:latin typeface="Caviar Dreams" panose="020B0402020204020504" pitchFamily="34" charset="0"/>
                </a:rPr>
                <a:t>dan</a:t>
              </a:r>
              <a:r>
                <a:rPr lang="en-GB" sz="1200" dirty="0">
                  <a:latin typeface="Caviar Dreams" panose="020B0402020204020504" pitchFamily="34" charset="0"/>
                </a:rPr>
                <a:t> Hierarchical Token Bucket (HTB</a:t>
              </a:r>
              <a:r>
                <a:rPr lang="en-GB" sz="1200" dirty="0" smtClean="0">
                  <a:latin typeface="Caviar Dreams" panose="020B0402020204020504" pitchFamily="34" charset="0"/>
                </a:rPr>
                <a:t>) </a:t>
              </a:r>
              <a:r>
                <a:rPr lang="en-GB" sz="1200" dirty="0" err="1" smtClean="0">
                  <a:latin typeface="Caviar Dreams" panose="020B0402020204020504" pitchFamily="34" charset="0"/>
                </a:rPr>
                <a:t>dibandingkan</a:t>
              </a:r>
              <a:r>
                <a:rPr lang="en-GB" sz="1200" dirty="0" smtClean="0">
                  <a:latin typeface="Caviar Dreams" panose="020B0402020204020504" pitchFamily="34" charset="0"/>
                </a:rPr>
                <a:t> </a:t>
              </a:r>
              <a:r>
                <a:rPr lang="en-GB" sz="1200" dirty="0" err="1" smtClean="0">
                  <a:latin typeface="Caviar Dreams" panose="020B0402020204020504" pitchFamily="34" charset="0"/>
                </a:rPr>
                <a:t>menggunakan</a:t>
              </a:r>
              <a:r>
                <a:rPr lang="en-GB" sz="1200" dirty="0" smtClean="0">
                  <a:latin typeface="Caviar Dreams" panose="020B0402020204020504" pitchFamily="34" charset="0"/>
                </a:rPr>
                <a:t> router </a:t>
              </a:r>
              <a:r>
                <a:rPr lang="en-GB" sz="1200" dirty="0" err="1">
                  <a:latin typeface="Caviar Dreams" panose="020B0402020204020504" pitchFamily="34" charset="0"/>
                </a:rPr>
                <a:t>Mikrotik</a:t>
              </a:r>
              <a:r>
                <a:rPr lang="en-GB" sz="1200" dirty="0">
                  <a:latin typeface="Caviar Dreams" panose="020B0402020204020504" pitchFamily="34" charset="0"/>
                </a:rPr>
                <a:t> yang </a:t>
              </a:r>
              <a:r>
                <a:rPr lang="en-GB" sz="1200" dirty="0" err="1">
                  <a:latin typeface="Caviar Dreams" panose="020B0402020204020504" pitchFamily="34" charset="0"/>
                </a:rPr>
                <a:t>mengambil</a:t>
              </a:r>
              <a:r>
                <a:rPr lang="en-GB" sz="1200" dirty="0">
                  <a:latin typeface="Caviar Dreams" panose="020B0402020204020504" pitchFamily="34" charset="0"/>
                </a:rPr>
                <a:t> </a:t>
              </a:r>
              <a:r>
                <a:rPr lang="en-GB" sz="1200" dirty="0" err="1">
                  <a:latin typeface="Caviar Dreams" panose="020B0402020204020504" pitchFamily="34" charset="0"/>
                </a:rPr>
                <a:t>studi</a:t>
              </a:r>
              <a:r>
                <a:rPr lang="en-GB" sz="1200" dirty="0">
                  <a:latin typeface="Caviar Dreams" panose="020B0402020204020504" pitchFamily="34" charset="0"/>
                </a:rPr>
                <a:t> </a:t>
              </a:r>
              <a:r>
                <a:rPr lang="en-GB" sz="1200" dirty="0" err="1">
                  <a:latin typeface="Caviar Dreams" panose="020B0402020204020504" pitchFamily="34" charset="0"/>
                </a:rPr>
                <a:t>kasus</a:t>
              </a:r>
              <a:r>
                <a:rPr lang="en-GB" sz="1200" dirty="0">
                  <a:latin typeface="Caviar Dreams" panose="020B0402020204020504" pitchFamily="34" charset="0"/>
                </a:rPr>
                <a:t> di Last Man </a:t>
              </a:r>
              <a:r>
                <a:rPr lang="en-GB" sz="1200" dirty="0" err="1" smtClean="0">
                  <a:latin typeface="Caviar Dreams" panose="020B0402020204020504" pitchFamily="34" charset="0"/>
                </a:rPr>
                <a:t>GameNet</a:t>
              </a:r>
              <a:r>
                <a:rPr lang="en-GB" sz="1200" dirty="0">
                  <a:latin typeface="Caviar Dreams" panose="020B0402020204020504" pitchFamily="34" charset="0"/>
                </a:rPr>
                <a:t>. </a:t>
              </a:r>
              <a:r>
                <a:rPr lang="en-GB" sz="1200" dirty="0" err="1">
                  <a:latin typeface="Caviar Dreams" panose="020B0402020204020504" pitchFamily="34" charset="0"/>
                </a:rPr>
                <a:t>Bila</a:t>
              </a:r>
              <a:r>
                <a:rPr lang="en-GB" sz="1200" dirty="0">
                  <a:latin typeface="Caviar Dreams" panose="020B0402020204020504" pitchFamily="34" charset="0"/>
                </a:rPr>
                <a:t> </a:t>
              </a:r>
              <a:r>
                <a:rPr lang="en-GB" sz="1200" dirty="0" err="1">
                  <a:latin typeface="Caviar Dreams" panose="020B0402020204020504" pitchFamily="34" charset="0"/>
                </a:rPr>
                <a:t>dibandingkan</a:t>
              </a:r>
              <a:r>
                <a:rPr lang="en-GB" sz="1200" dirty="0">
                  <a:latin typeface="Caviar Dreams" panose="020B0402020204020504" pitchFamily="34" charset="0"/>
                </a:rPr>
                <a:t> </a:t>
              </a:r>
              <a:r>
                <a:rPr lang="en-GB" sz="1200" dirty="0" err="1">
                  <a:latin typeface="Caviar Dreams" panose="020B0402020204020504" pitchFamily="34" charset="0"/>
                </a:rPr>
                <a:t>dengan</a:t>
              </a:r>
              <a:r>
                <a:rPr lang="en-GB" sz="1200" dirty="0">
                  <a:latin typeface="Caviar Dreams" panose="020B0402020204020504" pitchFamily="34" charset="0"/>
                </a:rPr>
                <a:t> </a:t>
              </a:r>
              <a:r>
                <a:rPr lang="en-GB" sz="1200" dirty="0" smtClean="0">
                  <a:latin typeface="Caviar Dreams" panose="020B0402020204020504" pitchFamily="34" charset="0"/>
                </a:rPr>
                <a:t>PCQ </a:t>
              </a:r>
              <a:r>
                <a:rPr lang="en-GB" sz="1200" dirty="0">
                  <a:latin typeface="Caviar Dreams" panose="020B0402020204020504" pitchFamily="34" charset="0"/>
                </a:rPr>
                <a:t>yang </a:t>
              </a:r>
              <a:r>
                <a:rPr lang="en-GB" sz="1200" dirty="0" err="1">
                  <a:latin typeface="Caviar Dreams" panose="020B0402020204020504" pitchFamily="34" charset="0"/>
                </a:rPr>
                <a:t>membagi</a:t>
              </a:r>
              <a:r>
                <a:rPr lang="en-GB" sz="1200" dirty="0">
                  <a:latin typeface="Caviar Dreams" panose="020B0402020204020504" pitchFamily="34" charset="0"/>
                </a:rPr>
                <a:t> </a:t>
              </a:r>
              <a:r>
                <a:rPr lang="en-GB" sz="1200" dirty="0" err="1">
                  <a:latin typeface="Caviar Dreams" panose="020B0402020204020504" pitchFamily="34" charset="0"/>
                </a:rPr>
                <a:t>bandwith</a:t>
              </a:r>
              <a:r>
                <a:rPr lang="en-GB" sz="1200" dirty="0">
                  <a:latin typeface="Caviar Dreams" panose="020B0402020204020504" pitchFamily="34" charset="0"/>
                </a:rPr>
                <a:t> </a:t>
              </a:r>
              <a:r>
                <a:rPr lang="en-GB" sz="1200" dirty="0" err="1">
                  <a:latin typeface="Caviar Dreams" panose="020B0402020204020504" pitchFamily="34" charset="0"/>
                </a:rPr>
                <a:t>secara</a:t>
              </a:r>
              <a:r>
                <a:rPr lang="en-GB" sz="1200" dirty="0">
                  <a:latin typeface="Caviar Dreams" panose="020B0402020204020504" pitchFamily="34" charset="0"/>
                </a:rPr>
                <a:t> </a:t>
              </a:r>
              <a:r>
                <a:rPr lang="en-GB" sz="1200" dirty="0" err="1">
                  <a:latin typeface="Caviar Dreams" panose="020B0402020204020504" pitchFamily="34" charset="0"/>
                </a:rPr>
                <a:t>merata</a:t>
              </a:r>
              <a:r>
                <a:rPr lang="en-GB" sz="1200" dirty="0">
                  <a:latin typeface="Caviar Dreams" panose="020B0402020204020504" pitchFamily="34" charset="0"/>
                </a:rPr>
                <a:t> </a:t>
              </a:r>
              <a:r>
                <a:rPr lang="en-GB" sz="1200" dirty="0" err="1">
                  <a:latin typeface="Caviar Dreams" panose="020B0402020204020504" pitchFamily="34" charset="0"/>
                </a:rPr>
                <a:t>berdasarkan</a:t>
              </a:r>
              <a:r>
                <a:rPr lang="en-GB" sz="1200" dirty="0">
                  <a:latin typeface="Caviar Dreams" panose="020B0402020204020504" pitchFamily="34" charset="0"/>
                </a:rPr>
                <a:t> </a:t>
              </a:r>
              <a:r>
                <a:rPr lang="en-GB" sz="1200" dirty="0" err="1">
                  <a:latin typeface="Caviar Dreams" panose="020B0402020204020504" pitchFamily="34" charset="0"/>
                </a:rPr>
                <a:t>jumlah</a:t>
              </a:r>
              <a:r>
                <a:rPr lang="en-GB" sz="1200" dirty="0">
                  <a:latin typeface="Caviar Dreams" panose="020B0402020204020504" pitchFamily="34" charset="0"/>
                </a:rPr>
                <a:t> </a:t>
              </a:r>
              <a:r>
                <a:rPr lang="en-GB" sz="1200" dirty="0" err="1">
                  <a:latin typeface="Caviar Dreams" panose="020B0402020204020504" pitchFamily="34" charset="0"/>
                </a:rPr>
                <a:t>pengguna</a:t>
              </a:r>
              <a:r>
                <a:rPr lang="en-GB" sz="1200" dirty="0">
                  <a:latin typeface="Caviar Dreams" panose="020B0402020204020504" pitchFamily="34" charset="0"/>
                </a:rPr>
                <a:t>, HTB </a:t>
              </a:r>
              <a:r>
                <a:rPr lang="en-GB" sz="1200" dirty="0" err="1">
                  <a:latin typeface="Caviar Dreams" panose="020B0402020204020504" pitchFamily="34" charset="0"/>
                </a:rPr>
                <a:t>tetap</a:t>
              </a:r>
              <a:r>
                <a:rPr lang="en-GB" sz="1200" dirty="0">
                  <a:latin typeface="Caviar Dreams" panose="020B0402020204020504" pitchFamily="34" charset="0"/>
                </a:rPr>
                <a:t> </a:t>
              </a:r>
              <a:r>
                <a:rPr lang="en-GB" sz="1200" dirty="0" err="1">
                  <a:latin typeface="Caviar Dreams" panose="020B0402020204020504" pitchFamily="34" charset="0"/>
                </a:rPr>
                <a:t>menghasilkan</a:t>
              </a:r>
              <a:r>
                <a:rPr lang="en-GB" sz="1200" dirty="0">
                  <a:latin typeface="Caviar Dreams" panose="020B0402020204020504" pitchFamily="34" charset="0"/>
                </a:rPr>
                <a:t> </a:t>
              </a:r>
              <a:r>
                <a:rPr lang="en-GB" sz="1200" dirty="0" err="1">
                  <a:latin typeface="Caviar Dreams" panose="020B0402020204020504" pitchFamily="34" charset="0"/>
                </a:rPr>
                <a:t>performa</a:t>
              </a:r>
              <a:r>
                <a:rPr lang="en-GB" sz="1200" dirty="0">
                  <a:latin typeface="Caviar Dreams" panose="020B0402020204020504" pitchFamily="34" charset="0"/>
                </a:rPr>
                <a:t> yang </a:t>
              </a:r>
              <a:r>
                <a:rPr lang="en-GB" sz="1200" dirty="0" err="1">
                  <a:latin typeface="Caviar Dreams" panose="020B0402020204020504" pitchFamily="34" charset="0"/>
                </a:rPr>
                <a:t>lebih</a:t>
              </a:r>
              <a:r>
                <a:rPr lang="en-GB" sz="1200" dirty="0">
                  <a:latin typeface="Caviar Dreams" panose="020B0402020204020504" pitchFamily="34" charset="0"/>
                </a:rPr>
                <a:t> </a:t>
              </a:r>
              <a:r>
                <a:rPr lang="en-GB" sz="1200" dirty="0" err="1" smtClean="0">
                  <a:latin typeface="Caviar Dreams" panose="020B0402020204020504" pitchFamily="34" charset="0"/>
                </a:rPr>
                <a:t>baik</a:t>
              </a:r>
              <a:r>
                <a:rPr lang="en-GB" sz="1200" dirty="0">
                  <a:latin typeface="Caviar Dreams" panose="020B0402020204020504" pitchFamily="34" charset="0"/>
                </a:rPr>
                <a:t>. Hal </a:t>
              </a:r>
              <a:r>
                <a:rPr lang="en-GB" sz="1200" dirty="0" err="1">
                  <a:latin typeface="Caviar Dreams" panose="020B0402020204020504" pitchFamily="34" charset="0"/>
                </a:rPr>
                <a:t>ini</a:t>
              </a:r>
              <a:r>
                <a:rPr lang="en-GB" sz="1200" dirty="0">
                  <a:latin typeface="Caviar Dreams" panose="020B0402020204020504" pitchFamily="34" charset="0"/>
                </a:rPr>
                <a:t> </a:t>
              </a:r>
              <a:r>
                <a:rPr lang="en-GB" sz="1200" dirty="0" err="1">
                  <a:latin typeface="Caviar Dreams" panose="020B0402020204020504" pitchFamily="34" charset="0"/>
                </a:rPr>
                <a:t>dikarenakan</a:t>
              </a:r>
              <a:r>
                <a:rPr lang="en-GB" sz="1200" dirty="0">
                  <a:latin typeface="Caviar Dreams" panose="020B0402020204020504" pitchFamily="34" charset="0"/>
                </a:rPr>
                <a:t> </a:t>
              </a:r>
              <a:r>
                <a:rPr lang="en-GB" sz="1200" dirty="0" err="1">
                  <a:latin typeface="Caviar Dreams" panose="020B0402020204020504" pitchFamily="34" charset="0"/>
                </a:rPr>
                <a:t>pembagian</a:t>
              </a:r>
              <a:r>
                <a:rPr lang="en-GB" sz="1200" dirty="0">
                  <a:latin typeface="Caviar Dreams" panose="020B0402020204020504" pitchFamily="34" charset="0"/>
                </a:rPr>
                <a:t> </a:t>
              </a:r>
              <a:r>
                <a:rPr lang="en-GB" sz="1200" dirty="0" err="1">
                  <a:latin typeface="Caviar Dreams" panose="020B0402020204020504" pitchFamily="34" charset="0"/>
                </a:rPr>
                <a:t>bandwith</a:t>
              </a:r>
              <a:r>
                <a:rPr lang="en-GB" sz="1200" dirty="0">
                  <a:latin typeface="Caviar Dreams" panose="020B0402020204020504" pitchFamily="34" charset="0"/>
                </a:rPr>
                <a:t> </a:t>
              </a:r>
              <a:r>
                <a:rPr lang="en-GB" sz="1200" dirty="0" err="1">
                  <a:latin typeface="Caviar Dreams" panose="020B0402020204020504" pitchFamily="34" charset="0"/>
                </a:rPr>
                <a:t>menggunakan</a:t>
              </a:r>
              <a:r>
                <a:rPr lang="en-GB" sz="1200" dirty="0">
                  <a:latin typeface="Caviar Dreams" panose="020B0402020204020504" pitchFamily="34" charset="0"/>
                </a:rPr>
                <a:t> HTB </a:t>
              </a:r>
              <a:r>
                <a:rPr lang="en-GB" sz="1200" dirty="0" err="1">
                  <a:latin typeface="Caviar Dreams" panose="020B0402020204020504" pitchFamily="34" charset="0"/>
                </a:rPr>
                <a:t>didasarkan</a:t>
              </a:r>
              <a:r>
                <a:rPr lang="en-GB" sz="1200" dirty="0">
                  <a:latin typeface="Caviar Dreams" panose="020B0402020204020504" pitchFamily="34" charset="0"/>
                </a:rPr>
                <a:t> </a:t>
              </a:r>
              <a:r>
                <a:rPr lang="en-GB" sz="1200" dirty="0" err="1">
                  <a:latin typeface="Caviar Dreams" panose="020B0402020204020504" pitchFamily="34" charset="0"/>
                </a:rPr>
                <a:t>pada</a:t>
              </a:r>
              <a:r>
                <a:rPr lang="en-GB" sz="1200" dirty="0">
                  <a:latin typeface="Caviar Dreams" panose="020B0402020204020504" pitchFamily="34" charset="0"/>
                </a:rPr>
                <a:t> </a:t>
              </a:r>
              <a:r>
                <a:rPr lang="en-GB" sz="1200" dirty="0" err="1">
                  <a:latin typeface="Caviar Dreams" panose="020B0402020204020504" pitchFamily="34" charset="0"/>
                </a:rPr>
                <a:t>kebutuhan</a:t>
              </a:r>
              <a:r>
                <a:rPr lang="en-GB" sz="1200" dirty="0">
                  <a:latin typeface="Caviar Dreams" panose="020B0402020204020504" pitchFamily="34" charset="0"/>
                </a:rPr>
                <a:t> </a:t>
              </a:r>
              <a:r>
                <a:rPr lang="en-GB" sz="1200" dirty="0" err="1">
                  <a:latin typeface="Caviar Dreams" panose="020B0402020204020504" pitchFamily="34" charset="0"/>
                </a:rPr>
                <a:t>bandwith</a:t>
              </a:r>
              <a:r>
                <a:rPr lang="en-GB" sz="1200" dirty="0">
                  <a:latin typeface="Caviar Dreams" panose="020B0402020204020504" pitchFamily="34" charset="0"/>
                </a:rPr>
                <a:t> </a:t>
              </a:r>
              <a:r>
                <a:rPr lang="en-GB" sz="1200" dirty="0" err="1">
                  <a:latin typeface="Caviar Dreams" panose="020B0402020204020504" pitchFamily="34" charset="0"/>
                </a:rPr>
                <a:t>dan</a:t>
              </a:r>
              <a:r>
                <a:rPr lang="en-GB" sz="1200" dirty="0">
                  <a:latin typeface="Caviar Dreams" panose="020B0402020204020504" pitchFamily="34" charset="0"/>
                </a:rPr>
                <a:t> level </a:t>
              </a:r>
              <a:r>
                <a:rPr lang="en-GB" sz="1200" dirty="0" err="1">
                  <a:latin typeface="Caviar Dreams" panose="020B0402020204020504" pitchFamily="34" charset="0"/>
                </a:rPr>
                <a:t>prioritas</a:t>
              </a:r>
              <a:r>
                <a:rPr lang="en-GB" sz="1200" dirty="0">
                  <a:latin typeface="Caviar Dreams" panose="020B0402020204020504" pitchFamily="34" charset="0"/>
                </a:rPr>
                <a:t> yang </a:t>
              </a:r>
              <a:r>
                <a:rPr lang="en-GB" sz="1200" dirty="0" err="1">
                  <a:latin typeface="Caviar Dreams" panose="020B0402020204020504" pitchFamily="34" charset="0"/>
                </a:rPr>
                <a:t>telah</a:t>
              </a:r>
              <a:r>
                <a:rPr lang="en-GB" sz="1200" dirty="0">
                  <a:latin typeface="Caviar Dreams" panose="020B0402020204020504" pitchFamily="34" charset="0"/>
                </a:rPr>
                <a:t> </a:t>
              </a:r>
              <a:r>
                <a:rPr lang="en-GB" sz="1200" dirty="0" err="1">
                  <a:latin typeface="Caviar Dreams" panose="020B0402020204020504" pitchFamily="34" charset="0"/>
                </a:rPr>
                <a:t>ditentukan</a:t>
              </a:r>
              <a:r>
                <a:rPr lang="en-GB" sz="1200" dirty="0">
                  <a:latin typeface="Caviar Dreams" panose="020B0402020204020504" pitchFamily="34" charset="0"/>
                </a:rPr>
                <a:t>.</a:t>
              </a:r>
            </a:p>
            <a:p>
              <a:pPr algn="just">
                <a:lnSpc>
                  <a:spcPct val="130000"/>
                </a:lnSpc>
              </a:pPr>
              <a:r>
                <a:rPr lang="en-GB" sz="1200" dirty="0" err="1" smtClean="0">
                  <a:latin typeface="Caviar Dreams" panose="020B0402020204020504" pitchFamily="34" charset="0"/>
                </a:rPr>
                <a:t>Sifat</a:t>
              </a:r>
              <a:r>
                <a:rPr lang="en-GB" sz="1200" dirty="0" smtClean="0">
                  <a:latin typeface="Caviar Dreams" panose="020B0402020204020504" pitchFamily="34" charset="0"/>
                </a:rPr>
                <a:t> </a:t>
              </a:r>
              <a:r>
                <a:rPr lang="en-GB" sz="1200" dirty="0" err="1" smtClean="0">
                  <a:latin typeface="Caviar Dreams" panose="020B0402020204020504" pitchFamily="34" charset="0"/>
                </a:rPr>
                <a:t>Penelitian</a:t>
              </a:r>
              <a:r>
                <a:rPr lang="en-GB" sz="1200" dirty="0" smtClean="0">
                  <a:latin typeface="Caviar Dreams" panose="020B0402020204020504" pitchFamily="34" charset="0"/>
                </a:rPr>
                <a:t> : </a:t>
              </a:r>
              <a:r>
                <a:rPr lang="en-GB" sz="1200" dirty="0" err="1" smtClean="0">
                  <a:latin typeface="Caviar Dreams" panose="020B0402020204020504" pitchFamily="34" charset="0"/>
                </a:rPr>
                <a:t>Implementasi</a:t>
              </a:r>
              <a:r>
                <a:rPr lang="en-GB" sz="1200" dirty="0" smtClean="0">
                  <a:latin typeface="Caviar Dreams" panose="020B0402020204020504" pitchFamily="34" charset="0"/>
                </a:rPr>
                <a:t>.</a:t>
              </a:r>
              <a:endParaRPr lang="id-ID" sz="1200" dirty="0">
                <a:latin typeface="Caviar Dreams" panose="020B0402020204020504" pitchFamily="34" charset="0"/>
              </a:endParaRPr>
            </a:p>
          </p:txBody>
        </p:sp>
      </p:grpSp>
    </p:spTree>
    <p:extLst>
      <p:ext uri="{BB962C8B-B14F-4D97-AF65-F5344CB8AC3E}">
        <p14:creationId xmlns:p14="http://schemas.microsoft.com/office/powerpoint/2010/main" val="1319087636"/>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9870</TotalTime>
  <Words>5883</Words>
  <Application>Microsoft Office PowerPoint</Application>
  <PresentationFormat>On-screen Show (16:9)</PresentationFormat>
  <Paragraphs>485</Paragraphs>
  <Slides>38</Slides>
  <Notes>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7" baseType="lpstr">
      <vt:lpstr>Adobe Gothic Std B</vt:lpstr>
      <vt:lpstr>Arial</vt:lpstr>
      <vt:lpstr>Calibri</vt:lpstr>
      <vt:lpstr>Capsuula</vt:lpstr>
      <vt:lpstr>Caviar Dreams</vt:lpstr>
      <vt:lpstr>Humanst521 Lt BT</vt:lpstr>
      <vt:lpstr>Open Sans Extrabold</vt:lpstr>
      <vt:lpstr>Office Theme</vt:lpstr>
      <vt:lpstr>CorelDRAW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Anggayasti Ariane</cp:lastModifiedBy>
  <cp:revision>532</cp:revision>
  <cp:lastPrinted>2016-02-23T05:20:44Z</cp:lastPrinted>
  <dcterms:created xsi:type="dcterms:W3CDTF">2015-01-09T03:42:23Z</dcterms:created>
  <dcterms:modified xsi:type="dcterms:W3CDTF">2018-03-22T02:10:01Z</dcterms:modified>
</cp:coreProperties>
</file>