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93138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33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89AA78D2-492D-4A39-81B9-82ACDE7811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lstStyle/>
          <a:p>
            <a:r>
              <a:rPr lang="en-US" sz="1400" b="0" strike="noStrike" spc="-1">
                <a:solidFill>
                  <a:srgbClr val="000000"/>
                </a:solidFill>
                <a:uFill>
                  <a:solidFill>
                    <a:srgbClr val="FFFFFF"/>
                  </a:solidFill>
                </a:uFill>
                <a:latin typeface="Arial"/>
              </a:rPr>
              <a:t>Assalamu’alaikum wr wb. Salam sejahtera bagi kita semua.</a:t>
            </a:r>
            <a:endParaRPr lang="en-US" sz="20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a:endParaRPr>
          </a:p>
        </p:txBody>
      </p:sp>
      <p:sp>
        <p:nvSpPr>
          <p:cNvPr id="282"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p>
          <a:p>
            <a:r>
              <a:rPr lang="en-US" sz="2000" b="0" strike="noStrike" spc="-1">
                <a:solidFill>
                  <a:srgbClr val="000000"/>
                </a:solidFill>
                <a:uFill>
                  <a:solidFill>
                    <a:srgbClr val="FFFFFF"/>
                  </a:solidFill>
                </a:uFill>
                <a:latin typeface="Arial"/>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p>
        </p:txBody>
      </p:sp>
      <p:sp>
        <p:nvSpPr>
          <p:cNvPr id="299"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B2284D-4776-4B6D-BF3D-E9BF88C04C2F}" type="slidenum">
              <a:rPr lang="en-US" sz="1200" b="0" strike="noStrike" spc="-1">
                <a:solidFill>
                  <a:srgbClr val="000000"/>
                </a:solidFill>
                <a:uFill>
                  <a:solidFill>
                    <a:srgbClr val="FFFFFF"/>
                  </a:solidFill>
                </a:uFill>
                <a:latin typeface="Times New Roman"/>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p>
        </p:txBody>
      </p:sp>
      <p:sp>
        <p:nvSpPr>
          <p:cNvPr id="301"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944D3D-EEAE-4DE2-99F1-3049AFE92CD5}" type="slidenum">
              <a:rPr lang="en-US" sz="1200" b="0" strike="noStrike" spc="-1">
                <a:solidFill>
                  <a:srgbClr val="000000"/>
                </a:solidFill>
                <a:uFill>
                  <a:solidFill>
                    <a:srgbClr val="FFFFFF"/>
                  </a:solidFill>
                </a:uFill>
                <a:latin typeface="Times New Roman"/>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a:endParaRPr>
          </a:p>
        </p:txBody>
      </p:sp>
      <p:sp>
        <p:nvSpPr>
          <p:cNvPr id="303"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3AA1A2-C3BA-4A29-99FD-A9FC4316002E}" type="slidenum">
              <a:rPr lang="en-US" sz="1200" b="0" strike="noStrike" spc="-1">
                <a:solidFill>
                  <a:srgbClr val="000000"/>
                </a:solidFill>
                <a:uFill>
                  <a:solidFill>
                    <a:srgbClr val="FFFFFF"/>
                  </a:solidFill>
                </a:uFill>
                <a:latin typeface="Times New Roman"/>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lstStyle/>
          <a:p>
            <a:r>
              <a:rPr lang="en-US" sz="2000" b="0" strike="noStrike" spc="-1">
                <a:solidFill>
                  <a:srgbClr val="000000"/>
                </a:solidFill>
                <a:uFill>
                  <a:solidFill>
                    <a:srgbClr val="FFFFFF"/>
                  </a:solidFill>
                </a:uFill>
                <a:latin typeface="Arial"/>
              </a:rPr>
              <a:t>Urutan dari pembahasan saya pada presentasi ini dimulai dari latar belakang, kemudian rumusan masalah, tujuan proyek akhir, tinjauan pustaka, hipotesis dan terakhir metodologi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lstStyle/>
          <a:p>
            <a:pPr marL="185760" indent="-2160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a:endParaRPr>
          </a:p>
          <a:p>
            <a:pPr marL="185760" indent="-216000">
              <a:lnSpc>
                <a:spcPct val="170000"/>
              </a:lnSpc>
            </a:pPr>
            <a:endParaRPr lang="en-US" sz="2000" b="0" strike="noStrike" spc="-1">
              <a:solidFill>
                <a:srgbClr val="000000"/>
              </a:solidFill>
              <a:uFill>
                <a:solidFill>
                  <a:srgbClr val="FFFFFF"/>
                </a:solidFill>
              </a:uFill>
              <a:latin typeface="Arial"/>
            </a:endParaRPr>
          </a:p>
        </p:txBody>
      </p:sp>
      <p:sp>
        <p:nvSpPr>
          <p:cNvPr id="285"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BAA111-8B6B-4AC0-A876-93758EB55D28}" type="slidenum">
              <a:rPr lang="en-US" sz="1200" b="0" strike="noStrike" spc="-1">
                <a:solidFill>
                  <a:srgbClr val="000000"/>
                </a:solidFill>
                <a:uFill>
                  <a:solidFill>
                    <a:srgbClr val="FFFFFF"/>
                  </a:solidFill>
                </a:uFill>
                <a:latin typeface="Times New Roman"/>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lstStyle/>
          <a:p>
            <a:pPr marL="185760" indent="-216000" algn="just">
              <a:lnSpc>
                <a:spcPct val="170000"/>
              </a:lnSpc>
            </a:pPr>
            <a:r>
              <a:rPr lang="en-US" sz="2000" b="0" strike="noStrike" spc="-1">
                <a:solidFill>
                  <a:srgbClr val="000000"/>
                </a:solidFill>
                <a:uFill>
                  <a:solidFill>
                    <a:srgbClr val="FFFFFF"/>
                  </a:solidFill>
                </a:uFill>
                <a:latin typeface="Arial"/>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a:endParaRPr>
          </a:p>
        </p:txBody>
      </p:sp>
      <p:sp>
        <p:nvSpPr>
          <p:cNvPr id="287"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3E15B-C019-48C2-A3AA-49F06F58391F}" type="slidenum">
              <a:rPr lang="en-US" sz="1200" b="0" strike="noStrike" spc="-1">
                <a:solidFill>
                  <a:srgbClr val="000000"/>
                </a:solidFill>
                <a:uFill>
                  <a:solidFill>
                    <a:srgbClr val="FFFFFF"/>
                  </a:solidFill>
                </a:uFill>
                <a:latin typeface="Times New Roman"/>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lstStyle/>
          <a:p>
            <a:pPr marL="185760" indent="-2160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a:endParaRPr>
          </a:p>
        </p:txBody>
      </p:sp>
      <p:sp>
        <p:nvSpPr>
          <p:cNvPr id="289"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895E79-321F-4609-8523-6AA0115B414F}" type="slidenum">
              <a:rPr lang="en-US" sz="1200" b="0" strike="noStrike" spc="-1">
                <a:solidFill>
                  <a:srgbClr val="000000"/>
                </a:solidFill>
                <a:uFill>
                  <a:solidFill>
                    <a:srgbClr val="FFFFFF"/>
                  </a:solidFill>
                </a:uFill>
                <a:latin typeface="Times New Roman"/>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931320" y="3257640"/>
            <a:ext cx="7450200" cy="30855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91"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D08685-F154-42FC-89C0-E2B951921924}" type="slidenum">
              <a:rPr lang="en-US" sz="1200" b="0" strike="noStrike" spc="-1">
                <a:solidFill>
                  <a:srgbClr val="000000"/>
                </a:solidFill>
                <a:uFill>
                  <a:solidFill>
                    <a:srgbClr val="FFFFFF"/>
                  </a:solidFill>
                </a:uFill>
                <a:latin typeface="+mn-lt"/>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p>
          <a:p>
            <a:r>
              <a:rPr lang="en-US" sz="2000" b="0" strike="noStrike" spc="-1">
                <a:solidFill>
                  <a:srgbClr val="000000"/>
                </a:solidFill>
                <a:uFill>
                  <a:solidFill>
                    <a:srgbClr val="FFFFFF"/>
                  </a:solidFill>
                </a:uFill>
                <a:latin typeface="Arial"/>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p>
          <a:p>
            <a:endParaRPr lang="en-US" sz="2000" b="0" strike="noStrike" spc="-1">
              <a:solidFill>
                <a:srgbClr val="000000"/>
              </a:solidFill>
              <a:uFill>
                <a:solidFill>
                  <a:srgbClr val="FFFFFF"/>
                </a:solidFill>
              </a:uFill>
              <a:latin typeface="Arial"/>
            </a:endParaRPr>
          </a:p>
        </p:txBody>
      </p:sp>
      <p:sp>
        <p:nvSpPr>
          <p:cNvPr id="293"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83848D-C9D4-47EC-938F-207C1D6CFDB7}" type="slidenum">
              <a:rPr lang="en-US" sz="1200" b="0" strike="noStrike" spc="-1">
                <a:solidFill>
                  <a:srgbClr val="000000"/>
                </a:solidFill>
                <a:uFill>
                  <a:solidFill>
                    <a:srgbClr val="FFFFFF"/>
                  </a:solidFill>
                </a:uFill>
                <a:latin typeface="Times New Roman"/>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p>
        </p:txBody>
      </p:sp>
      <p:sp>
        <p:nvSpPr>
          <p:cNvPr id="295"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ED8DEA-CF36-41D5-B2B6-DF0E54C2812F}" type="slidenum">
              <a:rPr lang="en-US" sz="1200" b="0" strike="noStrike" spc="-1">
                <a:solidFill>
                  <a:srgbClr val="000000"/>
                </a:solidFill>
                <a:uFill>
                  <a:solidFill>
                    <a:srgbClr val="FFFFFF"/>
                  </a:solidFill>
                </a:uFill>
                <a:latin typeface="Times New Roman"/>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lstStyle/>
          <a:p>
            <a:r>
              <a:rPr lang="en-US" sz="2000" b="0" strike="noStrike" spc="-1">
                <a:solidFill>
                  <a:srgbClr val="000000"/>
                </a:solidFill>
                <a:uFill>
                  <a:solidFill>
                    <a:srgbClr val="FFFFFF"/>
                  </a:solidFill>
                </a:uFill>
                <a:latin typeface="Arial"/>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p>
          <a:p>
            <a:r>
              <a:rPr lang="en-US" sz="2000" b="0" strike="noStrike" spc="-1">
                <a:solidFill>
                  <a:srgbClr val="000000"/>
                </a:solidFill>
                <a:uFill>
                  <a:solidFill>
                    <a:srgbClr val="FFFFFF"/>
                  </a:solidFill>
                </a:uFill>
                <a:latin typeface="Arial"/>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p>
          <a:p>
            <a:endParaRPr lang="en-US" sz="2000" b="0" strike="noStrike" spc="-1">
              <a:solidFill>
                <a:srgbClr val="000000"/>
              </a:solidFill>
              <a:uFill>
                <a:solidFill>
                  <a:srgbClr val="FFFFFF"/>
                </a:solidFill>
              </a:uFill>
              <a:latin typeface="Arial"/>
            </a:endParaRPr>
          </a:p>
        </p:txBody>
      </p:sp>
      <p:sp>
        <p:nvSpPr>
          <p:cNvPr id="297" name="CustomShape 2"/>
          <p:cNvSpPr/>
          <p:nvPr/>
        </p:nvSpPr>
        <p:spPr>
          <a:xfrm>
            <a:off x="5275800" y="6513840"/>
            <a:ext cx="403524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C2562C-3ECC-4B1D-B3DB-FB7618535A02}" type="slidenum">
              <a:rPr lang="en-US" sz="1200" b="0" strike="noStrike" spc="-1">
                <a:solidFill>
                  <a:srgbClr val="000000"/>
                </a:solidFill>
                <a:uFill>
                  <a:solidFill>
                    <a:srgbClr val="FFFFFF"/>
                  </a:solidFill>
                </a:uFill>
                <a:latin typeface="Times New Roman"/>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02160" y="1203480"/>
            <a:ext cx="3738600" cy="2982960"/>
          </a:xfrm>
          <a:prstGeom prst="rect">
            <a:avLst/>
          </a:prstGeom>
          <a:ln>
            <a:noFill/>
          </a:ln>
        </p:spPr>
      </p:pic>
      <p:pic>
        <p:nvPicPr>
          <p:cNvPr id="35" name="Picture 3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702160" y="1203480"/>
            <a:ext cx="3738600" cy="2982960"/>
          </a:xfrm>
          <a:prstGeom prst="rect">
            <a:avLst/>
          </a:prstGeom>
          <a:ln>
            <a:noFill/>
          </a:ln>
        </p:spPr>
      </p:pic>
      <p:pic>
        <p:nvPicPr>
          <p:cNvPr id="71" name="Picture 70"/>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1F497D"/>
                </a:solidFill>
                <a:uFill>
                  <a:solidFill>
                    <a:srgbClr val="FFFFFF"/>
                  </a:solidFill>
                </a:uFill>
                <a:latin typeface="Caviar Dreams"/>
                <a:ea typeface="DejaVu Sans"/>
              </a:rPr>
              <a:t>PROPOSAL PROYEK AKHIR</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4297680" y="1280160"/>
            <a:ext cx="441828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a:endParaRPr>
          </a:p>
        </p:txBody>
      </p:sp>
      <p:sp>
        <p:nvSpPr>
          <p:cNvPr id="79" name="CustomShape 3"/>
          <p:cNvSpPr/>
          <p:nvPr/>
        </p:nvSpPr>
        <p:spPr>
          <a:xfrm>
            <a:off x="4174920" y="2560320"/>
            <a:ext cx="4713840" cy="14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1" strike="noStrike" spc="-1" dirty="0">
                <a:solidFill>
                  <a:srgbClr val="1F497D"/>
                </a:solidFill>
                <a:uFill>
                  <a:solidFill>
                    <a:srgbClr val="FFFFFF"/>
                  </a:solidFill>
                </a:uFill>
                <a:latin typeface="Caviar Dreams"/>
                <a:ea typeface="DejaVu Sans"/>
              </a:rPr>
              <a:t>“ANALISIS </a:t>
            </a:r>
            <a:r>
              <a:rPr lang="en-US" sz="1600" b="1" i="1" strike="noStrike" spc="-1" dirty="0">
                <a:solidFill>
                  <a:srgbClr val="1F497D"/>
                </a:solidFill>
                <a:uFill>
                  <a:solidFill>
                    <a:srgbClr val="FFFFFF"/>
                  </a:solidFill>
                </a:uFill>
                <a:latin typeface="Caviar Dreams"/>
                <a:ea typeface="DejaVu Sans"/>
              </a:rPr>
              <a:t>THROUGHPUT</a:t>
            </a:r>
            <a:r>
              <a:rPr lang="en-US" sz="1600" b="1" strike="noStrike" spc="-1" dirty="0">
                <a:solidFill>
                  <a:srgbClr val="1F497D"/>
                </a:solidFill>
                <a:uFill>
                  <a:solidFill>
                    <a:srgbClr val="FFFFFF"/>
                  </a:solidFill>
                </a:uFill>
                <a:latin typeface="Caviar Dreams"/>
                <a:ea typeface="DejaVu Sans"/>
              </a:rPr>
              <a:t> DAN </a:t>
            </a:r>
            <a:r>
              <a:rPr lang="en-US" sz="1600" b="1" i="1" strike="noStrike" spc="-1" dirty="0">
                <a:solidFill>
                  <a:srgbClr val="1F497D"/>
                </a:solidFill>
                <a:uFill>
                  <a:solidFill>
                    <a:srgbClr val="FFFFFF"/>
                  </a:solidFill>
                </a:uFill>
                <a:latin typeface="Caviar Dreams"/>
                <a:ea typeface="DejaVu Sans"/>
              </a:rPr>
              <a:t>LATENCY</a:t>
            </a:r>
            <a:r>
              <a:rPr lang="en-US" sz="1600" b="1" strike="noStrike" spc="-1" dirty="0">
                <a:solidFill>
                  <a:srgbClr val="1F497D"/>
                </a:solidFill>
                <a:uFill>
                  <a:solidFill>
                    <a:srgbClr val="FFFFFF"/>
                  </a:solidFill>
                </a:uFill>
                <a:latin typeface="Caviar Dreams"/>
                <a:ea typeface="DejaVu Sans"/>
              </a:rPr>
              <a:t> PADA PENERAPAN  HTTP/2 SSE DAN WEBSOCKET PADA RUMAH PINTAR”</a:t>
            </a:r>
            <a:endParaRPr lang="en-US" sz="1800" b="0" strike="noStrike" spc="-1" dirty="0">
              <a:solidFill>
                <a:srgbClr val="000000"/>
              </a:solidFill>
              <a:uFill>
                <a:solidFill>
                  <a:srgbClr val="FFFFFF"/>
                </a:solidFill>
              </a:uFill>
              <a:latin typeface="Arial"/>
            </a:endParaRPr>
          </a:p>
          <a:p>
            <a:pPr algn="just">
              <a:lnSpc>
                <a:spcPct val="150000"/>
              </a:lnSpc>
            </a:pPr>
            <a:endParaRPr lang="en-US" sz="1800" b="0" strike="noStrike" spc="-1" dirty="0">
              <a:solidFill>
                <a:srgbClr val="000000"/>
              </a:solidFill>
              <a:uFill>
                <a:solidFill>
                  <a:srgbClr val="FFFFFF"/>
                </a:solidFill>
              </a:uFill>
              <a:latin typeface="Arial"/>
            </a:endParaRPr>
          </a:p>
        </p:txBody>
      </p:sp>
      <p:sp>
        <p:nvSpPr>
          <p:cNvPr id="80" name="CustomShape 4"/>
          <p:cNvSpPr/>
          <p:nvPr/>
        </p:nvSpPr>
        <p:spPr>
          <a:xfrm>
            <a:off x="3931920" y="4353480"/>
            <a:ext cx="1645560" cy="30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i="1" strike="noStrike" spc="-1">
                <a:solidFill>
                  <a:srgbClr val="1F497D"/>
                </a:solidFill>
                <a:uFill>
                  <a:solidFill>
                    <a:srgbClr val="FFFFFF"/>
                  </a:solidFill>
                </a:uFill>
                <a:latin typeface="Caviar Dreams"/>
                <a:ea typeface="DejaVu Sans"/>
              </a:rPr>
              <a:t>Presented by : </a:t>
            </a:r>
            <a:endParaRPr lang="en-US" sz="1800" b="0" strike="noStrike" spc="-1">
              <a:solidFill>
                <a:srgbClr val="000000"/>
              </a:solidFill>
              <a:uFill>
                <a:solidFill>
                  <a:srgbClr val="FFFFFF"/>
                </a:solidFill>
              </a:uFill>
              <a:latin typeface="Arial"/>
            </a:endParaRPr>
          </a:p>
        </p:txBody>
      </p:sp>
      <p:sp>
        <p:nvSpPr>
          <p:cNvPr id="81" name="CustomShape 5"/>
          <p:cNvSpPr/>
          <p:nvPr/>
        </p:nvSpPr>
        <p:spPr>
          <a:xfrm>
            <a:off x="5482800" y="4371840"/>
            <a:ext cx="355284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1F497D"/>
                </a:solidFill>
                <a:uFill>
                  <a:solidFill>
                    <a:srgbClr val="FFFFFF"/>
                  </a:solidFill>
                </a:uFill>
                <a:latin typeface="Caviar Dreams"/>
                <a:ea typeface="DejaVu Sans"/>
              </a:rPr>
              <a:t>Muhammad Rusminto Hadiyono (15/386767/SV/10153)</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81" name="CustomShape 2"/>
          <p:cNvSpPr/>
          <p:nvPr/>
        </p:nvSpPr>
        <p:spPr>
          <a:xfrm>
            <a:off x="20880" y="177840"/>
            <a:ext cx="45511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82" name="CustomShape 3"/>
          <p:cNvSpPr/>
          <p:nvPr/>
        </p:nvSpPr>
        <p:spPr>
          <a:xfrm>
            <a:off x="844726" y="1438399"/>
            <a:ext cx="6944785" cy="7813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strike="noStrike" spc="-1" dirty="0" err="1">
                <a:solidFill>
                  <a:srgbClr val="000000"/>
                </a:solidFill>
                <a:uFill>
                  <a:solidFill>
                    <a:srgbClr val="FFFFFF"/>
                  </a:solidFill>
                </a:uFill>
                <a:latin typeface="Caviar Dreams"/>
                <a:ea typeface="Calibri"/>
              </a:rPr>
              <a:t>Analisis</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Perbandingan</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Kinerja</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Protokol</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Websocket</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dengan</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Protokol</a:t>
            </a:r>
            <a:r>
              <a:rPr lang="en-US" sz="1200" b="1" strike="noStrike" spc="-1" dirty="0">
                <a:solidFill>
                  <a:srgbClr val="000000"/>
                </a:solidFill>
                <a:uFill>
                  <a:solidFill>
                    <a:srgbClr val="FFFFFF"/>
                  </a:solidFill>
                </a:uFill>
                <a:latin typeface="Caviar Dreams"/>
                <a:ea typeface="Calibri"/>
              </a:rPr>
              <a:t> SSE pada </a:t>
            </a:r>
            <a:r>
              <a:rPr lang="en-US" sz="1200" b="1" strike="noStrike" spc="-1" dirty="0" err="1">
                <a:solidFill>
                  <a:srgbClr val="000000"/>
                </a:solidFill>
                <a:uFill>
                  <a:solidFill>
                    <a:srgbClr val="FFFFFF"/>
                  </a:solidFill>
                </a:uFill>
                <a:latin typeface="Caviar Dreams"/>
                <a:ea typeface="Calibri"/>
              </a:rPr>
              <a:t>Teknologi</a:t>
            </a:r>
            <a:r>
              <a:rPr lang="en-US" sz="1200" b="1" strike="noStrike" spc="-1" dirty="0">
                <a:solidFill>
                  <a:srgbClr val="000000"/>
                </a:solidFill>
                <a:uFill>
                  <a:solidFill>
                    <a:srgbClr val="FFFFFF"/>
                  </a:solidFill>
                </a:uFill>
                <a:latin typeface="Caviar Dreams"/>
                <a:ea typeface="Calibri"/>
              </a:rPr>
              <a:t> Push Notification </a:t>
            </a:r>
            <a:endParaRPr lang="en-US" sz="1800" b="0" strike="noStrike" spc="-1" dirty="0">
              <a:solidFill>
                <a:srgbClr val="000000"/>
              </a:solidFill>
              <a:uFill>
                <a:solidFill>
                  <a:srgbClr val="FFFFFF"/>
                </a:solidFill>
              </a:uFill>
              <a:latin typeface="Arial"/>
            </a:endParaRPr>
          </a:p>
          <a:p>
            <a:pPr algn="ctr">
              <a:lnSpc>
                <a:spcPct val="150000"/>
              </a:lnSpc>
            </a:pP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Panser</a:t>
            </a:r>
            <a:r>
              <a:rPr lang="en-US" sz="1200" b="1" strike="noStrike" spc="-1" dirty="0">
                <a:solidFill>
                  <a:srgbClr val="000000"/>
                </a:solidFill>
                <a:uFill>
                  <a:solidFill>
                    <a:srgbClr val="FFFFFF"/>
                  </a:solidFill>
                </a:uFill>
                <a:latin typeface="Caviar Dreams"/>
                <a:ea typeface="Calibri"/>
              </a:rPr>
              <a:t> Brigade Muhammad, </a:t>
            </a:r>
            <a:r>
              <a:rPr lang="en-US" sz="1200" b="1" strike="noStrike" spc="-1" dirty="0" err="1">
                <a:solidFill>
                  <a:srgbClr val="000000"/>
                </a:solidFill>
                <a:uFill>
                  <a:solidFill>
                    <a:srgbClr val="FFFFFF"/>
                  </a:solidFill>
                </a:uFill>
                <a:latin typeface="Caviar Dreams"/>
                <a:ea typeface="Calibri"/>
              </a:rPr>
              <a:t>Widhi</a:t>
            </a:r>
            <a:r>
              <a:rPr lang="en-US" sz="1200" b="1" strike="noStrike" spc="-1" dirty="0">
                <a:solidFill>
                  <a:srgbClr val="000000"/>
                </a:solidFill>
                <a:uFill>
                  <a:solidFill>
                    <a:srgbClr val="FFFFFF"/>
                  </a:solidFill>
                </a:uFill>
                <a:latin typeface="Caviar Dreams"/>
                <a:ea typeface="Calibri"/>
              </a:rPr>
              <a:t> Yahya, and </a:t>
            </a:r>
            <a:r>
              <a:rPr lang="en-US" sz="1200" b="1" strike="noStrike" spc="-1" dirty="0" err="1">
                <a:solidFill>
                  <a:srgbClr val="000000"/>
                </a:solidFill>
                <a:uFill>
                  <a:solidFill>
                    <a:srgbClr val="FFFFFF"/>
                  </a:solidFill>
                </a:uFill>
                <a:latin typeface="Caviar Dreams"/>
                <a:ea typeface="Calibri"/>
              </a:rPr>
              <a:t>Achmad</a:t>
            </a:r>
            <a:r>
              <a:rPr lang="en-US" sz="1200" b="1" strike="noStrike" spc="-1" dirty="0">
                <a:solidFill>
                  <a:srgbClr val="000000"/>
                </a:solidFill>
                <a:uFill>
                  <a:solidFill>
                    <a:srgbClr val="FFFFFF"/>
                  </a:solidFill>
                </a:uFill>
                <a:latin typeface="Caviar Dreams"/>
                <a:ea typeface="Calibri"/>
              </a:rPr>
              <a:t> Basuki (2018))</a:t>
            </a:r>
            <a:endParaRPr lang="en-US" sz="1800" b="0" strike="noStrike" spc="-1" dirty="0">
              <a:solidFill>
                <a:srgbClr val="000000"/>
              </a:solidFill>
              <a:uFill>
                <a:solidFill>
                  <a:srgbClr val="FFFFFF"/>
                </a:solidFill>
              </a:uFill>
              <a:latin typeface="Arial"/>
            </a:endParaRPr>
          </a:p>
        </p:txBody>
      </p:sp>
      <p:sp>
        <p:nvSpPr>
          <p:cNvPr id="183" name="CustomShape 4"/>
          <p:cNvSpPr/>
          <p:nvPr/>
        </p:nvSpPr>
        <p:spPr>
          <a:xfrm>
            <a:off x="1002687" y="2296664"/>
            <a:ext cx="6621517" cy="19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200" b="0" strike="noStrike" spc="-1" dirty="0">
                <a:solidFill>
                  <a:srgbClr val="000000"/>
                </a:solidFill>
                <a:uFill>
                  <a:solidFill>
                    <a:srgbClr val="FFFFFF"/>
                  </a:solidFill>
                </a:uFill>
                <a:latin typeface="Caviar Dreams"/>
                <a:ea typeface="DejaVu Sans"/>
              </a:rPr>
              <a:t>Di </a:t>
            </a:r>
            <a:r>
              <a:rPr lang="en-US" sz="1200" b="0" strike="noStrike" spc="-1" dirty="0" err="1">
                <a:solidFill>
                  <a:srgbClr val="000000"/>
                </a:solidFill>
                <a:uFill>
                  <a:solidFill>
                    <a:srgbClr val="FFFFFF"/>
                  </a:solidFill>
                </a:uFill>
                <a:latin typeface="Caviar Dreams"/>
                <a:ea typeface="DejaVu Sans"/>
              </a:rPr>
              <a:t>dalam</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penelitian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tersebut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dilakukan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analisis</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perbadingan</a:t>
            </a:r>
            <a:r>
              <a:rPr lang="en-US" sz="1200" b="0" strike="noStrike" spc="-1" dirty="0">
                <a:solidFill>
                  <a:srgbClr val="000000"/>
                </a:solidFill>
                <a:uFill>
                  <a:solidFill>
                    <a:srgbClr val="FFFFFF"/>
                  </a:solidFill>
                </a:uFill>
                <a:latin typeface="Caviar Dreams"/>
                <a:ea typeface="DejaVu Sans"/>
              </a:rPr>
              <a:t> delay dan </a:t>
            </a:r>
            <a:r>
              <a:rPr lang="en-US" sz="1200" b="0" strike="noStrike" spc="-1" dirty="0" err="1">
                <a:solidFill>
                  <a:srgbClr val="000000"/>
                </a:solidFill>
                <a:uFill>
                  <a:solidFill>
                    <a:srgbClr val="FFFFFF"/>
                  </a:solidFill>
                </a:uFill>
                <a:latin typeface="Caviar Dreams"/>
                <a:ea typeface="DejaVu Sans"/>
              </a:rPr>
              <a:t>besar</a:t>
            </a:r>
            <a:r>
              <a:rPr lang="en-US" sz="1200" b="0" strike="noStrike" spc="-1" dirty="0">
                <a:solidFill>
                  <a:srgbClr val="000000"/>
                </a:solidFill>
                <a:uFill>
                  <a:solidFill>
                    <a:srgbClr val="FFFFFF"/>
                  </a:solidFill>
                </a:uFill>
                <a:latin typeface="Caviar Dreams"/>
                <a:ea typeface="DejaVu Sans"/>
              </a:rPr>
              <a:t> resource CPU yang </a:t>
            </a:r>
            <a:r>
              <a:rPr lang="en-US" sz="1200" b="0" strike="noStrike" spc="-1" dirty="0" err="1">
                <a:solidFill>
                  <a:srgbClr val="000000"/>
                </a:solidFill>
                <a:uFill>
                  <a:solidFill>
                    <a:srgbClr val="FFFFFF"/>
                  </a:solidFill>
                </a:uFill>
                <a:latin typeface="Caviar Dreams"/>
                <a:ea typeface="DejaVu Sans"/>
              </a:rPr>
              <a:t>digunakan</a:t>
            </a:r>
            <a:r>
              <a:rPr lang="en-US" sz="1200" b="0" strike="noStrike" spc="-1" dirty="0">
                <a:solidFill>
                  <a:srgbClr val="000000"/>
                </a:solidFill>
                <a:uFill>
                  <a:solidFill>
                    <a:srgbClr val="FFFFFF"/>
                  </a:solidFill>
                </a:uFill>
                <a:latin typeface="Caviar Dreams"/>
                <a:ea typeface="DejaVu Sans"/>
              </a:rPr>
              <a:t> oleh </a:t>
            </a:r>
            <a:r>
              <a:rPr lang="en-US" sz="1200" b="0" strike="noStrike" spc="-1" dirty="0" err="1">
                <a:solidFill>
                  <a:srgbClr val="000000"/>
                </a:solidFill>
                <a:uFill>
                  <a:solidFill>
                    <a:srgbClr val="FFFFFF"/>
                  </a:solidFill>
                </a:uFill>
                <a:latin typeface="Caviar Dreams"/>
                <a:ea typeface="DejaVu Sans"/>
              </a:rPr>
              <a:t>teknologi</a:t>
            </a:r>
            <a:r>
              <a:rPr lang="en-US" sz="1200" b="0" strike="noStrike" spc="-1" dirty="0">
                <a:solidFill>
                  <a:srgbClr val="000000"/>
                </a:solidFill>
                <a:uFill>
                  <a:solidFill>
                    <a:srgbClr val="FFFFFF"/>
                  </a:solidFill>
                </a:uFill>
                <a:latin typeface="Caviar Dreams"/>
                <a:ea typeface="DejaVu Sans"/>
              </a:rPr>
              <a:t> SSE </a:t>
            </a:r>
            <a:r>
              <a:rPr lang="en-US" sz="1200" b="0" strike="noStrike" spc="-1" dirty="0" err="1">
                <a:solidFill>
                  <a:srgbClr val="000000"/>
                </a:solidFill>
                <a:uFill>
                  <a:solidFill>
                    <a:srgbClr val="FFFFFF"/>
                  </a:solidFill>
                </a:uFill>
                <a:latin typeface="Caviar Dreams"/>
                <a:ea typeface="DejaVu Sans"/>
              </a:rPr>
              <a:t>maupun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Websocket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dengan</a:t>
            </a:r>
            <a:r>
              <a:rPr lang="en-US" sz="1200" b="0" strike="noStrike" spc="-1" dirty="0">
                <a:solidFill>
                  <a:srgbClr val="000000"/>
                </a:solidFill>
                <a:uFill>
                  <a:solidFill>
                    <a:srgbClr val="FFFFFF"/>
                  </a:solidFill>
                </a:uFill>
                <a:latin typeface="Caviar Dreams"/>
                <a:ea typeface="DejaVu Sans"/>
              </a:rPr>
              <a:t> server yang  </a:t>
            </a:r>
            <a:r>
              <a:rPr lang="en-US" sz="1200" b="0" strike="noStrike" spc="-1" dirty="0" err="1">
                <a:solidFill>
                  <a:srgbClr val="000000"/>
                </a:solidFill>
                <a:uFill>
                  <a:solidFill>
                    <a:srgbClr val="FFFFFF"/>
                  </a:solidFill>
                </a:uFill>
                <a:latin typeface="Caviar Dreams"/>
                <a:ea typeface="DejaVu Sans"/>
              </a:rPr>
              <a:t>dijalankan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menggunakan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bahasa</a:t>
            </a:r>
            <a:r>
              <a:rPr lang="en-US" sz="1200" b="0" strike="noStrike" spc="-1" dirty="0">
                <a:solidFill>
                  <a:srgbClr val="000000"/>
                </a:solidFill>
                <a:uFill>
                  <a:solidFill>
                    <a:srgbClr val="FFFFFF"/>
                  </a:solidFill>
                </a:uFill>
                <a:latin typeface="Caviar Dreams"/>
                <a:ea typeface="DejaVu Sans"/>
              </a:rPr>
              <a:t> python. Hasil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penilitian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ini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adalah</a:t>
            </a:r>
            <a:r>
              <a:rPr lang="en-US" sz="1200" b="0" strike="noStrike" spc="-1" dirty="0">
                <a:solidFill>
                  <a:srgbClr val="000000"/>
                </a:solidFill>
                <a:uFill>
                  <a:solidFill>
                    <a:srgbClr val="FFFFFF"/>
                  </a:solidFill>
                </a:uFill>
                <a:latin typeface="Caviar Dreams"/>
                <a:ea typeface="DejaVu Sans"/>
              </a:rPr>
              <a:t> rata-rata delay dan </a:t>
            </a:r>
            <a:r>
              <a:rPr lang="en-US" sz="1200" b="0" strike="noStrike" spc="-1" dirty="0" err="1">
                <a:solidFill>
                  <a:srgbClr val="000000"/>
                </a:solidFill>
                <a:uFill>
                  <a:solidFill>
                    <a:srgbClr val="FFFFFF"/>
                  </a:solidFill>
                </a:uFill>
                <a:latin typeface="Caviar Dreams"/>
                <a:ea typeface="DejaVu Sans"/>
              </a:rPr>
              <a:t>penggunaan</a:t>
            </a:r>
            <a:r>
              <a:rPr lang="en-US" sz="1200" b="0" strike="noStrike" spc="-1" dirty="0">
                <a:solidFill>
                  <a:srgbClr val="000000"/>
                </a:solidFill>
                <a:uFill>
                  <a:solidFill>
                    <a:srgbClr val="FFFFFF"/>
                  </a:solidFill>
                </a:uFill>
                <a:latin typeface="Caviar Dreams"/>
                <a:ea typeface="DejaVu Sans"/>
              </a:rPr>
              <a:t> resource CPU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SSE </a:t>
            </a:r>
            <a:r>
              <a:rPr lang="en-US" sz="1200" b="0" strike="noStrike" spc="-1" dirty="0" err="1">
                <a:solidFill>
                  <a:srgbClr val="000000"/>
                </a:solidFill>
                <a:uFill>
                  <a:solidFill>
                    <a:srgbClr val="FFFFFF"/>
                  </a:solidFill>
                </a:uFill>
                <a:latin typeface="Caviar Dreams"/>
                <a:ea typeface="DejaVu Sans"/>
              </a:rPr>
              <a:t>lebih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kecil</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dibandingkan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dengan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menggunakan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Webscoket</a:t>
            </a:r>
            <a:endParaRPr lang="en-US" sz="1800" b="0" strike="noStrike" spc="-1" dirty="0">
              <a:solidFill>
                <a:srgbClr val="000000"/>
              </a:solidFill>
              <a:uFill>
                <a:solidFill>
                  <a:srgbClr val="FFFFFF"/>
                </a:solidFill>
              </a:uFill>
              <a:latin typeface="Arial"/>
            </a:endParaRPr>
          </a:p>
        </p:txBody>
      </p:sp>
      <p:sp>
        <p:nvSpPr>
          <p:cNvPr id="18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8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8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8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8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8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91" name="CustomShape 2"/>
          <p:cNvSpPr/>
          <p:nvPr/>
        </p:nvSpPr>
        <p:spPr>
          <a:xfrm>
            <a:off x="20880" y="177840"/>
            <a:ext cx="444444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92" name="CustomShape 3"/>
          <p:cNvSpPr/>
          <p:nvPr/>
        </p:nvSpPr>
        <p:spPr>
          <a:xfrm>
            <a:off x="884520" y="1479985"/>
            <a:ext cx="6615000" cy="8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i="1" strike="noStrike" spc="-1" dirty="0">
                <a:solidFill>
                  <a:srgbClr val="000000"/>
                </a:solidFill>
                <a:uFill>
                  <a:solidFill>
                    <a:srgbClr val="FFFFFF"/>
                  </a:solidFill>
                </a:uFill>
                <a:latin typeface="Caviar Dreams"/>
                <a:ea typeface="DejaVu Sans"/>
              </a:rPr>
              <a:t>Performance comparison of XHR polling, Long polling, Server sent events and </a:t>
            </a:r>
            <a:r>
              <a:rPr lang="en-US" sz="1200" b="1" i="1" strike="noStrike" spc="-1" dirty="0" err="1">
                <a:solidFill>
                  <a:srgbClr val="000000"/>
                </a:solidFill>
                <a:uFill>
                  <a:solidFill>
                    <a:srgbClr val="FFFFFF"/>
                  </a:solidFill>
                </a:uFill>
                <a:latin typeface="Caviar Dreams"/>
                <a:ea typeface="DejaVu Sans"/>
              </a:rPr>
              <a:t>Websockets</a:t>
            </a:r>
            <a:endParaRPr lang="en-US" sz="1800" b="0" strike="noStrike" spc="-1" dirty="0">
              <a:solidFill>
                <a:srgbClr val="000000"/>
              </a:solidFill>
              <a:uFill>
                <a:solidFill>
                  <a:srgbClr val="FFFFFF"/>
                </a:solidFill>
              </a:uFill>
              <a:latin typeface="Arial"/>
            </a:endParaRPr>
          </a:p>
          <a:p>
            <a:pPr algn="ctr"/>
            <a:r>
              <a:rPr lang="en-US" sz="1200" b="1" strike="noStrike" spc="-1" dirty="0">
                <a:solidFill>
                  <a:srgbClr val="000000"/>
                </a:solidFill>
                <a:uFill>
                  <a:solidFill>
                    <a:srgbClr val="FFFFFF"/>
                  </a:solidFill>
                </a:uFill>
                <a:latin typeface="Caviar Dreams"/>
                <a:ea typeface="DejaVu Sans"/>
              </a:rPr>
              <a:t>( Oliver </a:t>
            </a:r>
            <a:r>
              <a:rPr lang="en-US" sz="1200" b="1" strike="noStrike" spc="-1" dirty="0" err="1">
                <a:solidFill>
                  <a:srgbClr val="000000"/>
                </a:solidFill>
                <a:uFill>
                  <a:solidFill>
                    <a:srgbClr val="FFFFFF"/>
                  </a:solidFill>
                </a:uFill>
                <a:latin typeface="Caviar Dreams"/>
                <a:ea typeface="DejaVu Sans"/>
              </a:rPr>
              <a:t>Örnmyr</a:t>
            </a:r>
            <a:r>
              <a:rPr lang="en-US" sz="1200" b="1" strike="noStrike" spc="-1" dirty="0">
                <a:solidFill>
                  <a:srgbClr val="000000"/>
                </a:solidFill>
                <a:uFill>
                  <a:solidFill>
                    <a:srgbClr val="FFFFFF"/>
                  </a:solidFill>
                </a:uFill>
                <a:latin typeface="Caviar Dreams"/>
                <a:ea typeface="DejaVu Sans"/>
              </a:rPr>
              <a:t> dan Rasmus </a:t>
            </a:r>
            <a:r>
              <a:rPr lang="en-US" sz="1200" b="1" strike="noStrike" spc="-1" dirty="0" err="1">
                <a:solidFill>
                  <a:srgbClr val="000000"/>
                </a:solidFill>
                <a:uFill>
                  <a:solidFill>
                    <a:srgbClr val="FFFFFF"/>
                  </a:solidFill>
                </a:uFill>
                <a:latin typeface="Caviar Dreams"/>
                <a:ea typeface="DejaVu Sans"/>
              </a:rPr>
              <a:t>Appelqvist</a:t>
            </a:r>
            <a:r>
              <a:rPr lang="en-US" sz="1200" b="1" strike="noStrike" spc="-1" dirty="0">
                <a:solidFill>
                  <a:srgbClr val="000000"/>
                </a:solidFill>
                <a:uFill>
                  <a:solidFill>
                    <a:srgbClr val="FFFFFF"/>
                  </a:solidFill>
                </a:uFill>
                <a:latin typeface="Caviar Dreams"/>
                <a:ea typeface="DejaVu Sans"/>
              </a:rPr>
              <a:t> (2017) ) </a:t>
            </a:r>
            <a:endParaRPr lang="en-US" sz="1800" b="0" strike="noStrike" spc="-1" dirty="0">
              <a:solidFill>
                <a:srgbClr val="000000"/>
              </a:solidFill>
              <a:uFill>
                <a:solidFill>
                  <a:srgbClr val="FFFFFF"/>
                </a:solidFill>
              </a:uFill>
              <a:latin typeface="Arial"/>
            </a:endParaRPr>
          </a:p>
        </p:txBody>
      </p:sp>
      <p:sp>
        <p:nvSpPr>
          <p:cNvPr id="193" name="CustomShape 4"/>
          <p:cNvSpPr/>
          <p:nvPr/>
        </p:nvSpPr>
        <p:spPr>
          <a:xfrm>
            <a:off x="1261440" y="2211840"/>
            <a:ext cx="5845655" cy="98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200" b="0" strike="noStrike" spc="-1" dirty="0">
                <a:solidFill>
                  <a:srgbClr val="000000"/>
                </a:solidFill>
                <a:uFill>
                  <a:solidFill>
                    <a:srgbClr val="FFFFFF"/>
                  </a:solidFill>
                </a:uFill>
                <a:latin typeface="Caviar Dreams"/>
                <a:ea typeface="DejaVu Sans"/>
              </a:rPr>
              <a:t>Pada </a:t>
            </a:r>
            <a:r>
              <a:rPr lang="en-US" sz="1200" b="0" strike="noStrike" spc="-1" dirty="0" err="1">
                <a:solidFill>
                  <a:srgbClr val="000000"/>
                </a:solidFill>
                <a:uFill>
                  <a:solidFill>
                    <a:srgbClr val="FFFFFF"/>
                  </a:solidFill>
                </a:uFill>
                <a:latin typeface="Caviar Dreams"/>
                <a:ea typeface="DejaVu Sans"/>
              </a:rPr>
              <a:t>penelitian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tersebut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dilakukan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pengujian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penggunaan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memori</a:t>
            </a:r>
            <a:r>
              <a:rPr lang="en-US" sz="1200" b="0" strike="noStrike" spc="-1" dirty="0">
                <a:solidFill>
                  <a:srgbClr val="000000"/>
                </a:solidFill>
                <a:uFill>
                  <a:solidFill>
                    <a:srgbClr val="FFFFFF"/>
                  </a:solidFill>
                </a:uFill>
                <a:latin typeface="Caviar Dreams"/>
                <a:ea typeface="DejaVu Sans"/>
              </a:rPr>
              <a:t> dan CPU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100 </a:t>
            </a:r>
            <a:r>
              <a:rPr lang="en-US" sz="1200" b="0" strike="noStrike" spc="-1" dirty="0" err="1">
                <a:solidFill>
                  <a:srgbClr val="000000"/>
                </a:solidFill>
                <a:uFill>
                  <a:solidFill>
                    <a:srgbClr val="FFFFFF"/>
                  </a:solidFill>
                </a:uFill>
                <a:latin typeface="Caviar Dreams"/>
                <a:ea typeface="DejaVu Sans"/>
              </a:rPr>
              <a:t>perangkat</a:t>
            </a:r>
            <a:r>
              <a:rPr lang="en-US" sz="1200" b="0" strike="noStrike" spc="-1" dirty="0">
                <a:solidFill>
                  <a:srgbClr val="000000"/>
                </a:solidFill>
                <a:uFill>
                  <a:solidFill>
                    <a:srgbClr val="FFFFFF"/>
                  </a:solidFill>
                </a:uFill>
                <a:latin typeface="Caviar Dreams"/>
                <a:ea typeface="DejaVu Sans"/>
              </a:rPr>
              <a:t> virtual yang </a:t>
            </a:r>
            <a:r>
              <a:rPr lang="en-US" sz="1200" b="0" strike="noStrike" spc="-1" dirty="0" err="1">
                <a:solidFill>
                  <a:srgbClr val="000000"/>
                </a:solidFill>
                <a:uFill>
                  <a:solidFill>
                    <a:srgbClr val="FFFFFF"/>
                  </a:solidFill>
                </a:uFill>
                <a:latin typeface="Caviar Dreams"/>
                <a:ea typeface="DejaVu Sans"/>
              </a:rPr>
              <a:t>terhubung</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dengan</a:t>
            </a:r>
            <a:r>
              <a:rPr lang="en-US" sz="1200" b="0" strike="noStrike" spc="-1" dirty="0">
                <a:solidFill>
                  <a:srgbClr val="000000"/>
                </a:solidFill>
                <a:uFill>
                  <a:solidFill>
                    <a:srgbClr val="FFFFFF"/>
                  </a:solidFill>
                </a:uFill>
                <a:latin typeface="Caviar Dreams"/>
                <a:ea typeface="DejaVu Sans"/>
              </a:rPr>
              <a:t> server </a:t>
            </a:r>
            <a:r>
              <a:rPr lang="en-US" sz="1200" b="0" strike="noStrike" spc="-1" dirty="0" err="1">
                <a:solidFill>
                  <a:srgbClr val="000000"/>
                </a:solidFill>
                <a:uFill>
                  <a:solidFill>
                    <a:srgbClr val="FFFFFF"/>
                  </a:solidFill>
                </a:uFill>
                <a:latin typeface="Caviar Dreams"/>
                <a:ea typeface="DejaVu Sans"/>
              </a:rPr>
              <a:t>menggunakan</a:t>
            </a:r>
            <a:r>
              <a:rPr lang="en-US" sz="1200" b="0" strike="noStrike" spc="-1" dirty="0">
                <a:solidFill>
                  <a:srgbClr val="000000"/>
                </a:solidFill>
                <a:uFill>
                  <a:solidFill>
                    <a:srgbClr val="FFFFFF"/>
                  </a:solidFill>
                </a:uFill>
                <a:latin typeface="Caviar Dreams"/>
                <a:ea typeface="DejaVu Sans"/>
              </a:rPr>
              <a:t> XHR Polling, Long Polling , Server Sent Events dan </a:t>
            </a:r>
            <a:r>
              <a:rPr lang="en-US" sz="1200" b="0" strike="noStrike" spc="-1" dirty="0" err="1">
                <a:solidFill>
                  <a:srgbClr val="000000"/>
                </a:solidFill>
                <a:uFill>
                  <a:solidFill>
                    <a:srgbClr val="FFFFFF"/>
                  </a:solidFill>
                </a:uFill>
                <a:latin typeface="Caviar Dreams"/>
                <a:ea typeface="DejaVu Sans"/>
              </a:rPr>
              <a:t>Websockets</a:t>
            </a:r>
            <a:r>
              <a:rPr lang="en-US" sz="1200" b="0" strike="noStrike" spc="-1" dirty="0">
                <a:solidFill>
                  <a:srgbClr val="000000"/>
                </a:solidFill>
                <a:uFill>
                  <a:solidFill>
                    <a:srgbClr val="FFFFFF"/>
                  </a:solidFill>
                </a:uFill>
                <a:latin typeface="Caviar Dreams"/>
                <a:ea typeface="DejaVu Sans"/>
              </a:rPr>
              <a:t>. Dan </a:t>
            </a:r>
            <a:r>
              <a:rPr lang="en-US" sz="1200" b="0" strike="noStrike" spc="-1" dirty="0" err="1">
                <a:solidFill>
                  <a:srgbClr val="000000"/>
                </a:solidFill>
                <a:uFill>
                  <a:solidFill>
                    <a:srgbClr val="FFFFFF"/>
                  </a:solidFill>
                </a:uFill>
                <a:latin typeface="Caviar Dreams"/>
                <a:ea typeface="DejaVu Sans"/>
              </a:rPr>
              <a:t>didapatkan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hasil</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bahwa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keempat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perangkat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tersebut</a:t>
            </a:r>
            <a:r>
              <a:rPr lang="en-US" sz="1200" b="0" strike="noStrike" spc="-1" dirty="0">
                <a:solidFill>
                  <a:srgbClr val="000000"/>
                </a:solidFill>
                <a:uFill>
                  <a:solidFill>
                    <a:srgbClr val="FFFFFF"/>
                  </a:solidFill>
                </a:uFill>
                <a:latin typeface="Caviar Dreams"/>
                <a:ea typeface="DejaVu Sans"/>
              </a:rPr>
              <a:t> Server Sent Events dan </a:t>
            </a:r>
            <a:r>
              <a:rPr lang="en-US" sz="1200" b="0" strike="noStrike" spc="-1" dirty="0" err="1">
                <a:solidFill>
                  <a:srgbClr val="000000"/>
                </a:solidFill>
                <a:uFill>
                  <a:solidFill>
                    <a:srgbClr val="FFFFFF"/>
                  </a:solidFill>
                </a:uFill>
                <a:latin typeface="Caviar Dreams"/>
                <a:ea typeface="DejaVu Sans"/>
              </a:rPr>
              <a:t>Websocket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memiliki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nilai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penggunaan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memori</a:t>
            </a:r>
            <a:r>
              <a:rPr lang="en-US" sz="1200" b="0" strike="noStrike" spc="-1" dirty="0">
                <a:solidFill>
                  <a:srgbClr val="000000"/>
                </a:solidFill>
                <a:uFill>
                  <a:solidFill>
                    <a:srgbClr val="FFFFFF"/>
                  </a:solidFill>
                </a:uFill>
                <a:latin typeface="Caviar Dreams"/>
                <a:ea typeface="DejaVu Sans"/>
              </a:rPr>
              <a:t> dan CPU </a:t>
            </a:r>
            <a:r>
              <a:rPr lang="en-US" sz="1200" b="0" strike="noStrike" spc="-1" dirty="0" err="1">
                <a:solidFill>
                  <a:srgbClr val="000000"/>
                </a:solidFill>
                <a:uFill>
                  <a:solidFill>
                    <a:srgbClr val="FFFFFF"/>
                  </a:solidFill>
                </a:uFill>
                <a:latin typeface="Caviar Dreams"/>
                <a:ea typeface="DejaVu Sans"/>
              </a:rPr>
              <a:t>terendah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serta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perbedaan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diantara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keduanya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sangat</a:t>
            </a:r>
            <a:r>
              <a:rPr lang="en-US" sz="1200" b="0" strike="noStrike" spc="-1" dirty="0">
                <a:solidFill>
                  <a:srgbClr val="000000"/>
                </a:solidFill>
                <a:uFill>
                  <a:solidFill>
                    <a:srgbClr val="FFFFFF"/>
                  </a:solidFill>
                </a:uFill>
                <a:latin typeface="Caviar Dreams"/>
                <a:ea typeface="DejaVu Sans"/>
              </a:rPr>
              <a:t> tipis</a:t>
            </a:r>
            <a:endParaRPr lang="en-US" sz="1800" b="0" strike="noStrike" spc="-1" dirty="0">
              <a:solidFill>
                <a:srgbClr val="000000"/>
              </a:solidFill>
              <a:uFill>
                <a:solidFill>
                  <a:srgbClr val="FFFFFF"/>
                </a:solidFill>
              </a:uFill>
              <a:latin typeface="Arial"/>
            </a:endParaRPr>
          </a:p>
        </p:txBody>
      </p:sp>
      <p:sp>
        <p:nvSpPr>
          <p:cNvPr id="19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9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9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9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9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9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201" name="CustomShape 2"/>
          <p:cNvSpPr/>
          <p:nvPr/>
        </p:nvSpPr>
        <p:spPr>
          <a:xfrm>
            <a:off x="20880" y="177840"/>
            <a:ext cx="43225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202" name="CustomShape 3"/>
          <p:cNvSpPr/>
          <p:nvPr/>
        </p:nvSpPr>
        <p:spPr>
          <a:xfrm>
            <a:off x="1563548" y="1550520"/>
            <a:ext cx="5378983" cy="81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US" sz="1200" b="1" i="1" strike="noStrike" spc="-1" dirty="0">
                <a:solidFill>
                  <a:srgbClr val="000000"/>
                </a:solidFill>
                <a:uFill>
                  <a:solidFill>
                    <a:srgbClr val="FFFFFF"/>
                  </a:solidFill>
                </a:uFill>
                <a:latin typeface="Caviar Dreams"/>
                <a:ea typeface="DejaVu Sans"/>
              </a:rPr>
              <a:t>Mobile HTML5: Efficiency and Performance of </a:t>
            </a:r>
            <a:r>
              <a:rPr lang="en-US" sz="1200" b="1" i="1" strike="noStrike" spc="-1" dirty="0" err="1">
                <a:solidFill>
                  <a:srgbClr val="000000"/>
                </a:solidFill>
                <a:uFill>
                  <a:solidFill>
                    <a:srgbClr val="FFFFFF"/>
                  </a:solidFill>
                </a:uFill>
                <a:latin typeface="Caviar Dreams"/>
                <a:ea typeface="DejaVu Sans"/>
              </a:rPr>
              <a:t>WebSockets</a:t>
            </a:r>
            <a:r>
              <a:rPr lang="en-US" sz="1200" b="1" i="1" strike="noStrike" spc="-1" dirty="0">
                <a:solidFill>
                  <a:srgbClr val="000000"/>
                </a:solidFill>
                <a:uFill>
                  <a:solidFill>
                    <a:srgbClr val="FFFFFF"/>
                  </a:solidFill>
                </a:uFill>
                <a:latin typeface="Caviar Dreams"/>
                <a:ea typeface="DejaVu Sans"/>
              </a:rPr>
              <a:t> and Server-Sent Events</a:t>
            </a:r>
            <a:endParaRPr lang="en-US" sz="1800" b="0" strike="noStrike" spc="-1" dirty="0">
              <a:solidFill>
                <a:srgbClr val="000000"/>
              </a:solidFill>
              <a:uFill>
                <a:solidFill>
                  <a:srgbClr val="FFFFFF"/>
                </a:solidFill>
              </a:uFill>
              <a:latin typeface="Arial"/>
            </a:endParaRPr>
          </a:p>
          <a:p>
            <a:pPr algn="ctr">
              <a:lnSpc>
                <a:spcPct val="150000"/>
              </a:lnSpc>
            </a:pPr>
            <a:r>
              <a:rPr lang="en-US" sz="1200" b="1" strike="noStrike" spc="-1" dirty="0">
                <a:solidFill>
                  <a:srgbClr val="000000"/>
                </a:solidFill>
                <a:uFill>
                  <a:solidFill>
                    <a:srgbClr val="FFFFFF"/>
                  </a:solidFill>
                </a:uFill>
                <a:latin typeface="Caviar Dreams"/>
                <a:ea typeface="DejaVu Sans"/>
              </a:rPr>
              <a:t>( Elliot Estep (2013) ) </a:t>
            </a:r>
            <a:endParaRPr lang="en-US" sz="1800" b="0" strike="noStrike" spc="-1" dirty="0">
              <a:solidFill>
                <a:srgbClr val="000000"/>
              </a:solidFill>
              <a:uFill>
                <a:solidFill>
                  <a:srgbClr val="FFFFFF"/>
                </a:solidFill>
              </a:uFill>
              <a:latin typeface="Arial"/>
            </a:endParaRPr>
          </a:p>
        </p:txBody>
      </p:sp>
      <p:sp>
        <p:nvSpPr>
          <p:cNvPr id="203" name="CustomShape 4"/>
          <p:cNvSpPr/>
          <p:nvPr/>
        </p:nvSpPr>
        <p:spPr>
          <a:xfrm>
            <a:off x="1563548" y="2323667"/>
            <a:ext cx="5300572" cy="19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200" b="0" strike="noStrike" spc="-1" dirty="0" err="1">
                <a:solidFill>
                  <a:srgbClr val="000000"/>
                </a:solidFill>
                <a:uFill>
                  <a:solidFill>
                    <a:srgbClr val="FFFFFF"/>
                  </a:solidFill>
                </a:uFill>
                <a:latin typeface="Caviar Dreams"/>
                <a:ea typeface="DejaVu Sans"/>
              </a:rPr>
              <a:t>Penelitian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tersebut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menguji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performa</a:t>
            </a:r>
            <a:r>
              <a:rPr lang="en-US" sz="1200" b="0" strike="noStrike" spc="-1" dirty="0">
                <a:solidFill>
                  <a:srgbClr val="000000"/>
                </a:solidFill>
                <a:uFill>
                  <a:solidFill>
                    <a:srgbClr val="FFFFFF"/>
                  </a:solidFill>
                </a:uFill>
                <a:latin typeface="Caviar Dreams"/>
                <a:ea typeface="DejaVu Sans"/>
              </a:rPr>
              <a:t> browser </a:t>
            </a:r>
            <a:r>
              <a:rPr lang="en-US" sz="1200" b="0" strike="noStrike" spc="-1" dirty="0" err="1">
                <a:solidFill>
                  <a:srgbClr val="000000"/>
                </a:solidFill>
                <a:uFill>
                  <a:solidFill>
                    <a:srgbClr val="FFFFFF"/>
                  </a:solidFill>
                </a:uFill>
                <a:latin typeface="Caviar Dreams"/>
                <a:ea typeface="DejaVu Sans"/>
              </a:rPr>
              <a:t>ketika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menggunakan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Websockets</a:t>
            </a:r>
            <a:r>
              <a:rPr lang="en-US" sz="1200" b="0" strike="noStrike" spc="-1" dirty="0">
                <a:solidFill>
                  <a:srgbClr val="000000"/>
                </a:solidFill>
                <a:uFill>
                  <a:solidFill>
                    <a:srgbClr val="FFFFFF"/>
                  </a:solidFill>
                </a:uFill>
                <a:latin typeface="Caviar Dreams"/>
                <a:ea typeface="DejaVu Sans"/>
              </a:rPr>
              <a:t> dan Server Sent Events </a:t>
            </a:r>
            <a:r>
              <a:rPr lang="en-US" sz="1200" b="0" strike="noStrike" spc="-1" dirty="0" err="1">
                <a:solidFill>
                  <a:srgbClr val="000000"/>
                </a:solidFill>
                <a:uFill>
                  <a:solidFill>
                    <a:srgbClr val="FFFFFF"/>
                  </a:solidFill>
                </a:uFill>
                <a:latin typeface="Caviar Dreams"/>
                <a:ea typeface="DejaVu Sans"/>
              </a:rPr>
              <a:t>dalam</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berbagai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jaringan</a:t>
            </a:r>
            <a:r>
              <a:rPr lang="en-US" sz="1200" b="0" strike="noStrike" spc="-1" dirty="0">
                <a:solidFill>
                  <a:srgbClr val="000000"/>
                </a:solidFill>
                <a:uFill>
                  <a:solidFill>
                    <a:srgbClr val="FFFFFF"/>
                  </a:solidFill>
                </a:uFill>
                <a:latin typeface="Caviar Dreams"/>
                <a:ea typeface="DejaVu Sans"/>
              </a:rPr>
              <a:t> smartphone (</a:t>
            </a:r>
            <a:r>
              <a:rPr lang="en-US" sz="1200" b="0" strike="noStrike" spc="-1" dirty="0" err="1">
                <a:solidFill>
                  <a:srgbClr val="000000"/>
                </a:solidFill>
                <a:uFill>
                  <a:solidFill>
                    <a:srgbClr val="FFFFFF"/>
                  </a:solidFill>
                </a:uFill>
                <a:latin typeface="Caviar Dreams"/>
                <a:ea typeface="DejaVu Sans"/>
              </a:rPr>
              <a:t>WiFi</a:t>
            </a:r>
            <a:r>
              <a:rPr lang="en-US" sz="1200" b="0" strike="noStrike" spc="-1" dirty="0">
                <a:solidFill>
                  <a:srgbClr val="000000"/>
                </a:solidFill>
                <a:uFill>
                  <a:solidFill>
                    <a:srgbClr val="FFFFFF"/>
                  </a:solidFill>
                </a:uFill>
                <a:latin typeface="Caviar Dreams"/>
                <a:ea typeface="DejaVu Sans"/>
              </a:rPr>
              <a:t>, 3G dan 4G). Hasil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penelitian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tersebut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adalah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performa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konektivitas</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Websocket</a:t>
            </a:r>
            <a:r>
              <a:rPr lang="en-US" sz="1200" b="0" strike="noStrike" spc="-1" dirty="0">
                <a:solidFill>
                  <a:srgbClr val="000000"/>
                </a:solidFill>
                <a:uFill>
                  <a:solidFill>
                    <a:srgbClr val="FFFFFF"/>
                  </a:solidFill>
                </a:uFill>
                <a:latin typeface="Caviar Dreams"/>
                <a:ea typeface="DejaVu Sans"/>
              </a:rPr>
              <a:t> dan Server Sent Events </a:t>
            </a:r>
            <a:r>
              <a:rPr lang="en-US" sz="1200" b="0" strike="noStrike" spc="-1" dirty="0" err="1">
                <a:solidFill>
                  <a:srgbClr val="000000"/>
                </a:solidFill>
                <a:uFill>
                  <a:solidFill>
                    <a:srgbClr val="FFFFFF"/>
                  </a:solidFill>
                </a:uFill>
                <a:latin typeface="Caviar Dreams"/>
                <a:ea typeface="DejaVu Sans"/>
              </a:rPr>
              <a:t>tidak</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berbeda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jauh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tergantung</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dengan</a:t>
            </a:r>
            <a:r>
              <a:rPr lang="en-US" sz="1200" b="0" strike="noStrike" spc="-1" dirty="0">
                <a:solidFill>
                  <a:srgbClr val="000000"/>
                </a:solidFill>
                <a:uFill>
                  <a:solidFill>
                    <a:srgbClr val="FFFFFF"/>
                  </a:solidFill>
                </a:uFill>
                <a:latin typeface="Caviar Dreams"/>
                <a:ea typeface="DejaVu Sans"/>
              </a:rPr>
              <a:t> browser dan </a:t>
            </a:r>
            <a:r>
              <a:rPr lang="en-US" sz="1200" b="0" strike="noStrike" spc="-1" dirty="0" err="1">
                <a:solidFill>
                  <a:srgbClr val="000000"/>
                </a:solidFill>
                <a:uFill>
                  <a:solidFill>
                    <a:srgbClr val="FFFFFF"/>
                  </a:solidFill>
                </a:uFill>
                <a:latin typeface="Caviar Dreams"/>
                <a:ea typeface="DejaVu Sans"/>
              </a:rPr>
              <a:t>konfigurasi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jaringan</a:t>
            </a:r>
            <a:r>
              <a:rPr lang="en-US" sz="1200" b="0" strike="noStrike" spc="-1" dirty="0">
                <a:solidFill>
                  <a:srgbClr val="000000"/>
                </a:solidFill>
                <a:uFill>
                  <a:solidFill>
                    <a:srgbClr val="FFFFFF"/>
                  </a:solidFill>
                </a:uFill>
                <a:latin typeface="Caviar Dreams"/>
                <a:ea typeface="DejaVu Sans"/>
              </a:rPr>
              <a:t> yang </a:t>
            </a:r>
            <a:r>
              <a:rPr lang="en-US" sz="1200" b="0" strike="noStrike" spc="-1" dirty="0" err="1">
                <a:solidFill>
                  <a:srgbClr val="000000"/>
                </a:solidFill>
                <a:uFill>
                  <a:solidFill>
                    <a:srgbClr val="FFFFFF"/>
                  </a:solidFill>
                </a:uFill>
                <a:latin typeface="Caviar Dreams"/>
                <a:ea typeface="DejaVu Sans"/>
              </a:rPr>
              <a:t>digunakan</a:t>
            </a:r>
            <a:r>
              <a:rPr lang="en-US" sz="1200" b="0" strike="noStrike" spc="-1" dirty="0">
                <a:solidFill>
                  <a:srgbClr val="000000"/>
                </a:solidFill>
                <a:uFill>
                  <a:solidFill>
                    <a:srgbClr val="FFFFFF"/>
                  </a:solidFill>
                </a:uFill>
                <a:latin typeface="Caviar Dreams"/>
                <a:ea typeface="DejaVu Sans"/>
              </a:rPr>
              <a:t>.</a:t>
            </a:r>
            <a:endParaRPr lang="en-US" sz="1800" b="0" strike="noStrike" spc="-1" dirty="0">
              <a:solidFill>
                <a:srgbClr val="000000"/>
              </a:solidFill>
              <a:uFill>
                <a:solidFill>
                  <a:srgbClr val="FFFFFF"/>
                </a:solidFill>
              </a:uFill>
              <a:latin typeface="Arial"/>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5292000" y="227520"/>
            <a:ext cx="2954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211" name="CustomShape 2"/>
          <p:cNvSpPr/>
          <p:nvPr/>
        </p:nvSpPr>
        <p:spPr>
          <a:xfrm>
            <a:off x="20880" y="177840"/>
            <a:ext cx="45511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212" name="CustomShape 3"/>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213" name="CustomShape 4"/>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214" name="CustomShape 5"/>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215" name="CustomShape 6"/>
          <p:cNvSpPr/>
          <p:nvPr/>
        </p:nvSpPr>
        <p:spPr>
          <a:xfrm>
            <a:off x="5417280" y="854640"/>
            <a:ext cx="175572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216" name="CustomShape 7"/>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217" name="CustomShape 8"/>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
        <p:nvSpPr>
          <p:cNvPr id="218" name="CustomShape 9"/>
          <p:cNvSpPr/>
          <p:nvPr/>
        </p:nvSpPr>
        <p:spPr>
          <a:xfrm>
            <a:off x="683640" y="1923840"/>
            <a:ext cx="7671960" cy="227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000000"/>
                </a:solidFill>
                <a:uFill>
                  <a:solidFill>
                    <a:srgbClr val="FFFFFF"/>
                  </a:solidFill>
                </a:uFill>
                <a:latin typeface="Caviar Dreams"/>
                <a:ea typeface="DejaVu Sans"/>
              </a:rPr>
              <a:t>Berdasarkan kajian dari Tinjauan Pustaka, dapat dibuat hipotesis bahwa Server Sent Event HTTP/2 memiliki latency serta nilai throughput yang tidak jauh berbeda dibandingkan ketika menggunakan Server Sent Events HTTP/1.1 maupun HTTP/1.1 Websocket.</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20880" y="177840"/>
            <a:ext cx="450576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pic>
        <p:nvPicPr>
          <p:cNvPr id="221" name="Picture 25"/>
          <p:cNvPicPr/>
          <p:nvPr/>
        </p:nvPicPr>
        <p:blipFill>
          <a:blip r:embed="rId2"/>
          <a:srcRect l="49683" t="-391"/>
          <a:stretch/>
        </p:blipFill>
        <p:spPr>
          <a:xfrm>
            <a:off x="2125080" y="1510200"/>
            <a:ext cx="2401560" cy="556560"/>
          </a:xfrm>
          <a:prstGeom prst="rect">
            <a:avLst/>
          </a:prstGeom>
          <a:ln>
            <a:noFill/>
          </a:ln>
        </p:spPr>
      </p:pic>
      <p:pic>
        <p:nvPicPr>
          <p:cNvPr id="222" name="Picture 26"/>
          <p:cNvPicPr/>
          <p:nvPr/>
        </p:nvPicPr>
        <p:blipFill>
          <a:blip r:embed="rId2"/>
          <a:srcRect l="49683"/>
          <a:stretch/>
        </p:blipFill>
        <p:spPr>
          <a:xfrm rot="10800000">
            <a:off x="104766" y="1504974"/>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a:endParaRPr>
          </a:p>
        </p:txBody>
      </p:sp>
      <p:sp>
        <p:nvSpPr>
          <p:cNvPr id="224" name="CustomShape 4"/>
          <p:cNvSpPr/>
          <p:nvPr/>
        </p:nvSpPr>
        <p:spPr>
          <a:xfrm>
            <a:off x="1159560" y="2331360"/>
            <a:ext cx="1971360" cy="638640"/>
          </a:xfrm>
          <a:prstGeom prst="rect">
            <a:avLst/>
          </a:prstGeom>
          <a:noFill/>
          <a:ln>
            <a:noFill/>
          </a:ln>
        </p:spPr>
        <p:style>
          <a:lnRef idx="0">
            <a:scrgbClr r="0" g="0" b="0"/>
          </a:lnRef>
          <a:fillRef idx="0">
            <a:scrgbClr r="0" g="0" b="0"/>
          </a:fillRef>
          <a:effectRef idx="0">
            <a:scrgbClr r="0" g="0" b="0"/>
          </a:effectRef>
          <a:fontRef idx="minor"/>
        </p:style>
      </p:sp>
      <p:sp>
        <p:nvSpPr>
          <p:cNvPr id="225" name="CustomShape 5"/>
          <p:cNvSpPr/>
          <p:nvPr/>
        </p:nvSpPr>
        <p:spPr>
          <a:xfrm>
            <a:off x="5297040" y="2331360"/>
            <a:ext cx="2369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a:endParaRPr>
          </a:p>
        </p:txBody>
      </p:sp>
      <p:sp>
        <p:nvSpPr>
          <p:cNvPr id="226" name="CustomShape 6"/>
          <p:cNvSpPr/>
          <p:nvPr/>
        </p:nvSpPr>
        <p:spPr>
          <a:xfrm>
            <a:off x="1500480" y="265356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a:endParaRPr>
          </a:p>
        </p:txBody>
      </p:sp>
      <p:sp>
        <p:nvSpPr>
          <p:cNvPr id="227" name="CustomShape 7"/>
          <p:cNvSpPr/>
          <p:nvPr/>
        </p:nvSpPr>
        <p:spPr>
          <a:xfrm>
            <a:off x="1500480" y="299844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3 unit Raspberry Pi</a:t>
            </a:r>
            <a:endParaRPr lang="en-US" sz="1800" b="0" strike="noStrike" spc="-1">
              <a:solidFill>
                <a:srgbClr val="000000"/>
              </a:solidFill>
              <a:uFill>
                <a:solidFill>
                  <a:srgbClr val="FFFFFF"/>
                </a:solidFill>
              </a:uFill>
              <a:latin typeface="Arial"/>
            </a:endParaRPr>
          </a:p>
        </p:txBody>
      </p:sp>
      <p:sp>
        <p:nvSpPr>
          <p:cNvPr id="228" name="CustomShape 8"/>
          <p:cNvSpPr/>
          <p:nvPr/>
        </p:nvSpPr>
        <p:spPr>
          <a:xfrm>
            <a:off x="1500480" y="3343680"/>
            <a:ext cx="286056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1 unit NodeMCU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29" name="CustomShape 9"/>
          <p:cNvSpPr/>
          <p:nvPr/>
        </p:nvSpPr>
        <p:spPr>
          <a:xfrm>
            <a:off x="1500480" y="397476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1 unit DHT11</a:t>
            </a:r>
            <a:endParaRPr lang="en-US" sz="1800" b="0" strike="noStrike" spc="-1">
              <a:solidFill>
                <a:srgbClr val="000000"/>
              </a:solidFill>
              <a:uFill>
                <a:solidFill>
                  <a:srgbClr val="FFFFFF"/>
                </a:solidFill>
              </a:uFill>
              <a:latin typeface="Arial"/>
            </a:endParaRPr>
          </a:p>
        </p:txBody>
      </p:sp>
      <p:sp>
        <p:nvSpPr>
          <p:cNvPr id="230" name="CustomShape 10"/>
          <p:cNvSpPr/>
          <p:nvPr/>
        </p:nvSpPr>
        <p:spPr>
          <a:xfrm>
            <a:off x="5465520" y="302292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a:endParaRPr>
          </a:p>
        </p:txBody>
      </p:sp>
      <p:sp>
        <p:nvSpPr>
          <p:cNvPr id="231" name="CustomShape 11"/>
          <p:cNvSpPr/>
          <p:nvPr/>
        </p:nvSpPr>
        <p:spPr>
          <a:xfrm>
            <a:off x="5465520" y="335952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Wireshark</a:t>
            </a:r>
            <a:endParaRPr lang="en-US" sz="1800" b="0" strike="noStrike" spc="-1">
              <a:solidFill>
                <a:srgbClr val="000000"/>
              </a:solidFill>
              <a:uFill>
                <a:solidFill>
                  <a:srgbClr val="FFFFFF"/>
                </a:solidFill>
              </a:uFill>
              <a:latin typeface="Arial"/>
            </a:endParaRPr>
          </a:p>
        </p:txBody>
      </p:sp>
      <p:sp>
        <p:nvSpPr>
          <p:cNvPr id="232" name="CustomShape 12"/>
          <p:cNvSpPr/>
          <p:nvPr/>
        </p:nvSpPr>
        <p:spPr>
          <a:xfrm>
            <a:off x="1500480" y="3653640"/>
            <a:ext cx="286056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a:endParaRPr>
          </a:p>
        </p:txBody>
      </p:sp>
      <p:sp>
        <p:nvSpPr>
          <p:cNvPr id="233" name="CustomShape 13"/>
          <p:cNvSpPr/>
          <p:nvPr/>
        </p:nvSpPr>
        <p:spPr>
          <a:xfrm>
            <a:off x="5465520" y="268920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a:endParaRPr>
          </a:p>
        </p:txBody>
      </p:sp>
      <p:sp>
        <p:nvSpPr>
          <p:cNvPr id="234" name="CustomShape 14"/>
          <p:cNvSpPr/>
          <p:nvPr/>
        </p:nvSpPr>
        <p:spPr>
          <a:xfrm>
            <a:off x="5462640" y="371484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
        <p:nvSpPr>
          <p:cNvPr id="241" name="CustomShape 21"/>
          <p:cNvSpPr/>
          <p:nvPr/>
        </p:nvSpPr>
        <p:spPr>
          <a:xfrm>
            <a:off x="1500480" y="4296960"/>
            <a:ext cx="286056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b="0" strike="noStrike" spc="-1">
                <a:solidFill>
                  <a:srgbClr val="111C76"/>
                </a:solidFill>
                <a:uFill>
                  <a:solidFill>
                    <a:srgbClr val="FFFFFF"/>
                  </a:solidFill>
                </a:uFill>
                <a:latin typeface="Caviar Dreams"/>
                <a:ea typeface="Open Sans Extrabold"/>
              </a:rPr>
              <a:t>1 unit LED Putih</a:t>
            </a:r>
            <a:endParaRPr lang="en-US" sz="1800" b="0" strike="noStrike" spc="-1">
              <a:solidFill>
                <a:srgbClr val="000000"/>
              </a:solidFill>
              <a:uFill>
                <a:solidFill>
                  <a:srgbClr val="FFFFFF"/>
                </a:solidFill>
              </a:uFill>
              <a:latin typeface="Arial"/>
            </a:endParaRPr>
          </a:p>
        </p:txBody>
      </p:sp>
      <p:pic>
        <p:nvPicPr>
          <p:cNvPr id="242" name="Picture 241"/>
          <p:cNvPicPr/>
          <p:nvPr/>
        </p:nvPicPr>
        <p:blipFill>
          <a:blip r:embed="rId3"/>
          <a:stretch/>
        </p:blipFill>
        <p:spPr>
          <a:xfrm>
            <a:off x="274320" y="2240640"/>
            <a:ext cx="3784320" cy="685440"/>
          </a:xfrm>
          <a:prstGeom prst="rect">
            <a:avLst/>
          </a:prstGeom>
          <a:ln>
            <a:noFill/>
          </a:ln>
        </p:spPr>
      </p:pic>
      <p:pic>
        <p:nvPicPr>
          <p:cNvPr id="243" name="Picture 242"/>
          <p:cNvPicPr/>
          <p:nvPr/>
        </p:nvPicPr>
        <p:blipFill>
          <a:blip r:embed="rId3"/>
          <a:stretch/>
        </p:blipFill>
        <p:spPr>
          <a:xfrm>
            <a:off x="4389120" y="2194560"/>
            <a:ext cx="3784320" cy="685440"/>
          </a:xfrm>
          <a:prstGeom prst="rect">
            <a:avLst/>
          </a:prstGeom>
          <a:ln>
            <a:noFill/>
          </a:ln>
        </p:spPr>
      </p:pic>
      <p:pic>
        <p:nvPicPr>
          <p:cNvPr id="244" name="Picture 243"/>
          <p:cNvPicPr/>
          <p:nvPr/>
        </p:nvPicPr>
        <p:blipFill>
          <a:blip r:embed="rId4"/>
          <a:stretch/>
        </p:blipFill>
        <p:spPr>
          <a:xfrm>
            <a:off x="1079640" y="2743200"/>
            <a:ext cx="317160" cy="228240"/>
          </a:xfrm>
          <a:prstGeom prst="rect">
            <a:avLst/>
          </a:prstGeom>
          <a:ln>
            <a:noFill/>
          </a:ln>
        </p:spPr>
      </p:pic>
      <p:pic>
        <p:nvPicPr>
          <p:cNvPr id="245" name="Picture 244"/>
          <p:cNvPicPr/>
          <p:nvPr/>
        </p:nvPicPr>
        <p:blipFill>
          <a:blip r:embed="rId4"/>
          <a:stretch/>
        </p:blipFill>
        <p:spPr>
          <a:xfrm>
            <a:off x="1079640" y="3060720"/>
            <a:ext cx="317160" cy="228240"/>
          </a:xfrm>
          <a:prstGeom prst="rect">
            <a:avLst/>
          </a:prstGeom>
          <a:ln>
            <a:noFill/>
          </a:ln>
        </p:spPr>
      </p:pic>
      <p:pic>
        <p:nvPicPr>
          <p:cNvPr id="246" name="Picture 245"/>
          <p:cNvPicPr/>
          <p:nvPr/>
        </p:nvPicPr>
        <p:blipFill>
          <a:blip r:embed="rId4"/>
          <a:stretch/>
        </p:blipFill>
        <p:spPr>
          <a:xfrm>
            <a:off x="1079640" y="3390840"/>
            <a:ext cx="317160" cy="228240"/>
          </a:xfrm>
          <a:prstGeom prst="rect">
            <a:avLst/>
          </a:prstGeom>
          <a:ln>
            <a:noFill/>
          </a:ln>
        </p:spPr>
      </p:pic>
      <p:pic>
        <p:nvPicPr>
          <p:cNvPr id="247" name="Picture 246"/>
          <p:cNvPicPr/>
          <p:nvPr/>
        </p:nvPicPr>
        <p:blipFill>
          <a:blip r:embed="rId4"/>
          <a:stretch/>
        </p:blipFill>
        <p:spPr>
          <a:xfrm>
            <a:off x="1079640" y="4025880"/>
            <a:ext cx="317160" cy="228240"/>
          </a:xfrm>
          <a:prstGeom prst="rect">
            <a:avLst/>
          </a:prstGeom>
          <a:ln>
            <a:noFill/>
          </a:ln>
        </p:spPr>
      </p:pic>
      <p:pic>
        <p:nvPicPr>
          <p:cNvPr id="248" name="Picture 247"/>
          <p:cNvPicPr/>
          <p:nvPr/>
        </p:nvPicPr>
        <p:blipFill>
          <a:blip r:embed="rId4"/>
          <a:stretch/>
        </p:blipFill>
        <p:spPr>
          <a:xfrm>
            <a:off x="5067360" y="2756160"/>
            <a:ext cx="317160" cy="228240"/>
          </a:xfrm>
          <a:prstGeom prst="rect">
            <a:avLst/>
          </a:prstGeom>
          <a:ln>
            <a:noFill/>
          </a:ln>
        </p:spPr>
      </p:pic>
      <p:pic>
        <p:nvPicPr>
          <p:cNvPr id="249" name="Picture 248"/>
          <p:cNvPicPr/>
          <p:nvPr/>
        </p:nvPicPr>
        <p:blipFill>
          <a:blip r:embed="rId4"/>
          <a:stretch/>
        </p:blipFill>
        <p:spPr>
          <a:xfrm>
            <a:off x="5067360" y="3073680"/>
            <a:ext cx="317160" cy="228240"/>
          </a:xfrm>
          <a:prstGeom prst="rect">
            <a:avLst/>
          </a:prstGeom>
          <a:ln>
            <a:noFill/>
          </a:ln>
        </p:spPr>
      </p:pic>
      <p:pic>
        <p:nvPicPr>
          <p:cNvPr id="250" name="Picture 249"/>
          <p:cNvPicPr/>
          <p:nvPr/>
        </p:nvPicPr>
        <p:blipFill>
          <a:blip r:embed="rId4"/>
          <a:stretch/>
        </p:blipFill>
        <p:spPr>
          <a:xfrm>
            <a:off x="5067360" y="3416400"/>
            <a:ext cx="317160" cy="228240"/>
          </a:xfrm>
          <a:prstGeom prst="rect">
            <a:avLst/>
          </a:prstGeom>
          <a:ln>
            <a:noFill/>
          </a:ln>
        </p:spPr>
      </p:pic>
      <p:pic>
        <p:nvPicPr>
          <p:cNvPr id="251" name="Picture 250"/>
          <p:cNvPicPr/>
          <p:nvPr/>
        </p:nvPicPr>
        <p:blipFill>
          <a:blip r:embed="rId4"/>
          <a:stretch/>
        </p:blipFill>
        <p:spPr>
          <a:xfrm>
            <a:off x="1079640" y="3708360"/>
            <a:ext cx="317160" cy="228240"/>
          </a:xfrm>
          <a:prstGeom prst="rect">
            <a:avLst/>
          </a:prstGeom>
          <a:ln>
            <a:noFill/>
          </a:ln>
        </p:spPr>
      </p:pic>
      <p:pic>
        <p:nvPicPr>
          <p:cNvPr id="252" name="Picture 251"/>
          <p:cNvPicPr/>
          <p:nvPr/>
        </p:nvPicPr>
        <p:blipFill>
          <a:blip r:embed="rId4"/>
          <a:stretch/>
        </p:blipFill>
        <p:spPr>
          <a:xfrm>
            <a:off x="5054760" y="3746520"/>
            <a:ext cx="317160" cy="228240"/>
          </a:xfrm>
          <a:prstGeom prst="rect">
            <a:avLst/>
          </a:prstGeom>
          <a:ln>
            <a:noFill/>
          </a:ln>
        </p:spPr>
      </p:pic>
      <p:pic>
        <p:nvPicPr>
          <p:cNvPr id="253" name="Picture 252"/>
          <p:cNvPicPr/>
          <p:nvPr/>
        </p:nvPicPr>
        <p:blipFill>
          <a:blip r:embed="rId4"/>
          <a:stretch/>
        </p:blipFill>
        <p:spPr>
          <a:xfrm>
            <a:off x="1104840" y="43308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lstStyle/>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256" name="CustomShape 2"/>
          <p:cNvSpPr/>
          <p:nvPr/>
        </p:nvSpPr>
        <p:spPr>
          <a:xfrm>
            <a:off x="20880" y="177840"/>
            <a:ext cx="45511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pic>
        <p:nvPicPr>
          <p:cNvPr id="257" name="Picture 25"/>
          <p:cNvPicPr/>
          <p:nvPr/>
        </p:nvPicPr>
        <p:blipFill>
          <a:blip r:embed="rId3"/>
          <a:srcRect l="49683" t="-391"/>
          <a:stretch/>
        </p:blipFill>
        <p:spPr>
          <a:xfrm>
            <a:off x="2079000" y="2643840"/>
            <a:ext cx="2401560" cy="556560"/>
          </a:xfrm>
          <a:prstGeom prst="rect">
            <a:avLst/>
          </a:prstGeom>
          <a:ln>
            <a:noFill/>
          </a:ln>
        </p:spPr>
      </p:pic>
      <p:pic>
        <p:nvPicPr>
          <p:cNvPr id="258" name="Picture 26"/>
          <p:cNvPicPr/>
          <p:nvPr/>
        </p:nvPicPr>
        <p:blipFill>
          <a:blip r:embed="rId3"/>
          <a:srcRect l="49683"/>
          <a:stretch/>
        </p:blipFill>
        <p:spPr>
          <a:xfrm rot="10800000">
            <a:off x="174563" y="2643840"/>
            <a:ext cx="2401560" cy="554400"/>
          </a:xfrm>
          <a:prstGeom prst="rect">
            <a:avLst/>
          </a:prstGeom>
          <a:ln>
            <a:noFill/>
          </a:ln>
        </p:spPr>
      </p:pic>
      <p:sp>
        <p:nvSpPr>
          <p:cNvPr id="259" name="CustomShape 3"/>
          <p:cNvSpPr/>
          <p:nvPr/>
        </p:nvSpPr>
        <p:spPr>
          <a:xfrm>
            <a:off x="1315440" y="2751300"/>
            <a:ext cx="270288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1" strike="noStrike" spc="-1" dirty="0" err="1">
                <a:solidFill>
                  <a:srgbClr val="111C76"/>
                </a:solidFill>
                <a:uFill>
                  <a:solidFill>
                    <a:srgbClr val="FFFFFF"/>
                  </a:solidFill>
                </a:uFill>
                <a:latin typeface="Caviar Dreams"/>
                <a:ea typeface="Open Sans Extrabold"/>
              </a:rPr>
              <a:t>Perancangan</a:t>
            </a:r>
            <a:r>
              <a:rPr lang="en-US" sz="1600" b="1" strike="noStrike" spc="-1" dirty="0">
                <a:solidFill>
                  <a:srgbClr val="111C76"/>
                </a:solidFill>
                <a:uFill>
                  <a:solidFill>
                    <a:srgbClr val="FFFFFF"/>
                  </a:solidFill>
                </a:uFill>
                <a:latin typeface="Caviar Dreams"/>
                <a:ea typeface="Open Sans Extrabold"/>
              </a:rPr>
              <a:t> </a:t>
            </a:r>
            <a:r>
              <a:rPr lang="en-US" sz="1600" b="1" strike="noStrike" spc="-1" dirty="0" err="1">
                <a:solidFill>
                  <a:srgbClr val="111C76"/>
                </a:solidFill>
                <a:uFill>
                  <a:solidFill>
                    <a:srgbClr val="FFFFFF"/>
                  </a:solidFill>
                </a:uFill>
                <a:latin typeface="Caviar Dreams"/>
                <a:ea typeface="Open Sans Extrabold"/>
              </a:rPr>
              <a:t>Topologi</a:t>
            </a:r>
            <a:endParaRPr lang="en-US" sz="1800" b="0" strike="noStrike" spc="-1" dirty="0">
              <a:solidFill>
                <a:srgbClr val="000000"/>
              </a:solidFill>
              <a:uFill>
                <a:solidFill>
                  <a:srgbClr val="FFFFFF"/>
                </a:solidFill>
              </a:uFill>
              <a:latin typeface="Arial"/>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pic>
        <p:nvPicPr>
          <p:cNvPr id="266" name="Picture 265"/>
          <p:cNvPicPr/>
          <p:nvPr/>
        </p:nvPicPr>
        <p:blipFill>
          <a:blip r:embed="rId4"/>
          <a:stretch/>
        </p:blipFill>
        <p:spPr>
          <a:xfrm>
            <a:off x="4739760" y="1505880"/>
            <a:ext cx="2666880" cy="3157560"/>
          </a:xfrm>
          <a:prstGeom prst="rect">
            <a:avLst/>
          </a:prstGeom>
          <a:ln>
            <a:noFill/>
          </a:ln>
        </p:spPr>
      </p:pic>
    </p:spTree>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20880" y="177840"/>
            <a:ext cx="44749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269" name="CustomShape 3"/>
          <p:cNvSpPr/>
          <p:nvPr/>
        </p:nvSpPr>
        <p:spPr>
          <a:xfrm>
            <a:off x="828720" y="1531440"/>
            <a:ext cx="165312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a:endParaRPr>
          </a:p>
        </p:txBody>
      </p:sp>
      <p:sp>
        <p:nvSpPr>
          <p:cNvPr id="270" name="CustomShape 4"/>
          <p:cNvSpPr/>
          <p:nvPr/>
        </p:nvSpPr>
        <p:spPr>
          <a:xfrm>
            <a:off x="807840" y="2095560"/>
            <a:ext cx="6859800" cy="279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400" b="0" strike="noStrike" spc="-1">
                <a:solidFill>
                  <a:srgbClr val="111C76"/>
                </a:solidFill>
                <a:uFill>
                  <a:solidFill>
                    <a:srgbClr val="FFFFFF"/>
                  </a:solidFill>
                </a:uFill>
                <a:latin typeface="Caviar Dreams"/>
                <a:ea typeface="DejaVu Sans"/>
              </a:rPr>
              <a:t>Hasil dari penelitian yang dilakukan berupa sistem rumah pintar yang menghubungkan mikrokontroller kepada pengguna melalui </a:t>
            </a:r>
            <a:r>
              <a:rPr lang="en-US" sz="1400" b="0" i="1" strike="noStrike" spc="-1">
                <a:solidFill>
                  <a:srgbClr val="111C76"/>
                </a:solidFill>
                <a:uFill>
                  <a:solidFill>
                    <a:srgbClr val="FFFFFF"/>
                  </a:solidFill>
                </a:uFill>
                <a:latin typeface="Caviar Dreams"/>
                <a:ea typeface="DejaVu Sans"/>
              </a:rPr>
              <a:t>website</a:t>
            </a:r>
            <a:r>
              <a:rPr lang="en-US" sz="1400" b="0" strike="noStrike" spc="-1">
                <a:solidFill>
                  <a:srgbClr val="111C76"/>
                </a:solidFill>
                <a:uFill>
                  <a:solidFill>
                    <a:srgbClr val="FFFFFF"/>
                  </a:solidFill>
                </a:uFill>
                <a:latin typeface="Caviar Dreams"/>
                <a:ea typeface="DejaVu Sans"/>
              </a:rPr>
              <a:t>. Teknologi yang akan digunakan untuk menghubungkan </a:t>
            </a:r>
            <a:r>
              <a:rPr lang="en-US" sz="1400" b="0" i="1" strike="noStrike" spc="-1">
                <a:solidFill>
                  <a:srgbClr val="111C76"/>
                </a:solidFill>
                <a:uFill>
                  <a:solidFill>
                    <a:srgbClr val="FFFFFF"/>
                  </a:solidFill>
                </a:uFill>
                <a:latin typeface="Caviar Dreams"/>
                <a:ea typeface="DejaVu Sans"/>
              </a:rPr>
              <a:t>web server</a:t>
            </a:r>
            <a:r>
              <a:rPr lang="en-US" sz="1400" b="0" strike="noStrike" spc="-1">
                <a:solidFill>
                  <a:srgbClr val="111C76"/>
                </a:solidFill>
                <a:uFill>
                  <a:solidFill>
                    <a:srgbClr val="FFFFFF"/>
                  </a:solidFill>
                </a:uFill>
                <a:latin typeface="Caviar Dreams"/>
                <a:ea typeface="DejaVu Sans"/>
              </a:rPr>
              <a:t> dengan </a:t>
            </a:r>
            <a:r>
              <a:rPr lang="en-US" sz="1400" b="0" i="1" strike="noStrike" spc="-1">
                <a:solidFill>
                  <a:srgbClr val="111C76"/>
                </a:solidFill>
                <a:uFill>
                  <a:solidFill>
                    <a:srgbClr val="FFFFFF"/>
                  </a:solidFill>
                </a:uFill>
                <a:latin typeface="Caviar Dreams"/>
                <a:ea typeface="DejaVu Sans"/>
              </a:rPr>
              <a:t>web browser</a:t>
            </a:r>
            <a:r>
              <a:rPr lang="en-US" sz="1400" b="0" strike="noStrike" spc="-1">
                <a:solidFill>
                  <a:srgbClr val="111C76"/>
                </a:solidFill>
                <a:uFill>
                  <a:solidFill>
                    <a:srgbClr val="FFFFFF"/>
                  </a:solidFill>
                </a:uFill>
                <a:latin typeface="Caviar Dreams"/>
                <a:ea typeface="DejaVu Sans"/>
              </a:rPr>
              <a:t> adalah SSE HTTP/1.1, SSE HTTP/2 dan Websocket. Untuk data yang diambil berupa perbandingan </a:t>
            </a:r>
            <a:r>
              <a:rPr lang="en-US" sz="1400" b="0" i="1" strike="noStrike" spc="-1">
                <a:solidFill>
                  <a:srgbClr val="111C76"/>
                </a:solidFill>
                <a:uFill>
                  <a:solidFill>
                    <a:srgbClr val="FFFFFF"/>
                  </a:solidFill>
                </a:uFill>
                <a:latin typeface="Caviar Dreams"/>
                <a:ea typeface="DejaVu Sans"/>
              </a:rPr>
              <a:t>throughput</a:t>
            </a:r>
            <a:r>
              <a:rPr lang="en-US" sz="1400" b="0" strike="noStrike" spc="-1">
                <a:solidFill>
                  <a:srgbClr val="111C76"/>
                </a:solidFill>
                <a:uFill>
                  <a:solidFill>
                    <a:srgbClr val="FFFFFF"/>
                  </a:solidFill>
                </a:uFill>
                <a:latin typeface="Caviar Dreams"/>
                <a:ea typeface="DejaVu Sans"/>
              </a:rPr>
              <a:t> dan </a:t>
            </a:r>
            <a:r>
              <a:rPr lang="en-US" sz="1400" b="0" i="1" strike="noStrike" spc="-1">
                <a:solidFill>
                  <a:srgbClr val="111C76"/>
                </a:solidFill>
                <a:uFill>
                  <a:solidFill>
                    <a:srgbClr val="FFFFFF"/>
                  </a:solidFill>
                </a:uFill>
                <a:latin typeface="Caviar Dreams"/>
                <a:ea typeface="DejaVu Sans"/>
              </a:rPr>
              <a:t>latency</a:t>
            </a:r>
            <a:r>
              <a:rPr lang="en-US" sz="1400" b="0" strike="noStrike" spc="-1">
                <a:solidFill>
                  <a:srgbClr val="111C76"/>
                </a:solidFill>
                <a:uFill>
                  <a:solidFill>
                    <a:srgbClr val="FFFFFF"/>
                  </a:solidFill>
                </a:uFill>
                <a:latin typeface="Caviar Dreams"/>
                <a:ea typeface="DejaVu Sans"/>
              </a:rPr>
              <a:t> ketika menggunakan ketiga teknologi tersebut. Data hasil perbandingan akan ditampilkan dalam bentuk grafik beserta penjelasannya.</a:t>
            </a:r>
            <a:endParaRPr lang="en-US" sz="1400" b="0" strike="noStrike" spc="-1">
              <a:solidFill>
                <a:srgbClr val="000000"/>
              </a:solidFill>
              <a:uFill>
                <a:solidFill>
                  <a:srgbClr val="FFFFFF"/>
                </a:solidFill>
              </a:uFill>
              <a:latin typeface="Arial"/>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pic>
        <p:nvPicPr>
          <p:cNvPr id="277" name="Picture 276"/>
          <p:cNvPicPr/>
          <p:nvPr/>
        </p:nvPicPr>
        <p:blipFill>
          <a:blip r:embed="rId2"/>
          <a:stretch/>
        </p:blipFill>
        <p:spPr>
          <a:xfrm>
            <a:off x="101520" y="1422360"/>
            <a:ext cx="3606480" cy="659880"/>
          </a:xfrm>
          <a:prstGeom prst="rect">
            <a:avLst/>
          </a:prstGeom>
          <a:ln>
            <a:noFill/>
          </a:ln>
        </p:spPr>
      </p:pic>
    </p:spTree>
  </p:cSld>
  <p:clrMapOvr>
    <a:masterClrMapping/>
  </p:clrMapOvr>
  <p:transition spd="slow">
    <p:push dir="d"/>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3"/>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8000" b="1" strike="noStrike" spc="-1">
                <a:solidFill>
                  <a:srgbClr val="005D99"/>
                </a:solidFill>
                <a:uFill>
                  <a:solidFill>
                    <a:srgbClr val="FFFFFF"/>
                  </a:solidFill>
                </a:uFill>
                <a:latin typeface="Capsuula"/>
                <a:ea typeface="DejaVu Sans"/>
              </a:rPr>
              <a:t>Terima Kasih</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3"/>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442920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98" name="CustomShape 16"/>
          <p:cNvSpPr/>
          <p:nvPr/>
        </p:nvSpPr>
        <p:spPr>
          <a:xfrm>
            <a:off x="1251657" y="1794780"/>
            <a:ext cx="20966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1AA1E2"/>
                </a:solidFill>
                <a:uFill>
                  <a:solidFill>
                    <a:srgbClr val="FFFFFF"/>
                  </a:solidFill>
                </a:uFill>
                <a:latin typeface="Humanst521 Lt BT"/>
                <a:ea typeface="DejaVu Sans"/>
              </a:rPr>
              <a:t>Latar Belakang</a:t>
            </a:r>
            <a:endParaRPr lang="en-US" sz="1800" b="0" strike="noStrike" spc="-1">
              <a:solidFill>
                <a:srgbClr val="000000"/>
              </a:solidFill>
              <a:uFill>
                <a:solidFill>
                  <a:srgbClr val="FFFFFF"/>
                </a:solidFill>
              </a:uFill>
              <a:latin typeface="Arial"/>
            </a:endParaRPr>
          </a:p>
        </p:txBody>
      </p:sp>
      <p:sp>
        <p:nvSpPr>
          <p:cNvPr id="99" name="CustomShape 17"/>
          <p:cNvSpPr/>
          <p:nvPr/>
        </p:nvSpPr>
        <p:spPr>
          <a:xfrm>
            <a:off x="1240137" y="2159820"/>
            <a:ext cx="249588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1AA1E2"/>
                </a:solidFill>
                <a:uFill>
                  <a:solidFill>
                    <a:srgbClr val="FFFFFF"/>
                  </a:solidFill>
                </a:uFill>
                <a:latin typeface="Humanst521 Lt BT"/>
                <a:ea typeface="DejaVu Sans"/>
              </a:rPr>
              <a:t>Rumusan Masalah</a:t>
            </a:r>
            <a:endParaRPr lang="en-US" sz="1800" b="0" strike="noStrike" spc="-1">
              <a:solidFill>
                <a:srgbClr val="000000"/>
              </a:solidFill>
              <a:uFill>
                <a:solidFill>
                  <a:srgbClr val="FFFFFF"/>
                </a:solidFill>
              </a:uFill>
              <a:latin typeface="Arial"/>
            </a:endParaRPr>
          </a:p>
        </p:txBody>
      </p:sp>
      <p:sp>
        <p:nvSpPr>
          <p:cNvPr id="100" name="CustomShape 18"/>
          <p:cNvSpPr/>
          <p:nvPr/>
        </p:nvSpPr>
        <p:spPr>
          <a:xfrm>
            <a:off x="1227537" y="2538180"/>
            <a:ext cx="268488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1AA1E2"/>
                </a:solidFill>
                <a:uFill>
                  <a:solidFill>
                    <a:srgbClr val="FFFFFF"/>
                  </a:solidFill>
                </a:uFill>
                <a:latin typeface="Humanst521 Lt BT"/>
                <a:ea typeface="DejaVu Sans"/>
              </a:rPr>
              <a:t>Tujuan Proyek Akhir</a:t>
            </a:r>
            <a:endParaRPr lang="en-US" sz="1800" b="0" strike="noStrike" spc="-1">
              <a:solidFill>
                <a:srgbClr val="000000"/>
              </a:solidFill>
              <a:uFill>
                <a:solidFill>
                  <a:srgbClr val="FFFFFF"/>
                </a:solidFill>
              </a:uFill>
              <a:latin typeface="Arial"/>
            </a:endParaRPr>
          </a:p>
        </p:txBody>
      </p:sp>
      <p:sp>
        <p:nvSpPr>
          <p:cNvPr id="101" name="CustomShape 19"/>
          <p:cNvSpPr/>
          <p:nvPr/>
        </p:nvSpPr>
        <p:spPr>
          <a:xfrm>
            <a:off x="1217097" y="2909340"/>
            <a:ext cx="233892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1AA1E2"/>
                </a:solidFill>
                <a:uFill>
                  <a:solidFill>
                    <a:srgbClr val="FFFFFF"/>
                  </a:solidFill>
                </a:uFill>
                <a:latin typeface="Humanst521 Lt BT"/>
                <a:ea typeface="DejaVu Sans"/>
              </a:rPr>
              <a:t>Tinjauan Pustaka</a:t>
            </a:r>
            <a:endParaRPr lang="en-US" sz="1800" b="0" strike="noStrike" spc="-1">
              <a:solidFill>
                <a:srgbClr val="000000"/>
              </a:solidFill>
              <a:uFill>
                <a:solidFill>
                  <a:srgbClr val="FFFFFF"/>
                </a:solidFill>
              </a:uFill>
              <a:latin typeface="Arial"/>
            </a:endParaRPr>
          </a:p>
        </p:txBody>
      </p:sp>
      <p:sp>
        <p:nvSpPr>
          <p:cNvPr id="102" name="CustomShape 20"/>
          <p:cNvSpPr/>
          <p:nvPr/>
        </p:nvSpPr>
        <p:spPr>
          <a:xfrm>
            <a:off x="1397097" y="3304260"/>
            <a:ext cx="13496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dirty="0" err="1">
                <a:solidFill>
                  <a:srgbClr val="1AA1E2"/>
                </a:solidFill>
                <a:uFill>
                  <a:solidFill>
                    <a:srgbClr val="FFFFFF"/>
                  </a:solidFill>
                </a:uFill>
                <a:latin typeface="Humanst521 Lt BT"/>
                <a:ea typeface="DejaVu Sans"/>
              </a:rPr>
              <a:t>Hipotesis</a:t>
            </a:r>
            <a:endParaRPr lang="en-US" sz="1800" b="0" strike="noStrike" spc="-1" dirty="0">
              <a:solidFill>
                <a:srgbClr val="000000"/>
              </a:solidFill>
              <a:uFill>
                <a:solidFill>
                  <a:srgbClr val="FFFFFF"/>
                </a:solidFill>
              </a:uFill>
              <a:latin typeface="Arial"/>
            </a:endParaRPr>
          </a:p>
        </p:txBody>
      </p:sp>
      <p:sp>
        <p:nvSpPr>
          <p:cNvPr id="103" name="CustomShape 21"/>
          <p:cNvSpPr/>
          <p:nvPr/>
        </p:nvSpPr>
        <p:spPr>
          <a:xfrm>
            <a:off x="1384485" y="3711600"/>
            <a:ext cx="158436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dirty="0" err="1">
                <a:solidFill>
                  <a:srgbClr val="1AA1E2"/>
                </a:solidFill>
                <a:uFill>
                  <a:solidFill>
                    <a:srgbClr val="FFFFFF"/>
                  </a:solidFill>
                </a:uFill>
                <a:latin typeface="Humanst521 Lt BT"/>
                <a:ea typeface="DejaVu Sans"/>
              </a:rPr>
              <a:t>Metodologi</a:t>
            </a:r>
            <a:endParaRPr lang="en-US" sz="1800" b="0" strike="noStrike" spc="-1" dirty="0">
              <a:solidFill>
                <a:srgbClr val="000000"/>
              </a:solidFill>
              <a:uFill>
                <a:solidFill>
                  <a:srgbClr val="FFFFFF"/>
                </a:solidFill>
              </a:uFill>
              <a:latin typeface="Arial"/>
            </a:endParaRPr>
          </a:p>
        </p:txBody>
      </p:sp>
      <p:sp>
        <p:nvSpPr>
          <p:cNvPr id="104" name="CustomShape 22"/>
          <p:cNvSpPr/>
          <p:nvPr/>
        </p:nvSpPr>
        <p:spPr>
          <a:xfrm>
            <a:off x="5220000" y="227520"/>
            <a:ext cx="3026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09" name="CustomShape 5"/>
          <p:cNvSpPr/>
          <p:nvPr/>
        </p:nvSpPr>
        <p:spPr>
          <a:xfrm>
            <a:off x="5402160" y="227520"/>
            <a:ext cx="2843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11" name="CustomShape 7"/>
          <p:cNvSpPr/>
          <p:nvPr/>
        </p:nvSpPr>
        <p:spPr>
          <a:xfrm>
            <a:off x="20880" y="177840"/>
            <a:ext cx="429204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111C76"/>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marL="185760" algn="just">
              <a:lnSpc>
                <a:spcPct val="170000"/>
              </a:lnSpc>
            </a:pPr>
            <a:r>
              <a:rPr lang="en-US" sz="1400" b="0" strike="noStrike" spc="-1">
                <a:solidFill>
                  <a:srgbClr val="000000"/>
                </a:solidFill>
                <a:uFill>
                  <a:solidFill>
                    <a:srgbClr val="FFFFFF"/>
                  </a:solidFill>
                </a:uFill>
                <a:latin typeface="Caviar Dreams"/>
                <a:ea typeface="DejaVu Sans"/>
              </a:rPr>
              <a:t>Jumlah pengguna internet di Indonesia dari 2017 sampai 2023 akan terus mengalami peningkatan</a:t>
            </a:r>
            <a:endParaRPr lang="en-US" sz="1800" b="0" strike="noStrike" spc="-1">
              <a:solidFill>
                <a:srgbClr val="000000"/>
              </a:solidFill>
              <a:uFill>
                <a:solidFill>
                  <a:srgbClr val="FFFFFF"/>
                </a:solidFill>
              </a:uFill>
              <a:latin typeface="Arial"/>
            </a:endParaRPr>
          </a:p>
        </p:txBody>
      </p:sp>
      <p:pic>
        <p:nvPicPr>
          <p:cNvPr id="114" name="Picture 113"/>
          <p:cNvPicPr/>
          <p:nvPr/>
        </p:nvPicPr>
        <p:blipFill>
          <a:blip r:embed="rId3"/>
          <a:stretch/>
        </p:blipFill>
        <p:spPr>
          <a:xfrm>
            <a:off x="4480560" y="1424520"/>
            <a:ext cx="3748680" cy="3349440"/>
          </a:xfrm>
          <a:prstGeom prst="rect">
            <a:avLst/>
          </a:prstGeom>
          <a:ln>
            <a:noFill/>
          </a:ln>
        </p:spPr>
      </p:pic>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1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1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1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19" name="CustomShape 5"/>
          <p:cNvSpPr/>
          <p:nvPr/>
        </p:nvSpPr>
        <p:spPr>
          <a:xfrm>
            <a:off x="5402160" y="227520"/>
            <a:ext cx="2843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2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21" name="CustomShape 7"/>
          <p:cNvSpPr/>
          <p:nvPr/>
        </p:nvSpPr>
        <p:spPr>
          <a:xfrm>
            <a:off x="20880" y="177840"/>
            <a:ext cx="527040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b="0" strike="noStrike" spc="-1" dirty="0">
                <a:solidFill>
                  <a:srgbClr val="1F497D"/>
                </a:solidFill>
                <a:uFill>
                  <a:solidFill>
                    <a:srgbClr val="FFFFFF"/>
                  </a:solidFill>
                </a:uFill>
                <a:latin typeface="Caviar Dreams"/>
                <a:ea typeface="DejaVu Sans"/>
              </a:rPr>
              <a:t>”</a:t>
            </a:r>
            <a:endParaRPr lang="en-US" sz="1800" b="0" strike="noStrike" spc="-1" dirty="0">
              <a:solidFill>
                <a:srgbClr val="000000"/>
              </a:solidFill>
              <a:uFill>
                <a:solidFill>
                  <a:srgbClr val="FFFFFF"/>
                </a:solidFill>
              </a:uFill>
              <a:latin typeface="Arial"/>
            </a:endParaRPr>
          </a:p>
        </p:txBody>
      </p:sp>
      <p:sp>
        <p:nvSpPr>
          <p:cNvPr id="12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111C76"/>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GB" sz="1400" b="0" strike="noStrike" spc="-1" dirty="0">
                <a:solidFill>
                  <a:srgbClr val="000000"/>
                </a:solidFill>
                <a:uFill>
                  <a:solidFill>
                    <a:srgbClr val="FFFFFF"/>
                  </a:solidFill>
                </a:uFill>
                <a:latin typeface="Caviar Dreams"/>
                <a:ea typeface="Times New Roman"/>
              </a:rPr>
              <a:t>Salah </a:t>
            </a:r>
            <a:r>
              <a:rPr lang="en-GB" sz="1400" b="0" strike="noStrike" spc="-1" dirty="0" err="1">
                <a:solidFill>
                  <a:srgbClr val="000000"/>
                </a:solidFill>
                <a:uFill>
                  <a:solidFill>
                    <a:srgbClr val="FFFFFF"/>
                  </a:solidFill>
                </a:uFill>
                <a:latin typeface="Caviar Dreams"/>
                <a:ea typeface="Times New Roman"/>
              </a:rPr>
              <a:t>satu</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penerapan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dari</a:t>
            </a:r>
            <a:r>
              <a:rPr lang="en-GB" sz="1400" b="0" strike="noStrike" spc="-1" dirty="0">
                <a:solidFill>
                  <a:srgbClr val="000000"/>
                </a:solidFill>
                <a:uFill>
                  <a:solidFill>
                    <a:srgbClr val="FFFFFF"/>
                  </a:solidFill>
                </a:uFill>
                <a:latin typeface="Caviar Dreams"/>
                <a:ea typeface="Times New Roman"/>
              </a:rPr>
              <a:t> </a:t>
            </a:r>
            <a:r>
              <a:rPr lang="en-GB" sz="1400" b="0" i="1" strike="noStrike" spc="-1" dirty="0">
                <a:solidFill>
                  <a:srgbClr val="000000"/>
                </a:solidFill>
                <a:uFill>
                  <a:solidFill>
                    <a:srgbClr val="FFFFFF"/>
                  </a:solidFill>
                </a:uFill>
                <a:latin typeface="Caviar Dreams"/>
                <a:ea typeface="Times New Roman"/>
              </a:rPr>
              <a:t>Internet of Things</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adalah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rumah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pintar</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Bagian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terpenting</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dari</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rumah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pintar</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adalah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jaringan</a:t>
            </a:r>
            <a:r>
              <a:rPr lang="en-GB" sz="1400" b="0" strike="noStrike" spc="-1" dirty="0">
                <a:solidFill>
                  <a:srgbClr val="000000"/>
                </a:solidFill>
                <a:uFill>
                  <a:solidFill>
                    <a:srgbClr val="FFFFFF"/>
                  </a:solidFill>
                </a:uFill>
                <a:latin typeface="Caviar Dreams"/>
                <a:ea typeface="Times New Roman"/>
              </a:rPr>
              <a:t>, yang mana </a:t>
            </a:r>
            <a:r>
              <a:rPr lang="en-GB" sz="1400" b="0" strike="noStrike" spc="-1" dirty="0" err="1">
                <a:solidFill>
                  <a:srgbClr val="000000"/>
                </a:solidFill>
                <a:uFill>
                  <a:solidFill>
                    <a:srgbClr val="FFFFFF"/>
                  </a:solidFill>
                </a:uFill>
                <a:latin typeface="Caviar Dreams"/>
                <a:ea typeface="Times New Roman"/>
              </a:rPr>
              <a:t>menghubungkan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informasi</a:t>
            </a:r>
            <a:r>
              <a:rPr lang="en-GB" sz="1400" b="0" strike="noStrike" spc="-1" dirty="0">
                <a:solidFill>
                  <a:srgbClr val="000000"/>
                </a:solidFill>
                <a:uFill>
                  <a:solidFill>
                    <a:srgbClr val="FFFFFF"/>
                  </a:solidFill>
                </a:uFill>
                <a:latin typeface="Caviar Dreams"/>
                <a:ea typeface="Times New Roman"/>
              </a:rPr>
              <a:t> yang </a:t>
            </a:r>
            <a:r>
              <a:rPr lang="en-GB" sz="1400" b="0" strike="noStrike" spc="-1" dirty="0" err="1">
                <a:solidFill>
                  <a:srgbClr val="000000"/>
                </a:solidFill>
                <a:uFill>
                  <a:solidFill>
                    <a:srgbClr val="FFFFFF"/>
                  </a:solidFill>
                </a:uFill>
                <a:latin typeface="Caviar Dreams"/>
                <a:ea typeface="Times New Roman"/>
              </a:rPr>
              <a:t>dihasilkan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dari</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dalam</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rumah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dengan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penghuni</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rumah</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tersebut</a:t>
            </a:r>
            <a:endParaRPr lang="en-GB" sz="1800" b="0" strike="noStrike" spc="-1" dirty="0">
              <a:solidFill>
                <a:srgbClr val="000000"/>
              </a:solidFill>
              <a:uFill>
                <a:solidFill>
                  <a:srgbClr val="FFFFFF"/>
                </a:solidFill>
              </a:uFill>
              <a:latin typeface="Arial"/>
            </a:endParaRPr>
          </a:p>
        </p:txBody>
      </p:sp>
      <p:pic>
        <p:nvPicPr>
          <p:cNvPr id="124" name="Picture 123"/>
          <p:cNvPicPr/>
          <p:nvPr/>
        </p:nvPicPr>
        <p:blipFill>
          <a:blip r:embed="rId3"/>
          <a:stretch/>
        </p:blipFill>
        <p:spPr>
          <a:xfrm>
            <a:off x="4846320" y="1714680"/>
            <a:ext cx="2857320" cy="2857320"/>
          </a:xfrm>
          <a:prstGeom prst="rect">
            <a:avLst/>
          </a:prstGeom>
          <a:ln>
            <a:noFill/>
          </a:ln>
        </p:spPr>
      </p:pic>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2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2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29" name="CustomShape 5"/>
          <p:cNvSpPr/>
          <p:nvPr/>
        </p:nvSpPr>
        <p:spPr>
          <a:xfrm>
            <a:off x="5402160" y="227520"/>
            <a:ext cx="2843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3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31" name="CustomShape 7"/>
          <p:cNvSpPr/>
          <p:nvPr/>
        </p:nvSpPr>
        <p:spPr>
          <a:xfrm>
            <a:off x="20880" y="177840"/>
            <a:ext cx="527040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b="0" strike="noStrike" spc="-1" dirty="0">
                <a:solidFill>
                  <a:srgbClr val="1F497D"/>
                </a:solidFill>
                <a:uFill>
                  <a:solidFill>
                    <a:srgbClr val="FFFFFF"/>
                  </a:solidFill>
                </a:uFill>
                <a:latin typeface="Caviar Dreams"/>
                <a:ea typeface="DejaVu Sans"/>
              </a:rPr>
              <a:t>”</a:t>
            </a:r>
            <a:endParaRPr lang="en-US" sz="1800" b="0" strike="noStrike" spc="-1" dirty="0">
              <a:solidFill>
                <a:srgbClr val="000000"/>
              </a:solidFill>
              <a:uFill>
                <a:solidFill>
                  <a:srgbClr val="FFFFFF"/>
                </a:solidFill>
              </a:uFill>
              <a:latin typeface="Arial"/>
            </a:endParaRPr>
          </a:p>
        </p:txBody>
      </p:sp>
      <p:sp>
        <p:nvSpPr>
          <p:cNvPr id="13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111C76"/>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GB" sz="1400" b="0" strike="noStrike" spc="-1" dirty="0" err="1">
                <a:solidFill>
                  <a:srgbClr val="000000"/>
                </a:solidFill>
                <a:uFill>
                  <a:solidFill>
                    <a:srgbClr val="FFFFFF"/>
                  </a:solidFill>
                </a:uFill>
                <a:latin typeface="Caviar Dreams"/>
                <a:ea typeface="Times New Roman"/>
              </a:rPr>
              <a:t>Teknologi</a:t>
            </a:r>
            <a:r>
              <a:rPr lang="en-GB" sz="1400" b="0" strike="noStrike" spc="-1" dirty="0">
                <a:solidFill>
                  <a:srgbClr val="000000"/>
                </a:solidFill>
                <a:uFill>
                  <a:solidFill>
                    <a:srgbClr val="FFFFFF"/>
                  </a:solidFill>
                </a:uFill>
                <a:latin typeface="Caviar Dreams"/>
                <a:ea typeface="Times New Roman"/>
              </a:rPr>
              <a:t> </a:t>
            </a:r>
            <a:r>
              <a:rPr lang="en-GB" sz="1400" b="0" i="1" strike="noStrike" spc="-1" dirty="0">
                <a:solidFill>
                  <a:srgbClr val="000000"/>
                </a:solidFill>
                <a:uFill>
                  <a:solidFill>
                    <a:srgbClr val="FFFFFF"/>
                  </a:solidFill>
                </a:uFill>
                <a:latin typeface="Caviar Dreams"/>
                <a:ea typeface="Times New Roman"/>
              </a:rPr>
              <a:t>Polling</a:t>
            </a:r>
            <a:r>
              <a:rPr lang="en-GB" sz="1400" b="0" strike="noStrike" spc="-1" dirty="0">
                <a:solidFill>
                  <a:srgbClr val="000000"/>
                </a:solidFill>
                <a:uFill>
                  <a:solidFill>
                    <a:srgbClr val="FFFFFF"/>
                  </a:solidFill>
                </a:uFill>
                <a:latin typeface="Caviar Dreams"/>
                <a:ea typeface="Times New Roman"/>
              </a:rPr>
              <a:t>, </a:t>
            </a:r>
            <a:r>
              <a:rPr lang="en-GB" sz="1400" b="0" i="1" strike="noStrike" spc="-1" dirty="0">
                <a:solidFill>
                  <a:srgbClr val="000000"/>
                </a:solidFill>
                <a:uFill>
                  <a:solidFill>
                    <a:srgbClr val="FFFFFF"/>
                  </a:solidFill>
                </a:uFill>
                <a:latin typeface="Caviar Dreams"/>
                <a:ea typeface="Times New Roman"/>
              </a:rPr>
              <a:t>Long Polling</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Websocket</a:t>
            </a:r>
            <a:r>
              <a:rPr lang="en-GB" sz="1400" b="0" strike="noStrike" spc="-1" dirty="0">
                <a:solidFill>
                  <a:srgbClr val="000000"/>
                </a:solidFill>
                <a:uFill>
                  <a:solidFill>
                    <a:srgbClr val="FFFFFF"/>
                  </a:solidFill>
                </a:uFill>
                <a:latin typeface="Caviar Dreams"/>
                <a:ea typeface="Times New Roman"/>
              </a:rPr>
              <a:t> dan </a:t>
            </a:r>
            <a:r>
              <a:rPr lang="en-GB" sz="1400" b="0" i="1" strike="noStrike" spc="-1" dirty="0">
                <a:solidFill>
                  <a:srgbClr val="000000"/>
                </a:solidFill>
                <a:uFill>
                  <a:solidFill>
                    <a:srgbClr val="FFFFFF"/>
                  </a:solidFill>
                </a:uFill>
                <a:latin typeface="Caviar Dreams"/>
                <a:ea typeface="Times New Roman"/>
              </a:rPr>
              <a:t>Server Sent Events </a:t>
            </a:r>
            <a:r>
              <a:rPr lang="en-GB" sz="1400" b="0" strike="noStrike" spc="-1" dirty="0" err="1">
                <a:solidFill>
                  <a:srgbClr val="000000"/>
                </a:solidFill>
                <a:uFill>
                  <a:solidFill>
                    <a:srgbClr val="FFFFFF"/>
                  </a:solidFill>
                </a:uFill>
                <a:latin typeface="Caviar Dreams"/>
                <a:ea typeface="Times New Roman"/>
              </a:rPr>
              <a:t>memungkinkan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pengguna</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untuk</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menerima</a:t>
            </a:r>
            <a:r>
              <a:rPr lang="en-GB" sz="1400" b="0" strike="noStrike" spc="-1" dirty="0">
                <a:solidFill>
                  <a:srgbClr val="000000"/>
                </a:solidFill>
                <a:uFill>
                  <a:solidFill>
                    <a:srgbClr val="FFFFFF"/>
                  </a:solidFill>
                </a:uFill>
                <a:latin typeface="Caviar Dreams"/>
                <a:ea typeface="Times New Roman"/>
              </a:rPr>
              <a:t> data </a:t>
            </a:r>
            <a:r>
              <a:rPr lang="en-GB" sz="1400" b="0" strike="noStrike" spc="-1" dirty="0" err="1">
                <a:solidFill>
                  <a:srgbClr val="000000"/>
                </a:solidFill>
                <a:uFill>
                  <a:solidFill>
                    <a:srgbClr val="FFFFFF"/>
                  </a:solidFill>
                </a:uFill>
                <a:latin typeface="Caviar Dreams"/>
                <a:ea typeface="Times New Roman"/>
              </a:rPr>
              <a:t>dari</a:t>
            </a:r>
            <a:r>
              <a:rPr lang="en-GB" sz="1400" b="0" strike="noStrike" spc="-1" dirty="0">
                <a:solidFill>
                  <a:srgbClr val="000000"/>
                </a:solidFill>
                <a:uFill>
                  <a:solidFill>
                    <a:srgbClr val="FFFFFF"/>
                  </a:solidFill>
                </a:uFill>
                <a:latin typeface="Caviar Dreams"/>
                <a:ea typeface="Times New Roman"/>
              </a:rPr>
              <a:t> </a:t>
            </a:r>
            <a:r>
              <a:rPr lang="en-GB" sz="1400" b="0" i="1" strike="noStrike" spc="-1" dirty="0">
                <a:solidFill>
                  <a:srgbClr val="000000"/>
                </a:solidFill>
                <a:uFill>
                  <a:solidFill>
                    <a:srgbClr val="FFFFFF"/>
                  </a:solidFill>
                </a:uFill>
                <a:latin typeface="Caviar Dreams"/>
                <a:ea typeface="Times New Roman"/>
              </a:rPr>
              <a:t>server</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ataupun</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sumber</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lainnya</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secara</a:t>
            </a:r>
            <a:r>
              <a:rPr lang="en-GB" sz="1400" b="0" strike="noStrike" spc="-1" dirty="0">
                <a:solidFill>
                  <a:srgbClr val="000000"/>
                </a:solidFill>
                <a:uFill>
                  <a:solidFill>
                    <a:srgbClr val="FFFFFF"/>
                  </a:solidFill>
                </a:uFill>
                <a:latin typeface="Caviar Dreams"/>
                <a:ea typeface="Times New Roman"/>
              </a:rPr>
              <a:t> </a:t>
            </a:r>
            <a:r>
              <a:rPr lang="en-GB" sz="1400" b="0" strike="noStrike" spc="-1" dirty="0" err="1">
                <a:solidFill>
                  <a:srgbClr val="000000"/>
                </a:solidFill>
                <a:uFill>
                  <a:solidFill>
                    <a:srgbClr val="FFFFFF"/>
                  </a:solidFill>
                </a:uFill>
                <a:latin typeface="Caviar Dreams"/>
                <a:ea typeface="Times New Roman"/>
              </a:rPr>
              <a:t>berangsur-angsur</a:t>
            </a:r>
            <a:r>
              <a:rPr lang="en-GB" sz="1400" b="0" strike="noStrike" spc="-1" dirty="0">
                <a:solidFill>
                  <a:srgbClr val="000000"/>
                </a:solidFill>
                <a:uFill>
                  <a:solidFill>
                    <a:srgbClr val="FFFFFF"/>
                  </a:solidFill>
                </a:uFill>
                <a:latin typeface="Caviar Dreams"/>
                <a:ea typeface="Times New Roman"/>
              </a:rPr>
              <a:t>.</a:t>
            </a:r>
            <a:endParaRPr lang="en-GB" sz="1800" b="0" strike="noStrike" spc="-1" dirty="0">
              <a:solidFill>
                <a:srgbClr val="000000"/>
              </a:solidFill>
              <a:uFill>
                <a:solidFill>
                  <a:srgbClr val="FFFFFF"/>
                </a:solidFill>
              </a:uFill>
              <a:latin typeface="Arial"/>
            </a:endParaRPr>
          </a:p>
        </p:txBody>
      </p:sp>
      <p:pic>
        <p:nvPicPr>
          <p:cNvPr id="134" name="Picture 133"/>
          <p:cNvPicPr/>
          <p:nvPr/>
        </p:nvPicPr>
        <p:blipFill>
          <a:blip r:embed="rId3"/>
          <a:stretch/>
        </p:blipFill>
        <p:spPr>
          <a:xfrm>
            <a:off x="3931920" y="1501200"/>
            <a:ext cx="4480560" cy="3253680"/>
          </a:xfrm>
          <a:prstGeom prst="rect">
            <a:avLst/>
          </a:prstGeom>
          <a:ln>
            <a:noFill/>
          </a:ln>
        </p:spPr>
      </p:pic>
    </p:spTree>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0" y="1361880"/>
            <a:ext cx="9086760" cy="345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5343120" y="227520"/>
            <a:ext cx="29030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37" name="CustomShape 3"/>
          <p:cNvSpPr/>
          <p:nvPr/>
        </p:nvSpPr>
        <p:spPr>
          <a:xfrm>
            <a:off x="20880" y="177840"/>
            <a:ext cx="455112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38" name="CustomShape 4"/>
          <p:cNvSpPr/>
          <p:nvPr/>
        </p:nvSpPr>
        <p:spPr>
          <a:xfrm>
            <a:off x="1475280" y="2380320"/>
            <a:ext cx="59115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err="1">
                <a:solidFill>
                  <a:srgbClr val="000000"/>
                </a:solidFill>
                <a:uFill>
                  <a:solidFill>
                    <a:srgbClr val="FFFFFF"/>
                  </a:solidFill>
                </a:uFill>
                <a:latin typeface="Calibri"/>
              </a:rPr>
              <a:t>B</a:t>
            </a:r>
            <a:r>
              <a:rPr lang="en-US" sz="1800" b="0" strike="noStrike" spc="-1" dirty="0" err="1">
                <a:solidFill>
                  <a:srgbClr val="000000"/>
                </a:solidFill>
                <a:uFill>
                  <a:solidFill>
                    <a:srgbClr val="FFFFFF"/>
                  </a:solidFill>
                </a:uFill>
                <a:latin typeface="Calibri"/>
                <a:ea typeface="DejaVu Sans"/>
              </a:rPr>
              <a:t>agaimana</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cara</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menerapkan</a:t>
            </a:r>
            <a:r>
              <a:rPr lang="en-US" sz="1800" b="0" strike="noStrike" spc="-1" dirty="0">
                <a:solidFill>
                  <a:srgbClr val="000000"/>
                </a:solidFill>
                <a:uFill>
                  <a:solidFill>
                    <a:srgbClr val="FFFFFF"/>
                  </a:solidFill>
                </a:uFill>
                <a:latin typeface="Calibri"/>
                <a:ea typeface="DejaVu Sans"/>
              </a:rPr>
              <a:t> </a:t>
            </a:r>
            <a:r>
              <a:rPr lang="en-US" spc="-1" dirty="0">
                <a:solidFill>
                  <a:srgbClr val="000000"/>
                </a:solidFill>
                <a:uFill>
                  <a:solidFill>
                    <a:srgbClr val="FFFFFF"/>
                  </a:solidFill>
                </a:uFill>
                <a:latin typeface="Calibri"/>
              </a:rPr>
              <a:t>HTTP/1.1 SSE, HTTP/2 SSE </a:t>
            </a:r>
            <a:r>
              <a:rPr lang="en-US" spc="-1" dirty="0" err="1">
                <a:solidFill>
                  <a:srgbClr val="000000"/>
                </a:solidFill>
                <a:uFill>
                  <a:solidFill>
                    <a:srgbClr val="FFFFFF"/>
                  </a:solidFill>
                </a:uFill>
                <a:latin typeface="Calibri"/>
              </a:rPr>
              <a:t>atau</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Websocket</a:t>
            </a:r>
            <a:r>
              <a:rPr lang="en-US" spc="-1" dirty="0">
                <a:solidFill>
                  <a:srgbClr val="000000"/>
                </a:solidFill>
                <a:uFill>
                  <a:solidFill>
                    <a:srgbClr val="FFFFFF"/>
                  </a:solidFill>
                </a:uFill>
                <a:latin typeface="Calibri"/>
              </a:rPr>
              <a:t> </a:t>
            </a:r>
            <a:r>
              <a:rPr lang="en-US" sz="1800" b="0" strike="noStrike" spc="-1" dirty="0">
                <a:solidFill>
                  <a:srgbClr val="000000"/>
                </a:solidFill>
                <a:uFill>
                  <a:solidFill>
                    <a:srgbClr val="FFFFFF"/>
                  </a:solidFill>
                </a:uFill>
                <a:latin typeface="Calibri"/>
                <a:ea typeface="DejaVu Sans"/>
              </a:rPr>
              <a:t>pada </a:t>
            </a:r>
            <a:r>
              <a:rPr lang="en-US" sz="1800" b="0" strike="noStrike" spc="-1" dirty="0" err="1">
                <a:solidFill>
                  <a:srgbClr val="000000"/>
                </a:solidFill>
                <a:uFill>
                  <a:solidFill>
                    <a:srgbClr val="FFFFFF"/>
                  </a:solidFill>
                </a:uFill>
                <a:latin typeface="Calibri"/>
                <a:ea typeface="DejaVu Sans"/>
              </a:rPr>
              <a:t>sistem</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rumah</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pintar</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berbasis</a:t>
            </a:r>
            <a:r>
              <a:rPr lang="en-US" sz="1800" b="0" strike="noStrike" spc="-1" dirty="0">
                <a:solidFill>
                  <a:srgbClr val="000000"/>
                </a:solidFill>
                <a:uFill>
                  <a:solidFill>
                    <a:srgbClr val="FFFFFF"/>
                  </a:solidFill>
                </a:uFill>
                <a:latin typeface="Calibri"/>
                <a:ea typeface="DejaVu Sans"/>
              </a:rPr>
              <a:t> </a:t>
            </a:r>
            <a:r>
              <a:rPr lang="en-US" sz="1800" b="0" i="1" strike="noStrike" spc="-1" dirty="0">
                <a:solidFill>
                  <a:srgbClr val="000000"/>
                </a:solidFill>
                <a:uFill>
                  <a:solidFill>
                    <a:srgbClr val="FFFFFF"/>
                  </a:solidFill>
                </a:uFill>
                <a:latin typeface="Calibri"/>
                <a:ea typeface="DejaVu Sans"/>
              </a:rPr>
              <a:t>website</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serta</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mengetahui</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hasil</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perbandingan</a:t>
            </a:r>
            <a:r>
              <a:rPr lang="en-US" sz="1800" b="0" strike="noStrike" spc="-1" dirty="0">
                <a:solidFill>
                  <a:srgbClr val="000000"/>
                </a:solidFill>
                <a:uFill>
                  <a:solidFill>
                    <a:srgbClr val="FFFFFF"/>
                  </a:solidFill>
                </a:uFill>
                <a:latin typeface="Calibri"/>
                <a:ea typeface="DejaVu Sans"/>
              </a:rPr>
              <a:t> </a:t>
            </a:r>
            <a:r>
              <a:rPr lang="en-US" sz="1800" b="0" i="1" strike="noStrike" spc="-1" dirty="0">
                <a:solidFill>
                  <a:srgbClr val="000000"/>
                </a:solidFill>
                <a:uFill>
                  <a:solidFill>
                    <a:srgbClr val="FFFFFF"/>
                  </a:solidFill>
                </a:uFill>
                <a:latin typeface="Calibri"/>
                <a:ea typeface="DejaVu Sans"/>
              </a:rPr>
              <a:t>throughput</a:t>
            </a:r>
            <a:r>
              <a:rPr lang="en-US" sz="1800" b="0" strike="noStrike" spc="-1" dirty="0">
                <a:solidFill>
                  <a:srgbClr val="000000"/>
                </a:solidFill>
                <a:uFill>
                  <a:solidFill>
                    <a:srgbClr val="FFFFFF"/>
                  </a:solidFill>
                </a:uFill>
                <a:latin typeface="Calibri"/>
                <a:ea typeface="DejaVu Sans"/>
              </a:rPr>
              <a:t> dan </a:t>
            </a:r>
            <a:r>
              <a:rPr lang="en-US" sz="1800" b="0" i="1" strike="noStrike" spc="-1" dirty="0">
                <a:solidFill>
                  <a:srgbClr val="000000"/>
                </a:solidFill>
                <a:uFill>
                  <a:solidFill>
                    <a:srgbClr val="FFFFFF"/>
                  </a:solidFill>
                </a:uFill>
                <a:latin typeface="Calibri"/>
                <a:ea typeface="DejaVu Sans"/>
              </a:rPr>
              <a:t>latency</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dalam</a:t>
            </a:r>
            <a:r>
              <a:rPr lang="en-US" sz="1800" b="0" strike="noStrike" spc="-1" dirty="0">
                <a:solidFill>
                  <a:srgbClr val="000000"/>
                </a:solidFill>
                <a:uFill>
                  <a:solidFill>
                    <a:srgbClr val="FFFFFF"/>
                  </a:solidFill>
                </a:uFill>
                <a:latin typeface="Calibri"/>
                <a:ea typeface="DejaVu Sans"/>
              </a:rPr>
              <a:t> </a:t>
            </a:r>
            <a:r>
              <a:rPr lang="en-US" sz="1800" b="0" strike="noStrike" spc="-1" dirty="0" err="1">
                <a:solidFill>
                  <a:srgbClr val="000000"/>
                </a:solidFill>
                <a:uFill>
                  <a:solidFill>
                    <a:srgbClr val="FFFFFF"/>
                  </a:solidFill>
                </a:uFill>
                <a:latin typeface="Calibri"/>
                <a:ea typeface="DejaVu Sans"/>
              </a:rPr>
              <a:t>penggunaan</a:t>
            </a:r>
            <a:r>
              <a:rPr lang="en-US" spc="-1" dirty="0" err="1">
                <a:solidFill>
                  <a:srgbClr val="000000"/>
                </a:solidFill>
                <a:uFill>
                  <a:solidFill>
                    <a:srgbClr val="FFFFFF"/>
                  </a:solidFill>
                </a:uFill>
                <a:latin typeface="Calibri"/>
                <a:ea typeface="DejaVu Sans"/>
              </a:rPr>
              <a:t>nya</a:t>
            </a:r>
            <a:r>
              <a:rPr lang="en-US" spc="-1" dirty="0">
                <a:solidFill>
                  <a:srgbClr val="000000"/>
                </a:solidFill>
                <a:uFill>
                  <a:solidFill>
                    <a:srgbClr val="FFFFFF"/>
                  </a:solidFill>
                </a:uFill>
                <a:latin typeface="Calibri"/>
                <a:ea typeface="DejaVu Sans"/>
              </a:rPr>
              <a:t> </a:t>
            </a:r>
            <a:r>
              <a:rPr lang="en-US" sz="1800" b="0" strike="noStrike" spc="-1" dirty="0">
                <a:solidFill>
                  <a:srgbClr val="000000"/>
                </a:solidFill>
                <a:uFill>
                  <a:solidFill>
                    <a:srgbClr val="FFFFFF"/>
                  </a:solidFill>
                </a:uFill>
                <a:latin typeface="Calibri"/>
                <a:ea typeface="DejaVu Sans"/>
              </a:rPr>
              <a:t>pada </a:t>
            </a:r>
            <a:r>
              <a:rPr lang="en-US" sz="1800" b="0" strike="noStrike" spc="-1" dirty="0" err="1">
                <a:solidFill>
                  <a:srgbClr val="000000"/>
                </a:solidFill>
                <a:uFill>
                  <a:solidFill>
                    <a:srgbClr val="FFFFFF"/>
                  </a:solidFill>
                </a:uFill>
                <a:latin typeface="Calibri"/>
                <a:ea typeface="DejaVu Sans"/>
              </a:rPr>
              <a:t>kondisi</a:t>
            </a:r>
            <a:r>
              <a:rPr lang="en-US" sz="1800" b="0" strike="noStrike" spc="-1" dirty="0">
                <a:solidFill>
                  <a:srgbClr val="000000"/>
                </a:solidFill>
                <a:uFill>
                  <a:solidFill>
                    <a:srgbClr val="FFFFFF"/>
                  </a:solidFill>
                </a:uFill>
                <a:latin typeface="Calibri"/>
                <a:ea typeface="DejaVu Sans"/>
              </a:rPr>
              <a:t> yang </a:t>
            </a:r>
            <a:r>
              <a:rPr lang="en-US" sz="1800" b="0" strike="noStrike" spc="-1" dirty="0" err="1">
                <a:solidFill>
                  <a:srgbClr val="000000"/>
                </a:solidFill>
                <a:uFill>
                  <a:solidFill>
                    <a:srgbClr val="FFFFFF"/>
                  </a:solidFill>
                </a:uFill>
                <a:latin typeface="Calibri"/>
                <a:ea typeface="DejaVu Sans"/>
              </a:rPr>
              <a:t>sama</a:t>
            </a:r>
            <a:endParaRPr lang="en-US" sz="1800" b="0" strike="noStrike" spc="-1" dirty="0">
              <a:solidFill>
                <a:srgbClr val="000000"/>
              </a:solidFill>
              <a:uFill>
                <a:solidFill>
                  <a:srgbClr val="FFFFFF"/>
                </a:solidFill>
              </a:uFill>
              <a:latin typeface="Arial"/>
            </a:endParaRPr>
          </a:p>
        </p:txBody>
      </p:sp>
      <p:sp>
        <p:nvSpPr>
          <p:cNvPr id="139" name="CustomShape 5"/>
          <p:cNvSpPr/>
          <p:nvPr/>
        </p:nvSpPr>
        <p:spPr>
          <a:xfrm>
            <a:off x="1261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40"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41" name="CustomShape 7"/>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42"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43"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44"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lstStyle/>
          <a:p>
            <a:pPr marL="365040" algn="just">
              <a:lnSpc>
                <a:spcPct val="100000"/>
              </a:lnSpc>
            </a:pPr>
            <a:endParaRPr lang="en-US" sz="1800" b="0" strike="noStrike" spc="-1" dirty="0">
              <a:solidFill>
                <a:srgbClr val="000000"/>
              </a:solidFill>
              <a:uFill>
                <a:solidFill>
                  <a:srgbClr val="FFFFFF"/>
                </a:solidFill>
              </a:uFill>
              <a:latin typeface="Arial"/>
            </a:endParaRPr>
          </a:p>
          <a:p>
            <a:pPr marL="365040" algn="just">
              <a:lnSpc>
                <a:spcPct val="100000"/>
              </a:lnSpc>
            </a:pPr>
            <a:endParaRPr lang="en-US" sz="1800" b="0" strike="noStrike" spc="-1" dirty="0">
              <a:solidFill>
                <a:srgbClr val="000000"/>
              </a:solidFill>
              <a:uFill>
                <a:solidFill>
                  <a:srgbClr val="FFFFFF"/>
                </a:solidFill>
              </a:uFill>
              <a:latin typeface="Arial"/>
            </a:endParaRPr>
          </a:p>
          <a:p>
            <a:pPr marL="365040" algn="just">
              <a:lnSpc>
                <a:spcPct val="100000"/>
              </a:lnSpc>
            </a:pPr>
            <a:r>
              <a:rPr lang="en-US" sz="1600" b="0" strike="noStrike" spc="-1" dirty="0" err="1">
                <a:solidFill>
                  <a:srgbClr val="111C76"/>
                </a:solidFill>
                <a:uFill>
                  <a:solidFill>
                    <a:srgbClr val="FFFFFF"/>
                  </a:solidFill>
                </a:uFill>
                <a:latin typeface="Caviar Dreams"/>
                <a:ea typeface="DejaVu Sans"/>
              </a:rPr>
              <a:t>Mengimplementasi</a:t>
            </a:r>
            <a:r>
              <a:rPr lang="en-US" sz="1600" b="0" strike="noStrike" spc="-1" dirty="0">
                <a:solidFill>
                  <a:srgbClr val="111C76"/>
                </a:solidFill>
                <a:uFill>
                  <a:solidFill>
                    <a:srgbClr val="FFFFFF"/>
                  </a:solidFill>
                </a:uFill>
                <a:latin typeface="Caviar Dreams"/>
                <a:ea typeface="DejaVu Sans"/>
              </a:rPr>
              <a:t> HTTP/2 SSE, HTTP/1.1 SSE, dan </a:t>
            </a:r>
            <a:r>
              <a:rPr lang="en-US" sz="1600" b="0" strike="noStrike" spc="-1" dirty="0" err="1">
                <a:solidFill>
                  <a:srgbClr val="111C76"/>
                </a:solidFill>
                <a:uFill>
                  <a:solidFill>
                    <a:srgbClr val="FFFFFF"/>
                  </a:solidFill>
                </a:uFill>
                <a:latin typeface="Caviar Dreams"/>
                <a:ea typeface="DejaVu Sans"/>
              </a:rPr>
              <a:t>Websocket</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dalam</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pengiriman</a:t>
            </a:r>
            <a:r>
              <a:rPr lang="en-US" sz="1600" b="0" strike="noStrike" spc="-1" dirty="0">
                <a:solidFill>
                  <a:srgbClr val="111C76"/>
                </a:solidFill>
                <a:uFill>
                  <a:solidFill>
                    <a:srgbClr val="FFFFFF"/>
                  </a:solidFill>
                </a:uFill>
                <a:latin typeface="Caviar Dreams"/>
                <a:ea typeface="DejaVu Sans"/>
              </a:rPr>
              <a:t> data </a:t>
            </a:r>
            <a:r>
              <a:rPr lang="en-US" sz="1600" b="0" strike="noStrike" spc="-1" dirty="0" err="1">
                <a:solidFill>
                  <a:srgbClr val="111C76"/>
                </a:solidFill>
                <a:uFill>
                  <a:solidFill>
                    <a:srgbClr val="FFFFFF"/>
                  </a:solidFill>
                </a:uFill>
                <a:latin typeface="Caviar Dreams"/>
                <a:ea typeface="DejaVu Sans"/>
              </a:rPr>
              <a:t>dari</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rumah</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pintar</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menuju</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pengguna</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menggunakan</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sistem</a:t>
            </a:r>
            <a:r>
              <a:rPr lang="en-US" sz="1600" b="0" strike="noStrike" spc="-1" dirty="0">
                <a:solidFill>
                  <a:srgbClr val="111C76"/>
                </a:solidFill>
                <a:uFill>
                  <a:solidFill>
                    <a:srgbClr val="FFFFFF"/>
                  </a:solidFill>
                </a:uFill>
                <a:latin typeface="Caviar Dreams"/>
                <a:ea typeface="DejaVu Sans"/>
              </a:rPr>
              <a:t> yang </a:t>
            </a:r>
            <a:r>
              <a:rPr lang="en-US" sz="1600" b="0" strike="noStrike" spc="-1" dirty="0" err="1">
                <a:solidFill>
                  <a:srgbClr val="111C76"/>
                </a:solidFill>
                <a:uFill>
                  <a:solidFill>
                    <a:srgbClr val="FFFFFF"/>
                  </a:solidFill>
                </a:uFill>
                <a:latin typeface="Caviar Dreams"/>
                <a:ea typeface="DejaVu Sans"/>
              </a:rPr>
              <a:t>sesederhana</a:t>
            </a:r>
            <a:r>
              <a:rPr lang="en-US" sz="1600" b="0" strike="noStrike" spc="-1" dirty="0">
                <a:solidFill>
                  <a:srgbClr val="111C76"/>
                </a:solidFill>
                <a:uFill>
                  <a:solidFill>
                    <a:srgbClr val="FFFFFF"/>
                  </a:solidFill>
                </a:uFill>
                <a:latin typeface="Caviar Dreams"/>
                <a:ea typeface="DejaVu Sans"/>
              </a:rPr>
              <a:t> </a:t>
            </a:r>
            <a:r>
              <a:rPr lang="en-US" sz="1600" b="0" strike="noStrike" spc="-1" dirty="0" err="1">
                <a:solidFill>
                  <a:srgbClr val="111C76"/>
                </a:solidFill>
                <a:uFill>
                  <a:solidFill>
                    <a:srgbClr val="FFFFFF"/>
                  </a:solidFill>
                </a:uFill>
                <a:latin typeface="Caviar Dreams"/>
                <a:ea typeface="DejaVu Sans"/>
              </a:rPr>
              <a:t>mungkin</a:t>
            </a:r>
            <a:r>
              <a:rPr lang="en-US" sz="1600" b="0" strike="noStrike" spc="-1" dirty="0">
                <a:solidFill>
                  <a:srgbClr val="111C76"/>
                </a:solidFill>
                <a:uFill>
                  <a:solidFill>
                    <a:srgbClr val="FFFFFF"/>
                  </a:solidFill>
                </a:uFill>
                <a:latin typeface="Caviar Dreams"/>
                <a:ea typeface="DejaVu Sans"/>
              </a:rPr>
              <a:t>.</a:t>
            </a:r>
            <a:endParaRPr lang="en-US" sz="1800" b="0" strike="noStrike" spc="-1" dirty="0">
              <a:solidFill>
                <a:srgbClr val="000000"/>
              </a:solidFill>
              <a:uFill>
                <a:solidFill>
                  <a:srgbClr val="FFFFFF"/>
                </a:solidFill>
              </a:uFill>
              <a:latin typeface="Arial"/>
            </a:endParaRPr>
          </a:p>
        </p:txBody>
      </p:sp>
      <p:sp>
        <p:nvSpPr>
          <p:cNvPr id="145"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46" name="CustomShape 2"/>
          <p:cNvSpPr/>
          <p:nvPr/>
        </p:nvSpPr>
        <p:spPr>
          <a:xfrm>
            <a:off x="20880" y="177840"/>
            <a:ext cx="449778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pic>
        <p:nvPicPr>
          <p:cNvPr id="147" name="Picture 24"/>
          <p:cNvPicPr/>
          <p:nvPr/>
        </p:nvPicPr>
        <p:blipFill>
          <a:blip r:embed="rId2"/>
          <a:stretch/>
        </p:blipFill>
        <p:spPr>
          <a:xfrm>
            <a:off x="2368900" y="1364400"/>
            <a:ext cx="5723280" cy="555840"/>
          </a:xfrm>
          <a:prstGeom prst="rect">
            <a:avLst/>
          </a:prstGeom>
          <a:ln>
            <a:noFill/>
          </a:ln>
        </p:spPr>
      </p:pic>
      <p:pic>
        <p:nvPicPr>
          <p:cNvPr id="148" name="Picture 25"/>
          <p:cNvPicPr/>
          <p:nvPr/>
        </p:nvPicPr>
        <p:blipFill>
          <a:blip r:embed="rId2"/>
          <a:srcRect l="49682"/>
          <a:stretch/>
        </p:blipFill>
        <p:spPr>
          <a:xfrm rot="10800000">
            <a:off x="640720" y="1364400"/>
            <a:ext cx="2879640" cy="55584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3194107" y="1460160"/>
            <a:ext cx="3227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dirty="0">
                <a:solidFill>
                  <a:srgbClr val="FFFFFF"/>
                </a:solidFill>
                <a:uFill>
                  <a:solidFill>
                    <a:srgbClr val="FFFFFF"/>
                  </a:solidFill>
                </a:uFill>
                <a:latin typeface="Caviar Dreams"/>
                <a:ea typeface="Open Sans Extrabold"/>
              </a:rPr>
              <a:t>TUJUAN PROYEK AKHIR </a:t>
            </a:r>
            <a:endParaRPr lang="en-US" sz="1800" b="0" strike="noStrike" spc="-1" dirty="0">
              <a:solidFill>
                <a:srgbClr val="000000"/>
              </a:solidFill>
              <a:uFill>
                <a:solidFill>
                  <a:srgbClr val="FFFFFF"/>
                </a:solidFill>
              </a:uFill>
              <a:latin typeface="Arial"/>
            </a:endParaRPr>
          </a:p>
        </p:txBody>
      </p:sp>
      <p:sp>
        <p:nvSpPr>
          <p:cNvPr id="154" name="CustomShape 8"/>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55" name="CustomShape 9"/>
          <p:cNvSpPr/>
          <p:nvPr/>
        </p:nvSpPr>
        <p:spPr>
          <a:xfrm>
            <a:off x="2629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56" name="CustomShape 10"/>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57" name="CustomShape 11"/>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58" name="CustomShape 12"/>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59" name="CustomShape 13"/>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61" name="CustomShape 2"/>
          <p:cNvSpPr/>
          <p:nvPr/>
        </p:nvSpPr>
        <p:spPr>
          <a:xfrm>
            <a:off x="20880" y="177840"/>
            <a:ext cx="431490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62" name="CustomShape 3"/>
          <p:cNvSpPr/>
          <p:nvPr/>
        </p:nvSpPr>
        <p:spPr>
          <a:xfrm>
            <a:off x="1396737" y="1478430"/>
            <a:ext cx="6252691" cy="109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GB" sz="1200" b="1" i="1" strike="noStrike" spc="-1" dirty="0">
                <a:solidFill>
                  <a:srgbClr val="000000"/>
                </a:solidFill>
                <a:uFill>
                  <a:solidFill>
                    <a:srgbClr val="FFFFFF"/>
                  </a:solidFill>
                </a:uFill>
                <a:latin typeface="Caviar Dreams"/>
                <a:ea typeface="Calibri"/>
              </a:rPr>
              <a:t>A Comparison of IoT Application Layer Protocols Through a Smart Parking Implementation</a:t>
            </a:r>
            <a:endParaRPr lang="en-US" sz="1800" b="0" strike="noStrike" spc="-1" dirty="0">
              <a:solidFill>
                <a:srgbClr val="000000"/>
              </a:solidFill>
              <a:uFill>
                <a:solidFill>
                  <a:srgbClr val="FFFFFF"/>
                </a:solidFill>
              </a:uFill>
              <a:latin typeface="Arial"/>
            </a:endParaRPr>
          </a:p>
          <a:p>
            <a:pPr algn="ctr"/>
            <a:r>
              <a:rPr lang="en-US" sz="1200" b="1" strike="noStrike" spc="-1" dirty="0">
                <a:solidFill>
                  <a:srgbClr val="000000"/>
                </a:solidFill>
                <a:uFill>
                  <a:solidFill>
                    <a:srgbClr val="FFFFFF"/>
                  </a:solidFill>
                </a:uFill>
                <a:latin typeface="Caviar Dreams"/>
                <a:ea typeface="Calibri"/>
              </a:rPr>
              <a:t>(</a:t>
            </a:r>
            <a:r>
              <a:rPr lang="en-GB" sz="1200" b="1" strike="noStrike" spc="-1" dirty="0" err="1">
                <a:solidFill>
                  <a:srgbClr val="000000"/>
                </a:solidFill>
                <a:uFill>
                  <a:solidFill>
                    <a:srgbClr val="FFFFFF"/>
                  </a:solidFill>
                </a:uFill>
                <a:latin typeface="Caviar Dreams"/>
                <a:ea typeface="Calibri"/>
              </a:rPr>
              <a:t>Paridhika</a:t>
            </a:r>
            <a:r>
              <a:rPr lang="en-GB" sz="1200" b="1" strike="noStrike" spc="-1" dirty="0">
                <a:solidFill>
                  <a:srgbClr val="000000"/>
                </a:solidFill>
                <a:uFill>
                  <a:solidFill>
                    <a:srgbClr val="FFFFFF"/>
                  </a:solidFill>
                </a:uFill>
                <a:latin typeface="Caviar Dreams"/>
                <a:ea typeface="Calibri"/>
              </a:rPr>
              <a:t> </a:t>
            </a:r>
            <a:r>
              <a:rPr lang="en-GB" sz="1200" b="1" strike="noStrike" spc="-1" dirty="0" err="1">
                <a:solidFill>
                  <a:srgbClr val="000000"/>
                </a:solidFill>
                <a:uFill>
                  <a:solidFill>
                    <a:srgbClr val="FFFFFF"/>
                  </a:solidFill>
                </a:uFill>
                <a:latin typeface="Caviar Dreams"/>
                <a:ea typeface="Calibri"/>
              </a:rPr>
              <a:t>Kayal</a:t>
            </a:r>
            <a:r>
              <a:rPr lang="en-GB" sz="1200" b="1" strike="noStrike" spc="-1" dirty="0">
                <a:solidFill>
                  <a:srgbClr val="000000"/>
                </a:solidFill>
                <a:uFill>
                  <a:solidFill>
                    <a:srgbClr val="FFFFFF"/>
                  </a:solidFill>
                </a:uFill>
                <a:latin typeface="Caviar Dreams"/>
                <a:ea typeface="Calibri"/>
              </a:rPr>
              <a:t> dan Harry </a:t>
            </a:r>
            <a:r>
              <a:rPr lang="en-GB" sz="1200" b="1" strike="noStrike" spc="-1" dirty="0" err="1">
                <a:solidFill>
                  <a:srgbClr val="000000"/>
                </a:solidFill>
                <a:uFill>
                  <a:solidFill>
                    <a:srgbClr val="FFFFFF"/>
                  </a:solidFill>
                </a:uFill>
                <a:latin typeface="Caviar Dreams"/>
                <a:ea typeface="Calibri"/>
              </a:rPr>
              <a:t>Perros</a:t>
            </a:r>
            <a:r>
              <a:rPr lang="en-GB" sz="1200" b="1" strike="noStrike" spc="-1" dirty="0">
                <a:solidFill>
                  <a:srgbClr val="000000"/>
                </a:solidFill>
                <a:uFill>
                  <a:solidFill>
                    <a:srgbClr val="FFFFFF"/>
                  </a:solidFill>
                </a:uFill>
                <a:latin typeface="Caviar Dreams"/>
                <a:ea typeface="Calibri"/>
              </a:rPr>
              <a:t> </a:t>
            </a:r>
            <a:r>
              <a:rPr lang="en-US" sz="1200" b="1" strike="noStrike" spc="-1" dirty="0">
                <a:solidFill>
                  <a:srgbClr val="000000"/>
                </a:solidFill>
                <a:uFill>
                  <a:solidFill>
                    <a:srgbClr val="FFFFFF"/>
                  </a:solidFill>
                </a:uFill>
                <a:latin typeface="Caviar Dreams"/>
                <a:ea typeface="Calibri"/>
              </a:rPr>
              <a:t>(2017))</a:t>
            </a:r>
            <a:endParaRPr lang="en-US" sz="1800" b="0" strike="noStrike" spc="-1" dirty="0">
              <a:solidFill>
                <a:srgbClr val="000000"/>
              </a:solidFill>
              <a:uFill>
                <a:solidFill>
                  <a:srgbClr val="FFFFFF"/>
                </a:solidFill>
              </a:uFill>
              <a:latin typeface="Arial"/>
            </a:endParaRPr>
          </a:p>
        </p:txBody>
      </p:sp>
      <p:sp>
        <p:nvSpPr>
          <p:cNvPr id="163" name="CustomShape 4"/>
          <p:cNvSpPr/>
          <p:nvPr/>
        </p:nvSpPr>
        <p:spPr>
          <a:xfrm>
            <a:off x="1494571" y="2236569"/>
            <a:ext cx="5864771" cy="19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200" b="0" strike="noStrike" spc="-1" dirty="0" err="1">
                <a:solidFill>
                  <a:srgbClr val="000000"/>
                </a:solidFill>
                <a:uFill>
                  <a:solidFill>
                    <a:srgbClr val="FFFFFF"/>
                  </a:solidFill>
                </a:uFill>
                <a:latin typeface="Caviar Dreams"/>
                <a:ea typeface="DejaVu Sans"/>
              </a:rPr>
              <a:t>Dilakukan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perbandingan</a:t>
            </a:r>
            <a:r>
              <a:rPr lang="en-US" sz="1200" b="0" strike="noStrike" spc="-1" dirty="0">
                <a:solidFill>
                  <a:srgbClr val="000000"/>
                </a:solidFill>
                <a:uFill>
                  <a:solidFill>
                    <a:srgbClr val="FFFFFF"/>
                  </a:solidFill>
                </a:uFill>
                <a:latin typeface="Caviar Dreams"/>
                <a:ea typeface="DejaVu Sans"/>
              </a:rPr>
              <a:t> </a:t>
            </a:r>
            <a:r>
              <a:rPr lang="en-GB" sz="1200" b="0" i="1" strike="noStrike" spc="-1" dirty="0">
                <a:solidFill>
                  <a:srgbClr val="000000"/>
                </a:solidFill>
                <a:uFill>
                  <a:solidFill>
                    <a:srgbClr val="FFFFFF"/>
                  </a:solidFill>
                </a:uFill>
                <a:latin typeface="Caviar Dreams"/>
                <a:ea typeface="Times New Roman"/>
              </a:rPr>
              <a:t>response time </a:t>
            </a:r>
            <a:r>
              <a:rPr lang="en-US" sz="1200" b="0" strike="noStrike" spc="-1" dirty="0" err="1">
                <a:solidFill>
                  <a:srgbClr val="000000"/>
                </a:solidFill>
                <a:uFill>
                  <a:solidFill>
                    <a:srgbClr val="FFFFFF"/>
                  </a:solidFill>
                </a:uFill>
                <a:latin typeface="Caviar Dreams"/>
                <a:ea typeface="DejaVu Sans"/>
              </a:rPr>
              <a:t>untuk</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protokol</a:t>
            </a:r>
            <a:r>
              <a:rPr lang="en-US" sz="1200" b="0" strike="noStrike" spc="-1" dirty="0">
                <a:solidFill>
                  <a:srgbClr val="000000"/>
                </a:solidFill>
                <a:uFill>
                  <a:solidFill>
                    <a:srgbClr val="FFFFFF"/>
                  </a:solidFill>
                </a:uFill>
                <a:latin typeface="Caviar Dreams"/>
                <a:ea typeface="DejaVu Sans"/>
              </a:rPr>
              <a:t> MQTT, </a:t>
            </a:r>
            <a:r>
              <a:rPr lang="en-US" sz="1200" b="0" strike="noStrike" spc="-1" dirty="0" err="1">
                <a:solidFill>
                  <a:srgbClr val="000000"/>
                </a:solidFill>
                <a:uFill>
                  <a:solidFill>
                    <a:srgbClr val="FFFFFF"/>
                  </a:solidFill>
                </a:uFill>
                <a:latin typeface="Caviar Dreams"/>
                <a:ea typeface="DejaVu Sans"/>
              </a:rPr>
              <a:t>CoAP</a:t>
            </a:r>
            <a:r>
              <a:rPr lang="en-US" sz="1200" b="0" strike="noStrike" spc="-1" dirty="0">
                <a:solidFill>
                  <a:srgbClr val="000000"/>
                </a:solidFill>
                <a:uFill>
                  <a:solidFill>
                    <a:srgbClr val="FFFFFF"/>
                  </a:solidFill>
                </a:uFill>
                <a:latin typeface="Caviar Dreams"/>
                <a:ea typeface="DejaVu Sans"/>
              </a:rPr>
              <a:t>, XMPP dan MQTT </a:t>
            </a:r>
            <a:r>
              <a:rPr lang="en-US" sz="1200" b="0" strike="noStrike" spc="-1" dirty="0" err="1">
                <a:solidFill>
                  <a:srgbClr val="000000"/>
                </a:solidFill>
                <a:uFill>
                  <a:solidFill>
                    <a:srgbClr val="FFFFFF"/>
                  </a:solidFill>
                </a:uFill>
                <a:latin typeface="Caviar Dreams"/>
                <a:ea typeface="DejaVu Sans"/>
              </a:rPr>
              <a:t>melalui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Websocket</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Dalam</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jurnal</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ini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menunjukkan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bahwa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protokol</a:t>
            </a:r>
            <a:r>
              <a:rPr lang="en-US" sz="1200" b="0" strike="noStrike" spc="-1" dirty="0">
                <a:solidFill>
                  <a:srgbClr val="000000"/>
                </a:solidFill>
                <a:uFill>
                  <a:solidFill>
                    <a:srgbClr val="FFFFFF"/>
                  </a:solidFill>
                </a:uFill>
                <a:latin typeface="Caviar Dreams"/>
                <a:ea typeface="DejaVu Sans"/>
              </a:rPr>
              <a:t> MQTT </a:t>
            </a:r>
            <a:r>
              <a:rPr lang="en-US" sz="1200" b="0" strike="noStrike" spc="-1" dirty="0" err="1">
                <a:solidFill>
                  <a:srgbClr val="000000"/>
                </a:solidFill>
                <a:uFill>
                  <a:solidFill>
                    <a:srgbClr val="FFFFFF"/>
                  </a:solidFill>
                </a:uFill>
                <a:latin typeface="Caviar Dreams"/>
                <a:ea typeface="DejaVu Sans"/>
              </a:rPr>
              <a:t>memiliki</a:t>
            </a:r>
            <a:r>
              <a:rPr lang="en-US" sz="1200" b="0" strike="noStrike" spc="-1" dirty="0">
                <a:solidFill>
                  <a:srgbClr val="000000"/>
                </a:solidFill>
                <a:uFill>
                  <a:solidFill>
                    <a:srgbClr val="FFFFFF"/>
                  </a:solidFill>
                </a:uFill>
                <a:latin typeface="Caviar Dreams"/>
                <a:ea typeface="DejaVu Sans"/>
              </a:rPr>
              <a:t> rata-rata </a:t>
            </a:r>
            <a:r>
              <a:rPr lang="en-GB" sz="1200" b="0" i="1" strike="noStrike" spc="-1" dirty="0">
                <a:solidFill>
                  <a:srgbClr val="000000"/>
                </a:solidFill>
                <a:uFill>
                  <a:solidFill>
                    <a:srgbClr val="FFFFFF"/>
                  </a:solidFill>
                </a:uFill>
                <a:latin typeface="Caviar Dreams"/>
                <a:ea typeface="Times New Roman"/>
              </a:rPr>
              <a:t>response time</a:t>
            </a:r>
            <a:r>
              <a:rPr lang="en-US" sz="1200" b="0" strike="noStrike" spc="-1" dirty="0">
                <a:solidFill>
                  <a:srgbClr val="000000"/>
                </a:solidFill>
                <a:uFill>
                  <a:solidFill>
                    <a:srgbClr val="FFFFFF"/>
                  </a:solidFill>
                </a:uFill>
                <a:latin typeface="Caviar Dreams"/>
                <a:ea typeface="DejaVu Sans"/>
              </a:rPr>
              <a:t> paling </a:t>
            </a:r>
            <a:r>
              <a:rPr lang="en-US" sz="1200" b="0" strike="noStrike" spc="-1" dirty="0" err="1">
                <a:solidFill>
                  <a:srgbClr val="000000"/>
                </a:solidFill>
                <a:uFill>
                  <a:solidFill>
                    <a:srgbClr val="FFFFFF"/>
                  </a:solidFill>
                </a:uFill>
                <a:latin typeface="Caviar Dreams"/>
                <a:ea typeface="DejaVu Sans"/>
              </a:rPr>
              <a:t>rendah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dalam</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kondisi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pengguna</a:t>
            </a:r>
            <a:r>
              <a:rPr lang="en-US" sz="1200" b="0" strike="noStrike" spc="-1" dirty="0">
                <a:solidFill>
                  <a:srgbClr val="000000"/>
                </a:solidFill>
                <a:uFill>
                  <a:solidFill>
                    <a:srgbClr val="FFFFFF"/>
                  </a:solidFill>
                </a:uFill>
                <a:latin typeface="Caviar Dreams"/>
                <a:ea typeface="DejaVu Sans"/>
              </a:rPr>
              <a:t> </a:t>
            </a:r>
            <a:r>
              <a:rPr lang="en-GB" sz="1200" b="0" i="1" strike="noStrike" spc="-1" dirty="0">
                <a:solidFill>
                  <a:srgbClr val="000000"/>
                </a:solidFill>
                <a:uFill>
                  <a:solidFill>
                    <a:srgbClr val="FFFFFF"/>
                  </a:solidFill>
                </a:uFill>
                <a:latin typeface="Caviar Dreams"/>
                <a:ea typeface="Times New Roman"/>
              </a:rPr>
              <a:t>resource</a:t>
            </a:r>
            <a:r>
              <a:rPr lang="en-GB" sz="1200" b="0" strike="noStrike" spc="-1" dirty="0">
                <a:solidFill>
                  <a:srgbClr val="000000"/>
                </a:solidFill>
                <a:uFill>
                  <a:solidFill>
                    <a:srgbClr val="FFFFFF"/>
                  </a:solidFill>
                </a:uFill>
                <a:latin typeface="Caviar Dreams"/>
                <a:ea typeface="DejaVu Sans"/>
              </a:rPr>
              <a:t> CPU yang </a:t>
            </a:r>
            <a:r>
              <a:rPr lang="en-GB" sz="1200" b="0" strike="noStrike" spc="-1" dirty="0" err="1">
                <a:solidFill>
                  <a:srgbClr val="000000"/>
                </a:solidFill>
                <a:uFill>
                  <a:solidFill>
                    <a:srgbClr val="FFFFFF"/>
                  </a:solidFill>
                </a:uFill>
                <a:latin typeface="Caviar Dreams"/>
                <a:ea typeface="DejaVu Sans"/>
              </a:rPr>
              <a:t>terus</a:t>
            </a:r>
            <a:r>
              <a:rPr lang="en-GB" sz="1200" b="0" strike="noStrike" spc="-1" dirty="0">
                <a:solidFill>
                  <a:srgbClr val="000000"/>
                </a:solidFill>
                <a:uFill>
                  <a:solidFill>
                    <a:srgbClr val="FFFFFF"/>
                  </a:solidFill>
                </a:uFill>
                <a:latin typeface="Caviar Dreams"/>
                <a:ea typeface="DejaVu Sans"/>
              </a:rPr>
              <a:t> naik</a:t>
            </a:r>
            <a:endParaRPr lang="en-US" sz="1800" b="0" strike="noStrike" spc="-1" dirty="0">
              <a:solidFill>
                <a:srgbClr val="000000"/>
              </a:solidFill>
              <a:uFill>
                <a:solidFill>
                  <a:srgbClr val="FFFFFF"/>
                </a:solidFill>
              </a:uFill>
              <a:latin typeface="Arial"/>
            </a:endParaRPr>
          </a:p>
        </p:txBody>
      </p:sp>
      <p:sp>
        <p:nvSpPr>
          <p:cNvPr id="16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6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6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6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6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6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364000" y="227520"/>
            <a:ext cx="288216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1F497D"/>
                </a:solidFill>
                <a:uFill>
                  <a:solidFill>
                    <a:srgbClr val="FFFFFF"/>
                  </a:solidFill>
                </a:uFill>
                <a:latin typeface="Capsuula"/>
                <a:ea typeface="DejaVu Sans"/>
              </a:rPr>
              <a:t>Universitas Gadjah Mada</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880" y="177840"/>
            <a:ext cx="4634940" cy="39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800" spc="-1" dirty="0">
                <a:solidFill>
                  <a:srgbClr val="1F497D"/>
                </a:solidFill>
                <a:uFill>
                  <a:solidFill>
                    <a:srgbClr val="FFFFFF"/>
                  </a:solidFill>
                </a:uFill>
                <a:latin typeface="Caviar Dreams"/>
              </a:rPr>
              <a:t>“</a:t>
            </a:r>
            <a:r>
              <a:rPr lang="en-US" sz="800" spc="-1" dirty="0" err="1">
                <a:solidFill>
                  <a:srgbClr val="1F497D"/>
                </a:solidFill>
                <a:uFill>
                  <a:solidFill>
                    <a:srgbClr val="FFFFFF"/>
                  </a:solidFill>
                </a:uFill>
                <a:latin typeface="Caviar Dreams"/>
              </a:rPr>
              <a:t>Analisis</a:t>
            </a:r>
            <a:r>
              <a:rPr lang="en-US" sz="800" spc="-1" dirty="0">
                <a:solidFill>
                  <a:srgbClr val="1F497D"/>
                </a:solidFill>
                <a:uFill>
                  <a:solidFill>
                    <a:srgbClr val="FFFFFF"/>
                  </a:solidFill>
                </a:uFill>
                <a:latin typeface="Caviar Dreams"/>
              </a:rPr>
              <a:t> Throughput dan Latency pada </a:t>
            </a:r>
            <a:r>
              <a:rPr lang="en-US" sz="800" spc="-1" dirty="0" err="1">
                <a:solidFill>
                  <a:srgbClr val="1F497D"/>
                </a:solidFill>
                <a:uFill>
                  <a:solidFill>
                    <a:srgbClr val="FFFFFF"/>
                  </a:solidFill>
                </a:uFill>
                <a:latin typeface="Caviar Dreams"/>
              </a:rPr>
              <a:t>Penerapan</a:t>
            </a:r>
            <a:r>
              <a:rPr lang="en-US" sz="800" spc="-1" dirty="0">
                <a:solidFill>
                  <a:srgbClr val="1F497D"/>
                </a:solidFill>
                <a:uFill>
                  <a:solidFill>
                    <a:srgbClr val="FFFFFF"/>
                  </a:solidFill>
                </a:uFill>
                <a:latin typeface="Caviar Dreams"/>
              </a:rPr>
              <a:t> HTTP/2 SSE dan </a:t>
            </a:r>
            <a:r>
              <a:rPr lang="en-US" sz="800" spc="-1" dirty="0" err="1">
                <a:solidFill>
                  <a:srgbClr val="1F497D"/>
                </a:solidFill>
                <a:uFill>
                  <a:solidFill>
                    <a:srgbClr val="FFFFFF"/>
                  </a:solidFill>
                </a:uFill>
                <a:latin typeface="Caviar Dreams"/>
              </a:rPr>
              <a:t>Websocket</a:t>
            </a:r>
            <a:r>
              <a:rPr lang="en-US" sz="800" spc="-1" dirty="0">
                <a:solidFill>
                  <a:srgbClr val="1F497D"/>
                </a:solidFill>
                <a:uFill>
                  <a:solidFill>
                    <a:srgbClr val="FFFFFF"/>
                  </a:solidFill>
                </a:uFill>
                <a:latin typeface="Caviar Dreams"/>
              </a:rPr>
              <a:t> pada </a:t>
            </a:r>
            <a:r>
              <a:rPr lang="en-US" sz="800" spc="-1" dirty="0" err="1">
                <a:solidFill>
                  <a:srgbClr val="1F497D"/>
                </a:solidFill>
                <a:uFill>
                  <a:solidFill>
                    <a:srgbClr val="FFFFFF"/>
                  </a:solidFill>
                </a:uFill>
                <a:latin typeface="Caviar Dreams"/>
              </a:rPr>
              <a:t>Rumah</a:t>
            </a:r>
            <a:r>
              <a:rPr lang="en-US" sz="800" spc="-1" dirty="0">
                <a:solidFill>
                  <a:srgbClr val="1F497D"/>
                </a:solidFill>
                <a:uFill>
                  <a:solidFill>
                    <a:srgbClr val="FFFFFF"/>
                  </a:solidFill>
                </a:uFill>
                <a:latin typeface="Caviar Dreams"/>
              </a:rPr>
              <a:t> </a:t>
            </a:r>
            <a:r>
              <a:rPr lang="en-US" sz="800" spc="-1" dirty="0" err="1">
                <a:solidFill>
                  <a:srgbClr val="1F497D"/>
                </a:solidFill>
                <a:uFill>
                  <a:solidFill>
                    <a:srgbClr val="FFFFFF"/>
                  </a:solidFill>
                </a:uFill>
                <a:latin typeface="Caviar Dreams"/>
              </a:rPr>
              <a:t>Pintar</a:t>
            </a:r>
            <a:r>
              <a:rPr lang="en-US" sz="800" spc="-1" dirty="0">
                <a:solidFill>
                  <a:srgbClr val="1F497D"/>
                </a:solidFill>
                <a:uFill>
                  <a:solidFill>
                    <a:srgbClr val="FFFFFF"/>
                  </a:solidFill>
                </a:uFill>
                <a:latin typeface="Caviar Dreams"/>
              </a:rPr>
              <a:t>”</a:t>
            </a:r>
            <a:endParaRPr lang="en-US" sz="1800" b="0" strike="noStrike" spc="-1" dirty="0">
              <a:solidFill>
                <a:srgbClr val="000000"/>
              </a:solidFill>
              <a:uFill>
                <a:solidFill>
                  <a:srgbClr val="FFFFFF"/>
                </a:solidFill>
              </a:uFill>
              <a:latin typeface="Arial"/>
            </a:endParaRPr>
          </a:p>
        </p:txBody>
      </p:sp>
      <p:sp>
        <p:nvSpPr>
          <p:cNvPr id="172" name="CustomShape 3"/>
          <p:cNvSpPr/>
          <p:nvPr/>
        </p:nvSpPr>
        <p:spPr>
          <a:xfrm>
            <a:off x="766800" y="1454760"/>
            <a:ext cx="74052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GB" sz="1200" b="1" i="1" strike="noStrike" spc="-1" dirty="0">
                <a:solidFill>
                  <a:srgbClr val="000000"/>
                </a:solidFill>
                <a:uFill>
                  <a:solidFill>
                    <a:srgbClr val="FFFFFF"/>
                  </a:solidFill>
                </a:uFill>
                <a:latin typeface="Caviar Dreams"/>
                <a:ea typeface="Calibri"/>
              </a:rPr>
              <a:t>A Real-time Application Framework for Speech Recognition Using HTTP/2 and SSE</a:t>
            </a:r>
            <a:endParaRPr lang="en-US" i="1" spc="-1" dirty="0">
              <a:solidFill>
                <a:srgbClr val="000000"/>
              </a:solidFill>
              <a:uFill>
                <a:solidFill>
                  <a:srgbClr val="FFFFFF"/>
                </a:solidFill>
              </a:uFill>
              <a:latin typeface="Arial"/>
            </a:endParaRPr>
          </a:p>
          <a:p>
            <a:pPr algn="ctr">
              <a:lnSpc>
                <a:spcPct val="150000"/>
              </a:lnSpc>
            </a:pP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Kalamullah</a:t>
            </a:r>
            <a:r>
              <a:rPr lang="en-US" sz="1200" b="1" strike="noStrike" spc="-1" dirty="0">
                <a:solidFill>
                  <a:srgbClr val="000000"/>
                </a:solidFill>
                <a:uFill>
                  <a:solidFill>
                    <a:srgbClr val="FFFFFF"/>
                  </a:solidFill>
                </a:uFill>
                <a:latin typeface="Caviar Dreams"/>
                <a:ea typeface="Calibri"/>
              </a:rPr>
              <a:t> Ramli, </a:t>
            </a:r>
            <a:r>
              <a:rPr lang="en-US" sz="1200" b="1" strike="noStrike" spc="-1" dirty="0" err="1">
                <a:solidFill>
                  <a:srgbClr val="000000"/>
                </a:solidFill>
                <a:uFill>
                  <a:solidFill>
                    <a:srgbClr val="FFFFFF"/>
                  </a:solidFill>
                </a:uFill>
                <a:latin typeface="Caviar Dreams"/>
                <a:ea typeface="Calibri"/>
              </a:rPr>
              <a:t>Asril</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Jarin</a:t>
            </a:r>
            <a:r>
              <a:rPr lang="en-US" sz="1200" b="1" strike="noStrike" spc="-1" dirty="0">
                <a:solidFill>
                  <a:srgbClr val="000000"/>
                </a:solidFill>
                <a:uFill>
                  <a:solidFill>
                    <a:srgbClr val="FFFFFF"/>
                  </a:solidFill>
                </a:uFill>
                <a:latin typeface="Caviar Dreams"/>
                <a:ea typeface="Calibri"/>
              </a:rPr>
              <a:t>, dan </a:t>
            </a:r>
            <a:r>
              <a:rPr lang="en-US" sz="1200" b="1" strike="noStrike" spc="-1" dirty="0" err="1">
                <a:solidFill>
                  <a:srgbClr val="000000"/>
                </a:solidFill>
                <a:uFill>
                  <a:solidFill>
                    <a:srgbClr val="FFFFFF"/>
                  </a:solidFill>
                </a:uFill>
                <a:latin typeface="Caviar Dreams"/>
                <a:ea typeface="Calibri"/>
              </a:rPr>
              <a:t>Suryadi</a:t>
            </a:r>
            <a:r>
              <a:rPr lang="en-US" sz="1200" b="1" strike="noStrike" spc="-1" dirty="0">
                <a:solidFill>
                  <a:srgbClr val="000000"/>
                </a:solidFill>
                <a:uFill>
                  <a:solidFill>
                    <a:srgbClr val="FFFFFF"/>
                  </a:solidFill>
                </a:uFill>
                <a:latin typeface="Caviar Dreams"/>
                <a:ea typeface="Calibri"/>
              </a:rPr>
              <a:t> </a:t>
            </a:r>
            <a:r>
              <a:rPr lang="en-US" sz="1200" b="1" strike="noStrike" spc="-1" dirty="0" err="1">
                <a:solidFill>
                  <a:srgbClr val="000000"/>
                </a:solidFill>
                <a:uFill>
                  <a:solidFill>
                    <a:srgbClr val="FFFFFF"/>
                  </a:solidFill>
                </a:uFill>
                <a:latin typeface="Caviar Dreams"/>
                <a:ea typeface="Calibri"/>
              </a:rPr>
              <a:t>Suryadi</a:t>
            </a:r>
            <a:r>
              <a:rPr lang="en-US" sz="1200" b="1" strike="noStrike" spc="-1" dirty="0">
                <a:solidFill>
                  <a:srgbClr val="000000"/>
                </a:solidFill>
                <a:uFill>
                  <a:solidFill>
                    <a:srgbClr val="FFFFFF"/>
                  </a:solidFill>
                </a:uFill>
                <a:latin typeface="Caviar Dreams"/>
                <a:ea typeface="Calibri"/>
              </a:rPr>
              <a:t> (2018))</a:t>
            </a:r>
            <a:endParaRPr lang="en-US" sz="1800" b="0" strike="noStrike" spc="-1" dirty="0">
              <a:solidFill>
                <a:srgbClr val="000000"/>
              </a:solidFill>
              <a:uFill>
                <a:solidFill>
                  <a:srgbClr val="FFFFFF"/>
                </a:solidFill>
              </a:uFill>
              <a:latin typeface="Arial"/>
            </a:endParaRPr>
          </a:p>
        </p:txBody>
      </p:sp>
      <p:sp>
        <p:nvSpPr>
          <p:cNvPr id="173" name="CustomShape 4"/>
          <p:cNvSpPr/>
          <p:nvPr/>
        </p:nvSpPr>
        <p:spPr>
          <a:xfrm>
            <a:off x="1683757" y="2189520"/>
            <a:ext cx="5555770" cy="240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30000"/>
              </a:lnSpc>
            </a:pPr>
            <a:r>
              <a:rPr lang="en-US" sz="1200" b="0" strike="noStrike" spc="-1" dirty="0" err="1">
                <a:solidFill>
                  <a:srgbClr val="000000"/>
                </a:solidFill>
                <a:uFill>
                  <a:solidFill>
                    <a:srgbClr val="FFFFFF"/>
                  </a:solidFill>
                </a:uFill>
                <a:latin typeface="Caviar Dreams"/>
                <a:ea typeface="DejaVu Sans"/>
              </a:rPr>
              <a:t>Menerapkan</a:t>
            </a:r>
            <a:r>
              <a:rPr lang="en-US" sz="1200" b="0" strike="noStrike" spc="-1" dirty="0">
                <a:solidFill>
                  <a:srgbClr val="000000"/>
                </a:solidFill>
                <a:uFill>
                  <a:solidFill>
                    <a:srgbClr val="FFFFFF"/>
                  </a:solidFill>
                </a:uFill>
                <a:latin typeface="Caviar Dreams"/>
                <a:ea typeface="DejaVu Sans"/>
              </a:rPr>
              <a:t> HTTP/2 </a:t>
            </a:r>
            <a:r>
              <a:rPr lang="en-US" sz="1200" b="0" strike="noStrike" spc="-1" dirty="0" err="1">
                <a:solidFill>
                  <a:srgbClr val="000000"/>
                </a:solidFill>
                <a:uFill>
                  <a:solidFill>
                    <a:srgbClr val="FFFFFF"/>
                  </a:solidFill>
                </a:uFill>
                <a:latin typeface="Caviar Dreams"/>
                <a:ea typeface="DejaVu Sans"/>
              </a:rPr>
              <a:t>untuk</a:t>
            </a:r>
            <a:r>
              <a:rPr lang="en-US" sz="1200" b="0" strike="noStrike" spc="-1" dirty="0">
                <a:solidFill>
                  <a:srgbClr val="000000"/>
                </a:solidFill>
                <a:uFill>
                  <a:solidFill>
                    <a:srgbClr val="FFFFFF"/>
                  </a:solidFill>
                </a:uFill>
                <a:latin typeface="Caviar Dreams"/>
                <a:ea typeface="DejaVu Sans"/>
              </a:rPr>
              <a:t> </a:t>
            </a:r>
            <a:r>
              <a:rPr lang="en-US" sz="1200" b="0" i="1" strike="noStrike" spc="-1" dirty="0">
                <a:solidFill>
                  <a:srgbClr val="000000"/>
                </a:solidFill>
                <a:uFill>
                  <a:solidFill>
                    <a:srgbClr val="FFFFFF"/>
                  </a:solidFill>
                </a:uFill>
                <a:latin typeface="Caviar Dreams"/>
                <a:ea typeface="DejaVu Sans"/>
              </a:rPr>
              <a:t>Speech Recognition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serta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dilakukan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pengujian</a:t>
            </a:r>
            <a:r>
              <a:rPr lang="en-US" sz="1200" b="0" strike="noStrike" spc="-1" dirty="0">
                <a:solidFill>
                  <a:srgbClr val="000000"/>
                </a:solidFill>
                <a:uFill>
                  <a:solidFill>
                    <a:srgbClr val="FFFFFF"/>
                  </a:solidFill>
                </a:uFill>
                <a:latin typeface="Caviar Dreams"/>
                <a:ea typeface="DejaVu Sans"/>
              </a:rPr>
              <a:t> </a:t>
            </a:r>
            <a:r>
              <a:rPr lang="en-US" sz="1200" b="0" i="1" strike="noStrike" spc="-1" dirty="0">
                <a:solidFill>
                  <a:srgbClr val="000000"/>
                </a:solidFill>
                <a:uFill>
                  <a:solidFill>
                    <a:srgbClr val="FFFFFF"/>
                  </a:solidFill>
                </a:uFill>
                <a:latin typeface="Caviar Dreams"/>
                <a:ea typeface="DejaVu Sans"/>
              </a:rPr>
              <a:t>latency</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melalui</a:t>
            </a:r>
            <a:r>
              <a:rPr lang="en-US" sz="1200" b="0" strike="noStrike" spc="-1" dirty="0">
                <a:solidFill>
                  <a:srgbClr val="000000"/>
                </a:solidFill>
                <a:uFill>
                  <a:solidFill>
                    <a:srgbClr val="FFFFFF"/>
                  </a:solidFill>
                </a:uFill>
                <a:latin typeface="Caviar Dreams"/>
                <a:ea typeface="DejaVu Sans"/>
              </a:rPr>
              <a:t> ns-3 (simulator). </a:t>
            </a:r>
            <a:r>
              <a:rPr lang="en-US" sz="1200" b="0" strike="noStrike" spc="-1" dirty="0" err="1">
                <a:solidFill>
                  <a:srgbClr val="000000"/>
                </a:solidFill>
                <a:uFill>
                  <a:solidFill>
                    <a:srgbClr val="FFFFFF"/>
                  </a:solidFill>
                </a:uFill>
                <a:latin typeface="Caviar Dreams"/>
                <a:ea typeface="DejaVu Sans"/>
              </a:rPr>
              <a:t>Pengambilan</a:t>
            </a:r>
            <a:r>
              <a:rPr lang="en-US" sz="1200" b="0" strike="noStrike" spc="-1" dirty="0">
                <a:solidFill>
                  <a:srgbClr val="000000"/>
                </a:solidFill>
                <a:uFill>
                  <a:solidFill>
                    <a:srgbClr val="FFFFFF"/>
                  </a:solidFill>
                </a:uFill>
                <a:latin typeface="Caviar Dreams"/>
                <a:ea typeface="DejaVu Sans"/>
              </a:rPr>
              <a:t> data </a:t>
            </a:r>
            <a:r>
              <a:rPr lang="en-US" sz="1200" b="0" strike="noStrike" spc="-1" dirty="0" err="1">
                <a:solidFill>
                  <a:srgbClr val="000000"/>
                </a:solidFill>
                <a:uFill>
                  <a:solidFill>
                    <a:srgbClr val="FFFFFF"/>
                  </a:solidFill>
                </a:uFill>
                <a:latin typeface="Caviar Dreams"/>
                <a:ea typeface="DejaVu Sans"/>
              </a:rPr>
              <a:t>untuk</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perhitungan</a:t>
            </a:r>
            <a:r>
              <a:rPr lang="en-US" sz="1200" b="0" strike="noStrike" spc="-1" dirty="0">
                <a:solidFill>
                  <a:srgbClr val="000000"/>
                </a:solidFill>
                <a:uFill>
                  <a:solidFill>
                    <a:srgbClr val="FFFFFF"/>
                  </a:solidFill>
                </a:uFill>
                <a:latin typeface="Caviar Dreams"/>
                <a:ea typeface="DejaVu Sans"/>
              </a:rPr>
              <a:t> latency </a:t>
            </a:r>
            <a:r>
              <a:rPr lang="en-US" sz="1200" b="0" strike="noStrike" spc="-1" dirty="0" err="1">
                <a:solidFill>
                  <a:srgbClr val="000000"/>
                </a:solidFill>
                <a:uFill>
                  <a:solidFill>
                    <a:srgbClr val="FFFFFF"/>
                  </a:solidFill>
                </a:uFill>
                <a:latin typeface="Caviar Dreams"/>
                <a:ea typeface="DejaVu Sans"/>
              </a:rPr>
              <a:t>dilakukan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dengan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cara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mengirimkan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besar</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paket</a:t>
            </a:r>
            <a:r>
              <a:rPr lang="en-US" sz="1200" b="0" strike="noStrike" spc="-1" dirty="0">
                <a:solidFill>
                  <a:srgbClr val="000000"/>
                </a:solidFill>
                <a:uFill>
                  <a:solidFill>
                    <a:srgbClr val="FFFFFF"/>
                  </a:solidFill>
                </a:uFill>
                <a:latin typeface="Caviar Dreams"/>
                <a:ea typeface="DejaVu Sans"/>
              </a:rPr>
              <a:t> yang </a:t>
            </a:r>
            <a:r>
              <a:rPr lang="en-US" sz="1200" b="0" strike="noStrike" spc="-1" dirty="0" err="1">
                <a:solidFill>
                  <a:srgbClr val="000000"/>
                </a:solidFill>
                <a:uFill>
                  <a:solidFill>
                    <a:srgbClr val="FFFFFF"/>
                  </a:solidFill>
                </a:uFill>
                <a:latin typeface="Caviar Dreams"/>
                <a:ea typeface="DejaVu Sans"/>
              </a:rPr>
              <a:t>hampir</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sama</a:t>
            </a:r>
            <a:r>
              <a:rPr lang="en-US" sz="1200" b="0" strike="noStrike" spc="-1" dirty="0">
                <a:solidFill>
                  <a:srgbClr val="000000"/>
                </a:solidFill>
                <a:uFill>
                  <a:solidFill>
                    <a:srgbClr val="FFFFFF"/>
                  </a:solidFill>
                </a:uFill>
                <a:latin typeface="Caviar Dreams"/>
                <a:ea typeface="DejaVu Sans"/>
              </a:rPr>
              <a:t> per </a:t>
            </a:r>
            <a:r>
              <a:rPr lang="en-US" sz="1200" b="0" strike="noStrike" spc="-1" dirty="0" err="1">
                <a:solidFill>
                  <a:srgbClr val="000000"/>
                </a:solidFill>
                <a:uFill>
                  <a:solidFill>
                    <a:srgbClr val="FFFFFF"/>
                  </a:solidFill>
                </a:uFill>
                <a:latin typeface="Caviar Dreams"/>
                <a:ea typeface="DejaVu Sans"/>
              </a:rPr>
              <a:t>detik</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nya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melalui</a:t>
            </a:r>
            <a:r>
              <a:rPr lang="en-US" sz="1200" b="0" strike="noStrike" spc="-1" dirty="0">
                <a:solidFill>
                  <a:srgbClr val="000000"/>
                </a:solidFill>
                <a:uFill>
                  <a:solidFill>
                    <a:srgbClr val="FFFFFF"/>
                  </a:solidFill>
                </a:uFill>
                <a:latin typeface="Caviar Dreams"/>
                <a:ea typeface="DejaVu Sans"/>
              </a:rPr>
              <a:t> HTTP/2 dan </a:t>
            </a:r>
            <a:r>
              <a:rPr lang="en-US" sz="1200" b="0" strike="noStrike" spc="-1" dirty="0" err="1">
                <a:solidFill>
                  <a:srgbClr val="000000"/>
                </a:solidFill>
                <a:uFill>
                  <a:solidFill>
                    <a:srgbClr val="FFFFFF"/>
                  </a:solidFill>
                </a:uFill>
                <a:latin typeface="Caviar Dreams"/>
                <a:ea typeface="DejaVu Sans"/>
              </a:rPr>
              <a:t>Websocket</a:t>
            </a:r>
            <a:r>
              <a:rPr lang="en-US" sz="1200" b="0" strike="noStrike" spc="-1" dirty="0">
                <a:solidFill>
                  <a:srgbClr val="000000"/>
                </a:solidFill>
                <a:uFill>
                  <a:solidFill>
                    <a:srgbClr val="FFFFFF"/>
                  </a:solidFill>
                </a:uFill>
                <a:latin typeface="Caviar Dreams"/>
                <a:ea typeface="DejaVu Sans"/>
              </a:rPr>
              <a:t>. Kesimpulan yang </a:t>
            </a:r>
            <a:r>
              <a:rPr lang="en-US" sz="1200" b="0" strike="noStrike" spc="-1" dirty="0" err="1">
                <a:solidFill>
                  <a:srgbClr val="000000"/>
                </a:solidFill>
                <a:uFill>
                  <a:solidFill>
                    <a:srgbClr val="FFFFFF"/>
                  </a:solidFill>
                </a:uFill>
                <a:latin typeface="Caviar Dreams"/>
                <a:ea typeface="DejaVu Sans"/>
              </a:rPr>
              <a:t>didapatkan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dari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penelitian</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ini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adalah</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nilai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latensi</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antar</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keduanya</a:t>
            </a:r>
            <a:r>
              <a:rPr lang="en-US" sz="1200" b="0" strike="noStrike" spc="-1" dirty="0">
                <a:solidFill>
                  <a:srgbClr val="000000"/>
                </a:solidFill>
                <a:uFill>
                  <a:solidFill>
                    <a:srgbClr val="FFFFFF"/>
                  </a:solidFill>
                </a:uFill>
                <a:latin typeface="Caviar Dreams"/>
                <a:ea typeface="DejaVu Sans"/>
              </a:rPr>
              <a:t> </a:t>
            </a:r>
            <a:r>
              <a:rPr lang="en-US" sz="1200" b="0" strike="noStrike" spc="-1" dirty="0" err="1">
                <a:solidFill>
                  <a:srgbClr val="000000"/>
                </a:solidFill>
                <a:uFill>
                  <a:solidFill>
                    <a:srgbClr val="FFFFFF"/>
                  </a:solidFill>
                </a:uFill>
                <a:latin typeface="Caviar Dreams"/>
                <a:ea typeface="DejaVu Sans"/>
              </a:rPr>
              <a:t>sebanding</a:t>
            </a:r>
            <a:r>
              <a:rPr lang="en-US" sz="1200" b="0" strike="noStrike" spc="-1" dirty="0">
                <a:solidFill>
                  <a:srgbClr val="000000"/>
                </a:solidFill>
                <a:uFill>
                  <a:solidFill>
                    <a:srgbClr val="FFFFFF"/>
                  </a:solidFill>
                </a:uFill>
                <a:latin typeface="Caviar Dreams"/>
                <a:ea typeface="DejaVu Sans"/>
              </a:rPr>
              <a:t>.</a:t>
            </a:r>
            <a:endParaRPr lang="en-US" sz="1800" b="0" strike="noStrike" spc="-1" dirty="0">
              <a:solidFill>
                <a:srgbClr val="000000"/>
              </a:solidFill>
              <a:uFill>
                <a:solidFill>
                  <a:srgbClr val="FFFFFF"/>
                </a:solidFill>
              </a:uFill>
              <a:latin typeface="Arial"/>
            </a:endParaRPr>
          </a:p>
        </p:txBody>
      </p:sp>
      <p:sp>
        <p:nvSpPr>
          <p:cNvPr id="17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Rumusan Masalah</a:t>
            </a:r>
            <a:endParaRPr lang="en-US" sz="1800" b="0" strike="noStrike" spc="-1">
              <a:solidFill>
                <a:srgbClr val="000000"/>
              </a:solidFill>
              <a:uFill>
                <a:solidFill>
                  <a:srgbClr val="FFFFFF"/>
                </a:solidFill>
              </a:uFill>
              <a:latin typeface="Arial"/>
            </a:endParaRPr>
          </a:p>
        </p:txBody>
      </p:sp>
      <p:sp>
        <p:nvSpPr>
          <p:cNvPr id="17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Tujuan Proyek Akhir</a:t>
            </a:r>
            <a:endParaRPr lang="en-US" sz="1800" b="0" strike="noStrike" spc="-1">
              <a:solidFill>
                <a:srgbClr val="000000"/>
              </a:solidFill>
              <a:uFill>
                <a:solidFill>
                  <a:srgbClr val="FFFFFF"/>
                </a:solidFill>
              </a:uFill>
              <a:latin typeface="Arial"/>
            </a:endParaRPr>
          </a:p>
        </p:txBody>
      </p:sp>
      <p:sp>
        <p:nvSpPr>
          <p:cNvPr id="17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000000"/>
                </a:solidFill>
                <a:uFill>
                  <a:solidFill>
                    <a:srgbClr val="FFFFFF"/>
                  </a:solidFill>
                </a:uFill>
                <a:latin typeface="Caviar Dreams"/>
                <a:ea typeface="DejaVu Sans"/>
              </a:rPr>
              <a:t>Tinjauan Pustaka</a:t>
            </a:r>
            <a:endParaRPr lang="en-US" sz="1800" b="0" strike="noStrike" spc="-1">
              <a:solidFill>
                <a:srgbClr val="000000"/>
              </a:solidFill>
              <a:uFill>
                <a:solidFill>
                  <a:srgbClr val="FFFFFF"/>
                </a:solidFill>
              </a:uFill>
              <a:latin typeface="Arial"/>
            </a:endParaRPr>
          </a:p>
        </p:txBody>
      </p:sp>
      <p:sp>
        <p:nvSpPr>
          <p:cNvPr id="17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Hipotesis</a:t>
            </a:r>
            <a:endParaRPr lang="en-US" sz="1800" b="0" strike="noStrike" spc="-1">
              <a:solidFill>
                <a:srgbClr val="000000"/>
              </a:solidFill>
              <a:uFill>
                <a:solidFill>
                  <a:srgbClr val="FFFFFF"/>
                </a:solidFill>
              </a:uFill>
              <a:latin typeface="Arial"/>
            </a:endParaRPr>
          </a:p>
        </p:txBody>
      </p:sp>
      <p:sp>
        <p:nvSpPr>
          <p:cNvPr id="17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Metodologi</a:t>
            </a:r>
            <a:endParaRPr lang="en-US" sz="1800" b="0" strike="noStrike" spc="-1">
              <a:solidFill>
                <a:srgbClr val="000000"/>
              </a:solidFill>
              <a:uFill>
                <a:solidFill>
                  <a:srgbClr val="FFFFFF"/>
                </a:solidFill>
              </a:uFill>
              <a:latin typeface="Arial"/>
            </a:endParaRPr>
          </a:p>
        </p:txBody>
      </p:sp>
      <p:sp>
        <p:nvSpPr>
          <p:cNvPr id="17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0" strike="noStrike" spc="-1">
                <a:solidFill>
                  <a:srgbClr val="FFFFFF"/>
                </a:solidFill>
                <a:uFill>
                  <a:solidFill>
                    <a:srgbClr val="FFFFFF"/>
                  </a:solidFill>
                </a:uFill>
                <a:latin typeface="Caviar Dreams"/>
                <a:ea typeface="DejaVu Sans"/>
              </a:rPr>
              <a:t>Latar Belakang</a:t>
            </a:r>
            <a:endParaRPr lang="en-US" sz="1800" b="0" strike="noStrike" spc="-1">
              <a:solidFill>
                <a:srgbClr val="000000"/>
              </a:solidFill>
              <a:uFill>
                <a:solidFill>
                  <a:srgbClr val="FFFFFF"/>
                </a:solidFill>
              </a:uFill>
              <a:latin typeface="Arial"/>
            </a:endParaRPr>
          </a:p>
        </p:txBody>
      </p:sp>
    </p:spTree>
  </p:cSld>
  <p:clrMapOvr>
    <a:masterClrMapping/>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11163</TotalTime>
  <Words>2290</Words>
  <Application>Microsoft Office PowerPoint</Application>
  <PresentationFormat>On-screen Show (16:9)</PresentationFormat>
  <Paragraphs>192</Paragraphs>
  <Slides>17</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Adobe Gothic Std B</vt:lpstr>
      <vt:lpstr>Arial</vt:lpstr>
      <vt:lpstr>Calibri</vt:lpstr>
      <vt:lpstr>Capsuula</vt:lpstr>
      <vt:lpstr>Caviar Dreams</vt:lpstr>
      <vt:lpstr>Humanst521 Lt BT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ASUS</dc:creator>
  <dc:description/>
  <cp:lastModifiedBy>wiryawan rheza</cp:lastModifiedBy>
  <cp:revision>677</cp:revision>
  <cp:lastPrinted>2016-02-23T05:20:44Z</cp:lastPrinted>
  <dcterms:created xsi:type="dcterms:W3CDTF">2015-01-09T03:42:23Z</dcterms:created>
  <dcterms:modified xsi:type="dcterms:W3CDTF">2019-04-15T13:18:27Z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ies>
</file>